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8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i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i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i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i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3300"/>
    <a:srgbClr val="FF0000"/>
    <a:srgbClr val="CC00FF"/>
    <a:srgbClr val="00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6"/>
    <p:restoredTop sz="94679"/>
  </p:normalViewPr>
  <p:slideViewPr>
    <p:cSldViewPr snapToGrid="0">
      <p:cViewPr varScale="1">
        <p:scale>
          <a:sx n="181" d="100"/>
          <a:sy n="181" d="100"/>
        </p:scale>
        <p:origin x="200" y="488"/>
      </p:cViewPr>
      <p:guideLst>
        <p:guide orient="horz" pos="2160"/>
        <p:guide pos="2839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592" y="9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199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4988"/>
            <a:ext cx="5027613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662" tIns="46037" rIns="93662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4611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674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95205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475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4788" y="342900"/>
            <a:ext cx="2057400" cy="5753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42900"/>
            <a:ext cx="6021388" cy="5753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8240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4306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2776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4040188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6874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9018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2207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1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5325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2240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2"/>
          <p:cNvGrpSpPr>
            <a:grpSpLocks/>
          </p:cNvGrpSpPr>
          <p:nvPr/>
        </p:nvGrpSpPr>
        <p:grpSpPr bwMode="auto">
          <a:xfrm>
            <a:off x="212725" y="6169025"/>
            <a:ext cx="1035050" cy="458788"/>
            <a:chOff x="134" y="3886"/>
            <a:chExt cx="652" cy="289"/>
          </a:xfrm>
        </p:grpSpPr>
        <p:sp>
          <p:nvSpPr>
            <p:cNvPr id="1033" name="Rectangle 7"/>
            <p:cNvSpPr>
              <a:spLocks noChangeArrowheads="1"/>
            </p:cNvSpPr>
            <p:nvPr/>
          </p:nvSpPr>
          <p:spPr bwMode="auto">
            <a:xfrm rot="-780000">
              <a:off x="134" y="3897"/>
              <a:ext cx="293" cy="27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Rectangle 8"/>
            <p:cNvSpPr>
              <a:spLocks noChangeArrowheads="1"/>
            </p:cNvSpPr>
            <p:nvPr/>
          </p:nvSpPr>
          <p:spPr bwMode="auto">
            <a:xfrm>
              <a:off x="174" y="3886"/>
              <a:ext cx="61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1600" b="1" i="0">
                  <a:solidFill>
                    <a:schemeClr val="tx2"/>
                  </a:solidFill>
                  <a:latin typeface="Times New Roman" charset="0"/>
                </a:rPr>
                <a:t>Carnegie</a:t>
              </a:r>
            </a:p>
          </p:txBody>
        </p:sp>
        <p:sp>
          <p:nvSpPr>
            <p:cNvPr id="1035" name="Rectangle 9"/>
            <p:cNvSpPr>
              <a:spLocks noChangeArrowheads="1"/>
            </p:cNvSpPr>
            <p:nvPr/>
          </p:nvSpPr>
          <p:spPr bwMode="auto">
            <a:xfrm>
              <a:off x="192" y="3986"/>
              <a:ext cx="36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0012" tIns="19050" rIns="100012" bIns="19050"/>
            <a:lstStyle/>
            <a:p>
              <a:r>
                <a:rPr lang="en-US" sz="1600" b="1" i="0">
                  <a:solidFill>
                    <a:schemeClr val="tx2"/>
                  </a:solidFill>
                  <a:latin typeface="Times New Roman" charset="0"/>
                </a:rPr>
                <a:t>Mellon</a:t>
              </a:r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4000"/>
            <a:ext cx="8231188" cy="4572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2588" y="342900"/>
            <a:ext cx="8228012" cy="609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0" rIns="92075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76200" y="0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76200" y="0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/>
          <a:p>
            <a:r>
              <a:rPr lang="en-US" i="0">
                <a:solidFill>
                  <a:schemeClr val="tx2"/>
                </a:solidFill>
                <a:latin typeface="Helvetica" charset="0"/>
              </a:rPr>
              <a:t> </a:t>
            </a:r>
          </a:p>
        </p:txBody>
      </p:sp>
      <p:sp>
        <p:nvSpPr>
          <p:cNvPr id="1031" name="Line 6"/>
          <p:cNvSpPr>
            <a:spLocks noChangeShapeType="1"/>
          </p:cNvSpPr>
          <p:nvPr/>
        </p:nvSpPr>
        <p:spPr bwMode="auto">
          <a:xfrm>
            <a:off x="406400" y="1295400"/>
            <a:ext cx="81788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11"/>
          <p:cNvSpPr>
            <a:spLocks noChangeArrowheads="1"/>
          </p:cNvSpPr>
          <p:nvPr/>
        </p:nvSpPr>
        <p:spPr bwMode="auto">
          <a:xfrm>
            <a:off x="1296988" y="6249988"/>
            <a:ext cx="73882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i="0">
                <a:latin typeface="Times New Roman" charset="0"/>
              </a:rPr>
              <a:t>		       </a:t>
            </a:r>
            <a:r>
              <a:rPr lang="en-US" sz="1400" b="1" i="0">
                <a:solidFill>
                  <a:schemeClr val="tx2"/>
                </a:solidFill>
                <a:latin typeface="Helvetica" charset="0"/>
              </a:rPr>
              <a:t>Slide </a:t>
            </a:r>
            <a:fld id="{1667428F-BFC3-2E43-80BC-F31962CC3F31}" type="slidenum">
              <a:rPr lang="en-US" sz="1400" b="1" i="0">
                <a:solidFill>
                  <a:schemeClr val="tx2"/>
                </a:solidFill>
                <a:latin typeface="Helvetica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US" sz="1400" b="1" i="0">
                <a:solidFill>
                  <a:schemeClr val="tx2"/>
                </a:solidFill>
                <a:latin typeface="Helvetica" charset="0"/>
              </a:rPr>
              <a:t>		    ECE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chemeClr val="tx2"/>
          </a:solidFill>
          <a:latin typeface="Arial" charset="0"/>
        </a:defRPr>
      </a:lvl9pPr>
    </p:titleStyle>
    <p:bodyStyle>
      <a:lvl1pPr marL="396875" indent="-396875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10000"/>
        <a:buFont typeface="Wingdings" charset="0"/>
        <a:buChar char="n"/>
        <a:defRPr sz="2000" b="1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39775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00000"/>
        <a:buChar char="–"/>
        <a:defRPr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00000"/>
        <a:buChar char="»"/>
        <a:defRPr>
          <a:solidFill>
            <a:schemeClr val="tx1"/>
          </a:solidFill>
          <a:latin typeface="+mn-lt"/>
          <a:ea typeface="ＭＳ Ｐゴシック" charset="-128"/>
        </a:defRPr>
      </a:lvl3pPr>
      <a:lvl4pPr marL="1543050" indent="-17145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00250" indent="-17145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457450" indent="-17145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e.cmu.edu/~rm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slideLayout" Target="../slideLayouts/slideLayout2.xml"/><Relationship Id="rId3" Type="http://schemas.microsoft.com/office/2007/relationships/media" Target="../media/media3.wav"/><Relationship Id="rId7" Type="http://schemas.microsoft.com/office/2007/relationships/media" Target="../media/media5.wav"/><Relationship Id="rId12" Type="http://schemas.openxmlformats.org/officeDocument/2006/relationships/audio" Target="../media/media7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4.wav"/><Relationship Id="rId11" Type="http://schemas.microsoft.com/office/2007/relationships/media" Target="../media/media7.wav"/><Relationship Id="rId5" Type="http://schemas.microsoft.com/office/2007/relationships/media" Target="../media/media4.wav"/><Relationship Id="rId10" Type="http://schemas.openxmlformats.org/officeDocument/2006/relationships/audio" Target="../media/media6.wav"/><Relationship Id="rId4" Type="http://schemas.openxmlformats.org/officeDocument/2006/relationships/audio" Target="../media/media3.wav"/><Relationship Id="rId9" Type="http://schemas.microsoft.com/office/2007/relationships/media" Target="../media/media6.wav"/><Relationship Id="rId1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2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pPr algn="ctr"/>
            <a:r>
              <a:rPr lang="en-US" dirty="0">
                <a:latin typeface="Arial" charset="0"/>
                <a:cs typeface="Times" charset="0"/>
              </a:rPr>
              <a:t>18-792 </a:t>
            </a:r>
            <a:r>
              <a:rPr lang="en-US">
                <a:latin typeface="Arial" charset="0"/>
                <a:cs typeface="Times" charset="0"/>
              </a:rPr>
              <a:t>Lecture #12</a:t>
            </a:r>
            <a:br>
              <a:rPr lang="en-US" dirty="0">
                <a:latin typeface="Arial" charset="0"/>
                <a:cs typeface="Times" charset="0"/>
              </a:rPr>
            </a:br>
            <a:r>
              <a:rPr lang="en-US" dirty="0">
                <a:latin typeface="Arial" charset="0"/>
                <a:cs typeface="Times" charset="0"/>
              </a:rPr>
              <a:t>SOME EXAMPLES OF DISCRETE-TIME RANDOM PROCESSES</a:t>
            </a:r>
            <a:endParaRPr lang="en-US" dirty="0">
              <a:solidFill>
                <a:schemeClr val="accent2"/>
              </a:solidFill>
              <a:latin typeface="Arial" charset="0"/>
              <a:cs typeface="Times" charset="0"/>
            </a:endParaRPr>
          </a:p>
        </p:txBody>
      </p:sp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0400"/>
            <a:ext cx="6400800" cy="3429000"/>
          </a:xfrm>
        </p:spPr>
        <p:txBody>
          <a:bodyPr/>
          <a:lstStyle/>
          <a:p>
            <a:r>
              <a:rPr lang="en-US" b="0" dirty="0">
                <a:solidFill>
                  <a:srgbClr val="000000"/>
                </a:solidFill>
                <a:latin typeface="Arial" charset="0"/>
              </a:rPr>
              <a:t>Department of Electrical and Computer Engineering</a:t>
            </a:r>
          </a:p>
          <a:p>
            <a:pPr>
              <a:spcBef>
                <a:spcPct val="0"/>
              </a:spcBef>
            </a:pPr>
            <a:r>
              <a:rPr lang="en-US" b="0" dirty="0">
                <a:solidFill>
                  <a:srgbClr val="000000"/>
                </a:solidFill>
                <a:latin typeface="Arial" charset="0"/>
              </a:rPr>
              <a:t>Carnegie Mellon University</a:t>
            </a:r>
          </a:p>
          <a:p>
            <a:pPr>
              <a:spcBef>
                <a:spcPct val="0"/>
              </a:spcBef>
            </a:pPr>
            <a:r>
              <a:rPr lang="en-US" b="0" dirty="0">
                <a:solidFill>
                  <a:srgbClr val="000000"/>
                </a:solidFill>
                <a:latin typeface="Arial" charset="0"/>
              </a:rPr>
              <a:t>Pittsburgh, Pennsylvania 15213</a:t>
            </a:r>
          </a:p>
          <a:p>
            <a:r>
              <a:rPr lang="en-US" b="0" dirty="0">
                <a:solidFill>
                  <a:srgbClr val="000000"/>
                </a:solidFill>
                <a:latin typeface="Arial" charset="0"/>
              </a:rPr>
              <a:t>Phone: +1 (412) 268-2535</a:t>
            </a:r>
          </a:p>
          <a:p>
            <a:pPr>
              <a:spcBef>
                <a:spcPct val="0"/>
              </a:spcBef>
            </a:pPr>
            <a:r>
              <a:rPr lang="en-US" b="0" dirty="0">
                <a:solidFill>
                  <a:srgbClr val="000000"/>
                </a:solidFill>
                <a:latin typeface="Arial" charset="0"/>
              </a:rPr>
              <a:t>FAX: +1 (412) 268-3890</a:t>
            </a:r>
          </a:p>
          <a:p>
            <a:pPr>
              <a:spcBef>
                <a:spcPct val="0"/>
              </a:spcBef>
            </a:pPr>
            <a:r>
              <a:rPr lang="en-US" b="0" dirty="0" err="1">
                <a:solidFill>
                  <a:srgbClr val="000000"/>
                </a:solidFill>
                <a:latin typeface="Arial" charset="0"/>
              </a:rPr>
              <a:t>rms@cs.cmu.edu</a:t>
            </a:r>
            <a:endParaRPr lang="en-US" b="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b="0" dirty="0">
                <a:solidFill>
                  <a:srgbClr val="000000"/>
                </a:solidFill>
                <a:latin typeface="Arial" charset="0"/>
                <a:hlinkClick r:id="rId3"/>
              </a:rPr>
              <a:t>http://www.ece.cmu.edu/~rms</a:t>
            </a:r>
            <a:endParaRPr lang="en-US" b="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b="0" dirty="0">
                <a:solidFill>
                  <a:schemeClr val="tx2"/>
                </a:solidFill>
                <a:latin typeface="Arial" charset="0"/>
              </a:rPr>
              <a:t>October 2, 2024</a:t>
            </a:r>
            <a:endParaRPr lang="en-US" b="0" dirty="0">
              <a:latin typeface="Arial" charset="0"/>
            </a:endParaRP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1905000" y="2286000"/>
            <a:ext cx="541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2800" b="1" i="0">
                <a:solidFill>
                  <a:schemeClr val="tx2"/>
                </a:solidFill>
                <a:latin typeface="Arial" charset="0"/>
              </a:rPr>
              <a:t>Richard M. Stern</a:t>
            </a:r>
            <a:endParaRPr lang="en-US" b="1" i="0">
              <a:latin typeface="Times New Roman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181A9-B703-5F0E-5FEE-D3A619382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the audio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7FA9E-D1D5-B79D-15FC-9332CC865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Gaussian noise   Poisson noise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White</a:t>
            </a:r>
          </a:p>
          <a:p>
            <a:endParaRPr lang="en-US" dirty="0"/>
          </a:p>
          <a:p>
            <a:r>
              <a:rPr lang="en-US" dirty="0"/>
              <a:t>100-5000 Hz</a:t>
            </a:r>
          </a:p>
          <a:p>
            <a:endParaRPr lang="en-US" dirty="0"/>
          </a:p>
          <a:p>
            <a:r>
              <a:rPr lang="en-US" dirty="0"/>
              <a:t>950-1050 Hz</a:t>
            </a:r>
          </a:p>
          <a:p>
            <a:endParaRPr lang="en-US" dirty="0"/>
          </a:p>
          <a:p>
            <a:r>
              <a:rPr lang="en-US" dirty="0"/>
              <a:t>995-1005 Hz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xw.wav">
            <a:hlinkClick r:id="" action="ppaction://media"/>
            <a:extLst>
              <a:ext uri="{FF2B5EF4-FFF2-40B4-BE49-F238E27FC236}">
                <a16:creationId xmlns:a16="http://schemas.microsoft.com/office/drawing/2014/main" id="{CBF01B01-11F7-A0E4-E91E-EF574BF573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507710" y="2452860"/>
            <a:ext cx="411480" cy="411480"/>
          </a:xfrm>
          <a:prstGeom prst="rect">
            <a:avLst/>
          </a:prstGeom>
        </p:spPr>
      </p:pic>
      <p:pic>
        <p:nvPicPr>
          <p:cNvPr id="5" name="x2.wav">
            <a:hlinkClick r:id="" action="ppaction://media"/>
            <a:extLst>
              <a:ext uri="{FF2B5EF4-FFF2-40B4-BE49-F238E27FC236}">
                <a16:creationId xmlns:a16="http://schemas.microsoft.com/office/drawing/2014/main" id="{60798041-FE5B-234E-57CF-3D11B42D42A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507710" y="3386602"/>
            <a:ext cx="411480" cy="411480"/>
          </a:xfrm>
          <a:prstGeom prst="rect">
            <a:avLst/>
          </a:prstGeom>
        </p:spPr>
      </p:pic>
      <p:pic>
        <p:nvPicPr>
          <p:cNvPr id="6" name="x2.wav">
            <a:hlinkClick r:id="" action="ppaction://media"/>
            <a:extLst>
              <a:ext uri="{FF2B5EF4-FFF2-40B4-BE49-F238E27FC236}">
                <a16:creationId xmlns:a16="http://schemas.microsoft.com/office/drawing/2014/main" id="{897A2683-A3C0-1655-2732-0FDEA20ABF9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507710" y="4287617"/>
            <a:ext cx="411480" cy="411480"/>
          </a:xfrm>
          <a:prstGeom prst="rect">
            <a:avLst/>
          </a:prstGeom>
        </p:spPr>
      </p:pic>
      <p:pic>
        <p:nvPicPr>
          <p:cNvPr id="7" name="x3.wav">
            <a:hlinkClick r:id="" action="ppaction://media"/>
            <a:extLst>
              <a:ext uri="{FF2B5EF4-FFF2-40B4-BE49-F238E27FC236}">
                <a16:creationId xmlns:a16="http://schemas.microsoft.com/office/drawing/2014/main" id="{44B8FDE0-550D-ACE0-2D89-A4FC8CD6902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507710" y="5188632"/>
            <a:ext cx="411480" cy="411480"/>
          </a:xfrm>
          <a:prstGeom prst="rect">
            <a:avLst/>
          </a:prstGeom>
        </p:spPr>
      </p:pic>
      <p:pic>
        <p:nvPicPr>
          <p:cNvPr id="8" name="p0.wav">
            <a:hlinkClick r:id="" action="ppaction://media"/>
            <a:extLst>
              <a:ext uri="{FF2B5EF4-FFF2-40B4-BE49-F238E27FC236}">
                <a16:creationId xmlns:a16="http://schemas.microsoft.com/office/drawing/2014/main" id="{065FDFAE-894B-E13A-FE8C-423F7F16D87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434983" y="2452860"/>
            <a:ext cx="411480" cy="411480"/>
          </a:xfrm>
          <a:prstGeom prst="rect">
            <a:avLst/>
          </a:prstGeom>
        </p:spPr>
      </p:pic>
      <p:pic>
        <p:nvPicPr>
          <p:cNvPr id="9" name="p2.wav">
            <a:hlinkClick r:id="" action="ppaction://media"/>
            <a:extLst>
              <a:ext uri="{FF2B5EF4-FFF2-40B4-BE49-F238E27FC236}">
                <a16:creationId xmlns:a16="http://schemas.microsoft.com/office/drawing/2014/main" id="{9658731D-0F9C-902B-3217-6C039F9FFA9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434983" y="3381720"/>
            <a:ext cx="411480" cy="411480"/>
          </a:xfrm>
          <a:prstGeom prst="rect">
            <a:avLst/>
          </a:prstGeom>
        </p:spPr>
      </p:pic>
      <p:pic>
        <p:nvPicPr>
          <p:cNvPr id="10" name="p2.wav">
            <a:hlinkClick r:id="" action="ppaction://media"/>
            <a:extLst>
              <a:ext uri="{FF2B5EF4-FFF2-40B4-BE49-F238E27FC236}">
                <a16:creationId xmlns:a16="http://schemas.microsoft.com/office/drawing/2014/main" id="{D6699728-D822-6171-49EA-3B237EAC79F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434983" y="4287617"/>
            <a:ext cx="411480" cy="411480"/>
          </a:xfrm>
          <a:prstGeom prst="rect">
            <a:avLst/>
          </a:prstGeom>
        </p:spPr>
      </p:pic>
      <p:pic>
        <p:nvPicPr>
          <p:cNvPr id="11" name="p3.wav">
            <a:hlinkClick r:id="" action="ppaction://media"/>
            <a:extLst>
              <a:ext uri="{FF2B5EF4-FFF2-40B4-BE49-F238E27FC236}">
                <a16:creationId xmlns:a16="http://schemas.microsoft.com/office/drawing/2014/main" id="{348821F4-A122-D8C3-5498-DD4E9D682834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434983" y="5188632"/>
            <a:ext cx="41148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2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03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03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04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White Gaussian noise</a:t>
            </a:r>
          </a:p>
        </p:txBody>
      </p:sp>
      <p:pic>
        <p:nvPicPr>
          <p:cNvPr id="3" name="Content Placeholder 2" descr="x0.eps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52" r="-17352"/>
          <a:stretch>
            <a:fillRect/>
          </a:stretch>
        </p:blipFill>
        <p:spPr/>
      </p:pic>
      <p:pic>
        <p:nvPicPr>
          <p:cNvPr id="4" name="xw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78780" y="3022600"/>
            <a:ext cx="411480" cy="411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noise </a:t>
            </a:r>
            <a:r>
              <a:rPr lang="en-US" dirty="0" err="1"/>
              <a:t>bandpassed</a:t>
            </a:r>
            <a:r>
              <a:rPr lang="en-US" dirty="0"/>
              <a:t> to 100 – 5000 Hz</a:t>
            </a:r>
          </a:p>
        </p:txBody>
      </p:sp>
      <p:pic>
        <p:nvPicPr>
          <p:cNvPr id="6" name="Content Placeholder 5" descr="x1.eps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52" r="-17352"/>
          <a:stretch>
            <a:fillRect/>
          </a:stretch>
        </p:blipFill>
        <p:spPr/>
      </p:pic>
      <p:pic>
        <p:nvPicPr>
          <p:cNvPr id="8" name="x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78781" y="3022600"/>
            <a:ext cx="41148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1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noise </a:t>
            </a:r>
            <a:r>
              <a:rPr lang="en-US" dirty="0" err="1"/>
              <a:t>bandpassed</a:t>
            </a:r>
            <a:r>
              <a:rPr lang="en-US" dirty="0"/>
              <a:t> to 950 – 1050 Hz</a:t>
            </a:r>
          </a:p>
        </p:txBody>
      </p:sp>
      <p:pic>
        <p:nvPicPr>
          <p:cNvPr id="4" name="Content Placeholder 3" descr="x2.eps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52" r="-17352"/>
          <a:stretch>
            <a:fillRect/>
          </a:stretch>
        </p:blipFill>
        <p:spPr/>
      </p:pic>
      <p:pic>
        <p:nvPicPr>
          <p:cNvPr id="5" name="x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78781" y="3043083"/>
            <a:ext cx="41148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3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noise </a:t>
            </a:r>
            <a:r>
              <a:rPr lang="en-US" dirty="0" err="1"/>
              <a:t>bandpassed</a:t>
            </a:r>
            <a:r>
              <a:rPr lang="en-US" dirty="0"/>
              <a:t> to 995 – 1005 Hz</a:t>
            </a:r>
          </a:p>
        </p:txBody>
      </p:sp>
      <p:pic>
        <p:nvPicPr>
          <p:cNvPr id="4" name="Content Placeholder 3" descr="x3.eps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52" r="-17352"/>
          <a:stretch>
            <a:fillRect/>
          </a:stretch>
        </p:blipFill>
        <p:spPr/>
      </p:pic>
      <p:pic>
        <p:nvPicPr>
          <p:cNvPr id="5" name="x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78781" y="3022600"/>
            <a:ext cx="41148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8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Original Poisson noise</a:t>
            </a:r>
          </a:p>
        </p:txBody>
      </p:sp>
      <p:pic>
        <p:nvPicPr>
          <p:cNvPr id="5" name="Content Placeholder 4" descr="p0.eps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52" r="-17352"/>
          <a:stretch>
            <a:fillRect/>
          </a:stretch>
        </p:blipFill>
        <p:spPr/>
      </p:pic>
      <p:pic>
        <p:nvPicPr>
          <p:cNvPr id="7" name="p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78780" y="3022600"/>
            <a:ext cx="41148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6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noise </a:t>
            </a:r>
            <a:r>
              <a:rPr lang="en-US" dirty="0" err="1"/>
              <a:t>bandpassed</a:t>
            </a:r>
            <a:r>
              <a:rPr lang="en-US" dirty="0"/>
              <a:t> to 100 – 5000 Hz</a:t>
            </a:r>
          </a:p>
        </p:txBody>
      </p:sp>
      <p:pic>
        <p:nvPicPr>
          <p:cNvPr id="9" name="Content Placeholder 8" descr="p1.eps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52" r="-17352"/>
          <a:stretch>
            <a:fillRect/>
          </a:stretch>
        </p:blipFill>
        <p:spPr/>
      </p:pic>
      <p:pic>
        <p:nvPicPr>
          <p:cNvPr id="12" name="p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78781" y="3022600"/>
            <a:ext cx="41148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0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noise </a:t>
            </a:r>
            <a:r>
              <a:rPr lang="en-US" dirty="0" err="1"/>
              <a:t>bandpassed</a:t>
            </a:r>
            <a:r>
              <a:rPr lang="en-US" dirty="0"/>
              <a:t> to 950 – 1050 Hz</a:t>
            </a:r>
          </a:p>
        </p:txBody>
      </p:sp>
      <p:pic>
        <p:nvPicPr>
          <p:cNvPr id="5" name="Content Placeholder 4" descr="p2.eps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52" r="-17352"/>
          <a:stretch>
            <a:fillRect/>
          </a:stretch>
        </p:blipFill>
        <p:spPr/>
      </p:pic>
      <p:pic>
        <p:nvPicPr>
          <p:cNvPr id="6" name="p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78781" y="3022600"/>
            <a:ext cx="41148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9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noise </a:t>
            </a:r>
            <a:r>
              <a:rPr lang="en-US" dirty="0" err="1"/>
              <a:t>bandpassed</a:t>
            </a:r>
            <a:r>
              <a:rPr lang="en-US" dirty="0"/>
              <a:t> to 995 – 1005 Hz</a:t>
            </a:r>
          </a:p>
        </p:txBody>
      </p:sp>
      <p:pic>
        <p:nvPicPr>
          <p:cNvPr id="5" name="Content Placeholder 4" descr="p3.eps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52" r="-17352"/>
          <a:stretch>
            <a:fillRect/>
          </a:stretch>
        </p:blipFill>
        <p:spPr/>
      </p:pic>
      <p:pic>
        <p:nvPicPr>
          <p:cNvPr id="6" name="p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78780" y="3022600"/>
            <a:ext cx="41148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ill_nov96">
  <a:themeElements>
    <a:clrScheme name="">
      <a:dk1>
        <a:srgbClr val="000000"/>
      </a:dk1>
      <a:lt1>
        <a:srgbClr val="FFCC99"/>
      </a:lt1>
      <a:dk2>
        <a:srgbClr val="0000FF"/>
      </a:dk2>
      <a:lt2>
        <a:srgbClr val="5F5F5F"/>
      </a:lt2>
      <a:accent1>
        <a:srgbClr val="009900"/>
      </a:accent1>
      <a:accent2>
        <a:srgbClr val="FF0000"/>
      </a:accent2>
      <a:accent3>
        <a:srgbClr val="FFE2CA"/>
      </a:accent3>
      <a:accent4>
        <a:srgbClr val="000000"/>
      </a:accent4>
      <a:accent5>
        <a:srgbClr val="AACAAA"/>
      </a:accent5>
      <a:accent6>
        <a:srgbClr val="E70000"/>
      </a:accent6>
      <a:hlink>
        <a:srgbClr val="9900FF"/>
      </a:hlink>
      <a:folHlink>
        <a:srgbClr val="FFFF00"/>
      </a:folHlink>
    </a:clrScheme>
    <a:fontScheme name="Bill_nov9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ill_nov9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l_nov9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5694</TotalTime>
  <Words>136</Words>
  <Application>Microsoft Macintosh PowerPoint</Application>
  <PresentationFormat>On-screen Show (4:3)</PresentationFormat>
  <Paragraphs>30</Paragraphs>
  <Slides>10</Slides>
  <Notes>1</Notes>
  <HiddenSlides>0</HiddenSlides>
  <MMClips>16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Helvetica</vt:lpstr>
      <vt:lpstr>Times</vt:lpstr>
      <vt:lpstr>Times New Roman</vt:lpstr>
      <vt:lpstr>Wingdings</vt:lpstr>
      <vt:lpstr>Bill_nov96</vt:lpstr>
      <vt:lpstr>18-792 Lecture #12 SOME EXAMPLES OF DISCRETE-TIME RANDOM PROCESSES</vt:lpstr>
      <vt:lpstr>White Gaussian noise</vt:lpstr>
      <vt:lpstr>Gaussian noise bandpassed to 100 – 5000 Hz</vt:lpstr>
      <vt:lpstr>Gaussian noise bandpassed to 950 – 1050 Hz</vt:lpstr>
      <vt:lpstr>Gaussian noise bandpassed to 995 – 1005 Hz</vt:lpstr>
      <vt:lpstr>Original Poisson noise</vt:lpstr>
      <vt:lpstr>Poisson noise bandpassed to 100 – 5000 Hz</vt:lpstr>
      <vt:lpstr>Poisson noise bandpassed to 950 – 1050 Hz</vt:lpstr>
      <vt:lpstr>Poisson noise bandpassed to 995 – 1005 Hz</vt:lpstr>
      <vt:lpstr>Comparing the audio …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18-792 Lecture #2 INTRODUCTION TO DISCRETE-TIME RANDOM PROCESSES</dc:title>
  <cp:lastModifiedBy>Richard Stern</cp:lastModifiedBy>
  <cp:revision>22</cp:revision>
  <cp:lastPrinted>2006-08-30T07:54:47Z</cp:lastPrinted>
  <dcterms:modified xsi:type="dcterms:W3CDTF">2024-10-02T17:41:09Z</dcterms:modified>
</cp:coreProperties>
</file>