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857" r:id="rId2"/>
    <p:sldId id="878" r:id="rId3"/>
    <p:sldId id="894" r:id="rId4"/>
    <p:sldId id="895" r:id="rId5"/>
    <p:sldId id="893" r:id="rId6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8C8"/>
    <a:srgbClr val="FFA362"/>
    <a:srgbClr val="E49A0B"/>
    <a:srgbClr val="E4E400"/>
    <a:srgbClr val="34E615"/>
    <a:srgbClr val="C01C14"/>
    <a:srgbClr val="4D25FF"/>
    <a:srgbClr val="009C00"/>
    <a:srgbClr val="FFADAC"/>
    <a:srgbClr val="FFD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2"/>
    <p:restoredTop sz="94694"/>
  </p:normalViewPr>
  <p:slideViewPr>
    <p:cSldViewPr snapToObjects="1">
      <p:cViewPr varScale="1">
        <p:scale>
          <a:sx n="117" d="100"/>
          <a:sy n="117" d="100"/>
        </p:scale>
        <p:origin x="2064" y="168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456" y="9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695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662" tIns="46037" rIns="93662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950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0025" y="342900"/>
            <a:ext cx="2060575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342900"/>
            <a:ext cx="6029325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42900"/>
            <a:ext cx="8228012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24000"/>
            <a:ext cx="8231188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0" y="3886200"/>
            <a:ext cx="8231188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240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9300" y="1524000"/>
            <a:ext cx="404018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7254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524000"/>
            <a:ext cx="8231188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342900"/>
            <a:ext cx="822801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075" tIns="0" rIns="9207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9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>
                <a:solidFill>
                  <a:schemeClr val="tx2"/>
                </a:solidFill>
                <a:latin typeface="Helvetica" pitchFamily="-109" charset="0"/>
              </a:rPr>
              <a:t> 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06400" y="1295400"/>
            <a:ext cx="817880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9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296988" y="6249988"/>
            <a:ext cx="73882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defTabSz="962025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-109" charset="0"/>
              </a:rPr>
              <a:t>		       </a:t>
            </a:r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Slide </a:t>
            </a:r>
            <a:fld id="{270E3026-9186-A549-B7CB-ADFF8F32E92B}" type="slidenum">
              <a:rPr lang="en-US" sz="1400" b="1">
                <a:solidFill>
                  <a:srgbClr val="FF0000"/>
                </a:solidFill>
                <a:latin typeface="Helvetica" pitchFamily="-109" charset="0"/>
              </a:rPr>
              <a:pPr defTabSz="962025">
                <a:spcBef>
                  <a:spcPct val="50000"/>
                </a:spcBef>
                <a:defRPr/>
              </a:pPr>
              <a:t>‹#›</a:t>
            </a:fld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	                              ECE Department</a:t>
            </a:r>
            <a:endParaRPr lang="en-US" sz="1400" b="1" dirty="0">
              <a:solidFill>
                <a:srgbClr val="CC3300"/>
              </a:solidFill>
              <a:latin typeface="Helvetica" pitchFamily="-109" charset="0"/>
            </a:endParaRPr>
          </a:p>
        </p:txBody>
      </p:sp>
      <p:pic>
        <p:nvPicPr>
          <p:cNvPr id="6" name="Picture 5" descr="CMU-re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9" y="6400800"/>
            <a:ext cx="1430338" cy="219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9pPr>
    </p:titleStyle>
    <p:bodyStyle>
      <a:lvl1pPr marL="396875" indent="-396875" algn="l" rtl="0" eaLnBrk="0" fontAlgn="base" hangingPunct="0">
        <a:spcBef>
          <a:spcPct val="50000"/>
        </a:spcBef>
        <a:spcAft>
          <a:spcPct val="0"/>
        </a:spcAft>
        <a:buClr>
          <a:srgbClr val="CC3300"/>
        </a:buClr>
        <a:buSzPct val="110000"/>
        <a:buFont typeface="Wingdings" pitchFamily="-65" charset="2"/>
        <a:buChar char="n"/>
        <a:defRPr sz="2000" b="1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39775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»"/>
        <a:defRPr sz="16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3pPr>
      <a:lvl4pPr marL="15430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•"/>
        <a:defRPr sz="14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4pPr>
      <a:lvl5pPr marL="20002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5pPr>
      <a:lvl6pPr marL="24574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6pPr>
      <a:lvl7pPr marL="29146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7pPr>
      <a:lvl8pPr marL="33718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8pPr>
      <a:lvl9pPr marL="38290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8.wav"/><Relationship Id="rId18" Type="http://schemas.openxmlformats.org/officeDocument/2006/relationships/audio" Target="../media/media10.wav"/><Relationship Id="rId26" Type="http://schemas.openxmlformats.org/officeDocument/2006/relationships/audio" Target="../media/media14.wav"/><Relationship Id="rId21" Type="http://schemas.microsoft.com/office/2007/relationships/media" Target="../media/media12.wav"/><Relationship Id="rId34" Type="http://schemas.openxmlformats.org/officeDocument/2006/relationships/audio" Target="../media/media18.wav"/><Relationship Id="rId7" Type="http://schemas.microsoft.com/office/2007/relationships/media" Target="../media/media5.wav"/><Relationship Id="rId12" Type="http://schemas.openxmlformats.org/officeDocument/2006/relationships/audio" Target="../media/media7.wav"/><Relationship Id="rId17" Type="http://schemas.microsoft.com/office/2007/relationships/media" Target="../media/media10.wav"/><Relationship Id="rId25" Type="http://schemas.microsoft.com/office/2007/relationships/media" Target="../media/media14.wav"/><Relationship Id="rId33" Type="http://schemas.microsoft.com/office/2007/relationships/media" Target="../media/media18.wav"/><Relationship Id="rId38" Type="http://schemas.openxmlformats.org/officeDocument/2006/relationships/image" Target="../media/image3.png"/><Relationship Id="rId2" Type="http://schemas.openxmlformats.org/officeDocument/2006/relationships/audio" Target="../media/media2.wav"/><Relationship Id="rId16" Type="http://schemas.openxmlformats.org/officeDocument/2006/relationships/audio" Target="../media/media9.wav"/><Relationship Id="rId20" Type="http://schemas.openxmlformats.org/officeDocument/2006/relationships/audio" Target="../media/media11.wav"/><Relationship Id="rId29" Type="http://schemas.microsoft.com/office/2007/relationships/media" Target="../media/media16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microsoft.com/office/2007/relationships/media" Target="../media/media7.wav"/><Relationship Id="rId24" Type="http://schemas.openxmlformats.org/officeDocument/2006/relationships/audio" Target="../media/media13.wav"/><Relationship Id="rId32" Type="http://schemas.openxmlformats.org/officeDocument/2006/relationships/audio" Target="../media/media17.wav"/><Relationship Id="rId37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microsoft.com/office/2007/relationships/media" Target="../media/media9.wav"/><Relationship Id="rId23" Type="http://schemas.microsoft.com/office/2007/relationships/media" Target="../media/media13.wav"/><Relationship Id="rId28" Type="http://schemas.openxmlformats.org/officeDocument/2006/relationships/audio" Target="../media/media15.wav"/><Relationship Id="rId36" Type="http://schemas.openxmlformats.org/officeDocument/2006/relationships/audio" Target="../media/media19.wav"/><Relationship Id="rId10" Type="http://schemas.openxmlformats.org/officeDocument/2006/relationships/audio" Target="../media/media6.wav"/><Relationship Id="rId19" Type="http://schemas.microsoft.com/office/2007/relationships/media" Target="../media/media11.wav"/><Relationship Id="rId31" Type="http://schemas.microsoft.com/office/2007/relationships/media" Target="../media/media17.wav"/><Relationship Id="rId4" Type="http://schemas.openxmlformats.org/officeDocument/2006/relationships/audio" Target="../media/media3.wav"/><Relationship Id="rId9" Type="http://schemas.microsoft.com/office/2007/relationships/media" Target="../media/media6.wav"/><Relationship Id="rId14" Type="http://schemas.openxmlformats.org/officeDocument/2006/relationships/audio" Target="../media/media8.wav"/><Relationship Id="rId22" Type="http://schemas.openxmlformats.org/officeDocument/2006/relationships/audio" Target="../media/media12.wav"/><Relationship Id="rId27" Type="http://schemas.microsoft.com/office/2007/relationships/media" Target="../media/media15.wav"/><Relationship Id="rId30" Type="http://schemas.openxmlformats.org/officeDocument/2006/relationships/audio" Target="../media/media16.wav"/><Relationship Id="rId35" Type="http://schemas.microsoft.com/office/2007/relationships/media" Target="../media/media19.wav"/><Relationship Id="rId8" Type="http://schemas.openxmlformats.org/officeDocument/2006/relationships/audio" Target="../media/media5.wav"/><Relationship Id="rId3" Type="http://schemas.microsoft.com/office/2007/relationships/media" Target="../media/media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2900"/>
            <a:ext cx="8153400" cy="647700"/>
          </a:xfrm>
          <a:noFill/>
        </p:spPr>
        <p:txBody>
          <a:bodyPr anchor="ctr"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Times" charset="0"/>
              </a:rPr>
              <a:t>Spectral Subtraction for Speech Enhancement</a:t>
            </a:r>
            <a:endParaRPr lang="en-US" b="0" dirty="0">
              <a:solidFill>
                <a:schemeClr val="tx1"/>
              </a:solidFill>
              <a:latin typeface="Courier" charset="0"/>
              <a:ea typeface="ＭＳ Ｐゴシック" charset="0"/>
              <a:cs typeface="Times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Richard M. Stern</a:t>
            </a:r>
            <a:br>
              <a:rPr 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Portion of 18-792 lecture</a:t>
            </a: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September 23, 2024</a:t>
            </a: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Department of Electrical and Computer Engineering</a:t>
            </a:r>
          </a:p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Carnegie Mellon University</a:t>
            </a:r>
          </a:p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Pittsburgh, Pennsylvania 15213</a:t>
            </a:r>
          </a:p>
          <a:p>
            <a:pPr algn="ctr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819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original “welcome” utterance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s-ES_tradnl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49400"/>
            <a:ext cx="6073775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x1.wav" descr="x1.wav">
            <a:hlinkClick r:id="" action="ppaction://media"/>
            <a:extLst>
              <a:ext uri="{FF2B5EF4-FFF2-40B4-BE49-F238E27FC236}">
                <a16:creationId xmlns:a16="http://schemas.microsoft.com/office/drawing/2014/main" id="{A2F179CE-D50A-9E49-9FDB-5CA95A4DB2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3800" y="2997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7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4A0A4-FAC5-86BC-8044-5956BC39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Boll spectral subtraction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708F4-56B6-9912-3D60-F0A656454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that  </a:t>
            </a:r>
          </a:p>
          <a:p>
            <a:r>
              <a:rPr lang="en-US" dirty="0"/>
              <a:t>In STFT form: </a:t>
            </a:r>
          </a:p>
          <a:p>
            <a:r>
              <a:rPr lang="en-US" dirty="0"/>
              <a:t>Procedure: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Determine when 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For those frames estimate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Estimate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Recover          using OLA or FBS synthesis</a:t>
            </a:r>
          </a:p>
          <a:p>
            <a:r>
              <a:rPr lang="en-US" dirty="0"/>
              <a:t>Sources of difficulty:</a:t>
            </a:r>
          </a:p>
          <a:p>
            <a:pPr lvl="1"/>
            <a:r>
              <a:rPr lang="en-US" dirty="0"/>
              <a:t>Over subtraction when</a:t>
            </a:r>
          </a:p>
          <a:p>
            <a:pPr lvl="1"/>
            <a:r>
              <a:rPr lang="en-US" dirty="0"/>
              <a:t>VAD errors</a:t>
            </a:r>
          </a:p>
          <a:p>
            <a:pPr lvl="1"/>
            <a:r>
              <a:rPr lang="en-US" dirty="0"/>
              <a:t>Phase differences between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7C7F6-D4AB-74E1-E955-59EB929E1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600200"/>
            <a:ext cx="2374900" cy="31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DFD418-1FC8-E6FD-DC91-BC6F27386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057400"/>
            <a:ext cx="3505200" cy="31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B3D53-A6BB-2DA0-4201-942173690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550" y="2895600"/>
            <a:ext cx="1397000" cy="317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EDF7B1-3FEE-614D-00DC-34F00E5E6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250" y="3244850"/>
            <a:ext cx="1079500" cy="368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B77A38-1A55-3C43-5239-740717391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0750" y="3613150"/>
            <a:ext cx="5397500" cy="55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36557D-94E5-D68C-B8D6-C91CCB7CC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0750" y="4127270"/>
            <a:ext cx="457200" cy="31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C9FEA8-7572-7AB7-3EE5-82AE6CF4EF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4100" y="4971293"/>
            <a:ext cx="2501900" cy="368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5DC50E-7693-FF10-7C8E-F6667C7B16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5259" y="5848350"/>
            <a:ext cx="2438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2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539F3-5D7D-3C28-ABC9-7D4C5DC41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results of simple implementation of Boll ‘79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8AE3-9583-91BA-2C1C-9D362D5F1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Results at +5 dB:</a:t>
            </a:r>
          </a:p>
          <a:p>
            <a:pPr lvl="1"/>
            <a:r>
              <a:rPr lang="en-US" dirty="0"/>
              <a:t>White noise</a:t>
            </a:r>
          </a:p>
          <a:p>
            <a:pPr lvl="1"/>
            <a:r>
              <a:rPr lang="en-US" dirty="0"/>
              <a:t>Speech babble</a:t>
            </a:r>
          </a:p>
          <a:p>
            <a:pPr lvl="1"/>
            <a:r>
              <a:rPr lang="en-US" dirty="0"/>
              <a:t>Rock music</a:t>
            </a:r>
          </a:p>
          <a:p>
            <a:r>
              <a:rPr lang="en-US" dirty="0"/>
              <a:t>Results at 0 dB:</a:t>
            </a:r>
          </a:p>
          <a:p>
            <a:pPr lvl="1"/>
            <a:r>
              <a:rPr lang="en-US" dirty="0"/>
              <a:t>White noise</a:t>
            </a:r>
          </a:p>
          <a:p>
            <a:pPr lvl="1"/>
            <a:r>
              <a:rPr lang="en-US" dirty="0"/>
              <a:t>Speech babble</a:t>
            </a:r>
          </a:p>
          <a:p>
            <a:pPr lvl="1"/>
            <a:r>
              <a:rPr lang="en-US" dirty="0"/>
              <a:t>Rock music</a:t>
            </a:r>
          </a:p>
          <a:p>
            <a:r>
              <a:rPr lang="en-US" dirty="0"/>
              <a:t>Results at –5 dB:</a:t>
            </a:r>
          </a:p>
          <a:p>
            <a:pPr lvl="1"/>
            <a:r>
              <a:rPr lang="en-US" dirty="0"/>
              <a:t>White noise</a:t>
            </a:r>
          </a:p>
          <a:p>
            <a:pPr lvl="1"/>
            <a:r>
              <a:rPr lang="en-US" dirty="0"/>
              <a:t>Speech babble</a:t>
            </a:r>
          </a:p>
          <a:p>
            <a:pPr lvl="1"/>
            <a:r>
              <a:rPr lang="en-US" dirty="0"/>
              <a:t>Rock music</a:t>
            </a:r>
          </a:p>
        </p:txBody>
      </p:sp>
      <p:pic>
        <p:nvPicPr>
          <p:cNvPr id="5" name="speech_babble-5">
            <a:hlinkClick r:id="" action="ppaction://media"/>
            <a:extLst>
              <a:ext uri="{FF2B5EF4-FFF2-40B4-BE49-F238E27FC236}">
                <a16:creationId xmlns:a16="http://schemas.microsoft.com/office/drawing/2014/main" id="{DC0A2B60-3C28-7A71-1FD0-4CCDF99EE6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57600" y="5105400"/>
            <a:ext cx="660400" cy="660400"/>
          </a:xfrm>
          <a:prstGeom prst="rect">
            <a:avLst/>
          </a:prstGeom>
        </p:spPr>
      </p:pic>
      <p:pic>
        <p:nvPicPr>
          <p:cNvPr id="6" name="speech_babble-5_out">
            <a:hlinkClick r:id="" action="ppaction://media"/>
            <a:extLst>
              <a:ext uri="{FF2B5EF4-FFF2-40B4-BE49-F238E27FC236}">
                <a16:creationId xmlns:a16="http://schemas.microsoft.com/office/drawing/2014/main" id="{8A3B29CE-42ED-8380-0304-9BEC03FB23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-6324600" y="-4876800"/>
            <a:ext cx="812800" cy="812800"/>
          </a:xfrm>
          <a:prstGeom prst="rect">
            <a:avLst/>
          </a:prstGeom>
        </p:spPr>
      </p:pic>
      <p:pic>
        <p:nvPicPr>
          <p:cNvPr id="7" name="speech_babble-5_out">
            <a:hlinkClick r:id="" action="ppaction://media"/>
            <a:extLst>
              <a:ext uri="{FF2B5EF4-FFF2-40B4-BE49-F238E27FC236}">
                <a16:creationId xmlns:a16="http://schemas.microsoft.com/office/drawing/2014/main" id="{A97119A7-BBF3-718D-8B9E-4681840298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400800" y="5105400"/>
            <a:ext cx="660400" cy="660400"/>
          </a:xfrm>
          <a:prstGeom prst="rect">
            <a:avLst/>
          </a:prstGeom>
        </p:spPr>
      </p:pic>
      <p:pic>
        <p:nvPicPr>
          <p:cNvPr id="8" name="speech_babble0_out">
            <a:hlinkClick r:id="" action="ppaction://media"/>
            <a:extLst>
              <a:ext uri="{FF2B5EF4-FFF2-40B4-BE49-F238E27FC236}">
                <a16:creationId xmlns:a16="http://schemas.microsoft.com/office/drawing/2014/main" id="{D11DC270-3EEC-C19F-671C-E7CB6A7A530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400800" y="3657600"/>
            <a:ext cx="660400" cy="660400"/>
          </a:xfrm>
          <a:prstGeom prst="rect">
            <a:avLst/>
          </a:prstGeom>
        </p:spPr>
      </p:pic>
      <p:pic>
        <p:nvPicPr>
          <p:cNvPr id="9" name="speech_babble0">
            <a:hlinkClick r:id="" action="ppaction://media"/>
            <a:extLst>
              <a:ext uri="{FF2B5EF4-FFF2-40B4-BE49-F238E27FC236}">
                <a16:creationId xmlns:a16="http://schemas.microsoft.com/office/drawing/2014/main" id="{32EB08E8-0864-A172-D8BE-B84C3479639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57600" y="3581400"/>
            <a:ext cx="660400" cy="660400"/>
          </a:xfrm>
          <a:prstGeom prst="rect">
            <a:avLst/>
          </a:prstGeom>
        </p:spPr>
      </p:pic>
      <p:pic>
        <p:nvPicPr>
          <p:cNvPr id="10" name="speech_babble5_out">
            <a:hlinkClick r:id="" action="ppaction://media"/>
            <a:extLst>
              <a:ext uri="{FF2B5EF4-FFF2-40B4-BE49-F238E27FC236}">
                <a16:creationId xmlns:a16="http://schemas.microsoft.com/office/drawing/2014/main" id="{4830C506-138B-9167-228B-04ED8558C03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400800" y="2133600"/>
            <a:ext cx="660400" cy="660400"/>
          </a:xfrm>
          <a:prstGeom prst="rect">
            <a:avLst/>
          </a:prstGeom>
        </p:spPr>
      </p:pic>
      <p:pic>
        <p:nvPicPr>
          <p:cNvPr id="11" name="speech_babble5">
            <a:hlinkClick r:id="" action="ppaction://media"/>
            <a:extLst>
              <a:ext uri="{FF2B5EF4-FFF2-40B4-BE49-F238E27FC236}">
                <a16:creationId xmlns:a16="http://schemas.microsoft.com/office/drawing/2014/main" id="{7D076A1A-9FF3-E52B-ED1E-3064E660B0F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57600" y="2133600"/>
            <a:ext cx="660400" cy="660400"/>
          </a:xfrm>
          <a:prstGeom prst="rect">
            <a:avLst/>
          </a:prstGeom>
        </p:spPr>
      </p:pic>
      <p:pic>
        <p:nvPicPr>
          <p:cNvPr id="12" name="speech_noise-5_out">
            <a:hlinkClick r:id="" action="ppaction://media"/>
            <a:extLst>
              <a:ext uri="{FF2B5EF4-FFF2-40B4-BE49-F238E27FC236}">
                <a16:creationId xmlns:a16="http://schemas.microsoft.com/office/drawing/2014/main" id="{F892FF6E-E952-0BF4-358C-FB66B6869BD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035810" y="4621661"/>
            <a:ext cx="660400" cy="660400"/>
          </a:xfrm>
          <a:prstGeom prst="rect">
            <a:avLst/>
          </a:prstGeom>
        </p:spPr>
      </p:pic>
      <p:pic>
        <p:nvPicPr>
          <p:cNvPr id="14" name="speech_noise-5">
            <a:hlinkClick r:id="" action="ppaction://media"/>
            <a:extLst>
              <a:ext uri="{FF2B5EF4-FFF2-40B4-BE49-F238E27FC236}">
                <a16:creationId xmlns:a16="http://schemas.microsoft.com/office/drawing/2014/main" id="{DBB6CC9C-A0F1-3995-463B-7FAE832CBCA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029124" y="4489450"/>
            <a:ext cx="660401" cy="660401"/>
          </a:xfrm>
          <a:prstGeom prst="rect">
            <a:avLst/>
          </a:prstGeom>
        </p:spPr>
      </p:pic>
      <p:pic>
        <p:nvPicPr>
          <p:cNvPr id="15" name="speech_noise0_out">
            <a:hlinkClick r:id="" action="ppaction://media"/>
            <a:extLst>
              <a:ext uri="{FF2B5EF4-FFF2-40B4-BE49-F238E27FC236}">
                <a16:creationId xmlns:a16="http://schemas.microsoft.com/office/drawing/2014/main" id="{83BF76B0-5151-E84A-89A7-16F0B3468EE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045597" y="3144065"/>
            <a:ext cx="660400" cy="660400"/>
          </a:xfrm>
          <a:prstGeom prst="rect">
            <a:avLst/>
          </a:prstGeom>
        </p:spPr>
      </p:pic>
      <p:pic>
        <p:nvPicPr>
          <p:cNvPr id="16" name="speech_noise0">
            <a:hlinkClick r:id="" action="ppaction://media"/>
            <a:extLst>
              <a:ext uri="{FF2B5EF4-FFF2-40B4-BE49-F238E27FC236}">
                <a16:creationId xmlns:a16="http://schemas.microsoft.com/office/drawing/2014/main" id="{4CDFE692-3B75-B257-0C31-91AFB63CB46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023765" y="3144065"/>
            <a:ext cx="660400" cy="660400"/>
          </a:xfrm>
          <a:prstGeom prst="rect">
            <a:avLst/>
          </a:prstGeom>
        </p:spPr>
      </p:pic>
      <p:pic>
        <p:nvPicPr>
          <p:cNvPr id="17" name="speech_noise5_out">
            <a:hlinkClick r:id="" action="ppaction://media"/>
            <a:extLst>
              <a:ext uri="{FF2B5EF4-FFF2-40B4-BE49-F238E27FC236}">
                <a16:creationId xmlns:a16="http://schemas.microsoft.com/office/drawing/2014/main" id="{4F305D53-525C-5957-1503-839EDF12FDDA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035809" y="1696264"/>
            <a:ext cx="660401" cy="660401"/>
          </a:xfrm>
          <a:prstGeom prst="rect">
            <a:avLst/>
          </a:prstGeom>
        </p:spPr>
      </p:pic>
      <p:pic>
        <p:nvPicPr>
          <p:cNvPr id="18" name="speech_noise5">
            <a:hlinkClick r:id="" action="ppaction://media"/>
            <a:extLst>
              <a:ext uri="{FF2B5EF4-FFF2-40B4-BE49-F238E27FC236}">
                <a16:creationId xmlns:a16="http://schemas.microsoft.com/office/drawing/2014/main" id="{59E913A3-C323-12ED-4DA0-CF749F55CDD4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023764" y="1696263"/>
            <a:ext cx="660401" cy="660401"/>
          </a:xfrm>
          <a:prstGeom prst="rect">
            <a:avLst/>
          </a:prstGeom>
        </p:spPr>
      </p:pic>
      <p:pic>
        <p:nvPicPr>
          <p:cNvPr id="19" name="speech_rock-5_out">
            <a:hlinkClick r:id="" action="ppaction://media"/>
            <a:extLst>
              <a:ext uri="{FF2B5EF4-FFF2-40B4-BE49-F238E27FC236}">
                <a16:creationId xmlns:a16="http://schemas.microsoft.com/office/drawing/2014/main" id="{63D57437-2D4C-CF41-5BA6-76B2E0049C09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839744" y="5537200"/>
            <a:ext cx="660400" cy="660400"/>
          </a:xfrm>
          <a:prstGeom prst="rect">
            <a:avLst/>
          </a:prstGeom>
        </p:spPr>
      </p:pic>
      <p:pic>
        <p:nvPicPr>
          <p:cNvPr id="20" name="speech_rock-5">
            <a:hlinkClick r:id="" action="ppaction://media"/>
            <a:extLst>
              <a:ext uri="{FF2B5EF4-FFF2-40B4-BE49-F238E27FC236}">
                <a16:creationId xmlns:a16="http://schemas.microsoft.com/office/drawing/2014/main" id="{EE38548D-A4B0-275D-33A5-EC4CA2296FA4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4241800" y="5508188"/>
            <a:ext cx="660400" cy="660400"/>
          </a:xfrm>
          <a:prstGeom prst="rect">
            <a:avLst/>
          </a:prstGeom>
        </p:spPr>
      </p:pic>
      <p:pic>
        <p:nvPicPr>
          <p:cNvPr id="21" name="speech_rock0_out">
            <a:hlinkClick r:id="" action="ppaction://media"/>
            <a:extLst>
              <a:ext uri="{FF2B5EF4-FFF2-40B4-BE49-F238E27FC236}">
                <a16:creationId xmlns:a16="http://schemas.microsoft.com/office/drawing/2014/main" id="{0B90513F-C502-D48B-9F91-325D468C0406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850067" y="4087361"/>
            <a:ext cx="660400" cy="660400"/>
          </a:xfrm>
          <a:prstGeom prst="rect">
            <a:avLst/>
          </a:prstGeom>
        </p:spPr>
      </p:pic>
      <p:pic>
        <p:nvPicPr>
          <p:cNvPr id="22" name="speech_rock0">
            <a:hlinkClick r:id="" action="ppaction://media"/>
            <a:extLst>
              <a:ext uri="{FF2B5EF4-FFF2-40B4-BE49-F238E27FC236}">
                <a16:creationId xmlns:a16="http://schemas.microsoft.com/office/drawing/2014/main" id="{ECF532B0-DD0F-8505-66EC-277FF8E9682F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4252890" y="4073932"/>
            <a:ext cx="665936" cy="665936"/>
          </a:xfrm>
          <a:prstGeom prst="rect">
            <a:avLst/>
          </a:prstGeom>
        </p:spPr>
      </p:pic>
      <p:pic>
        <p:nvPicPr>
          <p:cNvPr id="23" name="speech_rock5_out">
            <a:hlinkClick r:id="" action="ppaction://media"/>
            <a:extLst>
              <a:ext uri="{FF2B5EF4-FFF2-40B4-BE49-F238E27FC236}">
                <a16:creationId xmlns:a16="http://schemas.microsoft.com/office/drawing/2014/main" id="{6451A915-3DCE-64F0-2532-A014B420DCFC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839742" y="2570935"/>
            <a:ext cx="660401" cy="660401"/>
          </a:xfrm>
          <a:prstGeom prst="rect">
            <a:avLst/>
          </a:prstGeom>
        </p:spPr>
      </p:pic>
      <p:pic>
        <p:nvPicPr>
          <p:cNvPr id="24" name="speech_rock5">
            <a:hlinkClick r:id="" action="ppaction://media"/>
            <a:extLst>
              <a:ext uri="{FF2B5EF4-FFF2-40B4-BE49-F238E27FC236}">
                <a16:creationId xmlns:a16="http://schemas.microsoft.com/office/drawing/2014/main" id="{5AD300C2-CB1B-90DC-11C5-BCAA27D5C946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4118776" y="2622692"/>
            <a:ext cx="665937" cy="66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0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0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0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00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0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00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00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00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0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00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00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500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50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500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76200" y="0"/>
            <a:ext cx="10515600" cy="7010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Helvetica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58246"/>
      </p:ext>
    </p:extLst>
  </p:cSld>
  <p:clrMapOvr>
    <a:masterClrMapping/>
  </p:clrMapOvr>
</p:sld>
</file>

<file path=ppt/theme/theme1.xml><?xml version="1.0" encoding="utf-8"?>
<a:theme xmlns:a="http://schemas.openxmlformats.org/drawingml/2006/main" name="Bill_nov96">
  <a:themeElements>
    <a:clrScheme name="Bill_nov96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Bill_nov9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lnDef>
  </a:objectDefaults>
  <a:extraClrSchemeLst>
    <a:extraClrScheme>
      <a:clrScheme name="Bill_nov9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l_nov9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4071</TotalTime>
  <Words>119</Words>
  <Application>Microsoft Macintosh PowerPoint</Application>
  <PresentationFormat>On-screen Show (4:3)</PresentationFormat>
  <Paragraphs>33</Paragraphs>
  <Slides>5</Slides>
  <Notes>3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Courier</vt:lpstr>
      <vt:lpstr>Helvetica</vt:lpstr>
      <vt:lpstr>Times New Roman</vt:lpstr>
      <vt:lpstr>Wingdings</vt:lpstr>
      <vt:lpstr>Bill_nov96</vt:lpstr>
      <vt:lpstr>Spectral Subtraction for Speech Enhancement</vt:lpstr>
      <vt:lpstr>The original “welcome” utterance</vt:lpstr>
      <vt:lpstr>The Boll spectral subtraction algorithm</vt:lpstr>
      <vt:lpstr>Sample results of simple implementation of Boll ‘79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18-792 ADVANCED DIGITAL SIGNAL PROCESSING</dc:title>
  <dc:creator>Richard M Stern Jr.</dc:creator>
  <cp:lastModifiedBy>Richard Stern</cp:lastModifiedBy>
  <cp:revision>22</cp:revision>
  <dcterms:created xsi:type="dcterms:W3CDTF">2020-08-31T17:09:56Z</dcterms:created>
  <dcterms:modified xsi:type="dcterms:W3CDTF">2024-09-24T04:20:30Z</dcterms:modified>
</cp:coreProperties>
</file>