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857" r:id="rId2"/>
    <p:sldId id="878" r:id="rId3"/>
    <p:sldId id="897" r:id="rId4"/>
    <p:sldId id="898" r:id="rId5"/>
    <p:sldId id="882" r:id="rId6"/>
    <p:sldId id="892" r:id="rId7"/>
    <p:sldId id="893" r:id="rId8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8C8"/>
    <a:srgbClr val="FFA362"/>
    <a:srgbClr val="E49A0B"/>
    <a:srgbClr val="E4E400"/>
    <a:srgbClr val="34E615"/>
    <a:srgbClr val="C01C14"/>
    <a:srgbClr val="4D25FF"/>
    <a:srgbClr val="009C00"/>
    <a:srgbClr val="FFADAC"/>
    <a:srgbClr val="FF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/>
    <p:restoredTop sz="94694"/>
  </p:normalViewPr>
  <p:slideViewPr>
    <p:cSldViewPr snapToObjects="1">
      <p:cViewPr varScale="1">
        <p:scale>
          <a:sx n="117" d="100"/>
          <a:sy n="117" d="100"/>
        </p:scale>
        <p:origin x="2056" y="16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456" y="9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69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2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1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Welcome16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75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150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0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42900"/>
            <a:ext cx="2060575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42900"/>
            <a:ext cx="6029325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38862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254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524000"/>
            <a:ext cx="8231188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>
                <a:solidFill>
                  <a:schemeClr val="tx2"/>
                </a:solidFill>
                <a:latin typeface="Helvetica" pitchFamily="-109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defTabSz="962025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-109" charset="0"/>
              </a:rPr>
              <a:t>		      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Slide </a:t>
            </a:r>
            <a:fld id="{270E3026-9186-A549-B7CB-ADFF8F32E92B}" type="slidenum">
              <a:rPr lang="en-US" sz="1400" b="1">
                <a:solidFill>
                  <a:srgbClr val="FF0000"/>
                </a:solidFill>
                <a:latin typeface="Helvetica" pitchFamily="-109" charset="0"/>
              </a:rPr>
              <a:pPr defTabSz="962025">
                <a:spcBef>
                  <a:spcPct val="50000"/>
                </a:spcBef>
                <a:defRPr/>
              </a:pPr>
              <a:t>‹#›</a:t>
            </a:fld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	                              ECE Department</a:t>
            </a:r>
            <a:endParaRPr lang="en-US" sz="1400" b="1" dirty="0">
              <a:solidFill>
                <a:srgbClr val="CC3300"/>
              </a:solidFill>
              <a:latin typeface="Helvetica" pitchFamily="-109" charset="0"/>
            </a:endParaRPr>
          </a:p>
        </p:txBody>
      </p:sp>
      <p:pic>
        <p:nvPicPr>
          <p:cNvPr id="6" name="Picture 5" descr="CMU-re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" y="6400800"/>
            <a:ext cx="1430338" cy="219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10000"/>
        <a:buFont typeface="Wingdings" pitchFamily="-65" charset="2"/>
        <a:buChar char="n"/>
        <a:defRPr sz="2000" b="1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•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wav"/><Relationship Id="rId13" Type="http://schemas.microsoft.com/office/2007/relationships/media" Target="../media/media10.wav"/><Relationship Id="rId18" Type="http://schemas.openxmlformats.org/officeDocument/2006/relationships/notesSlide" Target="../notesSlides/notesSlide5.xml"/><Relationship Id="rId3" Type="http://schemas.microsoft.com/office/2007/relationships/media" Target="../media/media5.wav"/><Relationship Id="rId7" Type="http://schemas.microsoft.com/office/2007/relationships/media" Target="../media/media7.wav"/><Relationship Id="rId12" Type="http://schemas.openxmlformats.org/officeDocument/2006/relationships/audio" Target="../media/media9.wav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6" Type="http://schemas.openxmlformats.org/officeDocument/2006/relationships/audio" Target="../media/media11.wav"/><Relationship Id="rId20" Type="http://schemas.openxmlformats.org/officeDocument/2006/relationships/image" Target="../media/image3.png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11" Type="http://schemas.microsoft.com/office/2007/relationships/media" Target="../media/media9.wav"/><Relationship Id="rId5" Type="http://schemas.microsoft.com/office/2007/relationships/media" Target="../media/media6.wav"/><Relationship Id="rId15" Type="http://schemas.microsoft.com/office/2007/relationships/media" Target="../media/media11.wav"/><Relationship Id="rId10" Type="http://schemas.openxmlformats.org/officeDocument/2006/relationships/audio" Target="../media/media8.wav"/><Relationship Id="rId19" Type="http://schemas.openxmlformats.org/officeDocument/2006/relationships/image" Target="../media/image6.png"/><Relationship Id="rId4" Type="http://schemas.openxmlformats.org/officeDocument/2006/relationships/audio" Target="../media/media5.wav"/><Relationship Id="rId9" Type="http://schemas.microsoft.com/office/2007/relationships/media" Target="../media/media8.wav"/><Relationship Id="rId14" Type="http://schemas.openxmlformats.org/officeDocument/2006/relationships/audio" Target="../media/media10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153400" cy="647700"/>
          </a:xfrm>
          <a:noFill/>
        </p:spPr>
        <p:txBody>
          <a:bodyPr anchor="ctr"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Times" charset="0"/>
              </a:rPr>
              <a:t>Sound alteration with phase vocoding</a:t>
            </a:r>
            <a:endParaRPr lang="en-US" b="0" dirty="0">
              <a:solidFill>
                <a:schemeClr val="tx1"/>
              </a:solidFill>
              <a:latin typeface="Courier" charset="0"/>
              <a:ea typeface="ＭＳ Ｐゴシック" charset="0"/>
              <a:cs typeface="Times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Richard M. Stern</a:t>
            </a:r>
            <a:b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Portion of 18-792 lecture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September 23, 2024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Department of Electrical and Computer Engineering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Carnegie Mellon University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Pittsburgh, Pennsylvania 15213</a:t>
            </a:r>
          </a:p>
          <a:p>
            <a:pPr algn="ctr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819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original “welcome” utterance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s-ES_tradnl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49400"/>
            <a:ext cx="607377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x1.wav" descr="x1.wav">
            <a:hlinkClick r:id="" action="ppaction://media"/>
            <a:extLst>
              <a:ext uri="{FF2B5EF4-FFF2-40B4-BE49-F238E27FC236}">
                <a16:creationId xmlns:a16="http://schemas.microsoft.com/office/drawing/2014/main" id="{A2F179CE-D50A-9E49-9FDB-5CA95A4DB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0" y="3048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Resampling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“welcome” by 3/4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s-ES_tradnl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FD5B8-9E68-654C-AE58-06295335B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40115"/>
            <a:ext cx="5870820" cy="4523227"/>
          </a:xfrm>
          <a:prstGeom prst="rect">
            <a:avLst/>
          </a:prstGeom>
        </p:spPr>
      </p:pic>
      <p:pic>
        <p:nvPicPr>
          <p:cNvPr id="7" name="x34.wav" descr="x34.wav">
            <a:hlinkClick r:id="" action="ppaction://media"/>
            <a:extLst>
              <a:ext uri="{FF2B5EF4-FFF2-40B4-BE49-F238E27FC236}">
                <a16:creationId xmlns:a16="http://schemas.microsoft.com/office/drawing/2014/main" id="{B07BB8DB-6B1E-6741-83D7-6EED79F733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Resampling “welcome” by 2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s-ES_tradnl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695C3-85E6-DB4B-BC0E-B974DF8F4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0"/>
            <a:ext cx="5791200" cy="4563847"/>
          </a:xfrm>
          <a:prstGeom prst="rect">
            <a:avLst/>
          </a:prstGeom>
        </p:spPr>
      </p:pic>
      <p:pic>
        <p:nvPicPr>
          <p:cNvPr id="4" name="x21.wav" descr="x21.wav">
            <a:hlinkClick r:id="" action="ppaction://media"/>
            <a:extLst>
              <a:ext uri="{FF2B5EF4-FFF2-40B4-BE49-F238E27FC236}">
                <a16:creationId xmlns:a16="http://schemas.microsoft.com/office/drawing/2014/main" id="{E54C0D39-63D1-8D4B-90D1-426B39D288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2895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8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04800"/>
            <a:ext cx="8228012" cy="609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Another type of modeling: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the source-filter model of speech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9300"/>
            <a:ext cx="8231188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 useful 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representing the generation of speech sounds: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09600" y="1181100"/>
            <a:ext cx="82311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96875" indent="-396875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Char char=""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815975" y="3146425"/>
            <a:ext cx="7261225" cy="2895600"/>
            <a:chOff x="562" y="1546"/>
            <a:chExt cx="4574" cy="1824"/>
          </a:xfrm>
        </p:grpSpPr>
        <p:sp>
          <p:nvSpPr>
            <p:cNvPr id="43032" name="Oval 23"/>
            <p:cNvSpPr>
              <a:spLocks noChangeArrowheads="1"/>
            </p:cNvSpPr>
            <p:nvPr/>
          </p:nvSpPr>
          <p:spPr bwMode="auto">
            <a:xfrm>
              <a:off x="4656" y="2280"/>
              <a:ext cx="240" cy="2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Line 6"/>
            <p:cNvSpPr>
              <a:spLocks noChangeShapeType="1"/>
            </p:cNvSpPr>
            <p:nvPr/>
          </p:nvSpPr>
          <p:spPr bwMode="auto">
            <a:xfrm>
              <a:off x="672" y="185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Rectangle 7"/>
            <p:cNvSpPr>
              <a:spLocks noChangeArrowheads="1"/>
            </p:cNvSpPr>
            <p:nvPr/>
          </p:nvSpPr>
          <p:spPr bwMode="auto">
            <a:xfrm>
              <a:off x="1104" y="1608"/>
              <a:ext cx="768" cy="48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Rectangle 8"/>
            <p:cNvSpPr>
              <a:spLocks noChangeArrowheads="1"/>
            </p:cNvSpPr>
            <p:nvPr/>
          </p:nvSpPr>
          <p:spPr bwMode="auto">
            <a:xfrm>
              <a:off x="1104" y="2568"/>
              <a:ext cx="768" cy="48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Line 9"/>
            <p:cNvSpPr>
              <a:spLocks noChangeShapeType="1"/>
            </p:cNvSpPr>
            <p:nvPr/>
          </p:nvSpPr>
          <p:spPr bwMode="auto">
            <a:xfrm>
              <a:off x="1872" y="185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Line 10"/>
            <p:cNvSpPr>
              <a:spLocks noChangeShapeType="1"/>
            </p:cNvSpPr>
            <p:nvPr/>
          </p:nvSpPr>
          <p:spPr bwMode="auto">
            <a:xfrm>
              <a:off x="1872" y="280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Line 11"/>
            <p:cNvSpPr>
              <a:spLocks noChangeShapeType="1"/>
            </p:cNvSpPr>
            <p:nvPr/>
          </p:nvSpPr>
          <p:spPr bwMode="auto">
            <a:xfrm>
              <a:off x="2208" y="1848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Line 12"/>
            <p:cNvSpPr>
              <a:spLocks noChangeShapeType="1"/>
            </p:cNvSpPr>
            <p:nvPr/>
          </p:nvSpPr>
          <p:spPr bwMode="auto">
            <a:xfrm flipV="1">
              <a:off x="2208" y="2424"/>
              <a:ext cx="22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Oval 13"/>
            <p:cNvSpPr>
              <a:spLocks noChangeArrowheads="1"/>
            </p:cNvSpPr>
            <p:nvPr/>
          </p:nvSpPr>
          <p:spPr bwMode="auto">
            <a:xfrm>
              <a:off x="2400" y="2424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Oval 14"/>
            <p:cNvSpPr>
              <a:spLocks noChangeArrowheads="1"/>
            </p:cNvSpPr>
            <p:nvPr/>
          </p:nvSpPr>
          <p:spPr bwMode="auto">
            <a:xfrm>
              <a:off x="2400" y="2238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Line 15"/>
            <p:cNvSpPr>
              <a:spLocks noChangeShapeType="1"/>
            </p:cNvSpPr>
            <p:nvPr/>
          </p:nvSpPr>
          <p:spPr bwMode="auto">
            <a:xfrm>
              <a:off x="2544" y="2328"/>
              <a:ext cx="288" cy="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Line 16"/>
            <p:cNvSpPr>
              <a:spLocks noChangeShapeType="1"/>
            </p:cNvSpPr>
            <p:nvPr/>
          </p:nvSpPr>
          <p:spPr bwMode="auto">
            <a:xfrm>
              <a:off x="2832" y="2405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Rectangle 17"/>
            <p:cNvSpPr>
              <a:spLocks noChangeArrowheads="1"/>
            </p:cNvSpPr>
            <p:nvPr/>
          </p:nvSpPr>
          <p:spPr bwMode="auto">
            <a:xfrm>
              <a:off x="3216" y="2107"/>
              <a:ext cx="1056" cy="63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Line 18"/>
            <p:cNvSpPr>
              <a:spLocks noChangeShapeType="1"/>
            </p:cNvSpPr>
            <p:nvPr/>
          </p:nvSpPr>
          <p:spPr bwMode="auto">
            <a:xfrm>
              <a:off x="4272" y="24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Text Box 19"/>
            <p:cNvSpPr txBox="1">
              <a:spLocks noChangeArrowheads="1"/>
            </p:cNvSpPr>
            <p:nvPr/>
          </p:nvSpPr>
          <p:spPr bwMode="auto">
            <a:xfrm>
              <a:off x="562" y="1546"/>
              <a:ext cx="4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chemeClr val="accent2"/>
                  </a:solidFill>
                </a:rPr>
                <a:t>Pitch</a:t>
              </a:r>
            </a:p>
          </p:txBody>
        </p:sp>
        <p:sp>
          <p:nvSpPr>
            <p:cNvPr id="43029" name="Text Box 20"/>
            <p:cNvSpPr txBox="1">
              <a:spLocks noChangeArrowheads="1"/>
            </p:cNvSpPr>
            <p:nvPr/>
          </p:nvSpPr>
          <p:spPr bwMode="auto">
            <a:xfrm>
              <a:off x="848" y="2107"/>
              <a:ext cx="1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chemeClr val="accent2"/>
                  </a:solidFill>
                </a:rPr>
                <a:t>Pulse train source</a:t>
              </a:r>
            </a:p>
          </p:txBody>
        </p:sp>
        <p:sp>
          <p:nvSpPr>
            <p:cNvPr id="43030" name="Text Box 21"/>
            <p:cNvSpPr txBox="1">
              <a:spLocks noChangeArrowheads="1"/>
            </p:cNvSpPr>
            <p:nvPr/>
          </p:nvSpPr>
          <p:spPr bwMode="auto">
            <a:xfrm>
              <a:off x="1034" y="3120"/>
              <a:ext cx="13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chemeClr val="accent2"/>
                  </a:solidFill>
                </a:rPr>
                <a:t>Noise source</a:t>
              </a:r>
            </a:p>
          </p:txBody>
        </p:sp>
        <p:sp>
          <p:nvSpPr>
            <p:cNvPr id="43031" name="Text Box 22"/>
            <p:cNvSpPr txBox="1">
              <a:spLocks noChangeArrowheads="1"/>
            </p:cNvSpPr>
            <p:nvPr/>
          </p:nvSpPr>
          <p:spPr bwMode="auto">
            <a:xfrm>
              <a:off x="3158" y="2871"/>
              <a:ext cx="1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chemeClr val="accent2"/>
                  </a:solidFill>
                </a:rPr>
                <a:t>Vocal tract model</a:t>
              </a:r>
            </a:p>
          </p:txBody>
        </p:sp>
        <p:sp>
          <p:nvSpPr>
            <p:cNvPr id="43033" name="Line 24"/>
            <p:cNvSpPr>
              <a:spLocks noChangeShapeType="1"/>
            </p:cNvSpPr>
            <p:nvPr/>
          </p:nvSpPr>
          <p:spPr bwMode="auto">
            <a:xfrm>
              <a:off x="4769" y="1803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Line 25"/>
            <p:cNvSpPr>
              <a:spLocks noChangeShapeType="1"/>
            </p:cNvSpPr>
            <p:nvPr/>
          </p:nvSpPr>
          <p:spPr bwMode="auto">
            <a:xfrm>
              <a:off x="4896" y="242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Text Box 26"/>
          <p:cNvSpPr txBox="1">
            <a:spLocks noChangeArrowheads="1"/>
          </p:cNvSpPr>
          <p:nvPr/>
        </p:nvSpPr>
        <p:spPr bwMode="auto">
          <a:xfrm>
            <a:off x="6810375" y="3181350"/>
            <a:ext cx="160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accent2"/>
                </a:solidFill>
              </a:rPr>
              <a:t>Amplitude</a:t>
            </a:r>
          </a:p>
        </p:txBody>
      </p:sp>
      <p:sp>
        <p:nvSpPr>
          <p:cNvPr id="43014" name="Text Box 27"/>
          <p:cNvSpPr txBox="1">
            <a:spLocks noChangeArrowheads="1"/>
          </p:cNvSpPr>
          <p:nvPr/>
        </p:nvSpPr>
        <p:spPr bwMode="auto">
          <a:xfrm>
            <a:off x="8102600" y="4356100"/>
            <a:ext cx="766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000" b="0" i="1" dirty="0">
                <a:solidFill>
                  <a:schemeClr val="accent2"/>
                </a:solidFill>
                <a:latin typeface="Times" charset="0"/>
              </a:rPr>
              <a:t>p[n]</a:t>
            </a:r>
          </a:p>
        </p:txBody>
      </p:sp>
    </p:spTree>
    <p:extLst>
      <p:ext uri="{BB962C8B-B14F-4D97-AF65-F5344CB8AC3E}">
        <p14:creationId xmlns:p14="http://schemas.microsoft.com/office/powerpoint/2010/main" val="213664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Phase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vocoding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changing time scale and pitch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Changing the time scale: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Original speech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Faster by 4:3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Slower by 1:2</a:t>
            </a:r>
          </a:p>
          <a:p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Transposing pitch: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Original music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After phase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vocoding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Transposing up by a major third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Transposing down by a major third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is one of several techniques used to perform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autotuning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mkellman8_2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62600" y="1981200"/>
            <a:ext cx="411480" cy="411480"/>
          </a:xfrm>
          <a:prstGeom prst="rect">
            <a:avLst/>
          </a:prstGeom>
        </p:spPr>
      </p:pic>
      <p:pic>
        <p:nvPicPr>
          <p:cNvPr id="3" name="mkellman8_2b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19800" y="2514600"/>
            <a:ext cx="411480" cy="411480"/>
          </a:xfrm>
          <a:prstGeom prst="rect">
            <a:avLst/>
          </a:prstGeom>
        </p:spPr>
      </p:pic>
      <p:pic>
        <p:nvPicPr>
          <p:cNvPr id="4" name="mkellman8_2b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62600" y="2926080"/>
            <a:ext cx="411480" cy="411480"/>
          </a:xfrm>
          <a:prstGeom prst="rect">
            <a:avLst/>
          </a:prstGeom>
        </p:spPr>
      </p:pic>
      <p:pic>
        <p:nvPicPr>
          <p:cNvPr id="5" name="mkellman8_3a1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62600" y="3657600"/>
            <a:ext cx="411480" cy="411480"/>
          </a:xfrm>
          <a:prstGeom prst="rect">
            <a:avLst/>
          </a:prstGeom>
        </p:spPr>
      </p:pic>
      <p:pic>
        <p:nvPicPr>
          <p:cNvPr id="6" name="mkellman8_3a2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19800" y="4069080"/>
            <a:ext cx="411480" cy="411480"/>
          </a:xfrm>
          <a:prstGeom prst="rect">
            <a:avLst/>
          </a:prstGeom>
        </p:spPr>
      </p:pic>
      <p:pic>
        <p:nvPicPr>
          <p:cNvPr id="7" name="mkellman8_3b1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62600" y="4449884"/>
            <a:ext cx="411480" cy="411480"/>
          </a:xfrm>
          <a:prstGeom prst="rect">
            <a:avLst/>
          </a:prstGeom>
        </p:spPr>
      </p:pic>
      <p:pic>
        <p:nvPicPr>
          <p:cNvPr id="12" name="mkellman8_3b2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19800" y="4861364"/>
            <a:ext cx="411480" cy="411480"/>
          </a:xfrm>
          <a:prstGeom prst="rect">
            <a:avLst/>
          </a:prstGeom>
        </p:spPr>
      </p:pic>
      <p:pic>
        <p:nvPicPr>
          <p:cNvPr id="8" name="Online Media 7" descr="welcome12.wav">
            <a:hlinkClick r:id="" action="ppaction://media"/>
            <a:extLst>
              <a:ext uri="{FF2B5EF4-FFF2-40B4-BE49-F238E27FC236}">
                <a16:creationId xmlns:a16="http://schemas.microsoft.com/office/drawing/2014/main" id="{7FAA0485-3069-3841-9223-AED5FC4CAF2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19600" y="2720340"/>
            <a:ext cx="812800" cy="812800"/>
          </a:xfrm>
          <a:prstGeom prst="rect">
            <a:avLst/>
          </a:prstGeom>
        </p:spPr>
      </p:pic>
      <p:pic>
        <p:nvPicPr>
          <p:cNvPr id="10" name="Online Media 9" descr="welcome43.wav">
            <a:hlinkClick r:id="" action="ppaction://media"/>
            <a:extLst>
              <a:ext uri="{FF2B5EF4-FFF2-40B4-BE49-F238E27FC236}">
                <a16:creationId xmlns:a16="http://schemas.microsoft.com/office/drawing/2014/main" id="{9E175927-2F46-3646-8A47-7B7E4949D8D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955540" y="2158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8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88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88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76200" y="0"/>
            <a:ext cx="10515600" cy="701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58246"/>
      </p:ext>
    </p:extLst>
  </p:cSld>
  <p:clrMapOvr>
    <a:masterClrMapping/>
  </p:clrMapOvr>
</p:sld>
</file>

<file path=ppt/theme/theme1.xml><?xml version="1.0" encoding="utf-8"?>
<a:theme xmlns:a="http://schemas.openxmlformats.org/drawingml/2006/main" name="Bill_nov96">
  <a:themeElements>
    <a:clrScheme name="Bill_nov96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4035</TotalTime>
  <Words>146</Words>
  <Application>Microsoft Macintosh PowerPoint</Application>
  <PresentationFormat>On-screen Show (4:3)</PresentationFormat>
  <Paragraphs>36</Paragraphs>
  <Slides>7</Slides>
  <Notes>6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Courier</vt:lpstr>
      <vt:lpstr>Helvetica</vt:lpstr>
      <vt:lpstr>Times</vt:lpstr>
      <vt:lpstr>Times New Roman</vt:lpstr>
      <vt:lpstr>Wingdings</vt:lpstr>
      <vt:lpstr>Bill_nov96</vt:lpstr>
      <vt:lpstr>Sound alteration with phase vocoding</vt:lpstr>
      <vt:lpstr>The original “welcome” utterance</vt:lpstr>
      <vt:lpstr>Resampling “welcome” by 3/4</vt:lpstr>
      <vt:lpstr>Resampling “welcome” by 2</vt:lpstr>
      <vt:lpstr>Another type of modeling:    the source-filter model of speech</vt:lpstr>
      <vt:lpstr>Phase vocoding: changing time scale and pitch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18-792 ADVANCED DIGITAL SIGNAL PROCESSING</dc:title>
  <dc:creator>Richard M Stern Jr.</dc:creator>
  <cp:lastModifiedBy>Richard Stern</cp:lastModifiedBy>
  <cp:revision>19</cp:revision>
  <dcterms:created xsi:type="dcterms:W3CDTF">2020-08-31T17:09:56Z</dcterms:created>
  <dcterms:modified xsi:type="dcterms:W3CDTF">2024-09-23T18:01:49Z</dcterms:modified>
</cp:coreProperties>
</file>