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857" r:id="rId2"/>
    <p:sldId id="858" r:id="rId3"/>
    <p:sldId id="859" r:id="rId4"/>
    <p:sldId id="899" r:id="rId5"/>
    <p:sldId id="860" r:id="rId6"/>
    <p:sldId id="861" r:id="rId7"/>
    <p:sldId id="862" r:id="rId8"/>
    <p:sldId id="898" r:id="rId9"/>
    <p:sldId id="864" r:id="rId10"/>
    <p:sldId id="863" r:id="rId11"/>
    <p:sldId id="896" r:id="rId12"/>
    <p:sldId id="897" r:id="rId13"/>
    <p:sldId id="865" r:id="rId14"/>
    <p:sldId id="866" r:id="rId15"/>
    <p:sldId id="900" r:id="rId16"/>
    <p:sldId id="875" r:id="rId17"/>
    <p:sldId id="876" r:id="rId18"/>
    <p:sldId id="877" r:id="rId19"/>
    <p:sldId id="878" r:id="rId20"/>
    <p:sldId id="879" r:id="rId21"/>
    <p:sldId id="880" r:id="rId22"/>
    <p:sldId id="881" r:id="rId23"/>
    <p:sldId id="882" r:id="rId24"/>
    <p:sldId id="883" r:id="rId25"/>
    <p:sldId id="884" r:id="rId26"/>
    <p:sldId id="885" r:id="rId27"/>
    <p:sldId id="886" r:id="rId28"/>
    <p:sldId id="887" r:id="rId29"/>
    <p:sldId id="888" r:id="rId30"/>
    <p:sldId id="889" r:id="rId31"/>
    <p:sldId id="892" r:id="rId32"/>
    <p:sldId id="867" r:id="rId33"/>
    <p:sldId id="871" r:id="rId34"/>
    <p:sldId id="872" r:id="rId35"/>
    <p:sldId id="868" r:id="rId36"/>
    <p:sldId id="869" r:id="rId37"/>
    <p:sldId id="870" r:id="rId38"/>
    <p:sldId id="873" r:id="rId39"/>
    <p:sldId id="874" r:id="rId40"/>
    <p:sldId id="894" r:id="rId41"/>
    <p:sldId id="895" r:id="rId42"/>
    <p:sldId id="890" r:id="rId43"/>
    <p:sldId id="893" r:id="rId44"/>
  </p:sldIdLst>
  <p:sldSz cx="9144000" cy="5143500" type="screen16x9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8C8"/>
    <a:srgbClr val="FFA362"/>
    <a:srgbClr val="E49A0B"/>
    <a:srgbClr val="E4E400"/>
    <a:srgbClr val="34E615"/>
    <a:srgbClr val="C01C14"/>
    <a:srgbClr val="4D25FF"/>
    <a:srgbClr val="009C00"/>
    <a:srgbClr val="FFADAC"/>
    <a:srgbClr val="FFD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77"/>
    <p:restoredTop sz="94694"/>
  </p:normalViewPr>
  <p:slideViewPr>
    <p:cSldViewPr snapToObjects="1">
      <p:cViewPr varScale="1">
        <p:scale>
          <a:sx n="156" d="100"/>
          <a:sy n="156" d="100"/>
        </p:scale>
        <p:origin x="736" y="168"/>
      </p:cViewPr>
      <p:guideLst>
        <p:guide orient="horz" pos="162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456" y="9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695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662" tIns="46037" rIns="93662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950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solidFill>
            <a:srgbClr val="FFFFFF"/>
          </a:solidFill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Welcome16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 75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 150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 0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solidFill>
            <a:srgbClr val="FFFFFF"/>
          </a:solidFill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out_pre0_norm     out_new_pre20      out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out_post0_norm   out_new_post20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ヒラギノ角ゴ Pro W3" charset="0"/>
                <a:cs typeface="ヒラギノ角ゴ Pro W3" charset="0"/>
              </a:rPr>
              <a:t>Push-to-talk will make life MUCH easier!!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ANC_base</a:t>
            </a:r>
            <a:endParaRPr lang="en-US" dirty="0"/>
          </a:p>
          <a:p>
            <a:r>
              <a:rPr lang="en-US" dirty="0" err="1"/>
              <a:t>ANC_cancel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44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solidFill>
            <a:srgbClr val="FFFFFF"/>
          </a:solidFill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5_spk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1st_spk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 2nd_spk   3rd_spk  4th_spk   5th_spk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Brian-Ba-R0I0	Brian-Ba-R3I0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Brian-DS-R0I0	Brian-DS-R3I0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Brian-ZB-R0I0	Brian-ZB-R3I0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Brian-ZC-R0I0	Brian-ZC-R3I0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solidFill>
            <a:srgbClr val="FFFFFF"/>
          </a:solidFill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Welcome16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 75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 150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 0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Orange headings refer to deterministic topics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Orange headings refer to deterministic topics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solidFill>
            <a:srgbClr val="FFFFFF"/>
          </a:solidFill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0028" y="257176"/>
            <a:ext cx="2060575" cy="4314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3" y="257176"/>
            <a:ext cx="6029325" cy="4314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257175"/>
            <a:ext cx="8228012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143000"/>
            <a:ext cx="8231188" cy="1657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0" y="2914650"/>
            <a:ext cx="8231188" cy="1657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143000"/>
            <a:ext cx="4038600" cy="3429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9300" y="1143000"/>
            <a:ext cx="4040188" cy="3429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7254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143000"/>
            <a:ext cx="8231188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257175"/>
            <a:ext cx="8228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075" tIns="0" rIns="9207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6200" y="0"/>
            <a:ext cx="89916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00">
              <a:latin typeface="Helvetica" pitchFamily="-109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" y="0"/>
            <a:ext cx="89916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865" tIns="33338" rIns="67865" bIns="33338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800">
                <a:solidFill>
                  <a:schemeClr val="tx2"/>
                </a:solidFill>
                <a:latin typeface="Helvetica" pitchFamily="-109" charset="0"/>
              </a:rPr>
              <a:t> 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06400" y="971550"/>
            <a:ext cx="817880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00">
              <a:latin typeface="Helvetica" pitchFamily="-109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296991" y="4687493"/>
            <a:ext cx="7388225" cy="34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865" tIns="33338" rIns="67865" bIns="33338">
            <a:prstTxWarp prst="textNoShape">
              <a:avLst/>
            </a:prstTxWarp>
            <a:spAutoFit/>
          </a:bodyPr>
          <a:lstStyle/>
          <a:p>
            <a:pPr defTabSz="721501">
              <a:spcBef>
                <a:spcPct val="50000"/>
              </a:spcBef>
              <a:defRPr/>
            </a:pPr>
            <a:r>
              <a:rPr lang="en-US" sz="1800" dirty="0">
                <a:solidFill>
                  <a:schemeClr val="tx1"/>
                </a:solidFill>
                <a:latin typeface="Times New Roman" pitchFamily="-109" charset="0"/>
              </a:rPr>
              <a:t>		       </a:t>
            </a:r>
            <a:r>
              <a:rPr lang="en-US" sz="1050" b="1" dirty="0">
                <a:solidFill>
                  <a:srgbClr val="FF0000"/>
                </a:solidFill>
                <a:latin typeface="Helvetica" pitchFamily="-109" charset="0"/>
              </a:rPr>
              <a:t>Slide </a:t>
            </a:r>
            <a:fld id="{270E3026-9186-A549-B7CB-ADFF8F32E92B}" type="slidenum">
              <a:rPr lang="en-US" sz="1050" b="1">
                <a:solidFill>
                  <a:srgbClr val="FF0000"/>
                </a:solidFill>
                <a:latin typeface="Helvetica" pitchFamily="-109" charset="0"/>
              </a:rPr>
              <a:pPr defTabSz="721501">
                <a:spcBef>
                  <a:spcPct val="50000"/>
                </a:spcBef>
                <a:defRPr/>
              </a:pPr>
              <a:t>‹#›</a:t>
            </a:fld>
            <a:r>
              <a:rPr lang="en-US" sz="1050" b="1" dirty="0">
                <a:solidFill>
                  <a:srgbClr val="FF0000"/>
                </a:solidFill>
                <a:latin typeface="Helvetica" pitchFamily="-109" charset="0"/>
              </a:rPr>
              <a:t>	                              ECE Department</a:t>
            </a:r>
            <a:endParaRPr lang="en-US" sz="1050" b="1" dirty="0">
              <a:solidFill>
                <a:srgbClr val="CC3300"/>
              </a:solidFill>
              <a:latin typeface="Helvetica" pitchFamily="-109" charset="0"/>
            </a:endParaRPr>
          </a:p>
        </p:txBody>
      </p:sp>
      <p:pic>
        <p:nvPicPr>
          <p:cNvPr id="6" name="Picture 5" descr="CMU-re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9" y="4800601"/>
            <a:ext cx="1430338" cy="1643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6217289" algn="r"/>
        </a:tabLst>
        <a:defRPr sz="2100" b="1">
          <a:solidFill>
            <a:srgbClr val="6600FF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6217289" algn="r"/>
        </a:tabLst>
        <a:defRPr sz="21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6217289" algn="r"/>
        </a:tabLst>
        <a:defRPr sz="21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6217289" algn="r"/>
        </a:tabLst>
        <a:defRPr sz="21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6217289" algn="r"/>
        </a:tabLst>
        <a:defRPr sz="21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5pPr>
      <a:lvl6pPr marL="342892" algn="l" rtl="0" eaLnBrk="0" fontAlgn="base" hangingPunct="0">
        <a:spcBef>
          <a:spcPct val="0"/>
        </a:spcBef>
        <a:spcAft>
          <a:spcPct val="0"/>
        </a:spcAft>
        <a:tabLst>
          <a:tab pos="6217289" algn="r"/>
        </a:tabLst>
        <a:defRPr sz="2100" b="1">
          <a:solidFill>
            <a:srgbClr val="6600FF"/>
          </a:solidFill>
          <a:latin typeface="Arial" pitchFamily="-109" charset="0"/>
        </a:defRPr>
      </a:lvl6pPr>
      <a:lvl7pPr marL="685783" algn="l" rtl="0" eaLnBrk="0" fontAlgn="base" hangingPunct="0">
        <a:spcBef>
          <a:spcPct val="0"/>
        </a:spcBef>
        <a:spcAft>
          <a:spcPct val="0"/>
        </a:spcAft>
        <a:tabLst>
          <a:tab pos="6217289" algn="r"/>
        </a:tabLst>
        <a:defRPr sz="2100" b="1">
          <a:solidFill>
            <a:srgbClr val="6600FF"/>
          </a:solidFill>
          <a:latin typeface="Arial" pitchFamily="-109" charset="0"/>
        </a:defRPr>
      </a:lvl7pPr>
      <a:lvl8pPr marL="1028675" algn="l" rtl="0" eaLnBrk="0" fontAlgn="base" hangingPunct="0">
        <a:spcBef>
          <a:spcPct val="0"/>
        </a:spcBef>
        <a:spcAft>
          <a:spcPct val="0"/>
        </a:spcAft>
        <a:tabLst>
          <a:tab pos="6217289" algn="r"/>
        </a:tabLst>
        <a:defRPr sz="2100" b="1">
          <a:solidFill>
            <a:srgbClr val="6600FF"/>
          </a:solidFill>
          <a:latin typeface="Arial" pitchFamily="-109" charset="0"/>
        </a:defRPr>
      </a:lvl8pPr>
      <a:lvl9pPr marL="1371566" algn="l" rtl="0" eaLnBrk="0" fontAlgn="base" hangingPunct="0">
        <a:spcBef>
          <a:spcPct val="0"/>
        </a:spcBef>
        <a:spcAft>
          <a:spcPct val="0"/>
        </a:spcAft>
        <a:tabLst>
          <a:tab pos="6217289" algn="r"/>
        </a:tabLst>
        <a:defRPr sz="2100" b="1">
          <a:solidFill>
            <a:srgbClr val="6600FF"/>
          </a:solidFill>
          <a:latin typeface="Arial" pitchFamily="-109" charset="0"/>
        </a:defRPr>
      </a:lvl9pPr>
    </p:titleStyle>
    <p:bodyStyle>
      <a:lvl1pPr marL="297649" indent="-297649" algn="l" rtl="0" eaLnBrk="0" fontAlgn="base" hangingPunct="0">
        <a:spcBef>
          <a:spcPct val="50000"/>
        </a:spcBef>
        <a:spcAft>
          <a:spcPct val="0"/>
        </a:spcAft>
        <a:buClr>
          <a:srgbClr val="CC3300"/>
        </a:buClr>
        <a:buSzPct val="110000"/>
        <a:buFont typeface="Wingdings" pitchFamily="-65" charset="2"/>
        <a:buChar char="n"/>
        <a:defRPr sz="1500" b="1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554817" indent="-171446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2pPr>
      <a:lvl3pPr marL="857228" indent="-171446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»"/>
        <a:defRPr sz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3pPr>
      <a:lvl4pPr marL="1157259" indent="-128585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•"/>
        <a:defRPr sz="105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4pPr>
      <a:lvl5pPr marL="1500151" indent="-128585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05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5pPr>
      <a:lvl6pPr marL="1843042" indent="-128585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050">
          <a:solidFill>
            <a:schemeClr val="tx1"/>
          </a:solidFill>
          <a:latin typeface="+mn-lt"/>
          <a:ea typeface="ヒラギノ角ゴ Pro W3" pitchFamily="-109" charset="-128"/>
        </a:defRPr>
      </a:lvl6pPr>
      <a:lvl7pPr marL="2185934" indent="-128585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050">
          <a:solidFill>
            <a:schemeClr val="tx1"/>
          </a:solidFill>
          <a:latin typeface="+mn-lt"/>
          <a:ea typeface="ヒラギノ角ゴ Pro W3" pitchFamily="-109" charset="-128"/>
        </a:defRPr>
      </a:lvl7pPr>
      <a:lvl8pPr marL="2528825" indent="-128585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050">
          <a:solidFill>
            <a:schemeClr val="tx1"/>
          </a:solidFill>
          <a:latin typeface="+mn-lt"/>
          <a:ea typeface="ヒラギノ角ゴ Pro W3" pitchFamily="-109" charset="-128"/>
        </a:defRPr>
      </a:lvl8pPr>
      <a:lvl9pPr marL="2871716" indent="-128585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050">
          <a:solidFill>
            <a:schemeClr val="tx1"/>
          </a:solidFill>
          <a:latin typeface="+mn-lt"/>
          <a:ea typeface="ヒラギノ角ゴ Pro W3" pitchFamily="-109" charset="-128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e.cmu.edu/student-resources/dio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leghenycounty.us/elections/voter-registration.asp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u.edu/academic-integrity/index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ce.cmu.edu/programs-admissions/masters/academic-integrity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11.emf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3" Type="http://schemas.microsoft.com/office/2007/relationships/media" Target="../media/media3.wav"/><Relationship Id="rId7" Type="http://schemas.microsoft.com/office/2007/relationships/media" Target="../media/media5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4.wav"/><Relationship Id="rId11" Type="http://schemas.openxmlformats.org/officeDocument/2006/relationships/image" Target="../media/image10.png"/><Relationship Id="rId5" Type="http://schemas.microsoft.com/office/2007/relationships/media" Target="../media/media4.wav"/><Relationship Id="rId10" Type="http://schemas.openxmlformats.org/officeDocument/2006/relationships/notesSlide" Target="../notesSlides/notesSlide10.xml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file://localhost/Users/rms/students/fnm/out_pre0_norm.wav" TargetMode="External"/><Relationship Id="rId13" Type="http://schemas.openxmlformats.org/officeDocument/2006/relationships/oleObject" Target="../embeddings/oleObject1.bin"/><Relationship Id="rId3" Type="http://schemas.microsoft.com/office/2007/relationships/media" Target="file://localhost/Users/rms/students/fnm/out_post0_norm.wav" TargetMode="External"/><Relationship Id="rId7" Type="http://schemas.microsoft.com/office/2007/relationships/media" Target="file://localhost/Users/rms/students/fnm/out_pre0_norm.wav" TargetMode="External"/><Relationship Id="rId12" Type="http://schemas.openxmlformats.org/officeDocument/2006/relationships/notesSlide" Target="../notesSlides/notesSlide12.xml"/><Relationship Id="rId2" Type="http://schemas.openxmlformats.org/officeDocument/2006/relationships/audio" Target="file://localhost/Users/rms/students/fnm/out.wav" TargetMode="External"/><Relationship Id="rId1" Type="http://schemas.microsoft.com/office/2007/relationships/media" Target="file://localhost/Users/rms/students/fnm/out.wav" TargetMode="External"/><Relationship Id="rId6" Type="http://schemas.openxmlformats.org/officeDocument/2006/relationships/audio" Target="file://localhost/Users/rms/students/fnm/out_new_post_20.wav" TargetMode="External"/><Relationship Id="rId11" Type="http://schemas.openxmlformats.org/officeDocument/2006/relationships/slideLayout" Target="../slideLayouts/slideLayout2.xml"/><Relationship Id="rId5" Type="http://schemas.microsoft.com/office/2007/relationships/media" Target="file://localhost/Users/rms/students/fnm/out_new_post_20.wav" TargetMode="External"/><Relationship Id="rId15" Type="http://schemas.openxmlformats.org/officeDocument/2006/relationships/image" Target="../media/image10.png"/><Relationship Id="rId10" Type="http://schemas.openxmlformats.org/officeDocument/2006/relationships/audio" Target="file://localhost/Users/rms/students/fnm/out_new_pre_20.wav" TargetMode="External"/><Relationship Id="rId4" Type="http://schemas.openxmlformats.org/officeDocument/2006/relationships/audio" Target="file://localhost/Users/rms/students/fnm/out_post0_norm.wav" TargetMode="External"/><Relationship Id="rId9" Type="http://schemas.microsoft.com/office/2007/relationships/media" Target="file://localhost/Users/rms/students/fnm/out_new_pre_20.wav" TargetMode="External"/><Relationship Id="rId1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file://localhost/Users/rms/proposals/Samsung08/Reports/ANC_cancel.wav" TargetMode="External"/><Relationship Id="rId7" Type="http://schemas.openxmlformats.org/officeDocument/2006/relationships/image" Target="../media/image17.emf"/><Relationship Id="rId2" Type="http://schemas.openxmlformats.org/officeDocument/2006/relationships/audio" Target="file://localhost/Users/rms/proposals/Samsung08/Reports/ANC_base.wav" TargetMode="External"/><Relationship Id="rId1" Type="http://schemas.microsoft.com/office/2007/relationships/media" Target="file://localhost/Users/rms/proposals/Samsung08/Reports/ANC_base.wav" TargetMode="Externa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audio" Target="file://localhost/Users/rms/proposals/Samsung08/Reports/ANC_cancel.wav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wav"/><Relationship Id="rId13" Type="http://schemas.openxmlformats.org/officeDocument/2006/relationships/slideLayout" Target="../slideLayouts/slideLayout2.xml"/><Relationship Id="rId3" Type="http://schemas.microsoft.com/office/2007/relationships/media" Target="file://localhost/Users/rms/talks/COSYNE06/stern_utah/5th_spk.wav" TargetMode="External"/><Relationship Id="rId7" Type="http://schemas.microsoft.com/office/2007/relationships/media" Target="../media/media7.wav"/><Relationship Id="rId12" Type="http://schemas.openxmlformats.org/officeDocument/2006/relationships/audio" Target="../media/media9.wav"/><Relationship Id="rId2" Type="http://schemas.openxmlformats.org/officeDocument/2006/relationships/audio" Target="file://localhost/Users/rms/talks/COSYNE06/stern_utah/5_spk.wav" TargetMode="External"/><Relationship Id="rId1" Type="http://schemas.microsoft.com/office/2007/relationships/media" Target="file://localhost/Users/rms/talks/COSYNE06/stern_utah/5_spk.wav" TargetMode="External"/><Relationship Id="rId6" Type="http://schemas.openxmlformats.org/officeDocument/2006/relationships/audio" Target="../media/media6.wav"/><Relationship Id="rId11" Type="http://schemas.microsoft.com/office/2007/relationships/media" Target="../media/media9.wav"/><Relationship Id="rId5" Type="http://schemas.microsoft.com/office/2007/relationships/media" Target="../media/media6.wav"/><Relationship Id="rId15" Type="http://schemas.openxmlformats.org/officeDocument/2006/relationships/image" Target="../media/image10.png"/><Relationship Id="rId10" Type="http://schemas.openxmlformats.org/officeDocument/2006/relationships/audio" Target="../media/media8.wav"/><Relationship Id="rId4" Type="http://schemas.openxmlformats.org/officeDocument/2006/relationships/audio" Target="file://localhost/Users/rms/talks/COSYNE06/stern_utah/5th_spk.wav" TargetMode="External"/><Relationship Id="rId9" Type="http://schemas.microsoft.com/office/2007/relationships/media" Target="../media/media8.wav"/><Relationship Id="rId14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mailto:rms@cs.cmu.edu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mailto:owright@sei.cmu.edu" TargetMode="External"/><Relationship Id="rId4" Type="http://schemas.openxmlformats.org/officeDocument/2006/relationships/hyperlink" Target="mailto:apillay@andrew.cmu.edu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file://localhost/Users/rms/talks/bash07/bash07/Brian-ZC-R0I0.wav" TargetMode="External"/><Relationship Id="rId13" Type="http://schemas.microsoft.com/office/2007/relationships/media" Target="file://localhost/Users/rms/proposals/STTR07_Ben/Meeting_121807/N07-T039FinalReport/Brian-ZB-R3I0.wav" TargetMode="External"/><Relationship Id="rId18" Type="http://schemas.openxmlformats.org/officeDocument/2006/relationships/notesSlide" Target="../notesSlides/notesSlide16.xml"/><Relationship Id="rId3" Type="http://schemas.microsoft.com/office/2007/relationships/media" Target="file://localhost/Users/rms/proposals/STTR07_Ben/Meeting_121807/N07-T039FinalReport/Brian-DS-R0I0.wav" TargetMode="External"/><Relationship Id="rId7" Type="http://schemas.microsoft.com/office/2007/relationships/media" Target="file://localhost/Users/rms/talks/bash07/bash07/Brian-ZC-R0I0.wav" TargetMode="External"/><Relationship Id="rId12" Type="http://schemas.openxmlformats.org/officeDocument/2006/relationships/audio" Target="file://localhost/Users/rms/proposals/STTR07_Ben/Meeting_121807/N07-T039FinalReport/Brian-DS-R3I0.wav" TargetMode="External"/><Relationship Id="rId17" Type="http://schemas.openxmlformats.org/officeDocument/2006/relationships/slideLayout" Target="../slideLayouts/slideLayout2.xml"/><Relationship Id="rId2" Type="http://schemas.openxmlformats.org/officeDocument/2006/relationships/audio" Target="file://localhost/Users/rms/proposals/STTR07_Ben/Meeting_012108/Brian-Ba-R0I0.wav" TargetMode="External"/><Relationship Id="rId16" Type="http://schemas.openxmlformats.org/officeDocument/2006/relationships/audio" Target="file://localhost/Users/rms/talks/bash07/bash07/Brian-ZC-R3I0.wav" TargetMode="External"/><Relationship Id="rId20" Type="http://schemas.openxmlformats.org/officeDocument/2006/relationships/image" Target="../media/image10.png"/><Relationship Id="rId1" Type="http://schemas.microsoft.com/office/2007/relationships/media" Target="file://localhost/Users/rms/proposals/STTR07_Ben/Meeting_012108/Brian-Ba-R0I0.wav" TargetMode="External"/><Relationship Id="rId6" Type="http://schemas.openxmlformats.org/officeDocument/2006/relationships/audio" Target="file://localhost/Users/rms/proposals/STTR07_Ben/Meeting_121807/N07-T039FinalReport/Brian-ZB-R0I0.wav" TargetMode="External"/><Relationship Id="rId11" Type="http://schemas.microsoft.com/office/2007/relationships/media" Target="file://localhost/Users/rms/proposals/STTR07_Ben/Meeting_121807/N07-T039FinalReport/Brian-DS-R3I0.wav" TargetMode="External"/><Relationship Id="rId5" Type="http://schemas.microsoft.com/office/2007/relationships/media" Target="file://localhost/Users/rms/proposals/STTR07_Ben/Meeting_121807/N07-T039FinalReport/Brian-ZB-R0I0.wav" TargetMode="External"/><Relationship Id="rId15" Type="http://schemas.microsoft.com/office/2007/relationships/media" Target="file://localhost/Users/rms/talks/bash07/bash07/Brian-ZC-R3I0.wav" TargetMode="External"/><Relationship Id="rId10" Type="http://schemas.openxmlformats.org/officeDocument/2006/relationships/audio" Target="file://localhost/Users/rms/proposals/STTR07_Ben/Meeting_121807/N07-T039FinalReport/Brian-Ba-R3I0.wav" TargetMode="External"/><Relationship Id="rId19" Type="http://schemas.openxmlformats.org/officeDocument/2006/relationships/image" Target="../media/image18.png"/><Relationship Id="rId4" Type="http://schemas.openxmlformats.org/officeDocument/2006/relationships/audio" Target="file://localhost/Users/rms/proposals/STTR07_Ben/Meeting_121807/N07-T039FinalReport/Brian-DS-R0I0.wav" TargetMode="External"/><Relationship Id="rId9" Type="http://schemas.microsoft.com/office/2007/relationships/media" Target="file://localhost/Users/rms/proposals/STTR07_Ben/Meeting_121807/N07-T039FinalReport/Brian-Ba-R3I0.wav" TargetMode="External"/><Relationship Id="rId14" Type="http://schemas.openxmlformats.org/officeDocument/2006/relationships/audio" Target="file://localhost/Users/rms/proposals/STTR07_Ben/Meeting_121807/N07-T039FinalReport/Brian-ZB-R3I0.wav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13" Type="http://schemas.microsoft.com/office/2007/relationships/media" Target="../media/media16.wav"/><Relationship Id="rId18" Type="http://schemas.openxmlformats.org/officeDocument/2006/relationships/notesSlide" Target="../notesSlides/notesSlide17.xml"/><Relationship Id="rId3" Type="http://schemas.microsoft.com/office/2007/relationships/media" Target="../media/media11.wav"/><Relationship Id="rId7" Type="http://schemas.microsoft.com/office/2007/relationships/media" Target="../media/media13.wav"/><Relationship Id="rId12" Type="http://schemas.openxmlformats.org/officeDocument/2006/relationships/audio" Target="../media/media15.wav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6" Type="http://schemas.openxmlformats.org/officeDocument/2006/relationships/audio" Target="../media/media17.wav"/><Relationship Id="rId20" Type="http://schemas.openxmlformats.org/officeDocument/2006/relationships/image" Target="../media/image19.png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microsoft.com/office/2007/relationships/media" Target="../media/media15.wav"/><Relationship Id="rId5" Type="http://schemas.microsoft.com/office/2007/relationships/media" Target="../media/media12.wav"/><Relationship Id="rId15" Type="http://schemas.microsoft.com/office/2007/relationships/media" Target="../media/media17.wav"/><Relationship Id="rId10" Type="http://schemas.openxmlformats.org/officeDocument/2006/relationships/audio" Target="../media/media14.wav"/><Relationship Id="rId19" Type="http://schemas.openxmlformats.org/officeDocument/2006/relationships/image" Target="../media/image10.png"/><Relationship Id="rId4" Type="http://schemas.openxmlformats.org/officeDocument/2006/relationships/audio" Target="../media/media11.wav"/><Relationship Id="rId9" Type="http://schemas.microsoft.com/office/2007/relationships/media" Target="../media/media14.wav"/><Relationship Id="rId14" Type="http://schemas.openxmlformats.org/officeDocument/2006/relationships/audio" Target="../media/media16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cmu.edu/~ece79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57176"/>
            <a:ext cx="6115050" cy="485775"/>
          </a:xfrm>
          <a:noFill/>
        </p:spPr>
        <p:txBody>
          <a:bodyPr anchor="ctr"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Times" charset="0"/>
              </a:rPr>
              <a:t>INTRODUCTION TO 18-792</a:t>
            </a:r>
            <a:br>
              <a:rPr lang="en-US" dirty="0">
                <a:latin typeface="Arial" charset="0"/>
                <a:ea typeface="ＭＳ Ｐゴシック" charset="0"/>
                <a:cs typeface="Times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Times" charset="0"/>
              </a:rPr>
              <a:t>ADVANCED DIGITAL SIGNAL PROCESSING</a:t>
            </a:r>
            <a:endParaRPr lang="en-US" b="0" dirty="0">
              <a:solidFill>
                <a:schemeClr val="tx1"/>
              </a:solidFill>
              <a:latin typeface="Courier" charset="0"/>
              <a:ea typeface="ＭＳ Ｐゴシック" charset="0"/>
              <a:cs typeface="Times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21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Richard M. Stern</a:t>
            </a:r>
            <a:br>
              <a:rPr lang="en-US" sz="21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10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18-792 lecture</a:t>
            </a: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August 26, 2024</a:t>
            </a: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Department of Electrical and Computer Engineering</a:t>
            </a:r>
          </a:p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Carnegie Mellon University</a:t>
            </a:r>
          </a:p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Pittsburgh, Pennsylvania 15213</a:t>
            </a:r>
          </a:p>
          <a:p>
            <a:pPr algn="ctr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8195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Textbooks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23950"/>
            <a:ext cx="6173391" cy="3429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Major texts: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Lim and Oppenheim: Advanced Topics in Signal Processing (out of print)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Oppenheim and Schafer: Discrete-Time Signal Processing (from last semester)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Newish: ADSP class notes!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Material to be supplemented by papers and other sources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Many other texts listed in syllabus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E1D6F0-2CF5-E441-9F98-B175A4747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901" y="1724564"/>
            <a:ext cx="1827069" cy="236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8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5252A-E88E-FF47-A9F6-7CFEC5F8C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and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0A44E-DDD3-0745-8DE6-E5E867488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Engineering is a classic profession for upwardly-mobile people</a:t>
            </a:r>
          </a:p>
          <a:p>
            <a:r>
              <a:rPr lang="en-US" dirty="0"/>
              <a:t>Here and elsewhere we suffer from long-term endemic discrimination based on race, ethnic origin, religion, sexual preference, gender identity, disability, etc. etc.</a:t>
            </a:r>
          </a:p>
          <a:p>
            <a:r>
              <a:rPr lang="en-US" dirty="0"/>
              <a:t>The multiple killings of black and brown people spring 2020 (and for a long time before and after) have sparked a good national discussion, although it is not clear if/when long-term change will happen.</a:t>
            </a:r>
          </a:p>
          <a:p>
            <a:r>
              <a:rPr lang="en-US" dirty="0"/>
              <a:t>It is our collective responsibility to treat everyone fairly and equally, based on merit</a:t>
            </a:r>
          </a:p>
          <a:p>
            <a:r>
              <a:rPr lang="en-US" dirty="0"/>
              <a:t>The ECE Diversity, Inclusion, and Outreach committee’s home page is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https://www.ece.cmu.edu/student-resources/dio.html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64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6827-8A5A-BD45-B78E-E631B235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and Vote!!!!!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658A0-2219-DE48-9D90-90D919AD7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Vote in Pennsylvania if you can</a:t>
            </a:r>
          </a:p>
          <a:p>
            <a:endParaRPr lang="en-US" dirty="0"/>
          </a:p>
          <a:p>
            <a:r>
              <a:rPr lang="en-US" dirty="0"/>
              <a:t>Allegheny County voter registration page:</a:t>
            </a:r>
          </a:p>
          <a:p>
            <a:pPr lvl="1"/>
            <a:r>
              <a:rPr lang="en-US" dirty="0">
                <a:hlinkClick r:id="rId2"/>
              </a:rPr>
              <a:t>https://www.alleghenycounty.us/elections/voter-registration.aspx</a:t>
            </a:r>
            <a:endParaRPr lang="en-US" dirty="0"/>
          </a:p>
          <a:p>
            <a:pPr lvl="1"/>
            <a:r>
              <a:rPr lang="en-US" dirty="0"/>
              <a:t>Registration deadline is Monday October 21 at 5 pm</a:t>
            </a:r>
          </a:p>
          <a:p>
            <a:pPr lvl="1"/>
            <a:endParaRPr lang="en-US" dirty="0"/>
          </a:p>
          <a:p>
            <a:r>
              <a:rPr lang="en-US" dirty="0"/>
              <a:t>Voting by mail is possible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33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stress and sources of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This is a hard course</a:t>
            </a:r>
          </a:p>
          <a:p>
            <a:r>
              <a:rPr lang="en-US" dirty="0"/>
              <a:t>Take good care of yourself</a:t>
            </a:r>
          </a:p>
          <a:p>
            <a:r>
              <a:rPr lang="en-US" dirty="0"/>
              <a:t>If you are having trouble, seek help</a:t>
            </a:r>
          </a:p>
          <a:p>
            <a:pPr lvl="1"/>
            <a:r>
              <a:rPr lang="en-US" dirty="0"/>
              <a:t>Teaching staff</a:t>
            </a:r>
          </a:p>
          <a:p>
            <a:pPr lvl="1"/>
            <a:r>
              <a:rPr lang="en-US" dirty="0"/>
              <a:t>CMU Counseling and Psychological Services (</a:t>
            </a:r>
            <a:r>
              <a:rPr lang="en-US" dirty="0" err="1"/>
              <a:t>CaPS</a:t>
            </a:r>
            <a:r>
              <a:rPr lang="en-US" dirty="0"/>
              <a:t>)</a:t>
            </a:r>
          </a:p>
          <a:p>
            <a:r>
              <a:rPr lang="en-US" dirty="0"/>
              <a:t>We are here to help!</a:t>
            </a:r>
          </a:p>
        </p:txBody>
      </p:sp>
    </p:spTree>
    <p:extLst>
      <p:ext uri="{BB962C8B-B14F-4D97-AF65-F5344CB8AC3E}">
        <p14:creationId xmlns:p14="http://schemas.microsoft.com/office/powerpoint/2010/main" val="82441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Academic integrity (i.e. cheating and plagiarism) 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CMU</a:t>
            </a:r>
            <a:r>
              <a:rPr lang="ja-JP" alt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s take on academic integrity: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hlinkClick r:id="rId3"/>
              </a:rPr>
              <a:t>http://www.cmu.edu/academic-integrity/index.html</a:t>
            </a:r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ECE’s </a:t>
            </a:r>
            <a:r>
              <a:rPr lang="en-US" altLang="ja-JP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take on academic integrity:</a:t>
            </a:r>
          </a:p>
          <a:p>
            <a:pPr lvl="1"/>
            <a:r>
              <a:rPr lang="en-US" u="sng" dirty="0">
                <a:hlinkClick r:id="rId4"/>
              </a:rPr>
              <a:t>http://www.ece.cmu.edu/programs-admissions/masters/academic-integrity.html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Most important rule: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Don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t cheat!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But what do we mean by that?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Discussing general strategies on homework with other students is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OK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Solving homework together is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NOT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OK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Accessing material from previous years is</a:t>
            </a:r>
            <a:r>
              <a:rPr lang="en-US" dirty="0">
                <a:solidFill>
                  <a:schemeClr val="accent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NOT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OK</a:t>
            </a:r>
          </a:p>
          <a:p>
            <a:pPr lvl="1"/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</a:rPr>
              <a:t>Collaborating</a:t>
            </a:r>
            <a:r>
              <a:rPr lang="ja-JP" altLang="en-US" dirty="0">
                <a:latin typeface="Arial" charset="0"/>
                <a:ea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</a:rPr>
              <a:t> on exams is </a:t>
            </a:r>
            <a:r>
              <a:rPr lang="en-US" altLang="ja-JP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REALLY REALLY</a:t>
            </a:r>
            <a:r>
              <a:rPr lang="en-US" altLang="ja-JP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NOT</a:t>
            </a:r>
            <a:r>
              <a:rPr lang="en-US" altLang="ja-JP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OK!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0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390B-129D-7A81-72CF-8C6EDBA4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new technology on the horizon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CF994-3182-BC31-A2F5-29D9D468C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Generative AI tools (e.g. ChatGPT)</a:t>
            </a:r>
          </a:p>
          <a:p>
            <a:pPr lvl="1"/>
            <a:r>
              <a:rPr lang="en-US" dirty="0"/>
              <a:t>For the first time, performance is good enough to render a potential impact on classwork</a:t>
            </a:r>
          </a:p>
          <a:p>
            <a:pPr lvl="1"/>
            <a:r>
              <a:rPr lang="en-US" dirty="0"/>
              <a:t>Use of generative AI tools for doing homework is strictly prohibited (at least for now)</a:t>
            </a:r>
          </a:p>
          <a:p>
            <a:pPr lvl="1"/>
            <a:r>
              <a:rPr lang="en-US" dirty="0"/>
              <a:t>We can continue to discuss this</a:t>
            </a:r>
          </a:p>
        </p:txBody>
      </p:sp>
    </p:spTree>
    <p:extLst>
      <p:ext uri="{BB962C8B-B14F-4D97-AF65-F5344CB8AC3E}">
        <p14:creationId xmlns:p14="http://schemas.microsoft.com/office/powerpoint/2010/main" val="320955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Advanced digital signal processing: some core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biggest difference between 18-491/691 (DSP) and 18-792 is that ADSP is primarily concerned with processing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random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signals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Key application areas: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Signal representation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Signal modeling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Signal enhancement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Signal modification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Signal separation</a:t>
            </a:r>
          </a:p>
        </p:txBody>
      </p:sp>
    </p:spTree>
    <p:extLst>
      <p:ext uri="{BB962C8B-B14F-4D97-AF65-F5344CB8AC3E}">
        <p14:creationId xmlns:p14="http://schemas.microsoft.com/office/powerpoint/2010/main" val="29156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Signal representation: why perform signal processing?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look at the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time-domain waveform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six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924" y="1532335"/>
            <a:ext cx="421124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2012157" y="4466035"/>
            <a:ext cx="521488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rgbClr val="FF0000"/>
                </a:solidFill>
              </a:rPr>
              <a:t>It</a:t>
            </a:r>
            <a:r>
              <a:rPr lang="ja-JP" altLang="en-US" sz="1500" dirty="0">
                <a:solidFill>
                  <a:srgbClr val="FF0000"/>
                </a:solidFill>
              </a:rPr>
              <a:t>’</a:t>
            </a:r>
            <a:r>
              <a:rPr lang="en-US" altLang="ja-JP" sz="1500" dirty="0">
                <a:solidFill>
                  <a:srgbClr val="FF0000"/>
                </a:solidFill>
              </a:rPr>
              <a:t>s hard to infer much from the time-domain waveform</a:t>
            </a:r>
            <a:endParaRPr lang="en-US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4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Signal representation: why perform signal processing?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 speech waveform in time: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82" y="1566862"/>
            <a:ext cx="3493294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1" y="1266825"/>
            <a:ext cx="18770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6600"/>
                </a:solidFill>
              </a:rPr>
              <a:t>“Welcome to DSP I”</a:t>
            </a:r>
          </a:p>
        </p:txBody>
      </p:sp>
      <p:pic>
        <p:nvPicPr>
          <p:cNvPr id="7" name="welcome1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81736" y="2171700"/>
            <a:ext cx="308610" cy="3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4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time-frequency representation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welcome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 is much more informative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s-ES_tradnl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9" y="1162050"/>
            <a:ext cx="4555331" cy="34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welcome1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00786" y="2025718"/>
            <a:ext cx="308610" cy="308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2758DB-1A68-AD43-8CC4-B6AD3E1962D5}"/>
              </a:ext>
            </a:extLst>
          </p:cNvPr>
          <p:cNvSpPr txBox="1"/>
          <p:nvPr/>
        </p:nvSpPr>
        <p:spPr>
          <a:xfrm>
            <a:off x="5992636" y="2886925"/>
            <a:ext cx="16177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rgbClr val="A218C8"/>
                </a:solidFill>
              </a:rPr>
              <a:t>Implemented</a:t>
            </a:r>
          </a:p>
          <a:p>
            <a:pPr algn="ctr"/>
            <a:r>
              <a:rPr lang="en-US" sz="1500" dirty="0">
                <a:solidFill>
                  <a:srgbClr val="A218C8"/>
                </a:solidFill>
              </a:rPr>
              <a:t>In Problem Set 4</a:t>
            </a:r>
          </a:p>
        </p:txBody>
      </p:sp>
    </p:spTree>
    <p:extLst>
      <p:ext uri="{BB962C8B-B14F-4D97-AF65-F5344CB8AC3E}">
        <p14:creationId xmlns:p14="http://schemas.microsoft.com/office/powerpoint/2010/main" val="104737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Welcome to 18-792 Advanced DSP!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Today will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Review mechanics of course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Review course content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Preview material in 18-792 (Advanced DSP)</a:t>
            </a:r>
          </a:p>
        </p:txBody>
      </p:sp>
    </p:spTree>
    <p:extLst>
      <p:ext uri="{BB962C8B-B14F-4D97-AF65-F5344CB8AC3E}">
        <p14:creationId xmlns:p14="http://schemas.microsoft.com/office/powerpoint/2010/main" val="72551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Signal modeling: let’s consider the “uh” in “welcome:”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86" y="1151335"/>
            <a:ext cx="3998119" cy="341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89629" y="2125851"/>
            <a:ext cx="308610" cy="3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raw spectrum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10" y="1181101"/>
            <a:ext cx="40767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616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All-pole modeling: the LPC spectrum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143000"/>
            <a:ext cx="5312569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789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429942" y="228600"/>
            <a:ext cx="6171009" cy="4572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Another type of modeling: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 the source-filter model of speech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1" y="1514475"/>
            <a:ext cx="6173391" cy="3429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 useful model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 representing the generation of speech sounds: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1600201" y="885825"/>
            <a:ext cx="617339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5" tIns="33338" rIns="67865" bIns="33338"/>
          <a:lstStyle/>
          <a:p>
            <a:pPr marL="297649" indent="-297649">
              <a:spcBef>
                <a:spcPct val="50000"/>
              </a:spcBef>
              <a:buClr>
                <a:srgbClr val="FAFD00"/>
              </a:buClr>
              <a:buSzPct val="110000"/>
              <a:buFont typeface="Wingdings" charset="0"/>
              <a:buChar char=""/>
            </a:pPr>
            <a:endParaRPr lang="en-US" sz="15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43012" name="Group 5"/>
          <p:cNvGrpSpPr>
            <a:grpSpLocks/>
          </p:cNvGrpSpPr>
          <p:nvPr/>
        </p:nvGrpSpPr>
        <p:grpSpPr bwMode="auto">
          <a:xfrm>
            <a:off x="1754983" y="2359820"/>
            <a:ext cx="5845968" cy="2196703"/>
            <a:chOff x="562" y="1546"/>
            <a:chExt cx="4574" cy="1845"/>
          </a:xfrm>
        </p:grpSpPr>
        <p:sp>
          <p:nvSpPr>
            <p:cNvPr id="43032" name="Oval 23"/>
            <p:cNvSpPr>
              <a:spLocks noChangeArrowheads="1"/>
            </p:cNvSpPr>
            <p:nvPr/>
          </p:nvSpPr>
          <p:spPr bwMode="auto">
            <a:xfrm>
              <a:off x="4656" y="2280"/>
              <a:ext cx="240" cy="2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43015" name="Line 6"/>
            <p:cNvSpPr>
              <a:spLocks noChangeShapeType="1"/>
            </p:cNvSpPr>
            <p:nvPr/>
          </p:nvSpPr>
          <p:spPr bwMode="auto">
            <a:xfrm>
              <a:off x="672" y="185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43016" name="Rectangle 7"/>
            <p:cNvSpPr>
              <a:spLocks noChangeArrowheads="1"/>
            </p:cNvSpPr>
            <p:nvPr/>
          </p:nvSpPr>
          <p:spPr bwMode="auto">
            <a:xfrm>
              <a:off x="1104" y="1608"/>
              <a:ext cx="768" cy="48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43017" name="Rectangle 8"/>
            <p:cNvSpPr>
              <a:spLocks noChangeArrowheads="1"/>
            </p:cNvSpPr>
            <p:nvPr/>
          </p:nvSpPr>
          <p:spPr bwMode="auto">
            <a:xfrm>
              <a:off x="1104" y="2568"/>
              <a:ext cx="768" cy="48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43018" name="Line 9"/>
            <p:cNvSpPr>
              <a:spLocks noChangeShapeType="1"/>
            </p:cNvSpPr>
            <p:nvPr/>
          </p:nvSpPr>
          <p:spPr bwMode="auto">
            <a:xfrm>
              <a:off x="1872" y="185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43019" name="Line 10"/>
            <p:cNvSpPr>
              <a:spLocks noChangeShapeType="1"/>
            </p:cNvSpPr>
            <p:nvPr/>
          </p:nvSpPr>
          <p:spPr bwMode="auto">
            <a:xfrm>
              <a:off x="1872" y="280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43020" name="Line 11"/>
            <p:cNvSpPr>
              <a:spLocks noChangeShapeType="1"/>
            </p:cNvSpPr>
            <p:nvPr/>
          </p:nvSpPr>
          <p:spPr bwMode="auto">
            <a:xfrm>
              <a:off x="2208" y="1848"/>
              <a:ext cx="24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43021" name="Line 12"/>
            <p:cNvSpPr>
              <a:spLocks noChangeShapeType="1"/>
            </p:cNvSpPr>
            <p:nvPr/>
          </p:nvSpPr>
          <p:spPr bwMode="auto">
            <a:xfrm flipV="1">
              <a:off x="2208" y="2424"/>
              <a:ext cx="22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43022" name="Oval 13"/>
            <p:cNvSpPr>
              <a:spLocks noChangeArrowheads="1"/>
            </p:cNvSpPr>
            <p:nvPr/>
          </p:nvSpPr>
          <p:spPr bwMode="auto">
            <a:xfrm>
              <a:off x="2400" y="2424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43023" name="Oval 14"/>
            <p:cNvSpPr>
              <a:spLocks noChangeArrowheads="1"/>
            </p:cNvSpPr>
            <p:nvPr/>
          </p:nvSpPr>
          <p:spPr bwMode="auto">
            <a:xfrm>
              <a:off x="2400" y="2238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43024" name="Line 15"/>
            <p:cNvSpPr>
              <a:spLocks noChangeShapeType="1"/>
            </p:cNvSpPr>
            <p:nvPr/>
          </p:nvSpPr>
          <p:spPr bwMode="auto">
            <a:xfrm>
              <a:off x="2544" y="2328"/>
              <a:ext cx="288" cy="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43025" name="Line 16"/>
            <p:cNvSpPr>
              <a:spLocks noChangeShapeType="1"/>
            </p:cNvSpPr>
            <p:nvPr/>
          </p:nvSpPr>
          <p:spPr bwMode="auto">
            <a:xfrm>
              <a:off x="2832" y="2405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43026" name="Rectangle 17"/>
            <p:cNvSpPr>
              <a:spLocks noChangeArrowheads="1"/>
            </p:cNvSpPr>
            <p:nvPr/>
          </p:nvSpPr>
          <p:spPr bwMode="auto">
            <a:xfrm>
              <a:off x="3216" y="2107"/>
              <a:ext cx="1056" cy="63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43027" name="Line 18"/>
            <p:cNvSpPr>
              <a:spLocks noChangeShapeType="1"/>
            </p:cNvSpPr>
            <p:nvPr/>
          </p:nvSpPr>
          <p:spPr bwMode="auto">
            <a:xfrm>
              <a:off x="4272" y="242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43028" name="Text Box 19"/>
            <p:cNvSpPr txBox="1">
              <a:spLocks noChangeArrowheads="1"/>
            </p:cNvSpPr>
            <p:nvPr/>
          </p:nvSpPr>
          <p:spPr bwMode="auto">
            <a:xfrm>
              <a:off x="562" y="1546"/>
              <a:ext cx="51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500" b="0" dirty="0">
                  <a:solidFill>
                    <a:schemeClr val="accent2"/>
                  </a:solidFill>
                </a:rPr>
                <a:t>Pitch</a:t>
              </a:r>
            </a:p>
          </p:txBody>
        </p:sp>
        <p:sp>
          <p:nvSpPr>
            <p:cNvPr id="43029" name="Text Box 20"/>
            <p:cNvSpPr txBox="1">
              <a:spLocks noChangeArrowheads="1"/>
            </p:cNvSpPr>
            <p:nvPr/>
          </p:nvSpPr>
          <p:spPr bwMode="auto">
            <a:xfrm>
              <a:off x="848" y="2107"/>
              <a:ext cx="155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500" b="0" dirty="0">
                  <a:solidFill>
                    <a:schemeClr val="accent2"/>
                  </a:solidFill>
                </a:rPr>
                <a:t>Pulse train source</a:t>
              </a:r>
            </a:p>
          </p:txBody>
        </p:sp>
        <p:sp>
          <p:nvSpPr>
            <p:cNvPr id="43030" name="Text Box 21"/>
            <p:cNvSpPr txBox="1">
              <a:spLocks noChangeArrowheads="1"/>
            </p:cNvSpPr>
            <p:nvPr/>
          </p:nvSpPr>
          <p:spPr bwMode="auto">
            <a:xfrm>
              <a:off x="1034" y="3120"/>
              <a:ext cx="136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500" b="0" dirty="0">
                  <a:solidFill>
                    <a:schemeClr val="accent2"/>
                  </a:solidFill>
                </a:rPr>
                <a:t>Noise source</a:t>
              </a:r>
            </a:p>
          </p:txBody>
        </p:sp>
        <p:sp>
          <p:nvSpPr>
            <p:cNvPr id="43031" name="Text Box 22"/>
            <p:cNvSpPr txBox="1">
              <a:spLocks noChangeArrowheads="1"/>
            </p:cNvSpPr>
            <p:nvPr/>
          </p:nvSpPr>
          <p:spPr bwMode="auto">
            <a:xfrm>
              <a:off x="3158" y="2871"/>
              <a:ext cx="13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500" b="0" dirty="0">
                  <a:solidFill>
                    <a:schemeClr val="accent2"/>
                  </a:solidFill>
                </a:rPr>
                <a:t>Vocal tract model</a:t>
              </a:r>
            </a:p>
          </p:txBody>
        </p:sp>
        <p:sp>
          <p:nvSpPr>
            <p:cNvPr id="43033" name="Line 24"/>
            <p:cNvSpPr>
              <a:spLocks noChangeShapeType="1"/>
            </p:cNvSpPr>
            <p:nvPr/>
          </p:nvSpPr>
          <p:spPr bwMode="auto">
            <a:xfrm>
              <a:off x="4769" y="1803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43034" name="Line 25"/>
            <p:cNvSpPr>
              <a:spLocks noChangeShapeType="1"/>
            </p:cNvSpPr>
            <p:nvPr/>
          </p:nvSpPr>
          <p:spPr bwMode="auto">
            <a:xfrm>
              <a:off x="4896" y="242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</p:grpSp>
      <p:sp>
        <p:nvSpPr>
          <p:cNvPr id="43013" name="Text Box 26"/>
          <p:cNvSpPr txBox="1">
            <a:spLocks noChangeArrowheads="1"/>
          </p:cNvSpPr>
          <p:nvPr/>
        </p:nvSpPr>
        <p:spPr bwMode="auto">
          <a:xfrm>
            <a:off x="6250781" y="2386014"/>
            <a:ext cx="120134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500" b="0" dirty="0">
                <a:solidFill>
                  <a:schemeClr val="accent2"/>
                </a:solidFill>
              </a:rPr>
              <a:t>Amplitude</a:t>
            </a:r>
          </a:p>
        </p:txBody>
      </p:sp>
      <p:sp>
        <p:nvSpPr>
          <p:cNvPr id="43014" name="Text Box 27"/>
          <p:cNvSpPr txBox="1">
            <a:spLocks noChangeArrowheads="1"/>
          </p:cNvSpPr>
          <p:nvPr/>
        </p:nvSpPr>
        <p:spPr bwMode="auto">
          <a:xfrm>
            <a:off x="7391400" y="2952750"/>
            <a:ext cx="5750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500" b="0" i="1" dirty="0">
                <a:solidFill>
                  <a:schemeClr val="accent2"/>
                </a:solidFill>
                <a:latin typeface="Times" charset="0"/>
              </a:rPr>
              <a:t>p[n]</a:t>
            </a:r>
          </a:p>
        </p:txBody>
      </p:sp>
    </p:spTree>
    <p:extLst>
      <p:ext uri="{BB962C8B-B14F-4D97-AF65-F5344CB8AC3E}">
        <p14:creationId xmlns:p14="http://schemas.microsoft.com/office/powerpoint/2010/main" val="2136641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 application of LPC modeling: separating the vocal tract excitation and and filter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Original speech:</a:t>
            </a:r>
          </a:p>
          <a:p>
            <a:pP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Speech with 75-Hz excitation:</a:t>
            </a:r>
          </a:p>
          <a:p>
            <a:pP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Speech with 150 Hz excitation:</a:t>
            </a:r>
          </a:p>
          <a:p>
            <a:pP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Speech with noise excitation:</a:t>
            </a:r>
          </a:p>
          <a:p>
            <a:pP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Comment: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this is a major techniques used in speech coding</a:t>
            </a:r>
          </a:p>
        </p:txBody>
      </p:sp>
      <p:pic>
        <p:nvPicPr>
          <p:cNvPr id="8" name="welcome1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29148" y="1245904"/>
            <a:ext cx="308610" cy="308610"/>
          </a:xfrm>
          <a:prstGeom prst="rect">
            <a:avLst/>
          </a:prstGeom>
        </p:spPr>
      </p:pic>
      <p:pic>
        <p:nvPicPr>
          <p:cNvPr id="9" name="welcome75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29148" y="1915183"/>
            <a:ext cx="308610" cy="308610"/>
          </a:xfrm>
          <a:prstGeom prst="rect">
            <a:avLst/>
          </a:prstGeom>
        </p:spPr>
      </p:pic>
      <p:pic>
        <p:nvPicPr>
          <p:cNvPr id="10" name="welcome150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29148" y="2644140"/>
            <a:ext cx="308610" cy="308610"/>
          </a:xfrm>
          <a:prstGeom prst="rect">
            <a:avLst/>
          </a:prstGeom>
        </p:spPr>
      </p:pic>
      <p:pic>
        <p:nvPicPr>
          <p:cNvPr id="11" name="welcome0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29148" y="3333750"/>
            <a:ext cx="308610" cy="3086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1E86D6-DA1A-7D4E-991F-1A49D8E8D45E}"/>
              </a:ext>
            </a:extLst>
          </p:cNvPr>
          <p:cNvSpPr txBox="1"/>
          <p:nvPr/>
        </p:nvSpPr>
        <p:spPr>
          <a:xfrm>
            <a:off x="5747866" y="2241568"/>
            <a:ext cx="16177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rgbClr val="A218C8"/>
                </a:solidFill>
              </a:rPr>
              <a:t>Implemented</a:t>
            </a:r>
          </a:p>
          <a:p>
            <a:pPr algn="ctr"/>
            <a:r>
              <a:rPr lang="en-US" sz="1500" dirty="0">
                <a:solidFill>
                  <a:srgbClr val="A218C8"/>
                </a:solidFill>
              </a:rPr>
              <a:t>In Problem Set 9</a:t>
            </a:r>
          </a:p>
        </p:txBody>
      </p:sp>
    </p:spTree>
    <p:extLst>
      <p:ext uri="{BB962C8B-B14F-4D97-AF65-F5344CB8AC3E}">
        <p14:creationId xmlns:p14="http://schemas.microsoft.com/office/powerpoint/2010/main" val="187080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Approach of </a:t>
            </a:r>
            <a:r>
              <a:rPr lang="en-US" dirty="0" err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Acero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, Moreno, Raj,  et al. (1990-1997)…</a:t>
            </a:r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Compensation achieved by estimating parameters of noise and filter and applying inverse operations</a:t>
            </a:r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3469483" y="1629967"/>
            <a:ext cx="1227535" cy="890588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1660923" y="1485901"/>
            <a:ext cx="1826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ja-JP" altLang="en-US" sz="1800" b="0">
                <a:solidFill>
                  <a:schemeClr val="tx2"/>
                </a:solidFill>
                <a:latin typeface="Arial" charset="0"/>
              </a:rPr>
              <a:t>“</a:t>
            </a:r>
            <a:r>
              <a:rPr lang="en-US" altLang="ja-JP" sz="1800" b="0">
                <a:solidFill>
                  <a:schemeClr val="tx2"/>
                </a:solidFill>
                <a:latin typeface="Arial" charset="0"/>
              </a:rPr>
              <a:t>Clean</a:t>
            </a:r>
            <a:r>
              <a:rPr lang="ja-JP" altLang="en-US" sz="1800" b="0">
                <a:solidFill>
                  <a:schemeClr val="tx2"/>
                </a:solidFill>
                <a:latin typeface="Arial" charset="0"/>
              </a:rPr>
              <a:t>”</a:t>
            </a:r>
            <a:r>
              <a:rPr lang="en-US" altLang="ja-JP" sz="1800" b="0">
                <a:solidFill>
                  <a:schemeClr val="tx2"/>
                </a:solidFill>
                <a:latin typeface="Arial" charset="0"/>
              </a:rPr>
              <a:t> speech</a:t>
            </a:r>
            <a:endParaRPr lang="en-US" sz="18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1869281" y="20955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46085" name="Oval 6"/>
          <p:cNvSpPr>
            <a:spLocks noChangeArrowheads="1"/>
          </p:cNvSpPr>
          <p:nvPr/>
        </p:nvSpPr>
        <p:spPr bwMode="auto">
          <a:xfrm>
            <a:off x="5439966" y="1949054"/>
            <a:ext cx="285750" cy="2857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>
            <a:off x="4697016" y="2103835"/>
            <a:ext cx="742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46087" name="Line 8"/>
          <p:cNvSpPr>
            <a:spLocks noChangeShapeType="1"/>
          </p:cNvSpPr>
          <p:nvPr/>
        </p:nvSpPr>
        <p:spPr bwMode="auto">
          <a:xfrm>
            <a:off x="5725716" y="2103835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46088" name="Line 9"/>
          <p:cNvSpPr>
            <a:spLocks noChangeShapeType="1"/>
          </p:cNvSpPr>
          <p:nvPr/>
        </p:nvSpPr>
        <p:spPr bwMode="auto">
          <a:xfrm flipV="1">
            <a:off x="5587604" y="2234804"/>
            <a:ext cx="0" cy="400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1806180" y="1757364"/>
            <a:ext cx="671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i="1">
                <a:latin typeface="Arial" charset="0"/>
              </a:rPr>
              <a:t>x[m]</a:t>
            </a:r>
            <a:endParaRPr lang="en-US" sz="1800">
              <a:latin typeface="Times New Roman" charset="0"/>
            </a:endParaRPr>
          </a:p>
        </p:txBody>
      </p:sp>
      <p:sp>
        <p:nvSpPr>
          <p:cNvPr id="46090" name="Text Box 11"/>
          <p:cNvSpPr txBox="1">
            <a:spLocks noChangeArrowheads="1"/>
          </p:cNvSpPr>
          <p:nvPr/>
        </p:nvSpPr>
        <p:spPr bwMode="auto">
          <a:xfrm>
            <a:off x="3752852" y="1920480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i="1">
                <a:latin typeface="Arial" charset="0"/>
              </a:rPr>
              <a:t>h[m]</a:t>
            </a:r>
            <a:endParaRPr lang="en-US" sz="1800">
              <a:latin typeface="Times New Roman" charset="0"/>
            </a:endParaRPr>
          </a:p>
        </p:txBody>
      </p:sp>
      <p:sp>
        <p:nvSpPr>
          <p:cNvPr id="46091" name="Text Box 12"/>
          <p:cNvSpPr txBox="1">
            <a:spLocks noChangeArrowheads="1"/>
          </p:cNvSpPr>
          <p:nvPr/>
        </p:nvSpPr>
        <p:spPr bwMode="auto">
          <a:xfrm>
            <a:off x="5301856" y="2700339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i="1">
                <a:latin typeface="Arial" charset="0"/>
              </a:rPr>
              <a:t>n[m]</a:t>
            </a:r>
            <a:endParaRPr lang="en-US" sz="1800">
              <a:latin typeface="Times New Roman" charset="0"/>
            </a:endParaRPr>
          </a:p>
        </p:txBody>
      </p:sp>
      <p:sp>
        <p:nvSpPr>
          <p:cNvPr id="46092" name="Text Box 13"/>
          <p:cNvSpPr txBox="1">
            <a:spLocks noChangeArrowheads="1"/>
          </p:cNvSpPr>
          <p:nvPr/>
        </p:nvSpPr>
        <p:spPr bwMode="auto">
          <a:xfrm>
            <a:off x="6609161" y="1952626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i="1">
                <a:latin typeface="Arial" charset="0"/>
              </a:rPr>
              <a:t>z[m]</a:t>
            </a:r>
            <a:endParaRPr lang="en-US" sz="1800">
              <a:latin typeface="Times New Roman" charset="0"/>
            </a:endParaRPr>
          </a:p>
        </p:txBody>
      </p:sp>
      <p:grpSp>
        <p:nvGrpSpPr>
          <p:cNvPr id="46093" name="Group 14"/>
          <p:cNvGrpSpPr>
            <a:grpSpLocks/>
          </p:cNvGrpSpPr>
          <p:nvPr/>
        </p:nvGrpSpPr>
        <p:grpSpPr bwMode="auto">
          <a:xfrm>
            <a:off x="5473305" y="2012158"/>
            <a:ext cx="215503" cy="173831"/>
            <a:chOff x="3909" y="2268"/>
            <a:chExt cx="181" cy="146"/>
          </a:xfrm>
        </p:grpSpPr>
        <p:sp>
          <p:nvSpPr>
            <p:cNvPr id="46098" name="Line 15"/>
            <p:cNvSpPr>
              <a:spLocks noChangeShapeType="1"/>
            </p:cNvSpPr>
            <p:nvPr/>
          </p:nvSpPr>
          <p:spPr bwMode="auto">
            <a:xfrm>
              <a:off x="4000" y="2268"/>
              <a:ext cx="0" cy="1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46099" name="Line 16"/>
            <p:cNvSpPr>
              <a:spLocks noChangeShapeType="1"/>
            </p:cNvSpPr>
            <p:nvPr/>
          </p:nvSpPr>
          <p:spPr bwMode="auto">
            <a:xfrm>
              <a:off x="3909" y="2337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</p:grpSp>
      <p:sp>
        <p:nvSpPr>
          <p:cNvPr id="46094" name="Text Box 17"/>
          <p:cNvSpPr txBox="1">
            <a:spLocks noChangeArrowheads="1"/>
          </p:cNvSpPr>
          <p:nvPr/>
        </p:nvSpPr>
        <p:spPr bwMode="auto">
          <a:xfrm>
            <a:off x="3464720" y="2593182"/>
            <a:ext cx="1633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chemeClr val="tx2"/>
                </a:solidFill>
                <a:latin typeface="Arial" charset="0"/>
              </a:rPr>
              <a:t>Linear filtering</a:t>
            </a:r>
            <a:endParaRPr lang="en-US" sz="18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6095" name="Text Box 18"/>
          <p:cNvSpPr txBox="1">
            <a:spLocks noChangeArrowheads="1"/>
          </p:cNvSpPr>
          <p:nvPr/>
        </p:nvSpPr>
        <p:spPr bwMode="auto">
          <a:xfrm>
            <a:off x="6019800" y="1487092"/>
            <a:ext cx="2005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chemeClr val="tx2"/>
                </a:solidFill>
                <a:latin typeface="Arial" charset="0"/>
              </a:rPr>
              <a:t>Degraded speech</a:t>
            </a:r>
            <a:endParaRPr lang="en-US" sz="18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6096" name="Text Box 19"/>
          <p:cNvSpPr txBox="1">
            <a:spLocks noChangeArrowheads="1"/>
          </p:cNvSpPr>
          <p:nvPr/>
        </p:nvSpPr>
        <p:spPr bwMode="auto">
          <a:xfrm>
            <a:off x="4978005" y="3005139"/>
            <a:ext cx="1620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chemeClr val="tx2"/>
                </a:solidFill>
                <a:latin typeface="Arial" charset="0"/>
              </a:rPr>
              <a:t>Additive noise</a:t>
            </a:r>
            <a:endParaRPr lang="en-US" sz="18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6097" name="Rectangle 20"/>
          <p:cNvSpPr>
            <a:spLocks noGrp="1" noChangeArrowheads="1"/>
          </p:cNvSpPr>
          <p:nvPr>
            <p:ph type="title"/>
          </p:nvPr>
        </p:nvSpPr>
        <p:spPr>
          <a:xfrm>
            <a:off x="1440657" y="244079"/>
            <a:ext cx="6560344" cy="5715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Classical signal enhancement: compensation of speech for noise and filtering</a:t>
            </a:r>
          </a:p>
        </p:txBody>
      </p:sp>
    </p:spTree>
    <p:extLst>
      <p:ext uri="{BB962C8B-B14F-4D97-AF65-F5344CB8AC3E}">
        <p14:creationId xmlns:p14="http://schemas.microsoft.com/office/powerpoint/2010/main" val="4093105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657" y="269081"/>
            <a:ext cx="6560344" cy="571500"/>
          </a:xfrm>
        </p:spPr>
        <p:txBody>
          <a:bodyPr/>
          <a:lstStyle/>
          <a:p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Classical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 combined compensation improves accuracy in stationary environments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0854" y="1143000"/>
            <a:ext cx="6173391" cy="3429000"/>
          </a:xfrm>
        </p:spPr>
        <p:txBody>
          <a:bodyPr/>
          <a:lstStyle/>
          <a:p>
            <a:pPr marL="257168" indent="-257168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57168" indent="-257168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57168" indent="-257168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57168" indent="-257168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57168" indent="-257168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57168" indent="-257168"/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Threshold shifts by ~7 dB</a:t>
            </a:r>
          </a:p>
          <a:p>
            <a:pPr marL="257168" indent="-257168"/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Accuracy still poor for low SNRs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8131" name="Object 2"/>
          <p:cNvGraphicFramePr>
            <a:graphicFrameLocks noChangeAspect="1"/>
          </p:cNvGraphicFramePr>
          <p:nvPr/>
        </p:nvGraphicFramePr>
        <p:xfrm>
          <a:off x="1940720" y="1047750"/>
          <a:ext cx="4573191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13" imgW="6095496" imgH="4065696" progId="Excel.Chart.8">
                  <p:embed/>
                </p:oleObj>
              </mc:Choice>
              <mc:Fallback>
                <p:oleObj name="Chart" r:id="rId13" imgW="6095496" imgH="4065696" progId="Excel.Chart.8">
                  <p:embed/>
                  <p:pic>
                    <p:nvPicPr>
                      <p:cNvPr id="481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720" y="1047750"/>
                        <a:ext cx="4573191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4082655" y="3005139"/>
            <a:ext cx="1295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200" i="1">
                <a:solidFill>
                  <a:srgbClr val="8BFF5A"/>
                </a:solidFill>
                <a:latin typeface="Arial" charset="0"/>
              </a:rPr>
              <a:t>CMN (baseline)</a:t>
            </a:r>
            <a:endParaRPr lang="en-US" sz="1800" i="1">
              <a:solidFill>
                <a:srgbClr val="8BFF5A"/>
              </a:solidFill>
              <a:latin typeface="Times New Roman" charset="0"/>
            </a:endParaRPr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2875361" y="1389460"/>
            <a:ext cx="9203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200" i="1">
                <a:solidFill>
                  <a:schemeClr val="accent2"/>
                </a:solidFill>
                <a:latin typeface="Arial" charset="0"/>
              </a:rPr>
              <a:t>Complete retraining</a:t>
            </a:r>
            <a:endParaRPr lang="en-US" sz="1800">
              <a:latin typeface="Times New Roman" charset="0"/>
            </a:endParaRPr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2996803" y="2099072"/>
            <a:ext cx="11191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350" i="1">
                <a:solidFill>
                  <a:srgbClr val="00FF00"/>
                </a:solidFill>
                <a:latin typeface="Arial" charset="0"/>
              </a:rPr>
              <a:t>VTS (1997)</a:t>
            </a:r>
          </a:p>
        </p:txBody>
      </p:sp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3651648" y="2468167"/>
            <a:ext cx="12263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350" i="1">
                <a:solidFill>
                  <a:srgbClr val="C70505"/>
                </a:solidFill>
                <a:latin typeface="Arial" charset="0"/>
              </a:rPr>
              <a:t>CDCN (1990)</a:t>
            </a:r>
            <a:endParaRPr lang="en-US" sz="1350" i="1">
              <a:solidFill>
                <a:srgbClr val="BB2511"/>
              </a:solidFill>
              <a:latin typeface="Arial" charset="0"/>
            </a:endParaRPr>
          </a:p>
        </p:txBody>
      </p:sp>
      <p:pic>
        <p:nvPicPr>
          <p:cNvPr id="440330" name="ou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526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Text Box 15"/>
          <p:cNvSpPr txBox="1">
            <a:spLocks noChangeArrowheads="1"/>
          </p:cNvSpPr>
          <p:nvPr/>
        </p:nvSpPr>
        <p:spPr bwMode="auto">
          <a:xfrm>
            <a:off x="5693569" y="1771651"/>
            <a:ext cx="23903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2"/>
                </a:solidFill>
              </a:rPr>
              <a:t>–7 dB  13 dB  Clean</a:t>
            </a:r>
            <a:r>
              <a:rPr lang="en-US" sz="1800"/>
              <a:t> </a:t>
            </a:r>
          </a:p>
        </p:txBody>
      </p:sp>
      <p:sp>
        <p:nvSpPr>
          <p:cNvPr id="48138" name="Text Box 16"/>
          <p:cNvSpPr txBox="1">
            <a:spLocks noChangeArrowheads="1"/>
          </p:cNvSpPr>
          <p:nvPr/>
        </p:nvSpPr>
        <p:spPr bwMode="auto">
          <a:xfrm>
            <a:off x="4902995" y="2159795"/>
            <a:ext cx="1056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2"/>
                </a:solidFill>
              </a:rPr>
              <a:t>Original</a:t>
            </a:r>
            <a:endParaRPr lang="en-US" sz="1800"/>
          </a:p>
        </p:txBody>
      </p:sp>
      <p:sp>
        <p:nvSpPr>
          <p:cNvPr id="48139" name="Text Box 17"/>
          <p:cNvSpPr txBox="1">
            <a:spLocks noChangeArrowheads="1"/>
          </p:cNvSpPr>
          <p:nvPr/>
        </p:nvSpPr>
        <p:spPr bwMode="auto">
          <a:xfrm>
            <a:off x="4789886" y="2686051"/>
            <a:ext cx="1598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ja-JP" altLang="en-US" sz="1800">
                <a:solidFill>
                  <a:schemeClr val="tx2"/>
                </a:solidFill>
              </a:rPr>
              <a:t>“</a:t>
            </a:r>
            <a:r>
              <a:rPr lang="en-US" altLang="ja-JP" sz="1800">
                <a:solidFill>
                  <a:schemeClr val="tx2"/>
                </a:solidFill>
              </a:rPr>
              <a:t>Recovered</a:t>
            </a:r>
            <a:r>
              <a:rPr lang="ja-JP" altLang="en-US" sz="1800">
                <a:solidFill>
                  <a:schemeClr val="tx2"/>
                </a:solidFill>
              </a:rPr>
              <a:t>”</a:t>
            </a:r>
            <a:endParaRPr lang="en-US" sz="1800"/>
          </a:p>
        </p:txBody>
      </p:sp>
      <p:pic>
        <p:nvPicPr>
          <p:cNvPr id="440338" name="out_post0_norm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354" y="2686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39" name="out_new_post_20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86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0" name="out_pre0_norm.wav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354" y="21526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ut_new_pre_20.wav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717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92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0" fill="hold"/>
                                        <p:tgtEl>
                                          <p:spTgt spid="440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3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3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0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20" fill="hold"/>
                                        <p:tgtEl>
                                          <p:spTgt spid="440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3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3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0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20" fill="hold"/>
                                        <p:tgtEl>
                                          <p:spTgt spid="440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3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3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0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220" fill="hold"/>
                                        <p:tgtEl>
                                          <p:spTgt spid="440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4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4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1421607" y="257175"/>
            <a:ext cx="6171010" cy="4572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Another type of signal enhancement: </a:t>
            </a:r>
            <a:br>
              <a:rPr lang="en-US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adaptive noise cancellation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35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sz="135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sz="135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sz="135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sz="135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sz="135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Speech + noise enters primary channel, correlated noise enters reference channel</a:t>
            </a:r>
          </a:p>
          <a:p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Adaptive filter attempts to convert noise in secondary channel to best resemble noise in primary channel and subtracts</a:t>
            </a:r>
          </a:p>
          <a:p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Performance degrades when speech leaks into reference channel and in reverberation</a:t>
            </a:r>
          </a:p>
        </p:txBody>
      </p:sp>
      <p:pic>
        <p:nvPicPr>
          <p:cNvPr id="50179" name="Picture 5" descr="AdaptiveFilterBl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143001"/>
            <a:ext cx="4286250" cy="180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52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Simulation of noise cancellation for a PDA using two mics in 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altLang="ja-JP">
                <a:latin typeface="Arial" charset="0"/>
                <a:ea typeface="ヒラギノ角ゴ Pro W3" charset="0"/>
                <a:cs typeface="ヒラギノ角ゴ Pro W3" charset="0"/>
              </a:rPr>
              <a:t>endfire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altLang="ja-JP">
                <a:latin typeface="Arial" charset="0"/>
                <a:ea typeface="ヒラギノ角ゴ Pro W3" charset="0"/>
                <a:cs typeface="ヒラギノ角ゴ Pro W3" charset="0"/>
              </a:rPr>
              <a:t> configuration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Speech in cafeteria noise, no noise cancellation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Speech with noise cancellation</a:t>
            </a:r>
          </a:p>
          <a:p>
            <a:r>
              <a:rPr lang="en-US" dirty="0">
                <a:solidFill>
                  <a:schemeClr val="accent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But</a:t>
            </a:r>
            <a:r>
              <a:rPr lang="en-US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…. simulation assumed no reverb </a:t>
            </a:r>
          </a:p>
        </p:txBody>
      </p:sp>
      <p:pic>
        <p:nvPicPr>
          <p:cNvPr id="52227" name="Picture 3" descr="STCconfigSingl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1" y="1223964"/>
            <a:ext cx="2619375" cy="214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NC_base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396" y="3232546"/>
            <a:ext cx="406004" cy="40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NC_cancel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12369"/>
            <a:ext cx="383381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B52ED6-0288-B346-B239-44CBF1D8DBF4}"/>
              </a:ext>
            </a:extLst>
          </p:cNvPr>
          <p:cNvSpPr txBox="1"/>
          <p:nvPr/>
        </p:nvSpPr>
        <p:spPr>
          <a:xfrm>
            <a:off x="5920961" y="2283553"/>
            <a:ext cx="17251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rgbClr val="A218C8"/>
                </a:solidFill>
              </a:rPr>
              <a:t>Implemented</a:t>
            </a:r>
          </a:p>
          <a:p>
            <a:pPr algn="ctr"/>
            <a:r>
              <a:rPr lang="en-US" sz="1500" dirty="0">
                <a:solidFill>
                  <a:srgbClr val="A218C8"/>
                </a:solidFill>
              </a:rPr>
              <a:t>In Problem Set 10</a:t>
            </a:r>
          </a:p>
        </p:txBody>
      </p:sp>
    </p:spTree>
    <p:extLst>
      <p:ext uri="{BB962C8B-B14F-4D97-AF65-F5344CB8AC3E}">
        <p14:creationId xmlns:p14="http://schemas.microsoft.com/office/powerpoint/2010/main" val="39539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Signal separation: speech is quite intelligible, even  when presented only in fragments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Procedure: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Determine which time-frequency time-frequency components appear to be dominated by the desired signal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Reconstruct signal based on </a:t>
            </a:r>
            <a:r>
              <a:rPr lang="ja-JP" altLang="en-US" dirty="0">
                <a:latin typeface="Arial" charset="0"/>
                <a:ea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</a:rPr>
              <a:t>good</a:t>
            </a:r>
            <a:r>
              <a:rPr lang="ja-JP" altLang="en-US" dirty="0">
                <a:latin typeface="Arial" charset="0"/>
                <a:ea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</a:rPr>
              <a:t> components </a:t>
            </a:r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 Monaural example: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Mixed signals -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Separated signals - </a:t>
            </a:r>
          </a:p>
        </p:txBody>
      </p:sp>
      <p:pic>
        <p:nvPicPr>
          <p:cNvPr id="161796" name="5_spk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18795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1" name="5th_spk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56044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st_spk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67200" y="3558540"/>
            <a:ext cx="308610" cy="308610"/>
          </a:xfrm>
          <a:prstGeom prst="rect">
            <a:avLst/>
          </a:prstGeom>
        </p:spPr>
      </p:pic>
      <p:pic>
        <p:nvPicPr>
          <p:cNvPr id="3" name="2nd_spk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757738" y="3558540"/>
            <a:ext cx="308610" cy="308610"/>
          </a:xfrm>
          <a:prstGeom prst="rect">
            <a:avLst/>
          </a:prstGeom>
        </p:spPr>
      </p:pic>
      <p:pic>
        <p:nvPicPr>
          <p:cNvPr id="4" name="3rd_spk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48275" y="3558540"/>
            <a:ext cx="308610" cy="308610"/>
          </a:xfrm>
          <a:prstGeom prst="rect">
            <a:avLst/>
          </a:prstGeom>
        </p:spPr>
      </p:pic>
      <p:pic>
        <p:nvPicPr>
          <p:cNvPr id="5" name="4th_spk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38813" y="3558540"/>
            <a:ext cx="308610" cy="308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7C9415-CDE4-0F46-925C-41C5586E212F}"/>
              </a:ext>
            </a:extLst>
          </p:cNvPr>
          <p:cNvSpPr txBox="1"/>
          <p:nvPr/>
        </p:nvSpPr>
        <p:spPr>
          <a:xfrm>
            <a:off x="6421467" y="2665452"/>
            <a:ext cx="16177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rgbClr val="A218C8"/>
                </a:solidFill>
              </a:rPr>
              <a:t>Implemented</a:t>
            </a:r>
          </a:p>
          <a:p>
            <a:pPr algn="ctr"/>
            <a:r>
              <a:rPr lang="en-US" sz="1500" dirty="0">
                <a:solidFill>
                  <a:srgbClr val="A218C8"/>
                </a:solidFill>
              </a:rPr>
              <a:t>In Problem Set 4</a:t>
            </a:r>
          </a:p>
        </p:txBody>
      </p:sp>
    </p:spTree>
    <p:extLst>
      <p:ext uri="{BB962C8B-B14F-4D97-AF65-F5344CB8AC3E}">
        <p14:creationId xmlns:p14="http://schemas.microsoft.com/office/powerpoint/2010/main" val="14569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1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161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79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179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1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92" fill="hold"/>
                                        <p:tgtEl>
                                          <p:spTgt spid="1618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80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180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Important people (for this course at least)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Instructor: Richard Stern</a:t>
            </a:r>
          </a:p>
          <a:p>
            <a:pPr lvl="1"/>
            <a:r>
              <a:rPr lang="en-US" sz="1500" dirty="0">
                <a:latin typeface="Arial" charset="0"/>
                <a:ea typeface="ＭＳ Ｐゴシック" charset="0"/>
              </a:rPr>
              <a:t>PH A26, (412) 916-7386, </a:t>
            </a:r>
            <a:r>
              <a:rPr lang="en-US" sz="1500" dirty="0">
                <a:latin typeface="Arial" charset="0"/>
                <a:ea typeface="ＭＳ Ｐゴシック" charset="0"/>
                <a:hlinkClick r:id="rId3"/>
              </a:rPr>
              <a:t>rms@cs.cmu.edu</a:t>
            </a: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Teaching assistants: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Albdulhamid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Aldoobie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, Tony Su</a:t>
            </a:r>
          </a:p>
          <a:p>
            <a:pPr lvl="1"/>
            <a:r>
              <a:rPr lang="en-US" sz="1500" dirty="0">
                <a:latin typeface="Arial" charset="0"/>
                <a:ea typeface="ＭＳ Ｐゴシック" charset="0"/>
                <a:hlinkClick r:id="rId4"/>
              </a:rPr>
              <a:t>apillay@andrew.cmu.edu</a:t>
            </a:r>
            <a:r>
              <a:rPr lang="en-US" sz="1500" dirty="0">
                <a:latin typeface="Arial" charset="0"/>
                <a:ea typeface="ＭＳ Ｐゴシック" charset="0"/>
              </a:rPr>
              <a:t>, </a:t>
            </a:r>
            <a:r>
              <a:rPr lang="en-US" sz="15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(412) 214-26534</a:t>
            </a:r>
          </a:p>
          <a:p>
            <a:pPr lvl="1"/>
            <a:r>
              <a:rPr lang="en-US" sz="15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hlinkClick r:id="rId5"/>
              </a:rPr>
              <a:t>owright@sei.cmu.edu</a:t>
            </a:r>
            <a:r>
              <a:rPr lang="en-US" sz="15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, (225) 276-0289</a:t>
            </a:r>
          </a:p>
          <a:p>
            <a:pPr>
              <a:spcBef>
                <a:spcPts val="2550"/>
              </a:spcBef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ECE academic services center, Cassie Pfannenstiel</a:t>
            </a:r>
          </a:p>
          <a:p>
            <a:pPr lvl="1">
              <a:spcBef>
                <a:spcPts val="1350"/>
              </a:spcBef>
            </a:pP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HH 1113, 8-4951, </a:t>
            </a:r>
            <a:r>
              <a:rPr lang="en-US" sz="15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cpfannen@andrew.cmu.edu</a:t>
            </a:r>
            <a:endParaRPr lang="en-US" sz="15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26203" indent="0">
              <a:buNone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 descr="Wedding1d_EH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5950"/>
            <a:ext cx="1085850" cy="119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4DA9CA-7ABA-A334-F604-D3C98C4003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7962" y="2347650"/>
            <a:ext cx="909638" cy="1214700"/>
          </a:xfrm>
          <a:prstGeom prst="rect">
            <a:avLst/>
          </a:prstGeom>
        </p:spPr>
      </p:pic>
      <p:pic>
        <p:nvPicPr>
          <p:cNvPr id="7" name="Picture 6" descr="A person taking a selfie&#10;&#10;Description automatically generated">
            <a:extLst>
              <a:ext uri="{FF2B5EF4-FFF2-40B4-BE49-F238E27FC236}">
                <a16:creationId xmlns:a16="http://schemas.microsoft.com/office/drawing/2014/main" id="{D8F49475-1ED5-CFA5-7347-7BA8E0A620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2341960"/>
            <a:ext cx="1009650" cy="122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45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228600"/>
            <a:ext cx="6171010" cy="4572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Practical signal separation: Audio samples using selective reconstruction based on ITD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5299" name="Picture 4" descr="ZCAE_Blox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143001"/>
            <a:ext cx="6172200" cy="181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10"/>
          <p:cNvSpPr>
            <a:spLocks noChangeArrowheads="1"/>
          </p:cNvSpPr>
          <p:nvPr/>
        </p:nvSpPr>
        <p:spPr bwMode="auto">
          <a:xfrm>
            <a:off x="5396836" y="2655491"/>
            <a:ext cx="2604164" cy="1823576"/>
          </a:xfrm>
          <a:prstGeom prst="rect">
            <a:avLst/>
          </a:prstGeom>
          <a:solidFill>
            <a:srgbClr val="A7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sz="1500" dirty="0">
                <a:solidFill>
                  <a:srgbClr val="00CC00"/>
                </a:solidFill>
              </a:rPr>
              <a:t>RT60 (</a:t>
            </a:r>
            <a:r>
              <a:rPr lang="en-US" sz="1500" dirty="0" err="1">
                <a:solidFill>
                  <a:srgbClr val="00CC00"/>
                </a:solidFill>
              </a:rPr>
              <a:t>ms</a:t>
            </a:r>
            <a:r>
              <a:rPr lang="en-US" sz="1500" dirty="0">
                <a:solidFill>
                  <a:srgbClr val="00CC00"/>
                </a:solidFill>
              </a:rPr>
              <a:t>)      0       300</a:t>
            </a:r>
          </a:p>
          <a:p>
            <a:pPr>
              <a:spcBef>
                <a:spcPct val="50000"/>
              </a:spcBef>
            </a:pPr>
            <a:r>
              <a:rPr lang="en-US" sz="1500" dirty="0">
                <a:solidFill>
                  <a:srgbClr val="00CC00"/>
                </a:solidFill>
              </a:rPr>
              <a:t>No </a:t>
            </a:r>
            <a:r>
              <a:rPr lang="en-US" sz="1500" dirty="0" err="1">
                <a:solidFill>
                  <a:srgbClr val="00CC00"/>
                </a:solidFill>
              </a:rPr>
              <a:t>Proc</a:t>
            </a:r>
            <a:endParaRPr lang="en-US" sz="1500" dirty="0">
              <a:solidFill>
                <a:srgbClr val="00CC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500" dirty="0">
                <a:solidFill>
                  <a:srgbClr val="00CC00"/>
                </a:solidFill>
              </a:rPr>
              <a:t>Delay-sum</a:t>
            </a:r>
          </a:p>
          <a:p>
            <a:pPr>
              <a:spcBef>
                <a:spcPct val="50000"/>
              </a:spcBef>
            </a:pPr>
            <a:r>
              <a:rPr lang="en-US" sz="1500" dirty="0">
                <a:solidFill>
                  <a:srgbClr val="00CC00"/>
                </a:solidFill>
              </a:rPr>
              <a:t>ZCAE-bin</a:t>
            </a:r>
          </a:p>
          <a:p>
            <a:pPr>
              <a:spcBef>
                <a:spcPct val="50000"/>
              </a:spcBef>
            </a:pPr>
            <a:r>
              <a:rPr lang="en-US" sz="1500" dirty="0">
                <a:solidFill>
                  <a:srgbClr val="00CC00"/>
                </a:solidFill>
              </a:rPr>
              <a:t>ZCAE-</a:t>
            </a:r>
            <a:r>
              <a:rPr lang="en-US" sz="1500" dirty="0" err="1">
                <a:solidFill>
                  <a:srgbClr val="00CC00"/>
                </a:solidFill>
              </a:rPr>
              <a:t>cont</a:t>
            </a:r>
            <a:endParaRPr lang="en-US" sz="1500" dirty="0">
              <a:solidFill>
                <a:schemeClr val="tx2"/>
              </a:solidFill>
            </a:endParaRPr>
          </a:p>
        </p:txBody>
      </p:sp>
      <p:pic>
        <p:nvPicPr>
          <p:cNvPr id="666631" name="Brian-Ba-R0I0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23" y="3113484"/>
            <a:ext cx="33099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632" name="Brian-DS-R0I0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23" y="3456384"/>
            <a:ext cx="33099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633" name="Brian-ZB-R0I0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23" y="3780234"/>
            <a:ext cx="33099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634" name="Brian-ZC-R0I0.wav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23" y="4104084"/>
            <a:ext cx="33099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635" name="Brian-Ba-R3I0.wav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44" y="31051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636" name="Brian-DS-R3I0.wav">
            <a:hlinkClick r:id="" action="ppaction://media"/>
          </p:cNvPr>
          <p:cNvPicPr>
            <a:picLocks noRot="1"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44" y="343733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637" name="Brian-ZB-R3I0.wav">
            <a:hlinkClick r:id="" action="ppaction://media"/>
          </p:cNvPr>
          <p:cNvPicPr>
            <a:picLocks noRot="1"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44" y="378023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638" name="Brian-ZC-R3I0.wav">
            <a:hlinkClick r:id="" action="ppaction://media"/>
          </p:cNvPr>
          <p:cNvPicPr>
            <a:picLocks noRot="1" noChangeAspect="1" noChangeArrowheads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link="rId15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44" y="410408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4BA0F2-7322-714E-BD05-ACD0818F587D}"/>
              </a:ext>
            </a:extLst>
          </p:cNvPr>
          <p:cNvSpPr txBox="1"/>
          <p:nvPr/>
        </p:nvSpPr>
        <p:spPr>
          <a:xfrm>
            <a:off x="2587591" y="3525577"/>
            <a:ext cx="16177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rgbClr val="A218C8"/>
                </a:solidFill>
              </a:rPr>
              <a:t>Implemented</a:t>
            </a:r>
          </a:p>
          <a:p>
            <a:pPr algn="ctr"/>
            <a:r>
              <a:rPr lang="en-US" sz="1500" dirty="0">
                <a:solidFill>
                  <a:srgbClr val="A218C8"/>
                </a:solidFill>
              </a:rPr>
              <a:t>In Problem Set 5</a:t>
            </a:r>
          </a:p>
        </p:txBody>
      </p:sp>
    </p:spTree>
    <p:extLst>
      <p:ext uri="{BB962C8B-B14F-4D97-AF65-F5344CB8AC3E}">
        <p14:creationId xmlns:p14="http://schemas.microsoft.com/office/powerpoint/2010/main" val="88519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6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3" fill="hold"/>
                                        <p:tgtEl>
                                          <p:spTgt spid="6666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6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53" fill="hold"/>
                                        <p:tgtEl>
                                          <p:spTgt spid="666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6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66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753" fill="hold"/>
                                        <p:tgtEl>
                                          <p:spTgt spid="6666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6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66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753" fill="hold"/>
                                        <p:tgtEl>
                                          <p:spTgt spid="6666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6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6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35" fill="hold"/>
                                        <p:tgtEl>
                                          <p:spTgt spid="6666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6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66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935" fill="hold"/>
                                        <p:tgtEl>
                                          <p:spTgt spid="666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6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6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935" fill="hold"/>
                                        <p:tgtEl>
                                          <p:spTgt spid="6666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6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66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935" fill="hold"/>
                                        <p:tgtEl>
                                          <p:spTgt spid="6666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638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1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2"/>
                </p:tgtEl>
              </p:cMediaNode>
            </p:audio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3"/>
                </p:tgtEl>
              </p:cMediaNode>
            </p:audio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4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5"/>
                </p:tgtEl>
              </p:cMediaNode>
            </p:audio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6"/>
                </p:tgtEl>
              </p:cMediaNode>
            </p:audio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7"/>
                </p:tgtEl>
              </p:cMediaNode>
            </p:audio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8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Phase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vocoding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changing time scale and pitch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4D25FF"/>
                </a:solidFill>
                <a:latin typeface="Arial" charset="0"/>
                <a:ea typeface="ＭＳ Ｐゴシック" charset="0"/>
                <a:cs typeface="ＭＳ Ｐゴシック" charset="0"/>
              </a:rPr>
              <a:t>Changing the time scale: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Original speech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Faster by 4:3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Slower by 1:2</a:t>
            </a:r>
          </a:p>
          <a:p>
            <a:r>
              <a:rPr lang="en-US" dirty="0">
                <a:solidFill>
                  <a:srgbClr val="4D25FF"/>
                </a:solidFill>
                <a:latin typeface="Arial" charset="0"/>
                <a:ea typeface="ＭＳ Ｐゴシック" charset="0"/>
                <a:cs typeface="ＭＳ Ｐゴシック" charset="0"/>
              </a:rPr>
              <a:t>Transposing pitch: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Original music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After phase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vocoding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Transposing up by a major third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Transposing down by a major third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4D25FF"/>
                </a:solidFill>
                <a:latin typeface="Arial" charset="0"/>
                <a:ea typeface="ＭＳ Ｐゴシック" charset="0"/>
                <a:cs typeface="ＭＳ Ｐゴシック" charset="0"/>
              </a:rPr>
              <a:t>Comment: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this is one of several techniques used to perform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autotuning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4D25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4D25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4D25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4D25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4D25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mkellman8_2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314950" y="1485900"/>
            <a:ext cx="308610" cy="308610"/>
          </a:xfrm>
          <a:prstGeom prst="rect">
            <a:avLst/>
          </a:prstGeom>
        </p:spPr>
      </p:pic>
      <p:pic>
        <p:nvPicPr>
          <p:cNvPr id="3" name="mkellman8_2b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657850" y="1885950"/>
            <a:ext cx="308610" cy="308610"/>
          </a:xfrm>
          <a:prstGeom prst="rect">
            <a:avLst/>
          </a:prstGeom>
        </p:spPr>
      </p:pic>
      <p:pic>
        <p:nvPicPr>
          <p:cNvPr id="4" name="mkellman8_2b2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314950" y="2194560"/>
            <a:ext cx="308610" cy="308610"/>
          </a:xfrm>
          <a:prstGeom prst="rect">
            <a:avLst/>
          </a:prstGeom>
        </p:spPr>
      </p:pic>
      <p:pic>
        <p:nvPicPr>
          <p:cNvPr id="5" name="mkellman8_3a1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314950" y="2743200"/>
            <a:ext cx="308610" cy="308610"/>
          </a:xfrm>
          <a:prstGeom prst="rect">
            <a:avLst/>
          </a:prstGeom>
        </p:spPr>
      </p:pic>
      <p:pic>
        <p:nvPicPr>
          <p:cNvPr id="6" name="mkellman8_3a2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657850" y="3051810"/>
            <a:ext cx="308610" cy="308610"/>
          </a:xfrm>
          <a:prstGeom prst="rect">
            <a:avLst/>
          </a:prstGeom>
        </p:spPr>
      </p:pic>
      <p:pic>
        <p:nvPicPr>
          <p:cNvPr id="7" name="mkellman8_3b1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314950" y="3337413"/>
            <a:ext cx="308610" cy="308610"/>
          </a:xfrm>
          <a:prstGeom prst="rect">
            <a:avLst/>
          </a:prstGeom>
        </p:spPr>
      </p:pic>
      <p:pic>
        <p:nvPicPr>
          <p:cNvPr id="12" name="mkellman8_3b2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657850" y="3646023"/>
            <a:ext cx="308610" cy="308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EF2C6B-977D-AF4B-8312-5A111A15F812}"/>
              </a:ext>
            </a:extLst>
          </p:cNvPr>
          <p:cNvSpPr txBox="1"/>
          <p:nvPr/>
        </p:nvSpPr>
        <p:spPr>
          <a:xfrm>
            <a:off x="5942176" y="2434443"/>
            <a:ext cx="16177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rgbClr val="A218C8"/>
                </a:solidFill>
              </a:rPr>
              <a:t>Implemented</a:t>
            </a:r>
          </a:p>
          <a:p>
            <a:pPr algn="ctr"/>
            <a:r>
              <a:rPr lang="en-US" sz="1500" dirty="0">
                <a:solidFill>
                  <a:srgbClr val="A218C8"/>
                </a:solidFill>
              </a:rPr>
              <a:t>In Problem Set 6</a:t>
            </a:r>
          </a:p>
        </p:txBody>
      </p:sp>
      <p:pic>
        <p:nvPicPr>
          <p:cNvPr id="8" name="Online Media 7" descr="welcome12.wav">
            <a:hlinkClick r:id="" action="ppaction://media"/>
            <a:extLst>
              <a:ext uri="{FF2B5EF4-FFF2-40B4-BE49-F238E27FC236}">
                <a16:creationId xmlns:a16="http://schemas.microsoft.com/office/drawing/2014/main" id="{7FAA0485-3069-3841-9223-AED5FC4CAF2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457700" y="2040255"/>
            <a:ext cx="609600" cy="609600"/>
          </a:xfrm>
          <a:prstGeom prst="rect">
            <a:avLst/>
          </a:prstGeom>
        </p:spPr>
      </p:pic>
      <p:pic>
        <p:nvPicPr>
          <p:cNvPr id="10" name="Online Media 9" descr="welcome43.wav">
            <a:hlinkClick r:id="" action="ppaction://media"/>
            <a:extLst>
              <a:ext uri="{FF2B5EF4-FFF2-40B4-BE49-F238E27FC236}">
                <a16:creationId xmlns:a16="http://schemas.microsoft.com/office/drawing/2014/main" id="{9E175927-2F46-3646-8A47-7B7E4949D8D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859655" y="16186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0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9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8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8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88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88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18-792: major topic areas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A218C8"/>
                </a:solidFill>
                <a:latin typeface="Arial" charset="0"/>
                <a:ea typeface="ＭＳ Ｐゴシック" charset="0"/>
                <a:cs typeface="ＭＳ Ｐゴシック" charset="0"/>
              </a:rPr>
              <a:t>Multi-rate DSP</a:t>
            </a:r>
          </a:p>
          <a:p>
            <a:r>
              <a:rPr lang="en-US" dirty="0">
                <a:solidFill>
                  <a:srgbClr val="A218C8"/>
                </a:solidFill>
                <a:latin typeface="Arial" charset="0"/>
                <a:ea typeface="ＭＳ Ｐゴシック" charset="0"/>
                <a:cs typeface="ＭＳ Ｐゴシック" charset="0"/>
              </a:rPr>
              <a:t>Short-time Fourier analysis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Overview of important properties of stochastic processes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Traditional and modern spectral analysis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Linear prediction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Adaptive filtering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Adaptive array processing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Additional topics and applications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Multi-rate DSP</a:t>
            </a:r>
            <a:endParaRPr lang="en-US" dirty="0">
              <a:solidFill>
                <a:scrgbClr r="0" g="0" b="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Review of sampling rate conversion</a:t>
            </a:r>
          </a:p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Polyphase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implementation of FIR filters for rate conversion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Multistage implementations, with application to speech and music analysis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Design of quadrature and multi-channel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filterbanks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49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Short-time Fourier analysis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Interpretation as windowed Fourier transform or filter bank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Filter design techniques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Analysis-synthesis systems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Applications to speech and music analysis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Phase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vocoding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Manipulation of time and frequency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Generalized time-frequency representations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Wigner distributions and wavelet functions</a:t>
            </a:r>
          </a:p>
        </p:txBody>
      </p:sp>
    </p:spTree>
    <p:extLst>
      <p:ext uri="{BB962C8B-B14F-4D97-AF65-F5344CB8AC3E}">
        <p14:creationId xmlns:p14="http://schemas.microsoft.com/office/powerpoint/2010/main" val="1458225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Introduction to random processes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Stochastic process definitions and properties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Ensemble and time averages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Power spectral density functions and their computation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Random processes and linear filters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Gaussian and other special random processes</a:t>
            </a:r>
          </a:p>
        </p:txBody>
      </p:sp>
    </p:spTree>
    <p:extLst>
      <p:ext uri="{BB962C8B-B14F-4D97-AF65-F5344CB8AC3E}">
        <p14:creationId xmlns:p14="http://schemas.microsoft.com/office/powerpoint/2010/main" val="1547495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Traditional and modern spectral analysis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Introduction to statistical estimation and estimators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Estimates of autocorrelation functions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Traditional approaches based on the periodogram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Performance of smoothed spectral estimates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Nonlinear estimation: the maximum entropy method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Parametric approaches to spectral estimation; linear prediction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803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Linear prediction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Linear prediction using covariance and autocorrelation approaches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Levinson-Durbin recursion and Cholesky decomposition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Design and interpretation of lattice filters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Applications to speech, bioinformation processing, and geophysics</a:t>
            </a:r>
          </a:p>
        </p:txBody>
      </p:sp>
    </p:spTree>
    <p:extLst>
      <p:ext uri="{BB962C8B-B14F-4D97-AF65-F5344CB8AC3E}">
        <p14:creationId xmlns:p14="http://schemas.microsoft.com/office/powerpoint/2010/main" val="1111802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Adaptive filtering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Introduction to adaptive signal processing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Objective measures of goodness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Least squares derivations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Steepest descent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LMS and RLS algorithms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Adaptive lattice filters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Kalman filters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Multi-sensor adaptive array processing and beamforming</a:t>
            </a:r>
          </a:p>
        </p:txBody>
      </p:sp>
    </p:spTree>
    <p:extLst>
      <p:ext uri="{BB962C8B-B14F-4D97-AF65-F5344CB8AC3E}">
        <p14:creationId xmlns:p14="http://schemas.microsoft.com/office/powerpoint/2010/main" val="4291607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Some possible additional topics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Homomorphic signal processing and the complex cepstrum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Blind source separation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Signal processing for speech analysis, synthesis, and recognition</a:t>
            </a:r>
          </a:p>
        </p:txBody>
      </p:sp>
    </p:spTree>
    <p:extLst>
      <p:ext uri="{BB962C8B-B14F-4D97-AF65-F5344CB8AC3E}">
        <p14:creationId xmlns:p14="http://schemas.microsoft.com/office/powerpoint/2010/main" val="134446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095C-30B6-C544-90A8-755D1152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942" y="257175"/>
            <a:ext cx="6171009" cy="457200"/>
          </a:xfrm>
        </p:spPr>
        <p:txBody>
          <a:bodyPr wrap="square" anchor="b">
            <a:normAutofit fontScale="90000"/>
          </a:bodyPr>
          <a:lstStyle/>
          <a:p>
            <a:r>
              <a:rPr lang="en-US" sz="1950"/>
              <a:t>And, of course, the most important people are you!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0942216-FEF2-2440-9D90-28618B5F27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6048" y="1143000"/>
            <a:ext cx="2423105" cy="3429000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FE7E810-BF11-4E45-9AC2-F04999E93D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4553" y="1143000"/>
            <a:ext cx="2649681" cy="3429000"/>
          </a:xfrm>
        </p:spPr>
      </p:pic>
    </p:spTree>
    <p:extLst>
      <p:ext uri="{BB962C8B-B14F-4D97-AF65-F5344CB8AC3E}">
        <p14:creationId xmlns:p14="http://schemas.microsoft.com/office/powerpoint/2010/main" val="1114888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Comment … one of my consulting cases in 2015</a:t>
            </a:r>
            <a:br>
              <a:rPr lang="en-US" dirty="0"/>
            </a:br>
            <a:r>
              <a:rPr lang="en-US" sz="1650" dirty="0"/>
              <a:t>(Andrea v Dell </a:t>
            </a:r>
            <a:r>
              <a:rPr lang="en-US" sz="1650" i="1" dirty="0"/>
              <a:t>et al.</a:t>
            </a:r>
            <a:r>
              <a:rPr lang="en-US" sz="1650" dirty="0"/>
              <a:t>)</a:t>
            </a:r>
          </a:p>
        </p:txBody>
      </p:sp>
      <p:pic>
        <p:nvPicPr>
          <p:cNvPr id="4" name="Content Placeholder 3" descr="q3_US6049607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5" r="-812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968989" y="4455468"/>
            <a:ext cx="1487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US patent 6,049,607 </a:t>
            </a:r>
          </a:p>
        </p:txBody>
      </p:sp>
    </p:spTree>
    <p:extLst>
      <p:ext uri="{BB962C8B-B14F-4D97-AF65-F5344CB8AC3E}">
        <p14:creationId xmlns:p14="http://schemas.microsoft.com/office/powerpoint/2010/main" val="29251177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86" y="1143000"/>
            <a:ext cx="5310470" cy="3429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Comment … one of my consulting cases in 2015</a:t>
            </a:r>
            <a:br>
              <a:rPr lang="en-US" dirty="0"/>
            </a:br>
            <a:r>
              <a:rPr lang="en-US" sz="1650" dirty="0"/>
              <a:t>(Andrea v Dell </a:t>
            </a:r>
            <a:r>
              <a:rPr lang="en-US" sz="1650" i="1" dirty="0"/>
              <a:t>et al.</a:t>
            </a:r>
            <a:r>
              <a:rPr lang="en-US" sz="165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8989" y="4455468"/>
            <a:ext cx="1487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US patent 6,049,607 </a:t>
            </a:r>
          </a:p>
        </p:txBody>
      </p:sp>
    </p:spTree>
    <p:extLst>
      <p:ext uri="{BB962C8B-B14F-4D97-AF65-F5344CB8AC3E}">
        <p14:creationId xmlns:p14="http://schemas.microsoft.com/office/powerpoint/2010/main" val="15027180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Lots of interesting topics that extend core material from DSP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Greater emphasis on implementation and applications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Greater emphasis on statistically-optimal signal processing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 hope that you have as much fun with this material as I have had!</a:t>
            </a:r>
          </a:p>
        </p:txBody>
      </p:sp>
    </p:spTree>
    <p:extLst>
      <p:ext uri="{BB962C8B-B14F-4D97-AF65-F5344CB8AC3E}">
        <p14:creationId xmlns:p14="http://schemas.microsoft.com/office/powerpoint/2010/main" val="56844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457200" y="0"/>
            <a:ext cx="9677400" cy="52578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/>
            <a:endParaRPr lang="en-US" sz="1500">
              <a:latin typeface="Helvetica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58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Some course details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35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Meeting time and place:</a:t>
            </a:r>
            <a:r>
              <a:rPr lang="en-US" sz="135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200" dirty="0">
                <a:latin typeface="Arial" charset="0"/>
                <a:ea typeface="ＭＳ Ｐゴシック" charset="0"/>
                <a:cs typeface="ＭＳ Ｐゴシック" charset="0"/>
              </a:rPr>
              <a:t>Lectures here and now (Wednesdays as well)</a:t>
            </a:r>
          </a:p>
          <a:p>
            <a:pPr lvl="1">
              <a:lnSpc>
                <a:spcPct val="90000"/>
              </a:lnSpc>
            </a:pPr>
            <a:r>
              <a:rPr lang="en-US" sz="1200" dirty="0">
                <a:latin typeface="Arial" charset="0"/>
                <a:ea typeface="ＭＳ Ｐゴシック" charset="0"/>
                <a:cs typeface="ＭＳ Ｐゴシック" charset="0"/>
              </a:rPr>
              <a:t>Recitations Friday 10:00 – 11:50, PH 125B</a:t>
            </a:r>
          </a:p>
          <a:p>
            <a:pPr marL="0" indent="0">
              <a:lnSpc>
                <a:spcPct val="90000"/>
              </a:lnSpc>
              <a:buNone/>
            </a:pPr>
            <a:endParaRPr lang="en-US" sz="135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135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Pre-requisites</a:t>
            </a:r>
            <a:r>
              <a:rPr lang="en-US" sz="1350" dirty="0">
                <a:latin typeface="Arial" charset="0"/>
                <a:ea typeface="ＭＳ Ｐゴシック" charset="0"/>
                <a:cs typeface="ＭＳ Ｐゴシック" charset="0"/>
              </a:rPr>
              <a:t> (you really need these!):</a:t>
            </a:r>
          </a:p>
          <a:p>
            <a:pPr lvl="1">
              <a:lnSpc>
                <a:spcPct val="90000"/>
              </a:lnSpc>
            </a:pPr>
            <a:r>
              <a:rPr lang="en-US" sz="1200" dirty="0">
                <a:latin typeface="Arial" charset="0"/>
                <a:ea typeface="ＭＳ Ｐゴシック" charset="0"/>
              </a:rPr>
              <a:t>Basic DSP course like 18-491/691</a:t>
            </a:r>
          </a:p>
          <a:p>
            <a:pPr lvl="1">
              <a:lnSpc>
                <a:spcPct val="90000"/>
              </a:lnSpc>
            </a:pPr>
            <a:r>
              <a:rPr lang="en-US" sz="1200" dirty="0">
                <a:latin typeface="Arial" charset="0"/>
                <a:ea typeface="ＭＳ Ｐゴシック" charset="0"/>
              </a:rPr>
              <a:t>Basic probability course like 36-217</a:t>
            </a:r>
          </a:p>
          <a:p>
            <a:pPr lvl="1">
              <a:lnSpc>
                <a:spcPct val="90000"/>
              </a:lnSpc>
            </a:pPr>
            <a:r>
              <a:rPr lang="en-US" sz="1200" dirty="0">
                <a:latin typeface="Arial" charset="0"/>
                <a:ea typeface="ＭＳ Ｐゴシック" charset="0"/>
              </a:rPr>
              <a:t>Some MATLAB or Python background </a:t>
            </a:r>
          </a:p>
          <a:p>
            <a:pPr lvl="1">
              <a:lnSpc>
                <a:spcPct val="90000"/>
              </a:lnSpc>
            </a:pPr>
            <a:r>
              <a:rPr lang="en-US" sz="1200" dirty="0">
                <a:latin typeface="Arial" charset="0"/>
                <a:ea typeface="ＭＳ Ｐゴシック" charset="0"/>
              </a:rPr>
              <a:t>(Stochastic processes </a:t>
            </a:r>
            <a:r>
              <a:rPr lang="en-US" sz="12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not</a:t>
            </a:r>
            <a:r>
              <a:rPr lang="en-US" sz="1200" dirty="0">
                <a:latin typeface="Arial" charset="0"/>
                <a:ea typeface="ＭＳ Ｐゴシック" charset="0"/>
              </a:rPr>
              <a:t> needed)</a:t>
            </a:r>
          </a:p>
          <a:p>
            <a:pPr lvl="1">
              <a:lnSpc>
                <a:spcPct val="90000"/>
              </a:lnSpc>
            </a:pPr>
            <a:r>
              <a:rPr lang="en-US" sz="12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Please chat with me after class if you have not taken 18-491 or 36-217 already</a:t>
            </a:r>
          </a:p>
          <a:p>
            <a:pPr lvl="1">
              <a:lnSpc>
                <a:spcPct val="90000"/>
              </a:lnSpc>
            </a:pPr>
            <a:endParaRPr lang="en-US" sz="12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12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12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7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topics in DSP do I really need to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Relationships of DT representations</a:t>
            </a:r>
          </a:p>
          <a:p>
            <a:pPr lvl="1"/>
            <a:r>
              <a:rPr lang="en-US" dirty="0"/>
              <a:t>Sample response/convolution</a:t>
            </a:r>
          </a:p>
          <a:p>
            <a:pPr lvl="1"/>
            <a:r>
              <a:rPr lang="en-US" dirty="0"/>
              <a:t>Discrete-time Fourier transform (DTFT)</a:t>
            </a:r>
          </a:p>
          <a:p>
            <a:pPr lvl="1"/>
            <a:r>
              <a:rPr lang="en-US" dirty="0"/>
              <a:t>Z-transform + ROC</a:t>
            </a:r>
          </a:p>
          <a:p>
            <a:pPr lvl="1"/>
            <a:r>
              <a:rPr lang="en-US" dirty="0"/>
              <a:t>Difference equations + initial conditions</a:t>
            </a:r>
          </a:p>
          <a:p>
            <a:pPr lvl="1"/>
            <a:r>
              <a:rPr lang="en-US" dirty="0"/>
              <a:t>Pole-zero locations + gain for one frequency</a:t>
            </a:r>
          </a:p>
          <a:p>
            <a:r>
              <a:rPr lang="en-US" dirty="0">
                <a:solidFill>
                  <a:srgbClr val="0000FF"/>
                </a:solidFill>
              </a:rPr>
              <a:t>Topics related to the DFT</a:t>
            </a:r>
          </a:p>
          <a:p>
            <a:pPr lvl="1"/>
            <a:r>
              <a:rPr lang="en-US" dirty="0"/>
              <a:t>Difference between the discrete Fourier transform and the DTFT</a:t>
            </a:r>
          </a:p>
          <a:p>
            <a:pPr lvl="1"/>
            <a:r>
              <a:rPr lang="en-US" dirty="0"/>
              <a:t>Linear versus circular convolution</a:t>
            </a:r>
          </a:p>
          <a:p>
            <a:pPr lvl="1"/>
            <a:r>
              <a:rPr lang="en-US" dirty="0"/>
              <a:t>Convolving using the overlap-add and overlap-save methods</a:t>
            </a:r>
          </a:p>
          <a:p>
            <a:r>
              <a:rPr lang="en-US" dirty="0">
                <a:solidFill>
                  <a:srgbClr val="0000FF"/>
                </a:solidFill>
              </a:rPr>
              <a:t>Signal flow diagrams</a:t>
            </a:r>
          </a:p>
        </p:txBody>
      </p:sp>
    </p:spTree>
    <p:extLst>
      <p:ext uri="{BB962C8B-B14F-4D97-AF65-F5344CB8AC3E}">
        <p14:creationId xmlns:p14="http://schemas.microsoft.com/office/powerpoint/2010/main" val="121115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Does our work get graded?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135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135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Yes!</a:t>
            </a:r>
            <a:endParaRPr lang="en-US" sz="12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12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135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Grades based on:</a:t>
            </a:r>
            <a:endParaRPr lang="en-US" sz="135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1200" dirty="0">
                <a:latin typeface="Arial" charset="0"/>
                <a:ea typeface="ＭＳ Ｐゴシック" charset="0"/>
              </a:rPr>
              <a:t>Machine problems and other homework (35-45%)</a:t>
            </a:r>
          </a:p>
          <a:p>
            <a:pPr lvl="2">
              <a:lnSpc>
                <a:spcPct val="90000"/>
              </a:lnSpc>
            </a:pPr>
            <a:r>
              <a:rPr lang="en-US" dirty="0" err="1">
                <a:solidFill>
                  <a:srgbClr val="FF0000"/>
                </a:solidFill>
                <a:latin typeface="Arial" charset="0"/>
                <a:ea typeface="ＭＳ Ｐゴシック" charset="0"/>
              </a:rPr>
              <a:t>Gradescope</a:t>
            </a:r>
            <a:r>
              <a:rPr lang="en-US" dirty="0">
                <a:latin typeface="Arial" charset="0"/>
                <a:ea typeface="ＭＳ Ｐゴシック" charset="0"/>
              </a:rPr>
              <a:t> is now being used for all homework assignments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Machine problems will be turned in using a standard format</a:t>
            </a:r>
          </a:p>
          <a:p>
            <a:pPr lvl="2">
              <a:lnSpc>
                <a:spcPct val="90000"/>
              </a:lnSpc>
            </a:pPr>
            <a:endParaRPr lang="en-US" sz="105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1200" dirty="0">
                <a:latin typeface="Arial" charset="0"/>
                <a:ea typeface="ＭＳ Ｐゴシック" charset="0"/>
              </a:rPr>
              <a:t>Three exams (55-65%)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Two midterms (October 9 and November 20), and final exam</a:t>
            </a:r>
          </a:p>
          <a:p>
            <a:pPr lvl="1">
              <a:lnSpc>
                <a:spcPct val="90000"/>
              </a:lnSpc>
            </a:pPr>
            <a:endParaRPr lang="en-US" sz="12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12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9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55C6B-CBE4-A24B-A46B-DCCD2DA69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details on 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33D37-45F3-354C-89C3-759D6C98E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Issued Thursday evenings</a:t>
            </a:r>
          </a:p>
          <a:p>
            <a:endParaRPr lang="en-US" dirty="0"/>
          </a:p>
          <a:p>
            <a:r>
              <a:rPr lang="en-US" dirty="0"/>
              <a:t>Due Friday at 0100 one week later</a:t>
            </a:r>
          </a:p>
          <a:p>
            <a:pPr lvl="1"/>
            <a:r>
              <a:rPr lang="en-US" dirty="0"/>
              <a:t>Lowest homework grade dropped</a:t>
            </a:r>
          </a:p>
          <a:p>
            <a:pPr lvl="1"/>
            <a:r>
              <a:rPr lang="en-US" dirty="0"/>
              <a:t>Up to 5 late days of late homework permitted, max 2 per week</a:t>
            </a:r>
          </a:p>
          <a:p>
            <a:pPr lvl="1"/>
            <a:endParaRPr lang="en-US" dirty="0"/>
          </a:p>
          <a:p>
            <a:r>
              <a:rPr lang="en-US" dirty="0"/>
              <a:t>Start your work over the weekend!</a:t>
            </a:r>
          </a:p>
        </p:txBody>
      </p:sp>
    </p:spTree>
    <p:extLst>
      <p:ext uri="{BB962C8B-B14F-4D97-AF65-F5344CB8AC3E}">
        <p14:creationId xmlns:p14="http://schemas.microsoft.com/office/powerpoint/2010/main" val="76308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Other support sources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Office hours: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2 hours per week for Stern, </a:t>
            </a:r>
            <a:r>
              <a:rPr lang="en-US" dirty="0" err="1">
                <a:latin typeface="Arial" charset="0"/>
                <a:ea typeface="ＭＳ Ｐゴシック" charset="0"/>
              </a:rPr>
              <a:t>Abdulhamid</a:t>
            </a:r>
            <a:r>
              <a:rPr lang="en-US" dirty="0">
                <a:latin typeface="Arial" charset="0"/>
                <a:ea typeface="ＭＳ Ｐゴシック" charset="0"/>
              </a:rPr>
              <a:t>, and Su, TBA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You can schedule additional times with me as needed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Course home page: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solidFill>
                  <a:schemeClr val="accent1"/>
                </a:solidFill>
                <a:latin typeface="Courier" charset="0"/>
                <a:ea typeface="ＭＳ Ｐゴシック" charset="0"/>
                <a:hlinkClick r:id="rId3"/>
              </a:rPr>
              <a:t>http://www.ece.cmu.edu/~ece792</a:t>
            </a:r>
            <a:r>
              <a:rPr lang="en-US" dirty="0">
                <a:solidFill>
                  <a:schemeClr val="accent1"/>
                </a:solidFill>
                <a:latin typeface="Courier" charset="0"/>
                <a:ea typeface="ＭＳ Ｐゴシック" charset="0"/>
              </a:rPr>
              <a:t>  </a:t>
            </a:r>
            <a:r>
              <a:rPr lang="en-US" dirty="0">
                <a:solidFill>
                  <a:srgbClr val="A218C8"/>
                </a:solidFill>
                <a:latin typeface="Courier" charset="0"/>
                <a:ea typeface="ＭＳ Ｐゴシック" charset="0"/>
              </a:rPr>
              <a:t>[not much there yet]</a:t>
            </a:r>
            <a:endParaRPr lang="en-US" dirty="0">
              <a:solidFill>
                <a:srgbClr val="A218C8"/>
              </a:solidFill>
              <a:latin typeface="Arial" charset="0"/>
              <a:ea typeface="ＭＳ Ｐゴシック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Canvass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to be used for grades (but probably not much else)</a:t>
            </a:r>
          </a:p>
          <a:p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Piazza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to be used for discussions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Faculty responses within 24 hours but not necessarily immediately</a:t>
            </a:r>
          </a:p>
          <a:p>
            <a:r>
              <a:rPr lang="en-US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Gradescope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to be used for homework assignments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MATLAB/Python code will be turned in directly for execution</a:t>
            </a:r>
          </a:p>
        </p:txBody>
      </p:sp>
    </p:spTree>
    <p:extLst>
      <p:ext uri="{BB962C8B-B14F-4D97-AF65-F5344CB8AC3E}">
        <p14:creationId xmlns:p14="http://schemas.microsoft.com/office/powerpoint/2010/main" val="4320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/>
    </p:bldLst>
  </p:timing>
</p:sld>
</file>

<file path=ppt/theme/theme1.xml><?xml version="1.0" encoding="utf-8"?>
<a:theme xmlns:a="http://schemas.openxmlformats.org/drawingml/2006/main" name="Bill_nov96">
  <a:themeElements>
    <a:clrScheme name="Bill_nov96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Bill_nov9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lnDef>
  </a:objectDefaults>
  <a:extraClrSchemeLst>
    <a:extraClrScheme>
      <a:clrScheme name="Bill_nov9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l_nov9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1876</Words>
  <Application>Microsoft Macintosh PowerPoint</Application>
  <PresentationFormat>On-screen Show (16:9)</PresentationFormat>
  <Paragraphs>340</Paragraphs>
  <Slides>43</Slides>
  <Notes>27</Notes>
  <HiddenSlides>2</HiddenSlides>
  <MMClips>37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Courier</vt:lpstr>
      <vt:lpstr>Helvetica</vt:lpstr>
      <vt:lpstr>Times</vt:lpstr>
      <vt:lpstr>Times New Roman</vt:lpstr>
      <vt:lpstr>Wingdings</vt:lpstr>
      <vt:lpstr>Bill_nov96</vt:lpstr>
      <vt:lpstr>Chart</vt:lpstr>
      <vt:lpstr>INTRODUCTION TO 18-792 ADVANCED DIGITAL SIGNAL PROCESSING</vt:lpstr>
      <vt:lpstr>Welcome to 18-792 Advanced DSP!</vt:lpstr>
      <vt:lpstr>Important people (for this course at least)</vt:lpstr>
      <vt:lpstr>And, of course, the most important people are you!</vt:lpstr>
      <vt:lpstr>Some course details</vt:lpstr>
      <vt:lpstr>What topics in DSP do I really need to know?</vt:lpstr>
      <vt:lpstr>Does our work get graded?</vt:lpstr>
      <vt:lpstr>Some details on homework</vt:lpstr>
      <vt:lpstr>Other support sources</vt:lpstr>
      <vt:lpstr>Textbooks</vt:lpstr>
      <vt:lpstr>Diversity and inclusion</vt:lpstr>
      <vt:lpstr>Register and Vote!!!!! </vt:lpstr>
      <vt:lpstr>Academic stress and sources of help</vt:lpstr>
      <vt:lpstr>Academic integrity (i.e. cheating and plagiarism) </vt:lpstr>
      <vt:lpstr>One new technology on the horizon …</vt:lpstr>
      <vt:lpstr>Advanced digital signal processing: some core concepts</vt:lpstr>
      <vt:lpstr>Signal representation: why perform signal processing?</vt:lpstr>
      <vt:lpstr>Signal representation: why perform signal processing?</vt:lpstr>
      <vt:lpstr>A time-frequency representation  of “welcome” is much more informative</vt:lpstr>
      <vt:lpstr>Signal modeling: let’s consider the “uh” in “welcome:”</vt:lpstr>
      <vt:lpstr>The raw spectrum</vt:lpstr>
      <vt:lpstr>All-pole modeling: the LPC spectrum</vt:lpstr>
      <vt:lpstr>Another type of modeling:    the source-filter model of speech</vt:lpstr>
      <vt:lpstr>An application of LPC modeling: separating the vocal tract excitation and and filter</vt:lpstr>
      <vt:lpstr>Classical signal enhancement: compensation of speech for noise and filtering</vt:lpstr>
      <vt:lpstr>“Classical” combined compensation improves accuracy in stationary environments</vt:lpstr>
      <vt:lpstr>Another type of signal enhancement:  adaptive noise cancellation</vt:lpstr>
      <vt:lpstr>Simulation of noise cancellation for a PDA using two mics in “endfire” configuration</vt:lpstr>
      <vt:lpstr>Signal separation: speech is quite intelligible, even  when presented only in fragments</vt:lpstr>
      <vt:lpstr>Practical signal separation: Audio samples using selective reconstruction based on ITD</vt:lpstr>
      <vt:lpstr>Phase vocoding: changing time scale and pitch</vt:lpstr>
      <vt:lpstr>18-792: major topic areas</vt:lpstr>
      <vt:lpstr>Multi-rate DSP</vt:lpstr>
      <vt:lpstr>Short-time Fourier analysis</vt:lpstr>
      <vt:lpstr>Introduction to random processes</vt:lpstr>
      <vt:lpstr>Traditional and modern spectral analysis</vt:lpstr>
      <vt:lpstr>Linear prediction</vt:lpstr>
      <vt:lpstr>Adaptive filtering</vt:lpstr>
      <vt:lpstr>Some possible additional topics</vt:lpstr>
      <vt:lpstr>Comment … one of my consulting cases in 2015 (Andrea v Dell et al.)</vt:lpstr>
      <vt:lpstr>Comment … one of my consulting cases in 2015 (Andrea v Dell et al.)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18-792 ADVANCED DIGITAL SIGNAL PROCESSING</dc:title>
  <dc:creator>Richard M Stern Jr.</dc:creator>
  <cp:lastModifiedBy>Richard Stern</cp:lastModifiedBy>
  <cp:revision>29</cp:revision>
  <dcterms:created xsi:type="dcterms:W3CDTF">2020-08-31T17:09:56Z</dcterms:created>
  <dcterms:modified xsi:type="dcterms:W3CDTF">2024-08-27T06:12:09Z</dcterms:modified>
</cp:coreProperties>
</file>