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xls" ContentType="application/vnd.ms-excel"/>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3.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4.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5.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6.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7.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18.xml" ContentType="application/vnd.openxmlformats-officedocument.theme+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19.xml" ContentType="application/vnd.openxmlformats-officedocument.theme+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20.xml" ContentType="application/vnd.openxmlformats-officedocument.theme+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theme/theme21.xml" ContentType="application/vnd.openxmlformats-officedocument.theme+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22.xml" ContentType="application/vnd.openxmlformats-officedocument.theme+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theme/theme23.xml" ContentType="application/vnd.openxmlformats-officedocument.theme+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theme/theme24.xml" ContentType="application/vnd.openxmlformats-officedocument.theme+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theme/theme25.xml" ContentType="application/vnd.openxmlformats-officedocument.theme+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theme/theme26.xml" ContentType="application/vnd.openxmlformats-officedocument.theme+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theme/theme27.xml" ContentType="application/vnd.openxmlformats-officedocument.theme+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theme/theme28.xml" ContentType="application/vnd.openxmlformats-officedocument.theme+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theme/theme29.xml" ContentType="application/vnd.openxmlformats-officedocument.theme+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theme/theme30.xml" ContentType="application/vnd.openxmlformats-officedocument.theme+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theme/theme31.xml" ContentType="application/vnd.openxmlformats-officedocument.theme+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theme/theme32.xml" ContentType="application/vnd.openxmlformats-officedocument.theme+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theme/theme33.xml" ContentType="application/vnd.openxmlformats-officedocument.theme+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theme/theme34.xml" ContentType="application/vnd.openxmlformats-officedocument.theme+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theme/theme35.xml" ContentType="application/vnd.openxmlformats-officedocument.theme+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theme/theme36.xml" ContentType="application/vnd.openxmlformats-officedocument.theme+xml"/>
  <Override PartName="/ppt/theme/theme3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28.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notesSlides/notesSlide33.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notesSlides/notesSlide34.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notesSlides/notesSlide35.xml" ContentType="application/vnd.openxmlformats-officedocument.presentationml.notesSl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8" r:id="rId2"/>
    <p:sldMasterId id="2147483808" r:id="rId3"/>
    <p:sldMasterId id="2147483845" r:id="rId4"/>
    <p:sldMasterId id="2147483857" r:id="rId5"/>
    <p:sldMasterId id="2147484005" r:id="rId6"/>
    <p:sldMasterId id="2147484017" r:id="rId7"/>
    <p:sldMasterId id="2147484030" r:id="rId8"/>
    <p:sldMasterId id="2147484042" r:id="rId9"/>
    <p:sldMasterId id="2147484054" r:id="rId10"/>
    <p:sldMasterId id="2147484066" r:id="rId11"/>
    <p:sldMasterId id="2147484079" r:id="rId12"/>
    <p:sldMasterId id="2147484091" r:id="rId13"/>
    <p:sldMasterId id="2147484103" r:id="rId14"/>
    <p:sldMasterId id="2147484115" r:id="rId15"/>
    <p:sldMasterId id="2147484128" r:id="rId16"/>
    <p:sldMasterId id="2147484140" r:id="rId17"/>
    <p:sldMasterId id="2147484152" r:id="rId18"/>
    <p:sldMasterId id="2147484164" r:id="rId19"/>
    <p:sldMasterId id="2147484177" r:id="rId20"/>
    <p:sldMasterId id="2147484189" r:id="rId21"/>
    <p:sldMasterId id="2147484201" r:id="rId22"/>
    <p:sldMasterId id="2147484213" r:id="rId23"/>
    <p:sldMasterId id="2147484226" r:id="rId24"/>
    <p:sldMasterId id="2147484238" r:id="rId25"/>
    <p:sldMasterId id="2147484250" r:id="rId26"/>
    <p:sldMasterId id="2147484276" r:id="rId27"/>
    <p:sldMasterId id="2147484288" r:id="rId28"/>
    <p:sldMasterId id="2147484300" r:id="rId29"/>
    <p:sldMasterId id="2147484336" r:id="rId30"/>
    <p:sldMasterId id="2147484348" r:id="rId31"/>
    <p:sldMasterId id="2147484396" r:id="rId32"/>
    <p:sldMasterId id="2147484408" r:id="rId33"/>
    <p:sldMasterId id="2147484420" r:id="rId34"/>
    <p:sldMasterId id="2147484444" r:id="rId35"/>
    <p:sldMasterId id="2147484456" r:id="rId36"/>
  </p:sldMasterIdLst>
  <p:notesMasterIdLst>
    <p:notesMasterId r:id="rId172"/>
  </p:notesMasterIdLst>
  <p:sldIdLst>
    <p:sldId id="316" r:id="rId37"/>
    <p:sldId id="258" r:id="rId38"/>
    <p:sldId id="387" r:id="rId39"/>
    <p:sldId id="386" r:id="rId40"/>
    <p:sldId id="313" r:id="rId41"/>
    <p:sldId id="388" r:id="rId42"/>
    <p:sldId id="389" r:id="rId43"/>
    <p:sldId id="390" r:id="rId44"/>
    <p:sldId id="391" r:id="rId45"/>
    <p:sldId id="392" r:id="rId46"/>
    <p:sldId id="393" r:id="rId47"/>
    <p:sldId id="394" r:id="rId48"/>
    <p:sldId id="395" r:id="rId49"/>
    <p:sldId id="396" r:id="rId50"/>
    <p:sldId id="397" r:id="rId51"/>
    <p:sldId id="398" r:id="rId52"/>
    <p:sldId id="399" r:id="rId53"/>
    <p:sldId id="400" r:id="rId54"/>
    <p:sldId id="401" r:id="rId55"/>
    <p:sldId id="402" r:id="rId56"/>
    <p:sldId id="403" r:id="rId57"/>
    <p:sldId id="404" r:id="rId58"/>
    <p:sldId id="405" r:id="rId59"/>
    <p:sldId id="406" r:id="rId60"/>
    <p:sldId id="407" r:id="rId61"/>
    <p:sldId id="408" r:id="rId62"/>
    <p:sldId id="409" r:id="rId63"/>
    <p:sldId id="410" r:id="rId64"/>
    <p:sldId id="411" r:id="rId65"/>
    <p:sldId id="412" r:id="rId66"/>
    <p:sldId id="413" r:id="rId67"/>
    <p:sldId id="414" r:id="rId68"/>
    <p:sldId id="415" r:id="rId69"/>
    <p:sldId id="416" r:id="rId70"/>
    <p:sldId id="417" r:id="rId71"/>
    <p:sldId id="418" r:id="rId72"/>
    <p:sldId id="628" r:id="rId73"/>
    <p:sldId id="419" r:id="rId74"/>
    <p:sldId id="621" r:id="rId75"/>
    <p:sldId id="622" r:id="rId76"/>
    <p:sldId id="623" r:id="rId77"/>
    <p:sldId id="624" r:id="rId78"/>
    <p:sldId id="421" r:id="rId79"/>
    <p:sldId id="422" r:id="rId80"/>
    <p:sldId id="423" r:id="rId81"/>
    <p:sldId id="424" r:id="rId82"/>
    <p:sldId id="425" r:id="rId83"/>
    <p:sldId id="426" r:id="rId84"/>
    <p:sldId id="427" r:id="rId85"/>
    <p:sldId id="428" r:id="rId86"/>
    <p:sldId id="625" r:id="rId87"/>
    <p:sldId id="626" r:id="rId88"/>
    <p:sldId id="429" r:id="rId89"/>
    <p:sldId id="430" r:id="rId90"/>
    <p:sldId id="431" r:id="rId91"/>
    <p:sldId id="432" r:id="rId92"/>
    <p:sldId id="433" r:id="rId93"/>
    <p:sldId id="434" r:id="rId94"/>
    <p:sldId id="435" r:id="rId95"/>
    <p:sldId id="436" r:id="rId96"/>
    <p:sldId id="437" r:id="rId97"/>
    <p:sldId id="438" r:id="rId98"/>
    <p:sldId id="439" r:id="rId99"/>
    <p:sldId id="440" r:id="rId100"/>
    <p:sldId id="441" r:id="rId101"/>
    <p:sldId id="442" r:id="rId102"/>
    <p:sldId id="443" r:id="rId103"/>
    <p:sldId id="444" r:id="rId104"/>
    <p:sldId id="445" r:id="rId105"/>
    <p:sldId id="446" r:id="rId106"/>
    <p:sldId id="447" r:id="rId107"/>
    <p:sldId id="448" r:id="rId108"/>
    <p:sldId id="449" r:id="rId109"/>
    <p:sldId id="450" r:id="rId110"/>
    <p:sldId id="451" r:id="rId111"/>
    <p:sldId id="452" r:id="rId112"/>
    <p:sldId id="453" r:id="rId113"/>
    <p:sldId id="454" r:id="rId114"/>
    <p:sldId id="455" r:id="rId115"/>
    <p:sldId id="456" r:id="rId116"/>
    <p:sldId id="457" r:id="rId117"/>
    <p:sldId id="458" r:id="rId118"/>
    <p:sldId id="459" r:id="rId119"/>
    <p:sldId id="460" r:id="rId120"/>
    <p:sldId id="461" r:id="rId121"/>
    <p:sldId id="462" r:id="rId122"/>
    <p:sldId id="463" r:id="rId123"/>
    <p:sldId id="464" r:id="rId124"/>
    <p:sldId id="465" r:id="rId125"/>
    <p:sldId id="466" r:id="rId126"/>
    <p:sldId id="467" r:id="rId127"/>
    <p:sldId id="468" r:id="rId128"/>
    <p:sldId id="469" r:id="rId129"/>
    <p:sldId id="470" r:id="rId130"/>
    <p:sldId id="471" r:id="rId131"/>
    <p:sldId id="472" r:id="rId132"/>
    <p:sldId id="473" r:id="rId133"/>
    <p:sldId id="474" r:id="rId134"/>
    <p:sldId id="475" r:id="rId135"/>
    <p:sldId id="476" r:id="rId136"/>
    <p:sldId id="477" r:id="rId137"/>
    <p:sldId id="478" r:id="rId138"/>
    <p:sldId id="479" r:id="rId139"/>
    <p:sldId id="480" r:id="rId140"/>
    <p:sldId id="481" r:id="rId141"/>
    <p:sldId id="482" r:id="rId142"/>
    <p:sldId id="483" r:id="rId143"/>
    <p:sldId id="484" r:id="rId144"/>
    <p:sldId id="485" r:id="rId145"/>
    <p:sldId id="486" r:id="rId146"/>
    <p:sldId id="487" r:id="rId147"/>
    <p:sldId id="488" r:id="rId148"/>
    <p:sldId id="489" r:id="rId149"/>
    <p:sldId id="490" r:id="rId150"/>
    <p:sldId id="491" r:id="rId151"/>
    <p:sldId id="492" r:id="rId152"/>
    <p:sldId id="493" r:id="rId153"/>
    <p:sldId id="494" r:id="rId154"/>
    <p:sldId id="495" r:id="rId155"/>
    <p:sldId id="496" r:id="rId156"/>
    <p:sldId id="497" r:id="rId157"/>
    <p:sldId id="498" r:id="rId158"/>
    <p:sldId id="499" r:id="rId159"/>
    <p:sldId id="500" r:id="rId160"/>
    <p:sldId id="501" r:id="rId161"/>
    <p:sldId id="502" r:id="rId162"/>
    <p:sldId id="503" r:id="rId163"/>
    <p:sldId id="504" r:id="rId164"/>
    <p:sldId id="505" r:id="rId165"/>
    <p:sldId id="506" r:id="rId166"/>
    <p:sldId id="507" r:id="rId167"/>
    <p:sldId id="508" r:id="rId168"/>
    <p:sldId id="509" r:id="rId169"/>
    <p:sldId id="512" r:id="rId170"/>
    <p:sldId id="513" r:id="rId17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06"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81.xml"/><Relationship Id="rId21" Type="http://schemas.openxmlformats.org/officeDocument/2006/relationships/slideMaster" Target="slideMasters/slideMaster21.xml"/><Relationship Id="rId42" Type="http://schemas.openxmlformats.org/officeDocument/2006/relationships/slide" Target="slides/slide6.xml"/><Relationship Id="rId63" Type="http://schemas.openxmlformats.org/officeDocument/2006/relationships/slide" Target="slides/slide27.xml"/><Relationship Id="rId84" Type="http://schemas.openxmlformats.org/officeDocument/2006/relationships/slide" Target="slides/slide48.xml"/><Relationship Id="rId138" Type="http://schemas.openxmlformats.org/officeDocument/2006/relationships/slide" Target="slides/slide102.xml"/><Relationship Id="rId159" Type="http://schemas.openxmlformats.org/officeDocument/2006/relationships/slide" Target="slides/slide123.xml"/><Relationship Id="rId170" Type="http://schemas.openxmlformats.org/officeDocument/2006/relationships/slide" Target="slides/slide134.xml"/><Relationship Id="rId107" Type="http://schemas.openxmlformats.org/officeDocument/2006/relationships/slide" Target="slides/slide71.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 Target="slides/slide17.xml"/><Relationship Id="rId74" Type="http://schemas.openxmlformats.org/officeDocument/2006/relationships/slide" Target="slides/slide38.xml"/><Relationship Id="rId128" Type="http://schemas.openxmlformats.org/officeDocument/2006/relationships/slide" Target="slides/slide92.xml"/><Relationship Id="rId149" Type="http://schemas.openxmlformats.org/officeDocument/2006/relationships/slide" Target="slides/slide113.xml"/><Relationship Id="rId5" Type="http://schemas.openxmlformats.org/officeDocument/2006/relationships/slideMaster" Target="slideMasters/slideMaster5.xml"/><Relationship Id="rId95" Type="http://schemas.openxmlformats.org/officeDocument/2006/relationships/slide" Target="slides/slide59.xml"/><Relationship Id="rId160" Type="http://schemas.openxmlformats.org/officeDocument/2006/relationships/slide" Target="slides/slide124.xml"/><Relationship Id="rId22" Type="http://schemas.openxmlformats.org/officeDocument/2006/relationships/slideMaster" Target="slideMasters/slideMaster22.xml"/><Relationship Id="rId43" Type="http://schemas.openxmlformats.org/officeDocument/2006/relationships/slide" Target="slides/slide7.xml"/><Relationship Id="rId64" Type="http://schemas.openxmlformats.org/officeDocument/2006/relationships/slide" Target="slides/slide28.xml"/><Relationship Id="rId118" Type="http://schemas.openxmlformats.org/officeDocument/2006/relationships/slide" Target="slides/slide82.xml"/><Relationship Id="rId139" Type="http://schemas.openxmlformats.org/officeDocument/2006/relationships/slide" Target="slides/slide103.xml"/><Relationship Id="rId85" Type="http://schemas.openxmlformats.org/officeDocument/2006/relationships/slide" Target="slides/slide49.xml"/><Relationship Id="rId150" Type="http://schemas.openxmlformats.org/officeDocument/2006/relationships/slide" Target="slides/slide114.xml"/><Relationship Id="rId171" Type="http://schemas.openxmlformats.org/officeDocument/2006/relationships/slide" Target="slides/slide135.xml"/><Relationship Id="rId12" Type="http://schemas.openxmlformats.org/officeDocument/2006/relationships/slideMaster" Target="slideMasters/slideMaster12.xml"/><Relationship Id="rId33" Type="http://schemas.openxmlformats.org/officeDocument/2006/relationships/slideMaster" Target="slideMasters/slideMaster33.xml"/><Relationship Id="rId108" Type="http://schemas.openxmlformats.org/officeDocument/2006/relationships/slide" Target="slides/slide72.xml"/><Relationship Id="rId129" Type="http://schemas.openxmlformats.org/officeDocument/2006/relationships/slide" Target="slides/slide93.xml"/><Relationship Id="rId54" Type="http://schemas.openxmlformats.org/officeDocument/2006/relationships/slide" Target="slides/slide18.xml"/><Relationship Id="rId75" Type="http://schemas.openxmlformats.org/officeDocument/2006/relationships/slide" Target="slides/slide39.xml"/><Relationship Id="rId96" Type="http://schemas.openxmlformats.org/officeDocument/2006/relationships/slide" Target="slides/slide60.xml"/><Relationship Id="rId140" Type="http://schemas.openxmlformats.org/officeDocument/2006/relationships/slide" Target="slides/slide104.xml"/><Relationship Id="rId161" Type="http://schemas.openxmlformats.org/officeDocument/2006/relationships/slide" Target="slides/slide125.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 Target="slides/slide13.xml"/><Relationship Id="rId114" Type="http://schemas.openxmlformats.org/officeDocument/2006/relationships/slide" Target="slides/slide78.xml"/><Relationship Id="rId119" Type="http://schemas.openxmlformats.org/officeDocument/2006/relationships/slide" Target="slides/slide83.xml"/><Relationship Id="rId44" Type="http://schemas.openxmlformats.org/officeDocument/2006/relationships/slide" Target="slides/slide8.xml"/><Relationship Id="rId60" Type="http://schemas.openxmlformats.org/officeDocument/2006/relationships/slide" Target="slides/slide24.xml"/><Relationship Id="rId65" Type="http://schemas.openxmlformats.org/officeDocument/2006/relationships/slide" Target="slides/slide29.xml"/><Relationship Id="rId81" Type="http://schemas.openxmlformats.org/officeDocument/2006/relationships/slide" Target="slides/slide45.xml"/><Relationship Id="rId86" Type="http://schemas.openxmlformats.org/officeDocument/2006/relationships/slide" Target="slides/slide50.xml"/><Relationship Id="rId130" Type="http://schemas.openxmlformats.org/officeDocument/2006/relationships/slide" Target="slides/slide94.xml"/><Relationship Id="rId135" Type="http://schemas.openxmlformats.org/officeDocument/2006/relationships/slide" Target="slides/slide99.xml"/><Relationship Id="rId151" Type="http://schemas.openxmlformats.org/officeDocument/2006/relationships/slide" Target="slides/slide115.xml"/><Relationship Id="rId156" Type="http://schemas.openxmlformats.org/officeDocument/2006/relationships/slide" Target="slides/slide120.xml"/><Relationship Id="rId172" Type="http://schemas.openxmlformats.org/officeDocument/2006/relationships/notesMaster" Target="notesMasters/notesMaster1.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3.xml"/><Relationship Id="rId109" Type="http://schemas.openxmlformats.org/officeDocument/2006/relationships/slide" Target="slides/slide73.xml"/><Relationship Id="rId34" Type="http://schemas.openxmlformats.org/officeDocument/2006/relationships/slideMaster" Target="slideMasters/slideMaster34.xml"/><Relationship Id="rId50" Type="http://schemas.openxmlformats.org/officeDocument/2006/relationships/slide" Target="slides/slide14.xml"/><Relationship Id="rId55" Type="http://schemas.openxmlformats.org/officeDocument/2006/relationships/slide" Target="slides/slide19.xml"/><Relationship Id="rId76" Type="http://schemas.openxmlformats.org/officeDocument/2006/relationships/slide" Target="slides/slide40.xml"/><Relationship Id="rId97" Type="http://schemas.openxmlformats.org/officeDocument/2006/relationships/slide" Target="slides/slide61.xml"/><Relationship Id="rId104" Type="http://schemas.openxmlformats.org/officeDocument/2006/relationships/slide" Target="slides/slide68.xml"/><Relationship Id="rId120" Type="http://schemas.openxmlformats.org/officeDocument/2006/relationships/slide" Target="slides/slide84.xml"/><Relationship Id="rId125" Type="http://schemas.openxmlformats.org/officeDocument/2006/relationships/slide" Target="slides/slide89.xml"/><Relationship Id="rId141" Type="http://schemas.openxmlformats.org/officeDocument/2006/relationships/slide" Target="slides/slide105.xml"/><Relationship Id="rId146" Type="http://schemas.openxmlformats.org/officeDocument/2006/relationships/slide" Target="slides/slide110.xml"/><Relationship Id="rId167" Type="http://schemas.openxmlformats.org/officeDocument/2006/relationships/slide" Target="slides/slide131.xml"/><Relationship Id="rId7" Type="http://schemas.openxmlformats.org/officeDocument/2006/relationships/slideMaster" Target="slideMasters/slideMaster7.xml"/><Relationship Id="rId71" Type="http://schemas.openxmlformats.org/officeDocument/2006/relationships/slide" Target="slides/slide35.xml"/><Relationship Id="rId92" Type="http://schemas.openxmlformats.org/officeDocument/2006/relationships/slide" Target="slides/slide56.xml"/><Relationship Id="rId162" Type="http://schemas.openxmlformats.org/officeDocument/2006/relationships/slide" Target="slides/slide126.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4.xml"/><Relationship Id="rId45" Type="http://schemas.openxmlformats.org/officeDocument/2006/relationships/slide" Target="slides/slide9.xml"/><Relationship Id="rId66" Type="http://schemas.openxmlformats.org/officeDocument/2006/relationships/slide" Target="slides/slide30.xml"/><Relationship Id="rId87" Type="http://schemas.openxmlformats.org/officeDocument/2006/relationships/slide" Target="slides/slide51.xml"/><Relationship Id="rId110" Type="http://schemas.openxmlformats.org/officeDocument/2006/relationships/slide" Target="slides/slide74.xml"/><Relationship Id="rId115" Type="http://schemas.openxmlformats.org/officeDocument/2006/relationships/slide" Target="slides/slide79.xml"/><Relationship Id="rId131" Type="http://schemas.openxmlformats.org/officeDocument/2006/relationships/slide" Target="slides/slide95.xml"/><Relationship Id="rId136" Type="http://schemas.openxmlformats.org/officeDocument/2006/relationships/slide" Target="slides/slide100.xml"/><Relationship Id="rId157" Type="http://schemas.openxmlformats.org/officeDocument/2006/relationships/slide" Target="slides/slide121.xml"/><Relationship Id="rId61" Type="http://schemas.openxmlformats.org/officeDocument/2006/relationships/slide" Target="slides/slide25.xml"/><Relationship Id="rId82" Type="http://schemas.openxmlformats.org/officeDocument/2006/relationships/slide" Target="slides/slide46.xml"/><Relationship Id="rId152" Type="http://schemas.openxmlformats.org/officeDocument/2006/relationships/slide" Target="slides/slide116.xml"/><Relationship Id="rId173" Type="http://schemas.openxmlformats.org/officeDocument/2006/relationships/presProps" Target="pres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 Target="slides/slide20.xml"/><Relationship Id="rId77" Type="http://schemas.openxmlformats.org/officeDocument/2006/relationships/slide" Target="slides/slide41.xml"/><Relationship Id="rId100" Type="http://schemas.openxmlformats.org/officeDocument/2006/relationships/slide" Target="slides/slide64.xml"/><Relationship Id="rId105" Type="http://schemas.openxmlformats.org/officeDocument/2006/relationships/slide" Target="slides/slide69.xml"/><Relationship Id="rId126" Type="http://schemas.openxmlformats.org/officeDocument/2006/relationships/slide" Target="slides/slide90.xml"/><Relationship Id="rId147" Type="http://schemas.openxmlformats.org/officeDocument/2006/relationships/slide" Target="slides/slide111.xml"/><Relationship Id="rId168" Type="http://schemas.openxmlformats.org/officeDocument/2006/relationships/slide" Target="slides/slide132.xml"/><Relationship Id="rId8" Type="http://schemas.openxmlformats.org/officeDocument/2006/relationships/slideMaster" Target="slideMasters/slideMaster8.xml"/><Relationship Id="rId51" Type="http://schemas.openxmlformats.org/officeDocument/2006/relationships/slide" Target="slides/slide15.xml"/><Relationship Id="rId72" Type="http://schemas.openxmlformats.org/officeDocument/2006/relationships/slide" Target="slides/slide36.xml"/><Relationship Id="rId93" Type="http://schemas.openxmlformats.org/officeDocument/2006/relationships/slide" Target="slides/slide57.xml"/><Relationship Id="rId98" Type="http://schemas.openxmlformats.org/officeDocument/2006/relationships/slide" Target="slides/slide62.xml"/><Relationship Id="rId121" Type="http://schemas.openxmlformats.org/officeDocument/2006/relationships/slide" Target="slides/slide85.xml"/><Relationship Id="rId142" Type="http://schemas.openxmlformats.org/officeDocument/2006/relationships/slide" Target="slides/slide106.xml"/><Relationship Id="rId163" Type="http://schemas.openxmlformats.org/officeDocument/2006/relationships/slide" Target="slides/slide127.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10.xml"/><Relationship Id="rId67" Type="http://schemas.openxmlformats.org/officeDocument/2006/relationships/slide" Target="slides/slide31.xml"/><Relationship Id="rId116" Type="http://schemas.openxmlformats.org/officeDocument/2006/relationships/slide" Target="slides/slide80.xml"/><Relationship Id="rId137" Type="http://schemas.openxmlformats.org/officeDocument/2006/relationships/slide" Target="slides/slide101.xml"/><Relationship Id="rId158" Type="http://schemas.openxmlformats.org/officeDocument/2006/relationships/slide" Target="slides/slide122.xml"/><Relationship Id="rId20" Type="http://schemas.openxmlformats.org/officeDocument/2006/relationships/slideMaster" Target="slideMasters/slideMaster20.xml"/><Relationship Id="rId41" Type="http://schemas.openxmlformats.org/officeDocument/2006/relationships/slide" Target="slides/slide5.xml"/><Relationship Id="rId62" Type="http://schemas.openxmlformats.org/officeDocument/2006/relationships/slide" Target="slides/slide26.xml"/><Relationship Id="rId83" Type="http://schemas.openxmlformats.org/officeDocument/2006/relationships/slide" Target="slides/slide47.xml"/><Relationship Id="rId88" Type="http://schemas.openxmlformats.org/officeDocument/2006/relationships/slide" Target="slides/slide52.xml"/><Relationship Id="rId111" Type="http://schemas.openxmlformats.org/officeDocument/2006/relationships/slide" Target="slides/slide75.xml"/><Relationship Id="rId132" Type="http://schemas.openxmlformats.org/officeDocument/2006/relationships/slide" Target="slides/slide96.xml"/><Relationship Id="rId153" Type="http://schemas.openxmlformats.org/officeDocument/2006/relationships/slide" Target="slides/slide117.xml"/><Relationship Id="rId174" Type="http://schemas.openxmlformats.org/officeDocument/2006/relationships/viewProps" Target="viewProps.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 Target="slides/slide21.xml"/><Relationship Id="rId106" Type="http://schemas.openxmlformats.org/officeDocument/2006/relationships/slide" Target="slides/slide70.xml"/><Relationship Id="rId127" Type="http://schemas.openxmlformats.org/officeDocument/2006/relationships/slide" Target="slides/slide91.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 Target="slides/slide16.xml"/><Relationship Id="rId73" Type="http://schemas.openxmlformats.org/officeDocument/2006/relationships/slide" Target="slides/slide37.xml"/><Relationship Id="rId78" Type="http://schemas.openxmlformats.org/officeDocument/2006/relationships/slide" Target="slides/slide42.xml"/><Relationship Id="rId94" Type="http://schemas.openxmlformats.org/officeDocument/2006/relationships/slide" Target="slides/slide58.xml"/><Relationship Id="rId99" Type="http://schemas.openxmlformats.org/officeDocument/2006/relationships/slide" Target="slides/slide63.xml"/><Relationship Id="rId101" Type="http://schemas.openxmlformats.org/officeDocument/2006/relationships/slide" Target="slides/slide65.xml"/><Relationship Id="rId122" Type="http://schemas.openxmlformats.org/officeDocument/2006/relationships/slide" Target="slides/slide86.xml"/><Relationship Id="rId143" Type="http://schemas.openxmlformats.org/officeDocument/2006/relationships/slide" Target="slides/slide107.xml"/><Relationship Id="rId148" Type="http://schemas.openxmlformats.org/officeDocument/2006/relationships/slide" Target="slides/slide112.xml"/><Relationship Id="rId164" Type="http://schemas.openxmlformats.org/officeDocument/2006/relationships/slide" Target="slides/slide128.xml"/><Relationship Id="rId169" Type="http://schemas.openxmlformats.org/officeDocument/2006/relationships/slide" Target="slides/slide133.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Master" Target="slideMasters/slideMaster26.xml"/><Relationship Id="rId47" Type="http://schemas.openxmlformats.org/officeDocument/2006/relationships/slide" Target="slides/slide11.xml"/><Relationship Id="rId68" Type="http://schemas.openxmlformats.org/officeDocument/2006/relationships/slide" Target="slides/slide32.xml"/><Relationship Id="rId89" Type="http://schemas.openxmlformats.org/officeDocument/2006/relationships/slide" Target="slides/slide53.xml"/><Relationship Id="rId112" Type="http://schemas.openxmlformats.org/officeDocument/2006/relationships/slide" Target="slides/slide76.xml"/><Relationship Id="rId133" Type="http://schemas.openxmlformats.org/officeDocument/2006/relationships/slide" Target="slides/slide97.xml"/><Relationship Id="rId154" Type="http://schemas.openxmlformats.org/officeDocument/2006/relationships/slide" Target="slides/slide118.xml"/><Relationship Id="rId175" Type="http://schemas.openxmlformats.org/officeDocument/2006/relationships/theme" Target="theme/theme1.xml"/><Relationship Id="rId16" Type="http://schemas.openxmlformats.org/officeDocument/2006/relationships/slideMaster" Target="slideMasters/slideMaster16.xml"/><Relationship Id="rId37" Type="http://schemas.openxmlformats.org/officeDocument/2006/relationships/slide" Target="slides/slide1.xml"/><Relationship Id="rId58" Type="http://schemas.openxmlformats.org/officeDocument/2006/relationships/slide" Target="slides/slide22.xml"/><Relationship Id="rId79" Type="http://schemas.openxmlformats.org/officeDocument/2006/relationships/slide" Target="slides/slide43.xml"/><Relationship Id="rId102" Type="http://schemas.openxmlformats.org/officeDocument/2006/relationships/slide" Target="slides/slide66.xml"/><Relationship Id="rId123" Type="http://schemas.openxmlformats.org/officeDocument/2006/relationships/slide" Target="slides/slide87.xml"/><Relationship Id="rId144" Type="http://schemas.openxmlformats.org/officeDocument/2006/relationships/slide" Target="slides/slide108.xml"/><Relationship Id="rId90" Type="http://schemas.openxmlformats.org/officeDocument/2006/relationships/slide" Target="slides/slide54.xml"/><Relationship Id="rId165" Type="http://schemas.openxmlformats.org/officeDocument/2006/relationships/slide" Target="slides/slide129.xml"/><Relationship Id="rId27" Type="http://schemas.openxmlformats.org/officeDocument/2006/relationships/slideMaster" Target="slideMasters/slideMaster27.xml"/><Relationship Id="rId48" Type="http://schemas.openxmlformats.org/officeDocument/2006/relationships/slide" Target="slides/slide12.xml"/><Relationship Id="rId69" Type="http://schemas.openxmlformats.org/officeDocument/2006/relationships/slide" Target="slides/slide33.xml"/><Relationship Id="rId113" Type="http://schemas.openxmlformats.org/officeDocument/2006/relationships/slide" Target="slides/slide77.xml"/><Relationship Id="rId134" Type="http://schemas.openxmlformats.org/officeDocument/2006/relationships/slide" Target="slides/slide98.xml"/><Relationship Id="rId80" Type="http://schemas.openxmlformats.org/officeDocument/2006/relationships/slide" Target="slides/slide44.xml"/><Relationship Id="rId155" Type="http://schemas.openxmlformats.org/officeDocument/2006/relationships/slide" Target="slides/slide119.xml"/><Relationship Id="rId176" Type="http://schemas.openxmlformats.org/officeDocument/2006/relationships/tableStyles" Target="tableStyles.xml"/><Relationship Id="rId17" Type="http://schemas.openxmlformats.org/officeDocument/2006/relationships/slideMaster" Target="slideMasters/slideMaster17.xml"/><Relationship Id="rId38" Type="http://schemas.openxmlformats.org/officeDocument/2006/relationships/slide" Target="slides/slide2.xml"/><Relationship Id="rId59" Type="http://schemas.openxmlformats.org/officeDocument/2006/relationships/slide" Target="slides/slide23.xml"/><Relationship Id="rId103" Type="http://schemas.openxmlformats.org/officeDocument/2006/relationships/slide" Target="slides/slide67.xml"/><Relationship Id="rId124" Type="http://schemas.openxmlformats.org/officeDocument/2006/relationships/slide" Target="slides/slide88.xml"/><Relationship Id="rId70" Type="http://schemas.openxmlformats.org/officeDocument/2006/relationships/slide" Target="slides/slide34.xml"/><Relationship Id="rId91" Type="http://schemas.openxmlformats.org/officeDocument/2006/relationships/slide" Target="slides/slide55.xml"/><Relationship Id="rId145" Type="http://schemas.openxmlformats.org/officeDocument/2006/relationships/slide" Target="slides/slide109.xml"/><Relationship Id="rId166" Type="http://schemas.openxmlformats.org/officeDocument/2006/relationships/slide" Target="slides/slide130.xml"/></Relationships>
</file>

<file path=ppt/charts/_rels/chart1.xml.rels><?xml version="1.0" encoding="UTF-8" standalone="yes"?>
<Relationships xmlns="http://schemas.openxmlformats.org/package/2006/relationships"><Relationship Id="rId2" Type="http://schemas.openxmlformats.org/officeDocument/2006/relationships/oleObject" Target="file:///\\vboxsrv\Downloads\hpca_slides.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vboxsrv\shared\ppts\pdl-retreat-talk\sheets\s-curve.csv"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C:\Users\yoonh\Desktop\figs2.xlsx"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file:///C:\Users\yoonh\Desktop\figs2.xlsx"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file:///C:\Users\yoonh\Desktop\figs2.xlsx"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oleObject" Target="file:///C:\Users\yoonh\Desktop\figs2.xlsx"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oleObject" Target="file:///\\AION\MDL\euk139\PAPERS\Published\STTRAM_and_Hybrid_Memory\sttdram\4ISPASS\results4ispass.xlsx" TargetMode="External"/><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oleObject" Target="file:///\\AION\MDL\euk139\PAPERS\Published\STTRAM_and_Hybrid_Memory\sttdram\4ISPASS\results4ispass.xlsx" TargetMode="External"/><Relationship Id="rId1" Type="http://schemas.openxmlformats.org/officeDocument/2006/relationships/themeOverride" Target="../theme/themeOverride16.xml"/></Relationships>
</file>

<file path=ppt/charts/_rels/chart2.xml.rels><?xml version="1.0" encoding="UTF-8" standalone="yes"?>
<Relationships xmlns="http://schemas.openxmlformats.org/package/2006/relationships"><Relationship Id="rId2" Type="http://schemas.openxmlformats.org/officeDocument/2006/relationships/oleObject" Target="file:///\\vboxsrv\Downloads\hpca_slides.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vboxsrv\Dropbox\Research\22_DRAM_TLDRAM\CameraReady\useful\tldram_trend.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vboxsrv\Dropbox\Research\22_DRAM_TLDRAM\CameraReady\useful\tldram_trend.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vboxsrv\Downloads\hpca_slides.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Documents%20and%20Settings\Donghyuk\My%20Documents\qual.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Documents%20and%20Settings\Donghyuk\My%20Documents\qual.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vboxsrv\shared\samsung%20page%20copy\PageCopy_Power_v2.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vboxsrv\shared\ppts\pdl-retreat-talk\sheets\perf-energy.csv"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653259558771401"/>
          <c:y val="0.180294865485564"/>
          <c:w val="0.67776737367288498"/>
          <c:h val="0.59149380741469804"/>
        </c:manualLayout>
      </c:layout>
      <c:lineChart>
        <c:grouping val="standard"/>
        <c:varyColors val="0"/>
        <c:ser>
          <c:idx val="0"/>
          <c:order val="0"/>
          <c:tx>
            <c:strRef>
              <c:f>Trend!$C$42</c:f>
              <c:strCache>
                <c:ptCount val="1"/>
                <c:pt idx="0">
                  <c:v>Capacity</c:v>
                </c:pt>
              </c:strCache>
            </c:strRef>
          </c:tx>
          <c:marker>
            <c:symbol val="triangle"/>
            <c:size val="12"/>
          </c:marker>
          <c:cat>
            <c:numRef>
              <c:f>Trend!$D$41:$H$41</c:f>
              <c:numCache>
                <c:formatCode>General</c:formatCode>
                <c:ptCount val="5"/>
                <c:pt idx="0">
                  <c:v>2000</c:v>
                </c:pt>
                <c:pt idx="1">
                  <c:v>2003</c:v>
                </c:pt>
                <c:pt idx="2">
                  <c:v>2006</c:v>
                </c:pt>
                <c:pt idx="3">
                  <c:v>2008</c:v>
                </c:pt>
                <c:pt idx="4">
                  <c:v>2011</c:v>
                </c:pt>
              </c:numCache>
            </c:numRef>
          </c:cat>
          <c:val>
            <c:numRef>
              <c:f>Trend!$D$42:$H$42</c:f>
              <c:numCache>
                <c:formatCode>General</c:formatCode>
                <c:ptCount val="5"/>
                <c:pt idx="0">
                  <c:v>0.125</c:v>
                </c:pt>
                <c:pt idx="1">
                  <c:v>0.25</c:v>
                </c:pt>
                <c:pt idx="2">
                  <c:v>0.5</c:v>
                </c:pt>
                <c:pt idx="3">
                  <c:v>1</c:v>
                </c:pt>
                <c:pt idx="4">
                  <c:v>2</c:v>
                </c:pt>
              </c:numCache>
            </c:numRef>
          </c:val>
          <c:smooth val="0"/>
        </c:ser>
        <c:dLbls>
          <c:showLegendKey val="0"/>
          <c:showVal val="0"/>
          <c:showCatName val="0"/>
          <c:showSerName val="0"/>
          <c:showPercent val="0"/>
          <c:showBubbleSize val="0"/>
        </c:dLbls>
        <c:marker val="1"/>
        <c:smooth val="0"/>
        <c:axId val="-771360176"/>
        <c:axId val="-771345488"/>
      </c:lineChart>
      <c:lineChart>
        <c:grouping val="standard"/>
        <c:varyColors val="0"/>
        <c:ser>
          <c:idx val="1"/>
          <c:order val="1"/>
          <c:tx>
            <c:strRef>
              <c:f>Trend!$C$43</c:f>
              <c:strCache>
                <c:ptCount val="1"/>
                <c:pt idx="0">
                  <c:v>Latency (tRC)</c:v>
                </c:pt>
              </c:strCache>
            </c:strRef>
          </c:tx>
          <c:marker>
            <c:symbol val="square"/>
            <c:size val="10"/>
          </c:marker>
          <c:cat>
            <c:numRef>
              <c:f>Trend!$D$41:$H$41</c:f>
              <c:numCache>
                <c:formatCode>General</c:formatCode>
                <c:ptCount val="5"/>
                <c:pt idx="0">
                  <c:v>2000</c:v>
                </c:pt>
                <c:pt idx="1">
                  <c:v>2003</c:v>
                </c:pt>
                <c:pt idx="2">
                  <c:v>2006</c:v>
                </c:pt>
                <c:pt idx="3">
                  <c:v>2008</c:v>
                </c:pt>
                <c:pt idx="4">
                  <c:v>2011</c:v>
                </c:pt>
              </c:numCache>
            </c:numRef>
          </c:cat>
          <c:val>
            <c:numRef>
              <c:f>Trend!$D$43:$H$43</c:f>
              <c:numCache>
                <c:formatCode>General</c:formatCode>
                <c:ptCount val="5"/>
                <c:pt idx="0">
                  <c:v>65</c:v>
                </c:pt>
                <c:pt idx="1">
                  <c:v>60</c:v>
                </c:pt>
                <c:pt idx="2">
                  <c:v>57.5</c:v>
                </c:pt>
                <c:pt idx="3">
                  <c:v>49.5</c:v>
                </c:pt>
                <c:pt idx="4">
                  <c:v>47.91</c:v>
                </c:pt>
              </c:numCache>
            </c:numRef>
          </c:val>
          <c:smooth val="0"/>
        </c:ser>
        <c:dLbls>
          <c:showLegendKey val="0"/>
          <c:showVal val="0"/>
          <c:showCatName val="0"/>
          <c:showSerName val="0"/>
          <c:showPercent val="0"/>
          <c:showBubbleSize val="0"/>
        </c:dLbls>
        <c:marker val="1"/>
        <c:smooth val="0"/>
        <c:axId val="-771358544"/>
        <c:axId val="-771359088"/>
      </c:lineChart>
      <c:catAx>
        <c:axId val="-771360176"/>
        <c:scaling>
          <c:orientation val="minMax"/>
        </c:scaling>
        <c:delete val="0"/>
        <c:axPos val="b"/>
        <c:title>
          <c:tx>
            <c:rich>
              <a:bodyPr/>
              <a:lstStyle/>
              <a:p>
                <a:pPr>
                  <a:defRPr sz="2800"/>
                </a:pPr>
                <a:r>
                  <a:rPr lang="en-US" sz="2800"/>
                  <a:t>Year</a:t>
                </a:r>
              </a:p>
            </c:rich>
          </c:tx>
          <c:layout>
            <c:manualLayout>
              <c:xMode val="edge"/>
              <c:yMode val="edge"/>
              <c:x val="0.450371237379111"/>
              <c:y val="0.894271038385827"/>
            </c:manualLayout>
          </c:layout>
          <c:overlay val="0"/>
        </c:title>
        <c:numFmt formatCode="General" sourceLinked="1"/>
        <c:majorTickMark val="out"/>
        <c:minorTickMark val="none"/>
        <c:tickLblPos val="nextTo"/>
        <c:txPr>
          <a:bodyPr/>
          <a:lstStyle/>
          <a:p>
            <a:pPr>
              <a:defRPr sz="2400"/>
            </a:pPr>
            <a:endParaRPr lang="en-US"/>
          </a:p>
        </c:txPr>
        <c:crossAx val="-771345488"/>
        <c:crosses val="autoZero"/>
        <c:auto val="1"/>
        <c:lblAlgn val="ctr"/>
        <c:lblOffset val="100"/>
        <c:noMultiLvlLbl val="0"/>
      </c:catAx>
      <c:valAx>
        <c:axId val="-771345488"/>
        <c:scaling>
          <c:orientation val="minMax"/>
        </c:scaling>
        <c:delete val="0"/>
        <c:axPos val="l"/>
        <c:majorGridlines/>
        <c:title>
          <c:tx>
            <c:rich>
              <a:bodyPr rot="-5400000" vert="horz"/>
              <a:lstStyle/>
              <a:p>
                <a:pPr>
                  <a:defRPr sz="2800">
                    <a:solidFill>
                      <a:schemeClr val="accent1"/>
                    </a:solidFill>
                  </a:defRPr>
                </a:pPr>
                <a:r>
                  <a:rPr lang="en-US" sz="2800" dirty="0">
                    <a:solidFill>
                      <a:schemeClr val="accent1"/>
                    </a:solidFill>
                  </a:rPr>
                  <a:t>Capacity (Gb)</a:t>
                </a:r>
              </a:p>
            </c:rich>
          </c:tx>
          <c:overlay val="0"/>
        </c:title>
        <c:numFmt formatCode="#,##0.0" sourceLinked="0"/>
        <c:majorTickMark val="out"/>
        <c:minorTickMark val="none"/>
        <c:tickLblPos val="nextTo"/>
        <c:txPr>
          <a:bodyPr/>
          <a:lstStyle/>
          <a:p>
            <a:pPr>
              <a:defRPr sz="2400">
                <a:solidFill>
                  <a:schemeClr val="tx1"/>
                </a:solidFill>
              </a:defRPr>
            </a:pPr>
            <a:endParaRPr lang="en-US"/>
          </a:p>
        </c:txPr>
        <c:crossAx val="-771360176"/>
        <c:crosses val="autoZero"/>
        <c:crossBetween val="between"/>
      </c:valAx>
      <c:valAx>
        <c:axId val="-771359088"/>
        <c:scaling>
          <c:orientation val="minMax"/>
          <c:max val="100"/>
        </c:scaling>
        <c:delete val="0"/>
        <c:axPos val="r"/>
        <c:title>
          <c:tx>
            <c:rich>
              <a:bodyPr rot="-5400000" vert="horz"/>
              <a:lstStyle/>
              <a:p>
                <a:pPr>
                  <a:defRPr sz="2800">
                    <a:solidFill>
                      <a:schemeClr val="accent2"/>
                    </a:solidFill>
                  </a:defRPr>
                </a:pPr>
                <a:r>
                  <a:rPr lang="en-US" sz="2800">
                    <a:solidFill>
                      <a:schemeClr val="accent2"/>
                    </a:solidFill>
                  </a:rPr>
                  <a:t>Latency (ns)</a:t>
                </a:r>
              </a:p>
            </c:rich>
          </c:tx>
          <c:overlay val="0"/>
        </c:title>
        <c:numFmt formatCode="General" sourceLinked="1"/>
        <c:majorTickMark val="out"/>
        <c:minorTickMark val="none"/>
        <c:tickLblPos val="nextTo"/>
        <c:txPr>
          <a:bodyPr/>
          <a:lstStyle/>
          <a:p>
            <a:pPr>
              <a:defRPr sz="2400"/>
            </a:pPr>
            <a:endParaRPr lang="en-US"/>
          </a:p>
        </c:txPr>
        <c:crossAx val="-771358544"/>
        <c:crosses val="max"/>
        <c:crossBetween val="between"/>
        <c:majorUnit val="20"/>
      </c:valAx>
      <c:catAx>
        <c:axId val="-771358544"/>
        <c:scaling>
          <c:orientation val="minMax"/>
        </c:scaling>
        <c:delete val="1"/>
        <c:axPos val="b"/>
        <c:numFmt formatCode="General" sourceLinked="1"/>
        <c:majorTickMark val="out"/>
        <c:minorTickMark val="none"/>
        <c:tickLblPos val="nextTo"/>
        <c:crossAx val="-771359088"/>
        <c:crosses val="autoZero"/>
        <c:auto val="1"/>
        <c:lblAlgn val="ctr"/>
        <c:lblOffset val="100"/>
        <c:noMultiLvlLbl val="0"/>
      </c:catAx>
    </c:plotArea>
    <c:legend>
      <c:legendPos val="t"/>
      <c:overlay val="0"/>
      <c:txPr>
        <a:bodyPr/>
        <a:lstStyle/>
        <a:p>
          <a:pPr>
            <a:defRPr sz="2800"/>
          </a:pPr>
          <a:endParaRPr lang="en-US"/>
        </a:p>
      </c:txPr>
    </c:legend>
    <c:plotVisOnly val="1"/>
    <c:dispBlanksAs val="gap"/>
    <c:showDLblsOverMax val="0"/>
  </c:chart>
  <c:spPr>
    <a:ln>
      <a:noFill/>
    </a:ln>
  </c:sp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1894999692387"/>
          <c:y val="5.1400554097404502E-2"/>
          <c:w val="0.84147989428307701"/>
          <c:h val="0.827154017044616"/>
        </c:manualLayout>
      </c:layout>
      <c:lineChart>
        <c:grouping val="standard"/>
        <c:varyColors val="0"/>
        <c:ser>
          <c:idx val="0"/>
          <c:order val="0"/>
          <c:tx>
            <c:strRef>
              <c:f>'s-curve'!$B$1</c:f>
              <c:strCache>
                <c:ptCount val="1"/>
                <c:pt idx="0">
                  <c:v>Baseline</c:v>
                </c:pt>
              </c:strCache>
            </c:strRef>
          </c:tx>
          <c:spPr>
            <a:ln w="76200">
              <a:solidFill>
                <a:schemeClr val="tx1"/>
              </a:solidFill>
            </a:ln>
          </c:spPr>
          <c:marker>
            <c:symbol val="none"/>
          </c:marker>
          <c:cat>
            <c:numRef>
              <c:f>'s-curve'!$A$2:$A$51</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cat>
          <c:val>
            <c:numRef>
              <c:f>'s-curve'!$B$2:$B$51</c:f>
              <c:numCache>
                <c:formatCode>General</c:formatCode>
                <c:ptCount val="5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numCache>
            </c:numRef>
          </c:val>
          <c:smooth val="0"/>
        </c:ser>
        <c:ser>
          <c:idx val="1"/>
          <c:order val="1"/>
          <c:tx>
            <c:strRef>
              <c:f>'s-curve'!$C$1</c:f>
              <c:strCache>
                <c:ptCount val="1"/>
                <c:pt idx="0">
                  <c:v>RowClone</c:v>
                </c:pt>
              </c:strCache>
            </c:strRef>
          </c:tx>
          <c:spPr>
            <a:ln w="76200">
              <a:solidFill>
                <a:srgbClr val="C00000"/>
              </a:solidFill>
            </a:ln>
          </c:spPr>
          <c:marker>
            <c:symbol val="none"/>
          </c:marker>
          <c:cat>
            <c:numRef>
              <c:f>'s-curve'!$A$2:$A$51</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cat>
          <c:val>
            <c:numRef>
              <c:f>'s-curve'!$C$2:$C$51</c:f>
              <c:numCache>
                <c:formatCode>General</c:formatCode>
                <c:ptCount val="50"/>
                <c:pt idx="0">
                  <c:v>1.02</c:v>
                </c:pt>
                <c:pt idx="1">
                  <c:v>1.04</c:v>
                </c:pt>
                <c:pt idx="2">
                  <c:v>1.07</c:v>
                </c:pt>
                <c:pt idx="3">
                  <c:v>1.07</c:v>
                </c:pt>
                <c:pt idx="4">
                  <c:v>1.08</c:v>
                </c:pt>
                <c:pt idx="5">
                  <c:v>1.08</c:v>
                </c:pt>
                <c:pt idx="6">
                  <c:v>1.08</c:v>
                </c:pt>
                <c:pt idx="7">
                  <c:v>1.08</c:v>
                </c:pt>
                <c:pt idx="8">
                  <c:v>1.08</c:v>
                </c:pt>
                <c:pt idx="9">
                  <c:v>1.0900000000000001</c:v>
                </c:pt>
                <c:pt idx="10">
                  <c:v>1.0900000000000001</c:v>
                </c:pt>
                <c:pt idx="11">
                  <c:v>1.0900000000000001</c:v>
                </c:pt>
                <c:pt idx="12">
                  <c:v>1.1000000000000001</c:v>
                </c:pt>
                <c:pt idx="13">
                  <c:v>1.1000000000000001</c:v>
                </c:pt>
                <c:pt idx="14">
                  <c:v>1.1100000000000001</c:v>
                </c:pt>
                <c:pt idx="15">
                  <c:v>1.1100000000000001</c:v>
                </c:pt>
                <c:pt idx="16">
                  <c:v>1.1200000000000001</c:v>
                </c:pt>
                <c:pt idx="17">
                  <c:v>1.1200000000000001</c:v>
                </c:pt>
                <c:pt idx="18">
                  <c:v>1.1200000000000001</c:v>
                </c:pt>
                <c:pt idx="19">
                  <c:v>1.1200000000000001</c:v>
                </c:pt>
                <c:pt idx="20">
                  <c:v>1.1299999999999979</c:v>
                </c:pt>
                <c:pt idx="21">
                  <c:v>1.1499999999999979</c:v>
                </c:pt>
                <c:pt idx="22">
                  <c:v>1.1599999999999979</c:v>
                </c:pt>
                <c:pt idx="23">
                  <c:v>1.1599999999999979</c:v>
                </c:pt>
                <c:pt idx="24">
                  <c:v>1.1800000000000019</c:v>
                </c:pt>
                <c:pt idx="25">
                  <c:v>1.2</c:v>
                </c:pt>
                <c:pt idx="26">
                  <c:v>1.2</c:v>
                </c:pt>
                <c:pt idx="27">
                  <c:v>1.2</c:v>
                </c:pt>
                <c:pt idx="28">
                  <c:v>1.2</c:v>
                </c:pt>
                <c:pt idx="29">
                  <c:v>1.21</c:v>
                </c:pt>
                <c:pt idx="30">
                  <c:v>1.21</c:v>
                </c:pt>
                <c:pt idx="31">
                  <c:v>1.21</c:v>
                </c:pt>
                <c:pt idx="32">
                  <c:v>1.21</c:v>
                </c:pt>
                <c:pt idx="33">
                  <c:v>1.23</c:v>
                </c:pt>
                <c:pt idx="34">
                  <c:v>1.23</c:v>
                </c:pt>
                <c:pt idx="35">
                  <c:v>1.23</c:v>
                </c:pt>
                <c:pt idx="36">
                  <c:v>1.23</c:v>
                </c:pt>
                <c:pt idx="37">
                  <c:v>1.24</c:v>
                </c:pt>
                <c:pt idx="38">
                  <c:v>1.26</c:v>
                </c:pt>
                <c:pt idx="39">
                  <c:v>1.27</c:v>
                </c:pt>
                <c:pt idx="40">
                  <c:v>1.27</c:v>
                </c:pt>
                <c:pt idx="41">
                  <c:v>1.27</c:v>
                </c:pt>
                <c:pt idx="42">
                  <c:v>1.28</c:v>
                </c:pt>
                <c:pt idx="43">
                  <c:v>1.3</c:v>
                </c:pt>
                <c:pt idx="44">
                  <c:v>1.31</c:v>
                </c:pt>
                <c:pt idx="45">
                  <c:v>1.32</c:v>
                </c:pt>
                <c:pt idx="46">
                  <c:v>1.32</c:v>
                </c:pt>
                <c:pt idx="47">
                  <c:v>1.34</c:v>
                </c:pt>
                <c:pt idx="48">
                  <c:v>1.34</c:v>
                </c:pt>
                <c:pt idx="49">
                  <c:v>1.39</c:v>
                </c:pt>
              </c:numCache>
            </c:numRef>
          </c:val>
          <c:smooth val="0"/>
        </c:ser>
        <c:dLbls>
          <c:showLegendKey val="0"/>
          <c:showVal val="0"/>
          <c:showCatName val="0"/>
          <c:showSerName val="0"/>
          <c:showPercent val="0"/>
          <c:showBubbleSize val="0"/>
        </c:dLbls>
        <c:smooth val="0"/>
        <c:axId val="-769789232"/>
        <c:axId val="-768656512"/>
      </c:lineChart>
      <c:catAx>
        <c:axId val="-769789232"/>
        <c:scaling>
          <c:orientation val="minMax"/>
        </c:scaling>
        <c:delete val="1"/>
        <c:axPos val="b"/>
        <c:title>
          <c:tx>
            <c:rich>
              <a:bodyPr/>
              <a:lstStyle/>
              <a:p>
                <a:pPr>
                  <a:defRPr/>
                </a:pPr>
                <a:r>
                  <a:rPr lang="en-US" sz="2400" dirty="0" smtClean="0"/>
                  <a:t>50 Workloads (4-core)</a:t>
                </a:r>
                <a:endParaRPr lang="en-US" sz="2400" dirty="0"/>
              </a:p>
            </c:rich>
          </c:tx>
          <c:layout>
            <c:manualLayout>
              <c:xMode val="edge"/>
              <c:yMode val="edge"/>
              <c:x val="0.32999319685172601"/>
              <c:y val="0.90404707104239102"/>
            </c:manualLayout>
          </c:layout>
          <c:overlay val="0"/>
        </c:title>
        <c:numFmt formatCode="General" sourceLinked="1"/>
        <c:majorTickMark val="out"/>
        <c:minorTickMark val="none"/>
        <c:tickLblPos val="none"/>
        <c:crossAx val="-768656512"/>
        <c:crosses val="autoZero"/>
        <c:auto val="1"/>
        <c:lblAlgn val="ctr"/>
        <c:lblOffset val="100"/>
        <c:noMultiLvlLbl val="0"/>
      </c:catAx>
      <c:valAx>
        <c:axId val="-768656512"/>
        <c:scaling>
          <c:orientation val="minMax"/>
          <c:min val="0.9"/>
        </c:scaling>
        <c:delete val="0"/>
        <c:axPos val="l"/>
        <c:majorGridlines/>
        <c:title>
          <c:tx>
            <c:rich>
              <a:bodyPr rot="-5400000" vert="horz"/>
              <a:lstStyle/>
              <a:p>
                <a:pPr>
                  <a:defRPr sz="2000"/>
                </a:pPr>
                <a:r>
                  <a:rPr lang="en-US" sz="2000" dirty="0" smtClean="0"/>
                  <a:t>Normalized Weighted Speedup</a:t>
                </a:r>
                <a:endParaRPr lang="en-US" sz="2000" dirty="0"/>
              </a:p>
            </c:rich>
          </c:tx>
          <c:layout>
            <c:manualLayout>
              <c:xMode val="edge"/>
              <c:yMode val="edge"/>
              <c:x val="1.3764370074452499E-2"/>
              <c:y val="7.1444870763947996E-2"/>
            </c:manualLayout>
          </c:layout>
          <c:overlay val="0"/>
        </c:title>
        <c:numFmt formatCode="General" sourceLinked="1"/>
        <c:majorTickMark val="out"/>
        <c:minorTickMark val="none"/>
        <c:tickLblPos val="nextTo"/>
        <c:txPr>
          <a:bodyPr/>
          <a:lstStyle/>
          <a:p>
            <a:pPr>
              <a:defRPr sz="1800"/>
            </a:pPr>
            <a:endParaRPr lang="en-US"/>
          </a:p>
        </c:txPr>
        <c:crossAx val="-769789232"/>
        <c:crosses val="autoZero"/>
        <c:crossBetween val="between"/>
      </c:valAx>
    </c:plotArea>
    <c:legend>
      <c:legendPos val="r"/>
      <c:layout>
        <c:manualLayout>
          <c:xMode val="edge"/>
          <c:yMode val="edge"/>
          <c:x val="0.165908673752929"/>
          <c:y val="6.9060586176727903E-2"/>
          <c:w val="0.58218708797868002"/>
          <c:h val="0.13661459447892099"/>
        </c:manualLayout>
      </c:layout>
      <c:overlay val="0"/>
      <c:txPr>
        <a:bodyPr/>
        <a:lstStyle/>
        <a:p>
          <a:pPr>
            <a:defRPr sz="2400"/>
          </a:pPr>
          <a:endParaRPr lang="en-US"/>
        </a:p>
      </c:txPr>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267192214321201"/>
          <c:y val="0.117320558177138"/>
          <c:w val="0.82646803485852105"/>
          <c:h val="0.70663610262459098"/>
        </c:manualLayout>
      </c:layout>
      <c:barChart>
        <c:barDir val="col"/>
        <c:grouping val="clustered"/>
        <c:varyColors val="0"/>
        <c:ser>
          <c:idx val="0"/>
          <c:order val="0"/>
          <c:tx>
            <c:strRef>
              <c:f>Sheet1!$G$23</c:f>
              <c:strCache>
                <c:ptCount val="1"/>
                <c:pt idx="0">
                  <c:v>FREQ</c:v>
                </c:pt>
              </c:strCache>
            </c:strRef>
          </c:tx>
          <c:spPr>
            <a:solidFill>
              <a:srgbClr val="FF0000"/>
            </a:solidFill>
            <a:ln>
              <a:solidFill>
                <a:schemeClr val="tx1"/>
              </a:solidFill>
            </a:ln>
          </c:spPr>
          <c:invertIfNegative val="0"/>
          <c:cat>
            <c:strRef>
              <c:f>Sheet1!$C$9:$E$9</c:f>
              <c:strCache>
                <c:ptCount val="3"/>
                <c:pt idx="0">
                  <c:v>Server</c:v>
                </c:pt>
                <c:pt idx="1">
                  <c:v>Cloud</c:v>
                </c:pt>
                <c:pt idx="2">
                  <c:v>Avg</c:v>
                </c:pt>
              </c:strCache>
            </c:strRef>
          </c:cat>
          <c:val>
            <c:numRef>
              <c:f>Sheet1!$C$27:$E$27</c:f>
              <c:numCache>
                <c:formatCode>General</c:formatCode>
                <c:ptCount val="3"/>
                <c:pt idx="0">
                  <c:v>0.95519876723341801</c:v>
                </c:pt>
                <c:pt idx="1">
                  <c:v>1.0469025236457801</c:v>
                </c:pt>
                <c:pt idx="2">
                  <c:v>1</c:v>
                </c:pt>
              </c:numCache>
            </c:numRef>
          </c:val>
        </c:ser>
        <c:ser>
          <c:idx val="1"/>
          <c:order val="1"/>
          <c:tx>
            <c:strRef>
              <c:f>Sheet1!$G$24</c:f>
              <c:strCache>
                <c:ptCount val="1"/>
                <c:pt idx="0">
                  <c:v>FREQ-Dyn</c:v>
                </c:pt>
              </c:strCache>
            </c:strRef>
          </c:tx>
          <c:spPr>
            <a:solidFill>
              <a:srgbClr val="C00000"/>
            </a:solidFill>
            <a:ln>
              <a:solidFill>
                <a:schemeClr val="tx1"/>
              </a:solidFill>
            </a:ln>
          </c:spPr>
          <c:invertIfNegative val="0"/>
          <c:cat>
            <c:strRef>
              <c:f>Sheet1!$C$9:$E$9</c:f>
              <c:strCache>
                <c:ptCount val="3"/>
                <c:pt idx="0">
                  <c:v>Server</c:v>
                </c:pt>
                <c:pt idx="1">
                  <c:v>Cloud</c:v>
                </c:pt>
                <c:pt idx="2">
                  <c:v>Avg</c:v>
                </c:pt>
              </c:strCache>
            </c:strRef>
          </c:cat>
          <c:val>
            <c:numRef>
              <c:f>Sheet1!$C$28:$E$28</c:f>
              <c:numCache>
                <c:formatCode>General</c:formatCode>
                <c:ptCount val="3"/>
                <c:pt idx="0">
                  <c:v>1.05024857095811</c:v>
                </c:pt>
                <c:pt idx="1">
                  <c:v>1.1073828484072701</c:v>
                </c:pt>
                <c:pt idx="2">
                  <c:v>1.0784374131321901</c:v>
                </c:pt>
              </c:numCache>
            </c:numRef>
          </c:val>
        </c:ser>
        <c:ser>
          <c:idx val="2"/>
          <c:order val="2"/>
          <c:tx>
            <c:strRef>
              <c:f>Sheet1!$G$25</c:f>
              <c:strCache>
                <c:ptCount val="1"/>
                <c:pt idx="0">
                  <c:v>RBLA</c:v>
                </c:pt>
              </c:strCache>
            </c:strRef>
          </c:tx>
          <c:spPr>
            <a:solidFill>
              <a:srgbClr val="92D050"/>
            </a:solidFill>
            <a:ln>
              <a:solidFill>
                <a:schemeClr val="tx1"/>
              </a:solidFill>
            </a:ln>
          </c:spPr>
          <c:invertIfNegative val="0"/>
          <c:cat>
            <c:strRef>
              <c:f>Sheet1!$C$9:$E$9</c:f>
              <c:strCache>
                <c:ptCount val="3"/>
                <c:pt idx="0">
                  <c:v>Server</c:v>
                </c:pt>
                <c:pt idx="1">
                  <c:v>Cloud</c:v>
                </c:pt>
                <c:pt idx="2">
                  <c:v>Avg</c:v>
                </c:pt>
              </c:strCache>
            </c:strRef>
          </c:cat>
          <c:val>
            <c:numRef>
              <c:f>Sheet1!$C$29:$E$29</c:f>
              <c:numCache>
                <c:formatCode>General</c:formatCode>
                <c:ptCount val="3"/>
                <c:pt idx="0">
                  <c:v>1.0712892198938599</c:v>
                </c:pt>
                <c:pt idx="1">
                  <c:v>1.0997107012010301</c:v>
                </c:pt>
                <c:pt idx="2">
                  <c:v>1.0854069371432</c:v>
                </c:pt>
              </c:numCache>
            </c:numRef>
          </c:val>
        </c:ser>
        <c:ser>
          <c:idx val="3"/>
          <c:order val="3"/>
          <c:tx>
            <c:strRef>
              <c:f>Sheet1!$G$26</c:f>
              <c:strCache>
                <c:ptCount val="1"/>
                <c:pt idx="0">
                  <c:v>RBLA-Dyn</c:v>
                </c:pt>
              </c:strCache>
            </c:strRef>
          </c:tx>
          <c:spPr>
            <a:solidFill>
              <a:srgbClr val="00B050"/>
            </a:solidFill>
            <a:ln>
              <a:solidFill>
                <a:schemeClr val="tx1"/>
              </a:solidFill>
            </a:ln>
          </c:spPr>
          <c:invertIfNegative val="0"/>
          <c:cat>
            <c:strRef>
              <c:f>Sheet1!$C$9:$E$9</c:f>
              <c:strCache>
                <c:ptCount val="3"/>
                <c:pt idx="0">
                  <c:v>Server</c:v>
                </c:pt>
                <c:pt idx="1">
                  <c:v>Cloud</c:v>
                </c:pt>
                <c:pt idx="2">
                  <c:v>Avg</c:v>
                </c:pt>
              </c:strCache>
            </c:strRef>
          </c:cat>
          <c:val>
            <c:numRef>
              <c:f>Sheet1!$C$30:$E$30</c:f>
              <c:numCache>
                <c:formatCode>General</c:formatCode>
                <c:ptCount val="3"/>
                <c:pt idx="0">
                  <c:v>1.1203513098479501</c:v>
                </c:pt>
                <c:pt idx="1">
                  <c:v>1.1510789985796599</c:v>
                </c:pt>
                <c:pt idx="2">
                  <c:v>1.1356112291612801</c:v>
                </c:pt>
              </c:numCache>
            </c:numRef>
          </c:val>
        </c:ser>
        <c:dLbls>
          <c:showLegendKey val="0"/>
          <c:showVal val="0"/>
          <c:showCatName val="0"/>
          <c:showSerName val="0"/>
          <c:showPercent val="0"/>
          <c:showBubbleSize val="0"/>
        </c:dLbls>
        <c:gapWidth val="150"/>
        <c:axId val="-768648352"/>
        <c:axId val="-768658144"/>
      </c:barChart>
      <c:catAx>
        <c:axId val="-768648352"/>
        <c:scaling>
          <c:orientation val="minMax"/>
        </c:scaling>
        <c:delete val="0"/>
        <c:axPos val="b"/>
        <c:title>
          <c:tx>
            <c:rich>
              <a:bodyPr/>
              <a:lstStyle/>
              <a:p>
                <a:pPr>
                  <a:defRPr/>
                </a:pPr>
                <a:r>
                  <a:rPr lang="en-US"/>
                  <a:t>Workload</a:t>
                </a:r>
              </a:p>
            </c:rich>
          </c:tx>
          <c:overlay val="0"/>
        </c:title>
        <c:numFmt formatCode="General" sourceLinked="0"/>
        <c:majorTickMark val="none"/>
        <c:minorTickMark val="none"/>
        <c:tickLblPos val="nextTo"/>
        <c:crossAx val="-768658144"/>
        <c:crosses val="autoZero"/>
        <c:auto val="1"/>
        <c:lblAlgn val="ctr"/>
        <c:lblOffset val="100"/>
        <c:noMultiLvlLbl val="0"/>
      </c:catAx>
      <c:valAx>
        <c:axId val="-768658144"/>
        <c:scaling>
          <c:orientation val="minMax"/>
        </c:scaling>
        <c:delete val="0"/>
        <c:axPos val="l"/>
        <c:majorGridlines/>
        <c:title>
          <c:tx>
            <c:rich>
              <a:bodyPr/>
              <a:lstStyle/>
              <a:p>
                <a:pPr>
                  <a:defRPr b="1"/>
                </a:pPr>
                <a:r>
                  <a:rPr lang="en-US" b="1"/>
                  <a:t>Normalized Weighted Speedup</a:t>
                </a:r>
              </a:p>
            </c:rich>
          </c:tx>
          <c:overlay val="0"/>
        </c:title>
        <c:numFmt formatCode="General" sourceLinked="1"/>
        <c:majorTickMark val="out"/>
        <c:minorTickMark val="none"/>
        <c:tickLblPos val="nextTo"/>
        <c:crossAx val="-768648352"/>
        <c:crosses val="autoZero"/>
        <c:crossBetween val="between"/>
      </c:valAx>
    </c:plotArea>
    <c:legend>
      <c:legendPos val="t"/>
      <c:overlay val="0"/>
    </c:legend>
    <c:plotVisOnly val="1"/>
    <c:dispBlanksAs val="gap"/>
    <c:showDLblsOverMax val="0"/>
  </c:chart>
  <c:txPr>
    <a:bodyPr/>
    <a:lstStyle/>
    <a:p>
      <a:pPr>
        <a:defRPr sz="2000">
          <a:latin typeface="Times New Roman" pitchFamily="18" charset="0"/>
          <a:cs typeface="Times New Roman" pitchFamily="18"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Sheet1!$G$22</c:f>
              <c:strCache>
                <c:ptCount val="1"/>
                <c:pt idx="0">
                  <c:v>16GB PCM</c:v>
                </c:pt>
              </c:strCache>
            </c:strRef>
          </c:tx>
          <c:spPr>
            <a:solidFill>
              <a:srgbClr val="7030A0"/>
            </a:solidFill>
            <a:ln>
              <a:solidFill>
                <a:schemeClr val="tx1"/>
              </a:solidFill>
            </a:ln>
          </c:spPr>
          <c:invertIfNegative val="0"/>
          <c:cat>
            <c:strRef>
              <c:f>(Sheet1!$AK$4,Sheet1!$AK$5,Sheet1!$AK$6)</c:f>
              <c:strCache>
                <c:ptCount val="3"/>
                <c:pt idx="0">
                  <c:v>Weighted Speedup</c:v>
                </c:pt>
                <c:pt idx="1">
                  <c:v>Max. Slowdown</c:v>
                </c:pt>
                <c:pt idx="2">
                  <c:v>Perf. per Watt</c:v>
                </c:pt>
              </c:strCache>
            </c:strRef>
          </c:cat>
          <c:val>
            <c:numRef>
              <c:f>(Sheet1!$F$27,Sheet1!$F$47,Sheet1!$F$97)</c:f>
              <c:numCache>
                <c:formatCode>General</c:formatCode>
                <c:ptCount val="3"/>
                <c:pt idx="0">
                  <c:v>1</c:v>
                </c:pt>
                <c:pt idx="1">
                  <c:v>1</c:v>
                </c:pt>
                <c:pt idx="2">
                  <c:v>1</c:v>
                </c:pt>
              </c:numCache>
            </c:numRef>
          </c:val>
        </c:ser>
        <c:ser>
          <c:idx val="3"/>
          <c:order val="1"/>
          <c:tx>
            <c:strRef>
              <c:f>Sheet1!$G$26</c:f>
              <c:strCache>
                <c:ptCount val="1"/>
                <c:pt idx="0">
                  <c:v>RBLA-Dyn</c:v>
                </c:pt>
              </c:strCache>
            </c:strRef>
          </c:tx>
          <c:spPr>
            <a:solidFill>
              <a:srgbClr val="00B050"/>
            </a:solidFill>
            <a:ln>
              <a:solidFill>
                <a:schemeClr val="tx1"/>
              </a:solidFill>
            </a:ln>
          </c:spPr>
          <c:invertIfNegative val="0"/>
          <c:cat>
            <c:strRef>
              <c:f>(Sheet1!$AK$4,Sheet1!$AK$5,Sheet1!$AK$6)</c:f>
              <c:strCache>
                <c:ptCount val="3"/>
                <c:pt idx="0">
                  <c:v>Weighted Speedup</c:v>
                </c:pt>
                <c:pt idx="1">
                  <c:v>Max. Slowdown</c:v>
                </c:pt>
                <c:pt idx="2">
                  <c:v>Perf. per Watt</c:v>
                </c:pt>
              </c:strCache>
            </c:strRef>
          </c:cat>
          <c:val>
            <c:numRef>
              <c:f>(Sheet1!$F$28,Sheet1!$F$48,Sheet1!$F$98)</c:f>
              <c:numCache>
                <c:formatCode>General</c:formatCode>
                <c:ptCount val="3"/>
                <c:pt idx="0">
                  <c:v>1.31083660882258</c:v>
                </c:pt>
                <c:pt idx="1">
                  <c:v>0.81719489482245</c:v>
                </c:pt>
                <c:pt idx="2">
                  <c:v>0.46542370564049901</c:v>
                </c:pt>
              </c:numCache>
            </c:numRef>
          </c:val>
        </c:ser>
        <c:ser>
          <c:idx val="1"/>
          <c:order val="2"/>
          <c:tx>
            <c:strRef>
              <c:f>Sheet1!$G$21</c:f>
              <c:strCache>
                <c:ptCount val="1"/>
                <c:pt idx="0">
                  <c:v>16GB DRAM</c:v>
                </c:pt>
              </c:strCache>
            </c:strRef>
          </c:tx>
          <c:spPr>
            <a:solidFill>
              <a:srgbClr val="FFC000"/>
            </a:solidFill>
            <a:ln>
              <a:solidFill>
                <a:schemeClr val="tx1"/>
              </a:solidFill>
            </a:ln>
          </c:spPr>
          <c:invertIfNegative val="0"/>
          <c:cat>
            <c:strRef>
              <c:f>(Sheet1!$AK$4,Sheet1!$AK$5,Sheet1!$AK$6)</c:f>
              <c:strCache>
                <c:ptCount val="3"/>
                <c:pt idx="0">
                  <c:v>Weighted Speedup</c:v>
                </c:pt>
                <c:pt idx="1">
                  <c:v>Max. Slowdown</c:v>
                </c:pt>
                <c:pt idx="2">
                  <c:v>Perf. per Watt</c:v>
                </c:pt>
              </c:strCache>
            </c:strRef>
          </c:cat>
          <c:val>
            <c:numRef>
              <c:f>(Sheet1!$F$29,Sheet1!$F$49,Sheet1!$F$99)</c:f>
              <c:numCache>
                <c:formatCode>General</c:formatCode>
                <c:ptCount val="3"/>
                <c:pt idx="0">
                  <c:v>1.8423460201957</c:v>
                </c:pt>
                <c:pt idx="1">
                  <c:v>0.56920790734957905</c:v>
                </c:pt>
                <c:pt idx="2">
                  <c:v>0.443071661584369</c:v>
                </c:pt>
              </c:numCache>
            </c:numRef>
          </c:val>
        </c:ser>
        <c:dLbls>
          <c:showLegendKey val="0"/>
          <c:showVal val="0"/>
          <c:showCatName val="0"/>
          <c:showSerName val="0"/>
          <c:showPercent val="0"/>
          <c:showBubbleSize val="0"/>
        </c:dLbls>
        <c:gapWidth val="150"/>
        <c:axId val="-768657600"/>
        <c:axId val="-768653792"/>
      </c:barChart>
      <c:catAx>
        <c:axId val="-768657600"/>
        <c:scaling>
          <c:orientation val="minMax"/>
        </c:scaling>
        <c:delete val="0"/>
        <c:axPos val="b"/>
        <c:title>
          <c:tx>
            <c:rich>
              <a:bodyPr/>
              <a:lstStyle/>
              <a:p>
                <a:pPr>
                  <a:defRPr/>
                </a:pPr>
                <a:r>
                  <a:rPr lang="en-US"/>
                  <a:t>Normalized Metric</a:t>
                </a:r>
              </a:p>
            </c:rich>
          </c:tx>
          <c:overlay val="0"/>
        </c:title>
        <c:numFmt formatCode="General" sourceLinked="0"/>
        <c:majorTickMark val="none"/>
        <c:minorTickMark val="none"/>
        <c:tickLblPos val="nextTo"/>
        <c:crossAx val="-768653792"/>
        <c:crosses val="autoZero"/>
        <c:auto val="1"/>
        <c:lblAlgn val="ctr"/>
        <c:lblOffset val="100"/>
        <c:noMultiLvlLbl val="0"/>
      </c:catAx>
      <c:valAx>
        <c:axId val="-768653792"/>
        <c:scaling>
          <c:orientation val="minMax"/>
        </c:scaling>
        <c:delete val="0"/>
        <c:axPos val="l"/>
        <c:majorGridlines/>
        <c:numFmt formatCode="General" sourceLinked="1"/>
        <c:majorTickMark val="out"/>
        <c:minorTickMark val="none"/>
        <c:tickLblPos val="nextTo"/>
        <c:crossAx val="-768657600"/>
        <c:crosses val="autoZero"/>
        <c:crossBetween val="between"/>
      </c:valAx>
      <c:spPr>
        <a:noFill/>
        <a:ln w="25400">
          <a:noFill/>
        </a:ln>
      </c:spPr>
    </c:plotArea>
    <c:legend>
      <c:legendPos val="t"/>
      <c:overlay val="0"/>
    </c:legend>
    <c:plotVisOnly val="1"/>
    <c:dispBlanksAs val="gap"/>
    <c:showDLblsOverMax val="0"/>
  </c:chart>
  <c:txPr>
    <a:bodyPr/>
    <a:lstStyle/>
    <a:p>
      <a:pPr>
        <a:defRPr sz="2000">
          <a:latin typeface="Times New Roman" pitchFamily="18" charset="0"/>
          <a:cs typeface="Times New Roman" pitchFamily="18"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Sheet1!$G$22</c:f>
              <c:strCache>
                <c:ptCount val="1"/>
                <c:pt idx="0">
                  <c:v>16GB PCM</c:v>
                </c:pt>
              </c:strCache>
            </c:strRef>
          </c:tx>
          <c:spPr>
            <a:solidFill>
              <a:srgbClr val="7030A0"/>
            </a:solidFill>
            <a:ln>
              <a:solidFill>
                <a:schemeClr val="tx1"/>
              </a:solidFill>
            </a:ln>
          </c:spPr>
          <c:invertIfNegative val="0"/>
          <c:cat>
            <c:strRef>
              <c:f>Sheet1!$E$9</c:f>
              <c:strCache>
                <c:ptCount val="1"/>
                <c:pt idx="0">
                  <c:v>Avg</c:v>
                </c:pt>
              </c:strCache>
            </c:strRef>
          </c:cat>
          <c:val>
            <c:numRef>
              <c:f>Sheet1!$F$27</c:f>
              <c:numCache>
                <c:formatCode>General</c:formatCode>
                <c:ptCount val="1"/>
                <c:pt idx="0">
                  <c:v>1</c:v>
                </c:pt>
              </c:numCache>
            </c:numRef>
          </c:val>
        </c:ser>
        <c:ser>
          <c:idx val="3"/>
          <c:order val="1"/>
          <c:tx>
            <c:strRef>
              <c:f>Sheet1!$G$26</c:f>
              <c:strCache>
                <c:ptCount val="1"/>
                <c:pt idx="0">
                  <c:v>RBLA-Dyn</c:v>
                </c:pt>
              </c:strCache>
            </c:strRef>
          </c:tx>
          <c:spPr>
            <a:solidFill>
              <a:srgbClr val="00B050"/>
            </a:solidFill>
            <a:ln>
              <a:solidFill>
                <a:schemeClr val="tx1"/>
              </a:solidFill>
            </a:ln>
          </c:spPr>
          <c:invertIfNegative val="0"/>
          <c:cat>
            <c:strRef>
              <c:f>Sheet1!$E$9</c:f>
              <c:strCache>
                <c:ptCount val="1"/>
                <c:pt idx="0">
                  <c:v>Avg</c:v>
                </c:pt>
              </c:strCache>
            </c:strRef>
          </c:cat>
          <c:val>
            <c:numRef>
              <c:f>Sheet1!$F$28</c:f>
              <c:numCache>
                <c:formatCode>General</c:formatCode>
                <c:ptCount val="1"/>
                <c:pt idx="0">
                  <c:v>1.31083660882258</c:v>
                </c:pt>
              </c:numCache>
            </c:numRef>
          </c:val>
        </c:ser>
        <c:ser>
          <c:idx val="1"/>
          <c:order val="2"/>
          <c:tx>
            <c:strRef>
              <c:f>Sheet1!$G$21</c:f>
              <c:strCache>
                <c:ptCount val="1"/>
                <c:pt idx="0">
                  <c:v>16GB DRAM</c:v>
                </c:pt>
              </c:strCache>
            </c:strRef>
          </c:tx>
          <c:spPr>
            <a:solidFill>
              <a:srgbClr val="0070C0"/>
            </a:solidFill>
            <a:ln>
              <a:solidFill>
                <a:schemeClr val="tx1"/>
              </a:solidFill>
            </a:ln>
          </c:spPr>
          <c:invertIfNegative val="0"/>
          <c:dPt>
            <c:idx val="0"/>
            <c:invertIfNegative val="0"/>
            <c:bubble3D val="0"/>
            <c:spPr>
              <a:solidFill>
                <a:srgbClr val="FFC000"/>
              </a:solidFill>
              <a:ln>
                <a:solidFill>
                  <a:schemeClr val="tx1"/>
                </a:solidFill>
              </a:ln>
            </c:spPr>
          </c:dPt>
          <c:cat>
            <c:strRef>
              <c:f>Sheet1!$E$9</c:f>
              <c:strCache>
                <c:ptCount val="1"/>
                <c:pt idx="0">
                  <c:v>Avg</c:v>
                </c:pt>
              </c:strCache>
            </c:strRef>
          </c:cat>
          <c:val>
            <c:numRef>
              <c:f>Sheet1!$F$29</c:f>
              <c:numCache>
                <c:formatCode>General</c:formatCode>
                <c:ptCount val="1"/>
                <c:pt idx="0">
                  <c:v>1.8423460201957</c:v>
                </c:pt>
              </c:numCache>
            </c:numRef>
          </c:val>
        </c:ser>
        <c:dLbls>
          <c:showLegendKey val="0"/>
          <c:showVal val="0"/>
          <c:showCatName val="0"/>
          <c:showSerName val="0"/>
          <c:showPercent val="0"/>
          <c:showBubbleSize val="0"/>
        </c:dLbls>
        <c:gapWidth val="150"/>
        <c:axId val="-768657056"/>
        <c:axId val="-768651072"/>
      </c:barChart>
      <c:catAx>
        <c:axId val="-768657056"/>
        <c:scaling>
          <c:orientation val="minMax"/>
        </c:scaling>
        <c:delete val="1"/>
        <c:axPos val="b"/>
        <c:numFmt formatCode="General" sourceLinked="0"/>
        <c:majorTickMark val="none"/>
        <c:minorTickMark val="none"/>
        <c:tickLblPos val="nextTo"/>
        <c:crossAx val="-768651072"/>
        <c:crosses val="autoZero"/>
        <c:auto val="1"/>
        <c:lblAlgn val="ctr"/>
        <c:lblOffset val="100"/>
        <c:noMultiLvlLbl val="0"/>
      </c:catAx>
      <c:valAx>
        <c:axId val="-768651072"/>
        <c:scaling>
          <c:orientation val="minMax"/>
        </c:scaling>
        <c:delete val="0"/>
        <c:axPos val="l"/>
        <c:majorGridlines/>
        <c:title>
          <c:tx>
            <c:rich>
              <a:bodyPr/>
              <a:lstStyle/>
              <a:p>
                <a:pPr>
                  <a:defRPr b="1"/>
                </a:pPr>
                <a:r>
                  <a:rPr lang="en-US" b="1"/>
                  <a:t>Normalized Weighted Speedup</a:t>
                </a:r>
              </a:p>
            </c:rich>
          </c:tx>
          <c:overlay val="0"/>
        </c:title>
        <c:numFmt formatCode="General" sourceLinked="1"/>
        <c:majorTickMark val="out"/>
        <c:minorTickMark val="none"/>
        <c:tickLblPos val="nextTo"/>
        <c:crossAx val="-768657056"/>
        <c:crosses val="autoZero"/>
        <c:crossBetween val="between"/>
      </c:valAx>
    </c:plotArea>
    <c:plotVisOnly val="1"/>
    <c:dispBlanksAs val="gap"/>
    <c:showDLblsOverMax val="0"/>
  </c:chart>
  <c:spPr>
    <a:solidFill>
      <a:schemeClr val="bg1"/>
    </a:solidFill>
  </c:spPr>
  <c:txPr>
    <a:bodyPr/>
    <a:lstStyle/>
    <a:p>
      <a:pPr>
        <a:defRPr sz="2000">
          <a:latin typeface="Times New Roman" pitchFamily="18" charset="0"/>
          <a:cs typeface="Times New Roman" pitchFamily="18"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Sheet1!$G$22</c:f>
              <c:strCache>
                <c:ptCount val="1"/>
                <c:pt idx="0">
                  <c:v>16GB PCM</c:v>
                </c:pt>
              </c:strCache>
            </c:strRef>
          </c:tx>
          <c:spPr>
            <a:solidFill>
              <a:srgbClr val="7030A0"/>
            </a:solidFill>
            <a:ln>
              <a:solidFill>
                <a:schemeClr val="tx1"/>
              </a:solidFill>
            </a:ln>
          </c:spPr>
          <c:invertIfNegative val="0"/>
          <c:cat>
            <c:strRef>
              <c:f>Sheet1!$E$9</c:f>
              <c:strCache>
                <c:ptCount val="1"/>
                <c:pt idx="0">
                  <c:v>Avg</c:v>
                </c:pt>
              </c:strCache>
            </c:strRef>
          </c:cat>
          <c:val>
            <c:numRef>
              <c:f>Sheet1!$F$47</c:f>
              <c:numCache>
                <c:formatCode>General</c:formatCode>
                <c:ptCount val="1"/>
                <c:pt idx="0">
                  <c:v>1</c:v>
                </c:pt>
              </c:numCache>
            </c:numRef>
          </c:val>
        </c:ser>
        <c:ser>
          <c:idx val="3"/>
          <c:order val="1"/>
          <c:tx>
            <c:strRef>
              <c:f>Sheet1!$G$26</c:f>
              <c:strCache>
                <c:ptCount val="1"/>
                <c:pt idx="0">
                  <c:v>RBLA-Dyn</c:v>
                </c:pt>
              </c:strCache>
            </c:strRef>
          </c:tx>
          <c:spPr>
            <a:solidFill>
              <a:srgbClr val="00B050"/>
            </a:solidFill>
            <a:ln>
              <a:solidFill>
                <a:schemeClr val="tx1"/>
              </a:solidFill>
            </a:ln>
          </c:spPr>
          <c:invertIfNegative val="0"/>
          <c:cat>
            <c:strRef>
              <c:f>Sheet1!$E$9</c:f>
              <c:strCache>
                <c:ptCount val="1"/>
                <c:pt idx="0">
                  <c:v>Avg</c:v>
                </c:pt>
              </c:strCache>
            </c:strRef>
          </c:cat>
          <c:val>
            <c:numRef>
              <c:f>Sheet1!$F$48</c:f>
              <c:numCache>
                <c:formatCode>General</c:formatCode>
                <c:ptCount val="1"/>
                <c:pt idx="0">
                  <c:v>0.81719489482245</c:v>
                </c:pt>
              </c:numCache>
            </c:numRef>
          </c:val>
        </c:ser>
        <c:ser>
          <c:idx val="1"/>
          <c:order val="2"/>
          <c:tx>
            <c:strRef>
              <c:f>Sheet1!$G$21</c:f>
              <c:strCache>
                <c:ptCount val="1"/>
                <c:pt idx="0">
                  <c:v>16GB DRAM</c:v>
                </c:pt>
              </c:strCache>
            </c:strRef>
          </c:tx>
          <c:spPr>
            <a:solidFill>
              <a:srgbClr val="FFC000"/>
            </a:solidFill>
            <a:ln>
              <a:solidFill>
                <a:schemeClr val="tx1"/>
              </a:solidFill>
            </a:ln>
          </c:spPr>
          <c:invertIfNegative val="0"/>
          <c:cat>
            <c:strRef>
              <c:f>Sheet1!$E$9</c:f>
              <c:strCache>
                <c:ptCount val="1"/>
                <c:pt idx="0">
                  <c:v>Avg</c:v>
                </c:pt>
              </c:strCache>
            </c:strRef>
          </c:cat>
          <c:val>
            <c:numRef>
              <c:f>Sheet1!$F$49</c:f>
              <c:numCache>
                <c:formatCode>General</c:formatCode>
                <c:ptCount val="1"/>
                <c:pt idx="0">
                  <c:v>0.56920790734957905</c:v>
                </c:pt>
              </c:numCache>
            </c:numRef>
          </c:val>
        </c:ser>
        <c:dLbls>
          <c:showLegendKey val="0"/>
          <c:showVal val="0"/>
          <c:showCatName val="0"/>
          <c:showSerName val="0"/>
          <c:showPercent val="0"/>
          <c:showBubbleSize val="0"/>
        </c:dLbls>
        <c:gapWidth val="150"/>
        <c:axId val="-768650528"/>
        <c:axId val="-768651616"/>
      </c:barChart>
      <c:catAx>
        <c:axId val="-768650528"/>
        <c:scaling>
          <c:orientation val="minMax"/>
        </c:scaling>
        <c:delete val="1"/>
        <c:axPos val="b"/>
        <c:numFmt formatCode="General" sourceLinked="0"/>
        <c:majorTickMark val="none"/>
        <c:minorTickMark val="none"/>
        <c:tickLblPos val="nextTo"/>
        <c:crossAx val="-768651616"/>
        <c:crosses val="autoZero"/>
        <c:auto val="1"/>
        <c:lblAlgn val="ctr"/>
        <c:lblOffset val="100"/>
        <c:noMultiLvlLbl val="0"/>
      </c:catAx>
      <c:valAx>
        <c:axId val="-768651616"/>
        <c:scaling>
          <c:orientation val="minMax"/>
        </c:scaling>
        <c:delete val="0"/>
        <c:axPos val="l"/>
        <c:majorGridlines/>
        <c:title>
          <c:tx>
            <c:rich>
              <a:bodyPr/>
              <a:lstStyle/>
              <a:p>
                <a:pPr>
                  <a:defRPr b="1"/>
                </a:pPr>
                <a:r>
                  <a:rPr lang="en-US" b="1" dirty="0"/>
                  <a:t>Normalized </a:t>
                </a:r>
                <a:r>
                  <a:rPr lang="en-US" b="1" dirty="0" smtClean="0"/>
                  <a:t>Max. </a:t>
                </a:r>
                <a:r>
                  <a:rPr lang="en-US" b="1" dirty="0"/>
                  <a:t>Slowdown</a:t>
                </a:r>
              </a:p>
            </c:rich>
          </c:tx>
          <c:overlay val="0"/>
        </c:title>
        <c:numFmt formatCode="General" sourceLinked="1"/>
        <c:majorTickMark val="out"/>
        <c:minorTickMark val="none"/>
        <c:tickLblPos val="nextTo"/>
        <c:crossAx val="-768650528"/>
        <c:crosses val="autoZero"/>
        <c:crossBetween val="between"/>
      </c:valAx>
    </c:plotArea>
    <c:plotVisOnly val="1"/>
    <c:dispBlanksAs val="gap"/>
    <c:showDLblsOverMax val="0"/>
  </c:chart>
  <c:spPr>
    <a:solidFill>
      <a:schemeClr val="bg1"/>
    </a:solidFill>
  </c:spPr>
  <c:txPr>
    <a:bodyPr/>
    <a:lstStyle/>
    <a:p>
      <a:pPr>
        <a:defRPr sz="2000">
          <a:latin typeface="Times New Roman" pitchFamily="18" charset="0"/>
          <a:cs typeface="Times New Roman" pitchFamily="18"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3"/>
    </mc:Choice>
    <mc:Fallback>
      <c:style val="3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679968792227201"/>
          <c:y val="0.13418212908565799"/>
          <c:w val="0.77295804052594297"/>
          <c:h val="0.57225816075576696"/>
        </c:manualLayout>
      </c:layout>
      <c:barChart>
        <c:barDir val="col"/>
        <c:grouping val="clustered"/>
        <c:varyColors val="0"/>
        <c:ser>
          <c:idx val="1"/>
          <c:order val="0"/>
          <c:tx>
            <c:v>STT-RAM (base)</c:v>
          </c:tx>
          <c:invertIfNegative val="0"/>
          <c:val>
            <c:numRef>
              <c:f>DATA3!$AE$254:$AE$265</c:f>
              <c:numCache>
                <c:formatCode>0%</c:formatCode>
                <c:ptCount val="12"/>
                <c:pt idx="0">
                  <c:v>0.95573510300478803</c:v>
                </c:pt>
                <c:pt idx="1">
                  <c:v>0.91812375170455995</c:v>
                </c:pt>
                <c:pt idx="2">
                  <c:v>0.93434694887328196</c:v>
                </c:pt>
                <c:pt idx="3">
                  <c:v>0.95579184720952903</c:v>
                </c:pt>
                <c:pt idx="4">
                  <c:v>0.95738386929952202</c:v>
                </c:pt>
                <c:pt idx="5">
                  <c:v>0.92083392109098094</c:v>
                </c:pt>
                <c:pt idx="6">
                  <c:v>0.95404420780392396</c:v>
                </c:pt>
                <c:pt idx="7">
                  <c:v>0.93019316843574296</c:v>
                </c:pt>
                <c:pt idx="8">
                  <c:v>0.95413346105793595</c:v>
                </c:pt>
                <c:pt idx="9">
                  <c:v>0.94506886725099504</c:v>
                </c:pt>
                <c:pt idx="10">
                  <c:v>0.92103499910287701</c:v>
                </c:pt>
                <c:pt idx="11">
                  <c:v>0.94060819498492199</c:v>
                </c:pt>
              </c:numCache>
            </c:numRef>
          </c:val>
        </c:ser>
        <c:ser>
          <c:idx val="0"/>
          <c:order val="1"/>
          <c:tx>
            <c:v>STT-RAM (opt)</c:v>
          </c:tx>
          <c:invertIfNegative val="0"/>
          <c:cat>
            <c:strRef>
              <c:f>DATA3!$B$272:$B$283</c:f>
              <c:strCache>
                <c:ptCount val="12"/>
                <c:pt idx="0">
                  <c:v>mpmix0</c:v>
                </c:pt>
                <c:pt idx="1">
                  <c:v>mpmix1</c:v>
                </c:pt>
                <c:pt idx="2">
                  <c:v>mpmix2</c:v>
                </c:pt>
                <c:pt idx="3">
                  <c:v>mpmix3</c:v>
                </c:pt>
                <c:pt idx="4">
                  <c:v>mpmix4</c:v>
                </c:pt>
                <c:pt idx="5">
                  <c:v>mpmix5</c:v>
                </c:pt>
                <c:pt idx="6">
                  <c:v>mpmix6</c:v>
                </c:pt>
                <c:pt idx="7">
                  <c:v>mpmix7</c:v>
                </c:pt>
                <c:pt idx="8">
                  <c:v>mpmix8</c:v>
                </c:pt>
                <c:pt idx="9">
                  <c:v>mpmix9</c:v>
                </c:pt>
                <c:pt idx="10">
                  <c:v>mpmix10</c:v>
                </c:pt>
                <c:pt idx="11">
                  <c:v>Average</c:v>
                </c:pt>
              </c:strCache>
            </c:strRef>
          </c:cat>
          <c:val>
            <c:numRef>
              <c:f>DATA3!$AE$272:$AE$283</c:f>
              <c:numCache>
                <c:formatCode>0%</c:formatCode>
                <c:ptCount val="12"/>
                <c:pt idx="0">
                  <c:v>0.96014015490016003</c:v>
                </c:pt>
                <c:pt idx="1">
                  <c:v>0.91452653688198104</c:v>
                </c:pt>
                <c:pt idx="2">
                  <c:v>0.944297717493359</c:v>
                </c:pt>
                <c:pt idx="3">
                  <c:v>0.95631640412181496</c:v>
                </c:pt>
                <c:pt idx="4">
                  <c:v>0.95951280726469701</c:v>
                </c:pt>
                <c:pt idx="5">
                  <c:v>0.92091863675880803</c:v>
                </c:pt>
                <c:pt idx="6">
                  <c:v>0.95947649301942695</c:v>
                </c:pt>
                <c:pt idx="7">
                  <c:v>0.93564097344487296</c:v>
                </c:pt>
                <c:pt idx="8">
                  <c:v>0.96002894850404497</c:v>
                </c:pt>
                <c:pt idx="9">
                  <c:v>0.94574147442823198</c:v>
                </c:pt>
                <c:pt idx="10">
                  <c:v>0.93546006245570401</c:v>
                </c:pt>
                <c:pt idx="11">
                  <c:v>0.94473274629755399</c:v>
                </c:pt>
              </c:numCache>
            </c:numRef>
          </c:val>
        </c:ser>
        <c:dLbls>
          <c:showLegendKey val="0"/>
          <c:showVal val="0"/>
          <c:showCatName val="0"/>
          <c:showSerName val="0"/>
          <c:showPercent val="0"/>
          <c:showBubbleSize val="0"/>
        </c:dLbls>
        <c:gapWidth val="150"/>
        <c:axId val="-768649440"/>
        <c:axId val="-768649984"/>
      </c:barChart>
      <c:catAx>
        <c:axId val="-768649440"/>
        <c:scaling>
          <c:orientation val="minMax"/>
        </c:scaling>
        <c:delete val="0"/>
        <c:axPos val="b"/>
        <c:majorTickMark val="out"/>
        <c:minorTickMark val="none"/>
        <c:tickLblPos val="nextTo"/>
        <c:crossAx val="-768649984"/>
        <c:crosses val="autoZero"/>
        <c:auto val="1"/>
        <c:lblAlgn val="ctr"/>
        <c:lblOffset val="100"/>
        <c:noMultiLvlLbl val="0"/>
      </c:catAx>
      <c:valAx>
        <c:axId val="-768649984"/>
        <c:scaling>
          <c:orientation val="minMax"/>
        </c:scaling>
        <c:delete val="0"/>
        <c:axPos val="l"/>
        <c:majorGridlines/>
        <c:title>
          <c:tx>
            <c:rich>
              <a:bodyPr rot="-5400000" vert="horz"/>
              <a:lstStyle/>
              <a:p>
                <a:pPr>
                  <a:defRPr sz="1600"/>
                </a:pPr>
                <a:r>
                  <a:rPr lang="en-US" sz="1800" dirty="0" smtClean="0"/>
                  <a:t>Performance </a:t>
                </a:r>
                <a:endParaRPr lang="en-US" sz="1800" dirty="0"/>
              </a:p>
              <a:p>
                <a:pPr>
                  <a:defRPr sz="1600"/>
                </a:pPr>
                <a:r>
                  <a:rPr lang="en-US" sz="1800" dirty="0" smtClean="0"/>
                  <a:t>vs. </a:t>
                </a:r>
                <a:r>
                  <a:rPr lang="en-US" sz="1800" dirty="0"/>
                  <a:t>DRAM</a:t>
                </a:r>
              </a:p>
            </c:rich>
          </c:tx>
          <c:layout>
            <c:manualLayout>
              <c:xMode val="edge"/>
              <c:yMode val="edge"/>
              <c:x val="0"/>
              <c:y val="0.140480918786801"/>
            </c:manualLayout>
          </c:layout>
          <c:overlay val="0"/>
        </c:title>
        <c:numFmt formatCode="0%" sourceLinked="1"/>
        <c:majorTickMark val="out"/>
        <c:minorTickMark val="none"/>
        <c:tickLblPos val="nextTo"/>
        <c:txPr>
          <a:bodyPr/>
          <a:lstStyle/>
          <a:p>
            <a:pPr>
              <a:defRPr sz="1200"/>
            </a:pPr>
            <a:endParaRPr lang="en-US"/>
          </a:p>
        </c:txPr>
        <c:crossAx val="-768649440"/>
        <c:crosses val="autoZero"/>
        <c:crossBetween val="between"/>
      </c:valAx>
      <c:spPr>
        <a:noFill/>
      </c:spPr>
    </c:plotArea>
    <c:legend>
      <c:legendPos val="t"/>
      <c:layout>
        <c:manualLayout>
          <c:xMode val="edge"/>
          <c:yMode val="edge"/>
          <c:x val="0.23548251901453099"/>
          <c:y val="3.3530571124193803E-2"/>
          <c:w val="0.52903496197093902"/>
          <c:h val="8.5478754510895899E-2"/>
        </c:manualLayout>
      </c:layout>
      <c:overlay val="0"/>
    </c:legend>
    <c:plotVisOnly val="1"/>
    <c:dispBlanksAs val="gap"/>
    <c:showDLblsOverMax val="0"/>
  </c:chart>
  <c:spPr>
    <a:ln>
      <a:noFill/>
    </a:ln>
  </c:spPr>
  <c:txPr>
    <a:bodyPr/>
    <a:lstStyle/>
    <a:p>
      <a:pPr>
        <a:defRPr sz="11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3"/>
    </mc:Choice>
    <mc:Fallback>
      <c:style val="33"/>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DATA3!$AF$253</c:f>
              <c:strCache>
                <c:ptCount val="1"/>
                <c:pt idx="0">
                  <c:v>ACT+PRE</c:v>
                </c:pt>
              </c:strCache>
            </c:strRef>
          </c:tx>
          <c:invertIfNegative val="0"/>
          <c:cat>
            <c:strRef>
              <c:f>DATA3!$B$254:$B$265</c:f>
              <c:strCache>
                <c:ptCount val="12"/>
                <c:pt idx="0">
                  <c:v>mpmix0</c:v>
                </c:pt>
                <c:pt idx="1">
                  <c:v>mpmix1</c:v>
                </c:pt>
                <c:pt idx="2">
                  <c:v>mpmix2</c:v>
                </c:pt>
                <c:pt idx="3">
                  <c:v>mpmix3</c:v>
                </c:pt>
                <c:pt idx="4">
                  <c:v>mpmix4</c:v>
                </c:pt>
                <c:pt idx="5">
                  <c:v>mpmix5</c:v>
                </c:pt>
                <c:pt idx="6">
                  <c:v>mpmix6</c:v>
                </c:pt>
                <c:pt idx="7">
                  <c:v>mpmix7</c:v>
                </c:pt>
                <c:pt idx="8">
                  <c:v>mpmix8</c:v>
                </c:pt>
                <c:pt idx="9">
                  <c:v>mpmix9</c:v>
                </c:pt>
                <c:pt idx="10">
                  <c:v>mpmix10</c:v>
                </c:pt>
                <c:pt idx="11">
                  <c:v>Average</c:v>
                </c:pt>
              </c:strCache>
            </c:strRef>
          </c:cat>
          <c:val>
            <c:numRef>
              <c:f>DATA3!$AF$254:$AF$265</c:f>
              <c:numCache>
                <c:formatCode>0%</c:formatCode>
                <c:ptCount val="12"/>
                <c:pt idx="0">
                  <c:v>0.30174700400419302</c:v>
                </c:pt>
                <c:pt idx="1">
                  <c:v>0.276460740767901</c:v>
                </c:pt>
                <c:pt idx="2">
                  <c:v>0.37424610262490798</c:v>
                </c:pt>
                <c:pt idx="3">
                  <c:v>0.32119377388984499</c:v>
                </c:pt>
                <c:pt idx="4">
                  <c:v>0.339731364740398</c:v>
                </c:pt>
                <c:pt idx="5">
                  <c:v>0.34882700464222999</c:v>
                </c:pt>
                <c:pt idx="6">
                  <c:v>0.361969230116095</c:v>
                </c:pt>
                <c:pt idx="7">
                  <c:v>0.260303148145966</c:v>
                </c:pt>
                <c:pt idx="8">
                  <c:v>0.33523660020355001</c:v>
                </c:pt>
                <c:pt idx="9">
                  <c:v>0.39384616488081597</c:v>
                </c:pt>
                <c:pt idx="10">
                  <c:v>0.32654818580274197</c:v>
                </c:pt>
                <c:pt idx="11">
                  <c:v>0.330919029074422</c:v>
                </c:pt>
              </c:numCache>
            </c:numRef>
          </c:val>
        </c:ser>
        <c:ser>
          <c:idx val="1"/>
          <c:order val="1"/>
          <c:tx>
            <c:strRef>
              <c:f>DATA3!$AG$253</c:f>
              <c:strCache>
                <c:ptCount val="1"/>
                <c:pt idx="0">
                  <c:v>WB</c:v>
                </c:pt>
              </c:strCache>
            </c:strRef>
          </c:tx>
          <c:invertIfNegative val="0"/>
          <c:cat>
            <c:strRef>
              <c:f>DATA3!$B$254:$B$265</c:f>
              <c:strCache>
                <c:ptCount val="12"/>
                <c:pt idx="0">
                  <c:v>mpmix0</c:v>
                </c:pt>
                <c:pt idx="1">
                  <c:v>mpmix1</c:v>
                </c:pt>
                <c:pt idx="2">
                  <c:v>mpmix2</c:v>
                </c:pt>
                <c:pt idx="3">
                  <c:v>mpmix3</c:v>
                </c:pt>
                <c:pt idx="4">
                  <c:v>mpmix4</c:v>
                </c:pt>
                <c:pt idx="5">
                  <c:v>mpmix5</c:v>
                </c:pt>
                <c:pt idx="6">
                  <c:v>mpmix6</c:v>
                </c:pt>
                <c:pt idx="7">
                  <c:v>mpmix7</c:v>
                </c:pt>
                <c:pt idx="8">
                  <c:v>mpmix8</c:v>
                </c:pt>
                <c:pt idx="9">
                  <c:v>mpmix9</c:v>
                </c:pt>
                <c:pt idx="10">
                  <c:v>mpmix10</c:v>
                </c:pt>
                <c:pt idx="11">
                  <c:v>Average</c:v>
                </c:pt>
              </c:strCache>
            </c:strRef>
          </c:cat>
          <c:val>
            <c:numRef>
              <c:f>DATA3!$AG$254:$AG$265</c:f>
              <c:numCache>
                <c:formatCode>0%</c:formatCode>
                <c:ptCount val="12"/>
                <c:pt idx="0">
                  <c:v>1.8528769607931098E-2</c:v>
                </c:pt>
                <c:pt idx="1">
                  <c:v>2.7397053001998701E-2</c:v>
                </c:pt>
                <c:pt idx="2">
                  <c:v>1.35177849359938E-2</c:v>
                </c:pt>
                <c:pt idx="3">
                  <c:v>1.59786244869045E-2</c:v>
                </c:pt>
                <c:pt idx="4">
                  <c:v>2.2232772442004702E-2</c:v>
                </c:pt>
                <c:pt idx="5">
                  <c:v>1.86487519376289E-2</c:v>
                </c:pt>
                <c:pt idx="6">
                  <c:v>1.58715196141603E-2</c:v>
                </c:pt>
                <c:pt idx="7">
                  <c:v>2.58260822607475E-2</c:v>
                </c:pt>
                <c:pt idx="8">
                  <c:v>1.68700752780532E-2</c:v>
                </c:pt>
                <c:pt idx="9">
                  <c:v>1.6361883237882801E-2</c:v>
                </c:pt>
                <c:pt idx="10">
                  <c:v>1.50084765126291E-2</c:v>
                </c:pt>
                <c:pt idx="11">
                  <c:v>1.87492539378122E-2</c:v>
                </c:pt>
              </c:numCache>
            </c:numRef>
          </c:val>
        </c:ser>
        <c:ser>
          <c:idx val="2"/>
          <c:order val="2"/>
          <c:tx>
            <c:strRef>
              <c:f>DATA3!$AH$253</c:f>
              <c:strCache>
                <c:ptCount val="1"/>
                <c:pt idx="0">
                  <c:v>RB</c:v>
                </c:pt>
              </c:strCache>
            </c:strRef>
          </c:tx>
          <c:invertIfNegative val="0"/>
          <c:cat>
            <c:strRef>
              <c:f>DATA3!$B$254:$B$265</c:f>
              <c:strCache>
                <c:ptCount val="12"/>
                <c:pt idx="0">
                  <c:v>mpmix0</c:v>
                </c:pt>
                <c:pt idx="1">
                  <c:v>mpmix1</c:v>
                </c:pt>
                <c:pt idx="2">
                  <c:v>mpmix2</c:v>
                </c:pt>
                <c:pt idx="3">
                  <c:v>mpmix3</c:v>
                </c:pt>
                <c:pt idx="4">
                  <c:v>mpmix4</c:v>
                </c:pt>
                <c:pt idx="5">
                  <c:v>mpmix5</c:v>
                </c:pt>
                <c:pt idx="6">
                  <c:v>mpmix6</c:v>
                </c:pt>
                <c:pt idx="7">
                  <c:v>mpmix7</c:v>
                </c:pt>
                <c:pt idx="8">
                  <c:v>mpmix8</c:v>
                </c:pt>
                <c:pt idx="9">
                  <c:v>mpmix9</c:v>
                </c:pt>
                <c:pt idx="10">
                  <c:v>mpmix10</c:v>
                </c:pt>
                <c:pt idx="11">
                  <c:v>Average</c:v>
                </c:pt>
              </c:strCache>
            </c:strRef>
          </c:cat>
          <c:val>
            <c:numRef>
              <c:f>DATA3!$AH$254:$AH$265</c:f>
              <c:numCache>
                <c:formatCode>0%</c:formatCode>
                <c:ptCount val="12"/>
                <c:pt idx="0">
                  <c:v>1.75196370561174E-2</c:v>
                </c:pt>
                <c:pt idx="1">
                  <c:v>1.41617981497664E-2</c:v>
                </c:pt>
                <c:pt idx="2">
                  <c:v>1.0281025536002001E-2</c:v>
                </c:pt>
                <c:pt idx="3">
                  <c:v>1.87812377047714E-2</c:v>
                </c:pt>
                <c:pt idx="4">
                  <c:v>2.3664692489034401E-2</c:v>
                </c:pt>
                <c:pt idx="5">
                  <c:v>1.0148272771727701E-2</c:v>
                </c:pt>
                <c:pt idx="6">
                  <c:v>2.4161071616768798E-2</c:v>
                </c:pt>
                <c:pt idx="7">
                  <c:v>1.6985761926729698E-2</c:v>
                </c:pt>
                <c:pt idx="8">
                  <c:v>1.3314628015711901E-2</c:v>
                </c:pt>
                <c:pt idx="9">
                  <c:v>1.2743385827010199E-2</c:v>
                </c:pt>
                <c:pt idx="10">
                  <c:v>1.01663101466437E-2</c:v>
                </c:pt>
                <c:pt idx="11">
                  <c:v>1.5629801930934901E-2</c:v>
                </c:pt>
              </c:numCache>
            </c:numRef>
          </c:val>
        </c:ser>
        <c:dLbls>
          <c:showLegendKey val="0"/>
          <c:showVal val="0"/>
          <c:showCatName val="0"/>
          <c:showSerName val="0"/>
          <c:showPercent val="0"/>
          <c:showBubbleSize val="0"/>
        </c:dLbls>
        <c:gapWidth val="150"/>
        <c:overlap val="100"/>
        <c:axId val="-768646176"/>
        <c:axId val="-768645088"/>
      </c:barChart>
      <c:catAx>
        <c:axId val="-768646176"/>
        <c:scaling>
          <c:orientation val="minMax"/>
        </c:scaling>
        <c:delete val="0"/>
        <c:axPos val="b"/>
        <c:numFmt formatCode="General" sourceLinked="0"/>
        <c:majorTickMark val="out"/>
        <c:minorTickMark val="none"/>
        <c:tickLblPos val="nextTo"/>
        <c:crossAx val="-768645088"/>
        <c:crosses val="autoZero"/>
        <c:auto val="1"/>
        <c:lblAlgn val="ctr"/>
        <c:lblOffset val="100"/>
        <c:noMultiLvlLbl val="0"/>
      </c:catAx>
      <c:valAx>
        <c:axId val="-768645088"/>
        <c:scaling>
          <c:orientation val="minMax"/>
          <c:max val="1"/>
        </c:scaling>
        <c:delete val="0"/>
        <c:axPos val="l"/>
        <c:majorGridlines/>
        <c:title>
          <c:tx>
            <c:rich>
              <a:bodyPr rot="-5400000" vert="horz"/>
              <a:lstStyle/>
              <a:p>
                <a:pPr>
                  <a:defRPr/>
                </a:pPr>
                <a:r>
                  <a:rPr lang="en-US" sz="1800" dirty="0" smtClean="0"/>
                  <a:t>Energy</a:t>
                </a:r>
                <a:r>
                  <a:rPr lang="en-US" sz="1800" baseline="0" dirty="0" smtClean="0"/>
                  <a:t> </a:t>
                </a:r>
              </a:p>
              <a:p>
                <a:pPr>
                  <a:defRPr/>
                </a:pPr>
                <a:r>
                  <a:rPr lang="en-US" sz="1800" baseline="0" dirty="0" smtClean="0"/>
                  <a:t>vs. DRAM</a:t>
                </a:r>
                <a:endParaRPr lang="en-US" sz="1800" dirty="0"/>
              </a:p>
            </c:rich>
          </c:tx>
          <c:layout>
            <c:manualLayout>
              <c:xMode val="edge"/>
              <c:yMode val="edge"/>
              <c:x val="1.43002128892585E-2"/>
              <c:y val="0.27631459860620899"/>
            </c:manualLayout>
          </c:layout>
          <c:overlay val="0"/>
        </c:title>
        <c:numFmt formatCode="0%" sourceLinked="1"/>
        <c:majorTickMark val="out"/>
        <c:minorTickMark val="none"/>
        <c:tickLblPos val="nextTo"/>
        <c:crossAx val="-768646176"/>
        <c:crosses val="autoZero"/>
        <c:crossBetween val="between"/>
      </c:valAx>
      <c:spPr>
        <a:noFill/>
      </c:spPr>
    </c:plotArea>
    <c:legend>
      <c:legendPos val="t"/>
      <c:overlay val="0"/>
    </c:legend>
    <c:plotVisOnly val="1"/>
    <c:dispBlanksAs val="gap"/>
    <c:showDLblsOverMax val="0"/>
  </c:chart>
  <c:spPr>
    <a:ln>
      <a:noFill/>
    </a:ln>
  </c:spPr>
  <c:txPr>
    <a:bodyPr/>
    <a:lstStyle/>
    <a:p>
      <a:pPr>
        <a:defRPr sz="11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0"/>
          <c:order val="0"/>
          <c:spPr>
            <a:ln w="63500">
              <a:solidFill>
                <a:schemeClr val="tx1"/>
              </a:solidFill>
            </a:ln>
          </c:spPr>
          <c:marker>
            <c:symbol val="diamond"/>
            <c:size val="20"/>
            <c:spPr>
              <a:solidFill>
                <a:schemeClr val="tx1"/>
              </a:solidFill>
              <a:ln>
                <a:solidFill>
                  <a:schemeClr val="tx1"/>
                </a:solidFill>
              </a:ln>
            </c:spPr>
          </c:marker>
          <c:dPt>
            <c:idx val="2"/>
            <c:marker>
              <c:spPr>
                <a:solidFill>
                  <a:schemeClr val="tx1"/>
                </a:solidFill>
                <a:ln>
                  <a:solidFill>
                    <a:schemeClr val="accent3">
                      <a:lumMod val="75000"/>
                    </a:schemeClr>
                  </a:solidFill>
                </a:ln>
              </c:spPr>
            </c:marker>
            <c:bubble3D val="0"/>
          </c:dPt>
          <c:dPt>
            <c:idx val="4"/>
            <c:marker>
              <c:spPr>
                <a:solidFill>
                  <a:schemeClr val="tx1"/>
                </a:solidFill>
                <a:ln>
                  <a:noFill/>
                </a:ln>
              </c:spPr>
            </c:marker>
            <c:bubble3D val="0"/>
          </c:dPt>
          <c:xVal>
            <c:numRef>
              <c:f>'Trade-off'!$C$50:$C$54</c:f>
              <c:numCache>
                <c:formatCode>0.00</c:formatCode>
                <c:ptCount val="5"/>
                <c:pt idx="0">
                  <c:v>23.10725021132788</c:v>
                </c:pt>
                <c:pt idx="1">
                  <c:v>24.617764350044659</c:v>
                </c:pt>
                <c:pt idx="2">
                  <c:v>27.831175560551241</c:v>
                </c:pt>
                <c:pt idx="3">
                  <c:v>35.461599363785872</c:v>
                </c:pt>
                <c:pt idx="4" formatCode="General">
                  <c:v>52.5</c:v>
                </c:pt>
              </c:numCache>
            </c:numRef>
          </c:xVal>
          <c:yVal>
            <c:numRef>
              <c:f>'Trade-off'!$D$50:$D$54</c:f>
              <c:numCache>
                <c:formatCode>General</c:formatCode>
                <c:ptCount val="5"/>
                <c:pt idx="0">
                  <c:v>3.7551020408163258</c:v>
                </c:pt>
                <c:pt idx="1">
                  <c:v>2.285714285714286</c:v>
                </c:pt>
                <c:pt idx="2">
                  <c:v>1.551020408163265</c:v>
                </c:pt>
                <c:pt idx="3">
                  <c:v>1.1836734693877551</c:v>
                </c:pt>
                <c:pt idx="4">
                  <c:v>1</c:v>
                </c:pt>
              </c:numCache>
            </c:numRef>
          </c:yVal>
          <c:smooth val="1"/>
        </c:ser>
        <c:dLbls>
          <c:showLegendKey val="0"/>
          <c:showVal val="0"/>
          <c:showCatName val="0"/>
          <c:showSerName val="0"/>
          <c:showPercent val="0"/>
          <c:showBubbleSize val="0"/>
        </c:dLbls>
        <c:axId val="-771358000"/>
        <c:axId val="-771354736"/>
      </c:scatterChart>
      <c:valAx>
        <c:axId val="-771358000"/>
        <c:scaling>
          <c:orientation val="minMax"/>
          <c:max val="70"/>
        </c:scaling>
        <c:delete val="0"/>
        <c:axPos val="b"/>
        <c:title>
          <c:tx>
            <c:rich>
              <a:bodyPr anchor="t" anchorCtr="0"/>
              <a:lstStyle/>
              <a:p>
                <a:pPr algn="r">
                  <a:defRPr sz="2800"/>
                </a:pPr>
                <a:r>
                  <a:rPr lang="en-US" sz="2800" smtClean="0"/>
                  <a:t>Latency (ns)</a:t>
                </a:r>
                <a:endParaRPr lang="en-US" sz="2800"/>
              </a:p>
            </c:rich>
          </c:tx>
          <c:overlay val="0"/>
        </c:title>
        <c:numFmt formatCode="0" sourceLinked="0"/>
        <c:majorTickMark val="out"/>
        <c:minorTickMark val="none"/>
        <c:tickLblPos val="nextTo"/>
        <c:txPr>
          <a:bodyPr/>
          <a:lstStyle/>
          <a:p>
            <a:pPr>
              <a:defRPr sz="2400"/>
            </a:pPr>
            <a:endParaRPr lang="en-US"/>
          </a:p>
        </c:txPr>
        <c:crossAx val="-771354736"/>
        <c:crosses val="autoZero"/>
        <c:crossBetween val="midCat"/>
        <c:majorUnit val="10"/>
      </c:valAx>
      <c:valAx>
        <c:axId val="-771354736"/>
        <c:scaling>
          <c:orientation val="minMax"/>
        </c:scaling>
        <c:delete val="0"/>
        <c:axPos val="l"/>
        <c:majorGridlines/>
        <c:title>
          <c:tx>
            <c:rich>
              <a:bodyPr rot="-5400000" vert="horz"/>
              <a:lstStyle/>
              <a:p>
                <a:pPr>
                  <a:defRPr sz="2800"/>
                </a:pPr>
                <a:r>
                  <a:rPr lang="en-US" sz="2800" dirty="0" smtClean="0"/>
                  <a:t>Normalized</a:t>
                </a:r>
                <a:r>
                  <a:rPr lang="en-US" sz="2800" baseline="0" dirty="0" smtClean="0"/>
                  <a:t> DRAM Area</a:t>
                </a:r>
                <a:endParaRPr lang="en-US" sz="2800" dirty="0"/>
              </a:p>
            </c:rich>
          </c:tx>
          <c:overlay val="0"/>
        </c:title>
        <c:numFmt formatCode="General" sourceLinked="1"/>
        <c:majorTickMark val="out"/>
        <c:minorTickMark val="none"/>
        <c:tickLblPos val="nextTo"/>
        <c:txPr>
          <a:bodyPr/>
          <a:lstStyle/>
          <a:p>
            <a:pPr>
              <a:defRPr sz="2400"/>
            </a:pPr>
            <a:endParaRPr lang="en-US"/>
          </a:p>
        </c:txPr>
        <c:crossAx val="-771358000"/>
        <c:crosses val="autoZero"/>
        <c:crossBetween val="midCat"/>
        <c:majorUnit val="1"/>
      </c:valAx>
    </c:plotArea>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627952755905498"/>
          <c:y val="8.9722421061003699E-2"/>
          <c:w val="0.64258779075029404"/>
          <c:h val="0.71270381430327001"/>
        </c:manualLayout>
      </c:layout>
      <c:barChart>
        <c:barDir val="col"/>
        <c:grouping val="clustered"/>
        <c:varyColors val="0"/>
        <c:ser>
          <c:idx val="0"/>
          <c:order val="0"/>
          <c:tx>
            <c:strRef>
              <c:f>Sheet2!$G$18</c:f>
              <c:strCache>
                <c:ptCount val="1"/>
                <c:pt idx="0">
                  <c:v>Normalized Power Consumption</c:v>
                </c:pt>
              </c:strCache>
            </c:strRef>
          </c:tx>
          <c:spPr>
            <a:solidFill>
              <a:srgbClr val="FF0000"/>
            </a:solidFill>
            <a:ln>
              <a:solidFill>
                <a:srgbClr val="FF0000"/>
              </a:solidFill>
            </a:ln>
          </c:spPr>
          <c:invertIfNegative val="0"/>
          <c:cat>
            <c:strRef>
              <c:f>Sheet2!$H$17:$J$17</c:f>
              <c:strCache>
                <c:ptCount val="3"/>
                <c:pt idx="0">
                  <c:v>commodity DRAM</c:v>
                </c:pt>
                <c:pt idx="1">
                  <c:v>near segment</c:v>
                </c:pt>
                <c:pt idx="2">
                  <c:v>far  segment</c:v>
                </c:pt>
              </c:strCache>
            </c:strRef>
          </c:cat>
          <c:val>
            <c:numRef>
              <c:f>Sheet2!$H$18:$J$18</c:f>
              <c:numCache>
                <c:formatCode>General</c:formatCode>
                <c:ptCount val="3"/>
                <c:pt idx="0">
                  <c:v>1</c:v>
                </c:pt>
                <c:pt idx="1">
                  <c:v>0.49</c:v>
                </c:pt>
                <c:pt idx="2">
                  <c:v>1.49</c:v>
                </c:pt>
              </c:numCache>
            </c:numRef>
          </c:val>
        </c:ser>
        <c:dLbls>
          <c:showLegendKey val="0"/>
          <c:showVal val="0"/>
          <c:showCatName val="0"/>
          <c:showSerName val="0"/>
          <c:showPercent val="0"/>
          <c:showBubbleSize val="0"/>
        </c:dLbls>
        <c:gapWidth val="50"/>
        <c:axId val="-771349840"/>
        <c:axId val="-771346576"/>
      </c:barChart>
      <c:catAx>
        <c:axId val="-771349840"/>
        <c:scaling>
          <c:orientation val="minMax"/>
        </c:scaling>
        <c:delete val="1"/>
        <c:axPos val="b"/>
        <c:numFmt formatCode="General" sourceLinked="0"/>
        <c:majorTickMark val="out"/>
        <c:minorTickMark val="none"/>
        <c:tickLblPos val="nextTo"/>
        <c:crossAx val="-771346576"/>
        <c:crosses val="autoZero"/>
        <c:auto val="1"/>
        <c:lblAlgn val="ctr"/>
        <c:lblOffset val="100"/>
        <c:noMultiLvlLbl val="0"/>
      </c:catAx>
      <c:valAx>
        <c:axId val="-771346576"/>
        <c:scaling>
          <c:orientation val="minMax"/>
          <c:max val="1.5"/>
          <c:min val="0"/>
        </c:scaling>
        <c:delete val="0"/>
        <c:axPos val="l"/>
        <c:majorGridlines/>
        <c:numFmt formatCode="0%" sourceLinked="0"/>
        <c:majorTickMark val="out"/>
        <c:minorTickMark val="none"/>
        <c:tickLblPos val="nextTo"/>
        <c:txPr>
          <a:bodyPr/>
          <a:lstStyle/>
          <a:p>
            <a:pPr>
              <a:defRPr sz="1600"/>
            </a:pPr>
            <a:endParaRPr lang="en-US"/>
          </a:p>
        </c:txPr>
        <c:crossAx val="-771349840"/>
        <c:crosses val="autoZero"/>
        <c:crossBetween val="between"/>
        <c:majorUnit val="0.5"/>
        <c:minorUnit val="0.04"/>
      </c:valAx>
    </c:plotArea>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2026638474133"/>
          <c:y val="3.6564430193441501E-2"/>
          <c:w val="0.62821987268810797"/>
          <c:h val="0.75608764511344895"/>
        </c:manualLayout>
      </c:layout>
      <c:barChart>
        <c:barDir val="col"/>
        <c:grouping val="clustered"/>
        <c:varyColors val="0"/>
        <c:ser>
          <c:idx val="0"/>
          <c:order val="0"/>
          <c:tx>
            <c:strRef>
              <c:f>Sheet2!$B$18</c:f>
              <c:strCache>
                <c:ptCount val="1"/>
                <c:pt idx="0">
                  <c:v>Latency</c:v>
                </c:pt>
              </c:strCache>
            </c:strRef>
          </c:tx>
          <c:invertIfNegative val="0"/>
          <c:cat>
            <c:strRef>
              <c:f>Sheet2!$C$17:$E$17</c:f>
              <c:strCache>
                <c:ptCount val="3"/>
                <c:pt idx="0">
                  <c:v>commodity DRAM</c:v>
                </c:pt>
                <c:pt idx="1">
                  <c:v>near segment</c:v>
                </c:pt>
                <c:pt idx="2">
                  <c:v>far  segment</c:v>
                </c:pt>
              </c:strCache>
            </c:strRef>
          </c:cat>
          <c:val>
            <c:numRef>
              <c:f>Sheet2!$C$18:$E$18</c:f>
              <c:numCache>
                <c:formatCode>General</c:formatCode>
                <c:ptCount val="3"/>
                <c:pt idx="0">
                  <c:v>1</c:v>
                </c:pt>
                <c:pt idx="1">
                  <c:v>0.56000000000000005</c:v>
                </c:pt>
                <c:pt idx="2">
                  <c:v>1.23</c:v>
                </c:pt>
              </c:numCache>
            </c:numRef>
          </c:val>
        </c:ser>
        <c:dLbls>
          <c:showLegendKey val="0"/>
          <c:showVal val="0"/>
          <c:showCatName val="0"/>
          <c:showSerName val="0"/>
          <c:showPercent val="0"/>
          <c:showBubbleSize val="0"/>
        </c:dLbls>
        <c:gapWidth val="50"/>
        <c:axId val="-771353104"/>
        <c:axId val="-771356912"/>
      </c:barChart>
      <c:catAx>
        <c:axId val="-771353104"/>
        <c:scaling>
          <c:orientation val="minMax"/>
        </c:scaling>
        <c:delete val="1"/>
        <c:axPos val="b"/>
        <c:numFmt formatCode="General" sourceLinked="0"/>
        <c:majorTickMark val="out"/>
        <c:minorTickMark val="none"/>
        <c:tickLblPos val="nextTo"/>
        <c:crossAx val="-771356912"/>
        <c:crosses val="autoZero"/>
        <c:auto val="1"/>
        <c:lblAlgn val="ctr"/>
        <c:lblOffset val="100"/>
        <c:noMultiLvlLbl val="0"/>
      </c:catAx>
      <c:valAx>
        <c:axId val="-771356912"/>
        <c:scaling>
          <c:orientation val="minMax"/>
          <c:max val="1.6"/>
          <c:min val="0"/>
        </c:scaling>
        <c:delete val="0"/>
        <c:axPos val="l"/>
        <c:majorGridlines/>
        <c:numFmt formatCode="0%" sourceLinked="0"/>
        <c:majorTickMark val="out"/>
        <c:minorTickMark val="none"/>
        <c:tickLblPos val="nextTo"/>
        <c:txPr>
          <a:bodyPr/>
          <a:lstStyle/>
          <a:p>
            <a:pPr>
              <a:defRPr sz="1800"/>
            </a:pPr>
            <a:endParaRPr lang="en-US"/>
          </a:p>
        </c:txPr>
        <c:crossAx val="-771353104"/>
        <c:crosses val="autoZero"/>
        <c:crossBetween val="between"/>
        <c:majorUnit val="0.5"/>
        <c:minorUnit val="0.04"/>
      </c:valAx>
    </c:plotArea>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0"/>
          <c:order val="0"/>
          <c:spPr>
            <a:ln w="63500">
              <a:solidFill>
                <a:schemeClr val="tx1"/>
              </a:solidFill>
            </a:ln>
          </c:spPr>
          <c:marker>
            <c:symbol val="diamond"/>
            <c:size val="20"/>
            <c:spPr>
              <a:solidFill>
                <a:schemeClr val="tx1"/>
              </a:solidFill>
              <a:ln>
                <a:solidFill>
                  <a:schemeClr val="tx1"/>
                </a:solidFill>
              </a:ln>
            </c:spPr>
          </c:marker>
          <c:dPt>
            <c:idx val="2"/>
            <c:bubble3D val="0"/>
          </c:dPt>
          <c:dPt>
            <c:idx val="4"/>
            <c:bubble3D val="0"/>
          </c:dPt>
          <c:xVal>
            <c:numRef>
              <c:f>'Trade-off'!$C$50:$C$54</c:f>
              <c:numCache>
                <c:formatCode>0.00</c:formatCode>
                <c:ptCount val="5"/>
                <c:pt idx="0">
                  <c:v>23.10725021132788</c:v>
                </c:pt>
                <c:pt idx="1">
                  <c:v>24.617764350044659</c:v>
                </c:pt>
                <c:pt idx="2">
                  <c:v>27.831175560551241</c:v>
                </c:pt>
                <c:pt idx="3">
                  <c:v>35.461599363785872</c:v>
                </c:pt>
                <c:pt idx="4" formatCode="General">
                  <c:v>52.5</c:v>
                </c:pt>
              </c:numCache>
            </c:numRef>
          </c:xVal>
          <c:yVal>
            <c:numRef>
              <c:f>'Trade-off'!$D$50:$D$54</c:f>
              <c:numCache>
                <c:formatCode>General</c:formatCode>
                <c:ptCount val="5"/>
                <c:pt idx="0">
                  <c:v>3.7551020408163258</c:v>
                </c:pt>
                <c:pt idx="1">
                  <c:v>2.285714285714286</c:v>
                </c:pt>
                <c:pt idx="2">
                  <c:v>1.551020408163265</c:v>
                </c:pt>
                <c:pt idx="3">
                  <c:v>1.1836734693877551</c:v>
                </c:pt>
                <c:pt idx="4">
                  <c:v>1</c:v>
                </c:pt>
              </c:numCache>
            </c:numRef>
          </c:yVal>
          <c:smooth val="1"/>
        </c:ser>
        <c:dLbls>
          <c:showLegendKey val="0"/>
          <c:showVal val="0"/>
          <c:showCatName val="0"/>
          <c:showSerName val="0"/>
          <c:showPercent val="0"/>
          <c:showBubbleSize val="0"/>
        </c:dLbls>
        <c:axId val="-771348752"/>
        <c:axId val="-771352016"/>
      </c:scatterChart>
      <c:valAx>
        <c:axId val="-771348752"/>
        <c:scaling>
          <c:orientation val="minMax"/>
          <c:max val="70"/>
        </c:scaling>
        <c:delete val="0"/>
        <c:axPos val="b"/>
        <c:title>
          <c:tx>
            <c:rich>
              <a:bodyPr anchor="t" anchorCtr="0"/>
              <a:lstStyle/>
              <a:p>
                <a:pPr algn="r">
                  <a:defRPr sz="2800"/>
                </a:pPr>
                <a:r>
                  <a:rPr lang="en-US" sz="2800" smtClean="0"/>
                  <a:t>Latency (ns)</a:t>
                </a:r>
                <a:endParaRPr lang="en-US" sz="2800"/>
              </a:p>
            </c:rich>
          </c:tx>
          <c:overlay val="0"/>
        </c:title>
        <c:numFmt formatCode="0" sourceLinked="0"/>
        <c:majorTickMark val="out"/>
        <c:minorTickMark val="none"/>
        <c:tickLblPos val="nextTo"/>
        <c:txPr>
          <a:bodyPr/>
          <a:lstStyle/>
          <a:p>
            <a:pPr>
              <a:defRPr sz="2400"/>
            </a:pPr>
            <a:endParaRPr lang="en-US"/>
          </a:p>
        </c:txPr>
        <c:crossAx val="-771352016"/>
        <c:crosses val="autoZero"/>
        <c:crossBetween val="midCat"/>
        <c:majorUnit val="10"/>
      </c:valAx>
      <c:valAx>
        <c:axId val="-771352016"/>
        <c:scaling>
          <c:orientation val="minMax"/>
        </c:scaling>
        <c:delete val="0"/>
        <c:axPos val="l"/>
        <c:majorGridlines/>
        <c:title>
          <c:tx>
            <c:rich>
              <a:bodyPr rot="-5400000" vert="horz"/>
              <a:lstStyle/>
              <a:p>
                <a:pPr>
                  <a:defRPr sz="2800"/>
                </a:pPr>
                <a:r>
                  <a:rPr lang="en-US" sz="2800" dirty="0" smtClean="0"/>
                  <a:t>Normalized</a:t>
                </a:r>
                <a:r>
                  <a:rPr lang="en-US" sz="2800" baseline="0" dirty="0" smtClean="0"/>
                  <a:t> DRAM Area</a:t>
                </a:r>
                <a:endParaRPr lang="en-US" sz="2800" dirty="0"/>
              </a:p>
            </c:rich>
          </c:tx>
          <c:overlay val="0"/>
        </c:title>
        <c:numFmt formatCode="General" sourceLinked="1"/>
        <c:majorTickMark val="out"/>
        <c:minorTickMark val="none"/>
        <c:tickLblPos val="nextTo"/>
        <c:txPr>
          <a:bodyPr/>
          <a:lstStyle/>
          <a:p>
            <a:pPr>
              <a:defRPr sz="2400"/>
            </a:pPr>
            <a:endParaRPr lang="en-US"/>
          </a:p>
        </c:txPr>
        <c:crossAx val="-771348752"/>
        <c:crosses val="autoZero"/>
        <c:crossBetween val="midCat"/>
        <c:majorUnit val="1"/>
      </c:valAx>
    </c:plotArea>
    <c:plotVisOnly val="1"/>
    <c:dispBlanksAs val="gap"/>
    <c:showDLblsOverMax val="0"/>
  </c:chart>
  <c:spPr>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Sheet3!$C$2</c:f>
              <c:strCache>
                <c:ptCount val="1"/>
                <c:pt idx="0">
                  <c:v>Performance Improvement</c:v>
                </c:pt>
              </c:strCache>
            </c:strRef>
          </c:tx>
          <c:invertIfNegative val="0"/>
          <c:cat>
            <c:strRef>
              <c:f>Sheet3!$B$3:$B$5</c:f>
              <c:strCache>
                <c:ptCount val="3"/>
                <c:pt idx="0">
                  <c:v>1 (1-ch)</c:v>
                </c:pt>
                <c:pt idx="1">
                  <c:v>2 (2-ch)</c:v>
                </c:pt>
                <c:pt idx="2">
                  <c:v>4 (4-ch)</c:v>
                </c:pt>
              </c:strCache>
            </c:strRef>
          </c:cat>
          <c:val>
            <c:numRef>
              <c:f>Sheet3!$C$3:$C$5</c:f>
              <c:numCache>
                <c:formatCode>General</c:formatCode>
                <c:ptCount val="3"/>
                <c:pt idx="0">
                  <c:v>1.1240000000000001</c:v>
                </c:pt>
                <c:pt idx="1">
                  <c:v>1.115</c:v>
                </c:pt>
                <c:pt idx="2">
                  <c:v>1.107</c:v>
                </c:pt>
              </c:numCache>
            </c:numRef>
          </c:val>
        </c:ser>
        <c:dLbls>
          <c:showLegendKey val="0"/>
          <c:showVal val="0"/>
          <c:showCatName val="0"/>
          <c:showSerName val="0"/>
          <c:showPercent val="0"/>
          <c:showBubbleSize val="0"/>
        </c:dLbls>
        <c:gapWidth val="150"/>
        <c:axId val="-771357456"/>
        <c:axId val="-771356368"/>
      </c:barChart>
      <c:catAx>
        <c:axId val="-771357456"/>
        <c:scaling>
          <c:orientation val="minMax"/>
        </c:scaling>
        <c:delete val="0"/>
        <c:axPos val="b"/>
        <c:numFmt formatCode="General" sourceLinked="0"/>
        <c:majorTickMark val="out"/>
        <c:minorTickMark val="none"/>
        <c:tickLblPos val="nextTo"/>
        <c:txPr>
          <a:bodyPr/>
          <a:lstStyle/>
          <a:p>
            <a:pPr>
              <a:defRPr sz="1800"/>
            </a:pPr>
            <a:endParaRPr lang="en-US"/>
          </a:p>
        </c:txPr>
        <c:crossAx val="-771356368"/>
        <c:crosses val="autoZero"/>
        <c:auto val="1"/>
        <c:lblAlgn val="ctr"/>
        <c:lblOffset val="0"/>
        <c:noMultiLvlLbl val="0"/>
      </c:catAx>
      <c:valAx>
        <c:axId val="-771356368"/>
        <c:scaling>
          <c:orientation val="minMax"/>
          <c:max val="1.2"/>
          <c:min val="0"/>
        </c:scaling>
        <c:delete val="0"/>
        <c:axPos val="l"/>
        <c:majorGridlines/>
        <c:numFmt formatCode="0%" sourceLinked="0"/>
        <c:majorTickMark val="out"/>
        <c:minorTickMark val="none"/>
        <c:tickLblPos val="nextTo"/>
        <c:txPr>
          <a:bodyPr/>
          <a:lstStyle/>
          <a:p>
            <a:pPr>
              <a:defRPr sz="1800"/>
            </a:pPr>
            <a:endParaRPr lang="en-US"/>
          </a:p>
        </c:txPr>
        <c:crossAx val="-771357456"/>
        <c:crosses val="autoZero"/>
        <c:crossBetween val="between"/>
      </c:valAx>
    </c:plotArea>
    <c:plotVisOnly val="1"/>
    <c:dispBlanksAs val="gap"/>
    <c:showDLblsOverMax val="0"/>
  </c:chart>
  <c:spPr>
    <a:ln>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Sheet3!$C$7</c:f>
              <c:strCache>
                <c:ptCount val="1"/>
                <c:pt idx="0">
                  <c:v>Power Reduction</c:v>
                </c:pt>
              </c:strCache>
            </c:strRef>
          </c:tx>
          <c:spPr>
            <a:solidFill>
              <a:srgbClr val="FF0000"/>
            </a:solidFill>
          </c:spPr>
          <c:invertIfNegative val="0"/>
          <c:cat>
            <c:strRef>
              <c:f>Sheet3!$B$8:$B$10</c:f>
              <c:strCache>
                <c:ptCount val="3"/>
                <c:pt idx="0">
                  <c:v>1 (1-ch)</c:v>
                </c:pt>
                <c:pt idx="1">
                  <c:v>2 (2-ch)</c:v>
                </c:pt>
                <c:pt idx="2">
                  <c:v>4 (4-ch)</c:v>
                </c:pt>
              </c:strCache>
            </c:strRef>
          </c:cat>
          <c:val>
            <c:numRef>
              <c:f>Sheet3!$C$8:$C$10</c:f>
              <c:numCache>
                <c:formatCode>General</c:formatCode>
                <c:ptCount val="3"/>
                <c:pt idx="0">
                  <c:v>0.76900000000000002</c:v>
                </c:pt>
                <c:pt idx="1">
                  <c:v>0.755</c:v>
                </c:pt>
                <c:pt idx="2">
                  <c:v>0.73699999999999999</c:v>
                </c:pt>
              </c:numCache>
            </c:numRef>
          </c:val>
        </c:ser>
        <c:dLbls>
          <c:showLegendKey val="0"/>
          <c:showVal val="0"/>
          <c:showCatName val="0"/>
          <c:showSerName val="0"/>
          <c:showPercent val="0"/>
          <c:showBubbleSize val="0"/>
        </c:dLbls>
        <c:gapWidth val="150"/>
        <c:axId val="-769787600"/>
        <c:axId val="-769793584"/>
      </c:barChart>
      <c:catAx>
        <c:axId val="-769787600"/>
        <c:scaling>
          <c:orientation val="minMax"/>
        </c:scaling>
        <c:delete val="0"/>
        <c:axPos val="b"/>
        <c:numFmt formatCode="General" sourceLinked="0"/>
        <c:majorTickMark val="out"/>
        <c:minorTickMark val="none"/>
        <c:tickLblPos val="nextTo"/>
        <c:txPr>
          <a:bodyPr/>
          <a:lstStyle/>
          <a:p>
            <a:pPr>
              <a:defRPr sz="1800"/>
            </a:pPr>
            <a:endParaRPr lang="en-US"/>
          </a:p>
        </c:txPr>
        <c:crossAx val="-769793584"/>
        <c:crosses val="autoZero"/>
        <c:auto val="1"/>
        <c:lblAlgn val="ctr"/>
        <c:lblOffset val="0"/>
        <c:noMultiLvlLbl val="0"/>
      </c:catAx>
      <c:valAx>
        <c:axId val="-769793584"/>
        <c:scaling>
          <c:orientation val="minMax"/>
          <c:max val="1.2"/>
          <c:min val="0"/>
        </c:scaling>
        <c:delete val="0"/>
        <c:axPos val="l"/>
        <c:majorGridlines/>
        <c:numFmt formatCode="0%" sourceLinked="0"/>
        <c:majorTickMark val="out"/>
        <c:minorTickMark val="none"/>
        <c:tickLblPos val="nextTo"/>
        <c:txPr>
          <a:bodyPr/>
          <a:lstStyle/>
          <a:p>
            <a:pPr>
              <a:defRPr sz="1800"/>
            </a:pPr>
            <a:endParaRPr lang="en-US"/>
          </a:p>
        </c:txPr>
        <c:crossAx val="-769787600"/>
        <c:crosses val="autoZero"/>
        <c:crossBetween val="between"/>
      </c:valAx>
    </c:plotArea>
    <c:plotVisOnly val="1"/>
    <c:dispBlanksAs val="gap"/>
    <c:showDLblsOverMax val="0"/>
  </c:chart>
  <c:spPr>
    <a:ln>
      <a:no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9608280097063"/>
          <c:y val="4.2294921468149803E-2"/>
          <c:w val="0.81248526717179204"/>
          <c:h val="0.792204724409449"/>
        </c:manualLayout>
      </c:layout>
      <c:barChart>
        <c:barDir val="col"/>
        <c:grouping val="clustered"/>
        <c:varyColors val="0"/>
        <c:ser>
          <c:idx val="0"/>
          <c:order val="0"/>
          <c:tx>
            <c:strRef>
              <c:f>Summary!$M$15</c:f>
              <c:strCache>
                <c:ptCount val="1"/>
                <c:pt idx="0">
                  <c:v>Baseline</c:v>
                </c:pt>
              </c:strCache>
            </c:strRef>
          </c:tx>
          <c:spPr>
            <a:solidFill>
              <a:schemeClr val="accent1"/>
            </a:solidFill>
          </c:spPr>
          <c:invertIfNegative val="0"/>
          <c:cat>
            <c:strRef>
              <c:f>Summary!$L$16:$L$17</c:f>
              <c:strCache>
                <c:ptCount val="2"/>
                <c:pt idx="0">
                  <c:v>Latency</c:v>
                </c:pt>
                <c:pt idx="1">
                  <c:v>Energy</c:v>
                </c:pt>
              </c:strCache>
            </c:strRef>
          </c:cat>
          <c:val>
            <c:numRef>
              <c:f>Summary!$M$16:$M$17</c:f>
              <c:numCache>
                <c:formatCode>General</c:formatCode>
                <c:ptCount val="2"/>
                <c:pt idx="0">
                  <c:v>1</c:v>
                </c:pt>
                <c:pt idx="1">
                  <c:v>1</c:v>
                </c:pt>
              </c:numCache>
            </c:numRef>
          </c:val>
        </c:ser>
        <c:ser>
          <c:idx val="1"/>
          <c:order val="1"/>
          <c:tx>
            <c:strRef>
              <c:f>Summary!$N$15</c:f>
              <c:strCache>
                <c:ptCount val="1"/>
                <c:pt idx="0">
                  <c:v>Intra-Subarray</c:v>
                </c:pt>
              </c:strCache>
            </c:strRef>
          </c:tx>
          <c:invertIfNegative val="0"/>
          <c:cat>
            <c:strRef>
              <c:f>Summary!$L$16:$L$17</c:f>
              <c:strCache>
                <c:ptCount val="2"/>
                <c:pt idx="0">
                  <c:v>Latency</c:v>
                </c:pt>
                <c:pt idx="1">
                  <c:v>Energy</c:v>
                </c:pt>
              </c:strCache>
            </c:strRef>
          </c:cat>
          <c:val>
            <c:numRef>
              <c:f>Summary!$N$16:$N$17</c:f>
              <c:numCache>
                <c:formatCode>General</c:formatCode>
                <c:ptCount val="2"/>
                <c:pt idx="0">
                  <c:v>8.8582677165354298E-2</c:v>
                </c:pt>
                <c:pt idx="1">
                  <c:v>1.3448690025594699E-2</c:v>
                </c:pt>
              </c:numCache>
            </c:numRef>
          </c:val>
        </c:ser>
        <c:ser>
          <c:idx val="2"/>
          <c:order val="2"/>
          <c:tx>
            <c:strRef>
              <c:f>Summary!$O$15</c:f>
              <c:strCache>
                <c:ptCount val="1"/>
                <c:pt idx="0">
                  <c:v>Inter-Bank</c:v>
                </c:pt>
              </c:strCache>
            </c:strRef>
          </c:tx>
          <c:invertIfNegative val="0"/>
          <c:cat>
            <c:strRef>
              <c:f>Summary!$L$16:$L$17</c:f>
              <c:strCache>
                <c:ptCount val="2"/>
                <c:pt idx="0">
                  <c:v>Latency</c:v>
                </c:pt>
                <c:pt idx="1">
                  <c:v>Energy</c:v>
                </c:pt>
              </c:strCache>
            </c:strRef>
          </c:cat>
          <c:val>
            <c:numRef>
              <c:f>Summary!$O$16:$O$17</c:f>
              <c:numCache>
                <c:formatCode>General</c:formatCode>
                <c:ptCount val="2"/>
                <c:pt idx="0">
                  <c:v>0.51673228346456701</c:v>
                </c:pt>
                <c:pt idx="1">
                  <c:v>0.31183065183633102</c:v>
                </c:pt>
              </c:numCache>
            </c:numRef>
          </c:val>
        </c:ser>
        <c:ser>
          <c:idx val="3"/>
          <c:order val="3"/>
          <c:tx>
            <c:strRef>
              <c:f>Summary!$P$15</c:f>
              <c:strCache>
                <c:ptCount val="1"/>
                <c:pt idx="0">
                  <c:v>Inter-Subarray</c:v>
                </c:pt>
              </c:strCache>
            </c:strRef>
          </c:tx>
          <c:invertIfNegative val="0"/>
          <c:cat>
            <c:strRef>
              <c:f>Summary!$L$16:$L$17</c:f>
              <c:strCache>
                <c:ptCount val="2"/>
                <c:pt idx="0">
                  <c:v>Latency</c:v>
                </c:pt>
                <c:pt idx="1">
                  <c:v>Energy</c:v>
                </c:pt>
              </c:strCache>
            </c:strRef>
          </c:cat>
          <c:val>
            <c:numRef>
              <c:f>Summary!$P$16:$P$17</c:f>
              <c:numCache>
                <c:formatCode>General</c:formatCode>
                <c:ptCount val="2"/>
                <c:pt idx="0">
                  <c:v>1.0147637795275599</c:v>
                </c:pt>
                <c:pt idx="1">
                  <c:v>0.67849912393909895</c:v>
                </c:pt>
              </c:numCache>
            </c:numRef>
          </c:val>
        </c:ser>
        <c:dLbls>
          <c:showLegendKey val="0"/>
          <c:showVal val="0"/>
          <c:showCatName val="0"/>
          <c:showSerName val="0"/>
          <c:showPercent val="0"/>
          <c:showBubbleSize val="0"/>
        </c:dLbls>
        <c:gapWidth val="150"/>
        <c:axId val="-769788144"/>
        <c:axId val="-769794672"/>
      </c:barChart>
      <c:catAx>
        <c:axId val="-769788144"/>
        <c:scaling>
          <c:orientation val="minMax"/>
        </c:scaling>
        <c:delete val="0"/>
        <c:axPos val="b"/>
        <c:numFmt formatCode="General" sourceLinked="0"/>
        <c:majorTickMark val="out"/>
        <c:minorTickMark val="none"/>
        <c:tickLblPos val="nextTo"/>
        <c:txPr>
          <a:bodyPr/>
          <a:lstStyle/>
          <a:p>
            <a:pPr>
              <a:defRPr sz="2400"/>
            </a:pPr>
            <a:endParaRPr lang="en-US"/>
          </a:p>
        </c:txPr>
        <c:crossAx val="-769794672"/>
        <c:crosses val="autoZero"/>
        <c:auto val="1"/>
        <c:lblAlgn val="ctr"/>
        <c:lblOffset val="100"/>
        <c:noMultiLvlLbl val="0"/>
      </c:catAx>
      <c:valAx>
        <c:axId val="-769794672"/>
        <c:scaling>
          <c:orientation val="minMax"/>
        </c:scaling>
        <c:delete val="0"/>
        <c:axPos val="l"/>
        <c:majorGridlines/>
        <c:title>
          <c:tx>
            <c:rich>
              <a:bodyPr rot="-5400000" vert="horz"/>
              <a:lstStyle/>
              <a:p>
                <a:pPr>
                  <a:defRPr/>
                </a:pPr>
                <a:r>
                  <a:rPr lang="en-US" sz="2400" dirty="0" smtClean="0"/>
                  <a:t>Normalized</a:t>
                </a:r>
                <a:r>
                  <a:rPr lang="en-US" sz="2400" baseline="0" dirty="0" smtClean="0"/>
                  <a:t> Savings</a:t>
                </a:r>
                <a:endParaRPr lang="en-US" sz="2400" dirty="0"/>
              </a:p>
            </c:rich>
          </c:tx>
          <c:overlay val="0"/>
        </c:title>
        <c:numFmt formatCode="General" sourceLinked="1"/>
        <c:majorTickMark val="out"/>
        <c:minorTickMark val="none"/>
        <c:tickLblPos val="nextTo"/>
        <c:txPr>
          <a:bodyPr/>
          <a:lstStyle/>
          <a:p>
            <a:pPr>
              <a:defRPr sz="1800"/>
            </a:pPr>
            <a:endParaRPr lang="en-US"/>
          </a:p>
        </c:txPr>
        <c:crossAx val="-769788144"/>
        <c:crosses val="autoZero"/>
        <c:crossBetween val="between"/>
      </c:valAx>
    </c:plotArea>
    <c:legend>
      <c:legendPos val="r"/>
      <c:layout>
        <c:manualLayout>
          <c:xMode val="edge"/>
          <c:yMode val="edge"/>
          <c:x val="0.28331835289456703"/>
          <c:y val="2.2068074823980298E-3"/>
          <c:w val="0.667939508740653"/>
          <c:h val="0.14108903053784899"/>
        </c:manualLayout>
      </c:layout>
      <c:overlay val="0"/>
      <c:spPr>
        <a:solidFill>
          <a:schemeClr val="bg1"/>
        </a:solidFill>
        <a:ln>
          <a:solidFill>
            <a:schemeClr val="tx1"/>
          </a:solidFill>
        </a:ln>
      </c:spPr>
      <c:txPr>
        <a:bodyPr/>
        <a:lstStyle/>
        <a:p>
          <a:pPr>
            <a:defRPr sz="2000"/>
          </a:pPr>
          <a:endParaRPr lang="en-US"/>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8294669145682"/>
          <c:y val="5.0925925925925902E-2"/>
          <c:w val="0.82965675159486296"/>
          <c:h val="0.81464601106221302"/>
        </c:manualLayout>
      </c:layout>
      <c:barChart>
        <c:barDir val="col"/>
        <c:grouping val="clustered"/>
        <c:varyColors val="0"/>
        <c:ser>
          <c:idx val="0"/>
          <c:order val="0"/>
          <c:tx>
            <c:strRef>
              <c:f>'perf-energy'!$B$1</c:f>
              <c:strCache>
                <c:ptCount val="1"/>
                <c:pt idx="0">
                  <c:v>IPC Improvement</c:v>
                </c:pt>
              </c:strCache>
            </c:strRef>
          </c:tx>
          <c:spPr>
            <a:solidFill>
              <a:srgbClr val="C00000"/>
            </a:solidFill>
          </c:spPr>
          <c:invertIfNegative val="0"/>
          <c:cat>
            <c:strRef>
              <c:f>'perf-energy'!$A$2:$A$7</c:f>
              <c:strCache>
                <c:ptCount val="6"/>
                <c:pt idx="0">
                  <c:v>bootup</c:v>
                </c:pt>
                <c:pt idx="1">
                  <c:v>compile</c:v>
                </c:pt>
                <c:pt idx="2">
                  <c:v>forkbench</c:v>
                </c:pt>
                <c:pt idx="3">
                  <c:v>mcached</c:v>
                </c:pt>
                <c:pt idx="4">
                  <c:v>mysql</c:v>
                </c:pt>
                <c:pt idx="5">
                  <c:v>shell</c:v>
                </c:pt>
              </c:strCache>
            </c:strRef>
          </c:cat>
          <c:val>
            <c:numRef>
              <c:f>'perf-energy'!$B$2:$B$7</c:f>
              <c:numCache>
                <c:formatCode>General</c:formatCode>
                <c:ptCount val="6"/>
                <c:pt idx="0">
                  <c:v>15</c:v>
                </c:pt>
                <c:pt idx="1">
                  <c:v>9</c:v>
                </c:pt>
                <c:pt idx="2">
                  <c:v>43</c:v>
                </c:pt>
                <c:pt idx="3">
                  <c:v>4</c:v>
                </c:pt>
                <c:pt idx="4">
                  <c:v>4</c:v>
                </c:pt>
                <c:pt idx="5">
                  <c:v>40</c:v>
                </c:pt>
              </c:numCache>
            </c:numRef>
          </c:val>
        </c:ser>
        <c:ser>
          <c:idx val="1"/>
          <c:order val="1"/>
          <c:tx>
            <c:strRef>
              <c:f>'perf-energy'!$C$1</c:f>
              <c:strCache>
                <c:ptCount val="1"/>
                <c:pt idx="0">
                  <c:v>Energy Reduction</c:v>
                </c:pt>
              </c:strCache>
            </c:strRef>
          </c:tx>
          <c:spPr>
            <a:solidFill>
              <a:schemeClr val="tx1">
                <a:lumMod val="85000"/>
                <a:lumOff val="15000"/>
              </a:schemeClr>
            </a:solidFill>
          </c:spPr>
          <c:invertIfNegative val="0"/>
          <c:cat>
            <c:strRef>
              <c:f>'perf-energy'!$A$2:$A$7</c:f>
              <c:strCache>
                <c:ptCount val="6"/>
                <c:pt idx="0">
                  <c:v>bootup</c:v>
                </c:pt>
                <c:pt idx="1">
                  <c:v>compile</c:v>
                </c:pt>
                <c:pt idx="2">
                  <c:v>forkbench</c:v>
                </c:pt>
                <c:pt idx="3">
                  <c:v>mcached</c:v>
                </c:pt>
                <c:pt idx="4">
                  <c:v>mysql</c:v>
                </c:pt>
                <c:pt idx="5">
                  <c:v>shell</c:v>
                </c:pt>
              </c:strCache>
            </c:strRef>
          </c:cat>
          <c:val>
            <c:numRef>
              <c:f>'perf-energy'!$C$2:$C$7</c:f>
              <c:numCache>
                <c:formatCode>General</c:formatCode>
                <c:ptCount val="6"/>
                <c:pt idx="0">
                  <c:v>40</c:v>
                </c:pt>
                <c:pt idx="1">
                  <c:v>32</c:v>
                </c:pt>
                <c:pt idx="2">
                  <c:v>60</c:v>
                </c:pt>
                <c:pt idx="3">
                  <c:v>15</c:v>
                </c:pt>
                <c:pt idx="4">
                  <c:v>17</c:v>
                </c:pt>
                <c:pt idx="5">
                  <c:v>67</c:v>
                </c:pt>
              </c:numCache>
            </c:numRef>
          </c:val>
        </c:ser>
        <c:dLbls>
          <c:showLegendKey val="0"/>
          <c:showVal val="0"/>
          <c:showCatName val="0"/>
          <c:showSerName val="0"/>
          <c:showPercent val="0"/>
          <c:showBubbleSize val="0"/>
        </c:dLbls>
        <c:gapWidth val="150"/>
        <c:axId val="-769793040"/>
        <c:axId val="-769789776"/>
      </c:barChart>
      <c:catAx>
        <c:axId val="-769793040"/>
        <c:scaling>
          <c:orientation val="minMax"/>
        </c:scaling>
        <c:delete val="0"/>
        <c:axPos val="b"/>
        <c:numFmt formatCode="General" sourceLinked="0"/>
        <c:majorTickMark val="out"/>
        <c:minorTickMark val="none"/>
        <c:tickLblPos val="nextTo"/>
        <c:txPr>
          <a:bodyPr/>
          <a:lstStyle/>
          <a:p>
            <a:pPr>
              <a:defRPr sz="2000"/>
            </a:pPr>
            <a:endParaRPr lang="en-US"/>
          </a:p>
        </c:txPr>
        <c:crossAx val="-769789776"/>
        <c:crosses val="autoZero"/>
        <c:auto val="1"/>
        <c:lblAlgn val="ctr"/>
        <c:lblOffset val="100"/>
        <c:noMultiLvlLbl val="0"/>
      </c:catAx>
      <c:valAx>
        <c:axId val="-769789776"/>
        <c:scaling>
          <c:orientation val="minMax"/>
        </c:scaling>
        <c:delete val="0"/>
        <c:axPos val="l"/>
        <c:majorGridlines/>
        <c:title>
          <c:tx>
            <c:rich>
              <a:bodyPr rot="-5400000" vert="horz"/>
              <a:lstStyle/>
              <a:p>
                <a:pPr>
                  <a:defRPr sz="2400"/>
                </a:pPr>
                <a:r>
                  <a:rPr lang="en-US" sz="2400"/>
                  <a:t>% Compared to Baseline</a:t>
                </a:r>
              </a:p>
            </c:rich>
          </c:tx>
          <c:layout>
            <c:manualLayout>
              <c:xMode val="edge"/>
              <c:yMode val="edge"/>
              <c:x val="1.44230969254128E-2"/>
              <c:y val="3.2482724239465098E-2"/>
            </c:manualLayout>
          </c:layout>
          <c:overlay val="0"/>
        </c:title>
        <c:numFmt formatCode="General" sourceLinked="1"/>
        <c:majorTickMark val="out"/>
        <c:minorTickMark val="none"/>
        <c:tickLblPos val="nextTo"/>
        <c:crossAx val="-769793040"/>
        <c:crosses val="autoZero"/>
        <c:crossBetween val="between"/>
      </c:valAx>
    </c:plotArea>
    <c:legend>
      <c:legendPos val="r"/>
      <c:layout>
        <c:manualLayout>
          <c:xMode val="edge"/>
          <c:yMode val="edge"/>
          <c:x val="0.15307081301480799"/>
          <c:y val="3.40183473981229E-2"/>
          <c:w val="0.75749680920451701"/>
          <c:h val="0.102619568387285"/>
        </c:manualLayout>
      </c:layout>
      <c:overlay val="0"/>
      <c:spPr>
        <a:solidFill>
          <a:schemeClr val="bg1"/>
        </a:solidFill>
      </c:spPr>
      <c:txPr>
        <a:bodyPr/>
        <a:lstStyle/>
        <a:p>
          <a:pPr>
            <a:defRPr sz="2000"/>
          </a:pPr>
          <a:endParaRPr lang="en-US"/>
        </a:p>
      </c:txPr>
    </c:legend>
    <c:plotVisOnly val="1"/>
    <c:dispBlanksAs val="gap"/>
    <c:showDLblsOverMax val="0"/>
  </c:chart>
  <c:txPr>
    <a:bodyPr/>
    <a:lstStyle/>
    <a:p>
      <a:pPr>
        <a:defRPr sz="18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anose="020F0502020204030204" pitchFamily="34" charset="0"/>
              </a:defRPr>
            </a:lvl1pPr>
          </a:lstStyle>
          <a:p>
            <a:endParaRPr lang="en-US"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cs typeface="Arial" panose="020B0604020202020204" pitchFamily="34" charset="0"/>
              </a:defRPr>
            </a:lvl1pPr>
          </a:lstStyle>
          <a:p>
            <a:fld id="{7ECA5AA2-DAE9-485E-AC88-8336F585EFA7}" type="datetime1">
              <a:rPr lang="en-US" altLang="en-US"/>
              <a:pPr/>
              <a:t>9/3/2014</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anose="020F0502020204030204" pitchFamily="34" charset="0"/>
              </a:defRPr>
            </a:lvl1pPr>
          </a:lstStyle>
          <a:p>
            <a:endParaRPr lang="en-US"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cs typeface="Arial" panose="020B0604020202020204" pitchFamily="34" charset="0"/>
              </a:defRPr>
            </a:lvl1pPr>
          </a:lstStyle>
          <a:p>
            <a:fld id="{44BFE61D-6162-4DF3-A4E5-583B1B47FF3F}" type="slidenum">
              <a:rPr lang="en-US" altLang="en-US"/>
              <a:pPr/>
              <a:t>‹#›</a:t>
            </a:fld>
            <a:endParaRPr lang="en-US" altLang="en-US"/>
          </a:p>
        </p:txBody>
      </p:sp>
    </p:spTree>
    <p:extLst>
      <p:ext uri="{BB962C8B-B14F-4D97-AF65-F5344CB8AC3E}">
        <p14:creationId xmlns:p14="http://schemas.microsoft.com/office/powerpoint/2010/main" val="28171817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732D657-14CB-4D5C-AC73-833BD12A610F}" type="datetime1">
              <a:rPr lang="en-US" altLang="en-US" sz="1200">
                <a:solidFill>
                  <a:srgbClr val="FFFFFF"/>
                </a:solidFill>
                <a:latin typeface="Calibri" panose="020F0502020204030204" pitchFamily="34" charset="0"/>
              </a:rPr>
              <a:pPr eaLnBrk="1" hangingPunct="1"/>
              <a:t>9/3/2014</a:t>
            </a:fld>
            <a:endParaRPr lang="en-US" altLang="en-US" sz="1200">
              <a:solidFill>
                <a:srgbClr val="FFFFFF"/>
              </a:solidFill>
              <a:latin typeface="Calibri" panose="020F0502020204030204" pitchFamily="34" charset="0"/>
            </a:endParaRPr>
          </a:p>
        </p:txBody>
      </p:sp>
      <p:sp>
        <p:nvSpPr>
          <p:cNvPr id="6553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1522B35-8446-45C4-A46D-038E81E73AE7}" type="slidenum">
              <a:rPr lang="en-US" altLang="en-US" sz="1200">
                <a:solidFill>
                  <a:srgbClr val="FFFFFF"/>
                </a:solidFill>
                <a:latin typeface="Calibri" panose="020F0502020204030204" pitchFamily="34" charset="0"/>
              </a:rPr>
              <a:pPr eaLnBrk="1" hangingPunct="1"/>
              <a:t>1</a:t>
            </a:fld>
            <a:endParaRPr lang="en-US" altLang="en-US" sz="1200">
              <a:solidFill>
                <a:srgbClr val="FFFFFF"/>
              </a:solidFill>
              <a:latin typeface="Calibri" panose="020F0502020204030204" pitchFamily="34" charset="0"/>
            </a:endParaRPr>
          </a:p>
        </p:txBody>
      </p:sp>
      <p:sp>
        <p:nvSpPr>
          <p:cNvPr id="614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1" hangingPunct="1">
              <a:buSzPct val="100000"/>
            </a:pPr>
            <a:fld id="{B7596A75-1F0D-4C00-8797-200A8B86B561}" type="slidenum">
              <a:rPr lang="en-US" altLang="en-US" sz="1200">
                <a:solidFill>
                  <a:srgbClr val="000000"/>
                </a:solidFill>
              </a:rPr>
              <a:pPr algn="r" eaLnBrk="1" hangingPunct="1">
                <a:buSzPct val="100000"/>
              </a:pPr>
              <a:t>1</a:t>
            </a:fld>
            <a:endParaRPr lang="en-US" altLang="en-US" sz="1200">
              <a:solidFill>
                <a:srgbClr val="000000"/>
              </a:solidFill>
            </a:endParaRPr>
          </a:p>
        </p:txBody>
      </p:sp>
      <p:sp>
        <p:nvSpPr>
          <p:cNvPr id="6146" name="Text Box 2"/>
          <p:cNvSpPr>
            <a:spLocks noGrp="1" noRot="1" noChangeAspect="1" noChangeArrowheads="1"/>
          </p:cNvSpPr>
          <p:nvPr>
            <p:ph type="sldImg"/>
          </p:nvPr>
        </p:nvSpPr>
        <p:spPr bwMode="auto">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147" name="Text Box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numCol="1" anchor="ctr" anchorCtr="0" compatLnSpc="1">
            <a:prstTxWarp prst="textNoShape">
              <a:avLst/>
            </a:prstTxWarp>
          </a:bodyPr>
          <a:lstStyle/>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1558311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Even if DRAM continues to scale there could be benefits to examining and enabling these new technologies.</a:t>
            </a:r>
          </a:p>
        </p:txBody>
      </p:sp>
      <p:sp>
        <p:nvSpPr>
          <p:cNvPr id="808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DE1EB26-0211-481D-9F1D-AC5F327EF149}" type="slidenum">
              <a:rPr lang="en-US" altLang="en-US" sz="1200">
                <a:solidFill>
                  <a:srgbClr val="000000"/>
                </a:solidFill>
                <a:latin typeface="Calibri" panose="020F0502020204030204" pitchFamily="34" charset="0"/>
              </a:rPr>
              <a:pPr eaLnBrk="1" hangingPunct="1"/>
              <a:t>29</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3971993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 a multicore system, multiple applications running on the different cores share the main memory.</a:t>
            </a:r>
          </a:p>
          <a:p>
            <a:r>
              <a:rPr lang="en-US" altLang="en-US" smtClean="0"/>
              <a:t>These applications interfere at the main memory. The result of this interference is unpredictable application slowdowns.</a:t>
            </a:r>
          </a:p>
        </p:txBody>
      </p:sp>
      <p:sp>
        <p:nvSpPr>
          <p:cNvPr id="809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BC63478-B429-4352-844A-4A22CFB80DB9}" type="slidenum">
              <a:rPr lang="en-US" altLang="en-US" sz="1200">
                <a:solidFill>
                  <a:srgbClr val="000000"/>
                </a:solidFill>
                <a:latin typeface="Calibri" panose="020F0502020204030204" pitchFamily="34" charset="0"/>
              </a:rPr>
              <a:pPr eaLnBrk="1" hangingPunct="1"/>
              <a:t>31</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399667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1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11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07A08F1-08EC-4F77-B14A-93BF4FB0771C}" type="slidenum">
              <a:rPr lang="en-US" altLang="en-US" sz="1200">
                <a:solidFill>
                  <a:srgbClr val="000000"/>
                </a:solidFill>
                <a:latin typeface="Calibri" panose="020F0502020204030204" pitchFamily="34" charset="0"/>
              </a:rPr>
              <a:pPr eaLnBrk="1" hangingPunct="1"/>
              <a:t>34</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1704895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2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endParaRPr lang="en-US" altLang="en-US" smtClean="0"/>
          </a:p>
          <a:p>
            <a:r>
              <a:rPr lang="en-US" altLang="en-US" smtClean="0"/>
              <a:t>A memory scheduler can actively exploit bank-level parallelism to reduce the effective memory access latency. Here’s how.</a:t>
            </a:r>
          </a:p>
          <a:p>
            <a:endParaRPr lang="en-US" altLang="en-US" smtClean="0"/>
          </a:p>
          <a:p>
            <a:r>
              <a:rPr lang="en-US" altLang="en-US" smtClean="0"/>
              <a:t>Let us assume a case where two threads send two memory requests to two different banks. </a:t>
            </a:r>
          </a:p>
          <a:p>
            <a:endParaRPr lang="en-US" altLang="en-US" smtClean="0"/>
          </a:p>
          <a:p>
            <a:r>
              <a:rPr lang="en-US" altLang="en-US" smtClean="0"/>
              <a:t>A naïve memory scheduler that doesn’t exploit bank-level parallelism would schedule the requests in the order they arrived.</a:t>
            </a:r>
          </a:p>
          <a:p>
            <a:endParaRPr lang="en-US" altLang="en-US" smtClean="0"/>
          </a:p>
          <a:p>
            <a:r>
              <a:rPr lang="en-US" altLang="en-US" smtClean="0"/>
              <a:t>As shown in their thread execution timeline, both threads must wait for two bank latencies before all their requests are serviced.</a:t>
            </a:r>
          </a:p>
          <a:p>
            <a:endParaRPr lang="en-US" altLang="en-US" smtClean="0"/>
          </a:p>
          <a:p>
            <a:r>
              <a:rPr lang="en-US" altLang="en-US" smtClean="0"/>
              <a:t>In contrast, a memory scheduler that is aware of bank-level parallelism was proposed by Mutlu and Moscibroda.</a:t>
            </a:r>
          </a:p>
          <a:p>
            <a:endParaRPr lang="en-US" altLang="en-US" smtClean="0"/>
          </a:p>
          <a:p>
            <a:r>
              <a:rPr lang="en-US" altLang="en-US" smtClean="0"/>
              <a:t>Their key idea was to rank the threads so that thread’s memory requests are prioritized in the same order across all the banks.</a:t>
            </a:r>
          </a:p>
          <a:p>
            <a:endParaRPr lang="en-US" altLang="en-US" smtClean="0"/>
          </a:p>
          <a:p>
            <a:r>
              <a:rPr lang="en-US" altLang="en-US" smtClean="0"/>
              <a:t>In this case, let us assume that the blue thread’s request are the most prioritized. </a:t>
            </a:r>
          </a:p>
          <a:p>
            <a:endParaRPr lang="en-US" altLang="en-US" smtClean="0"/>
          </a:p>
          <a:p>
            <a:r>
              <a:rPr lang="en-US" altLang="en-US" smtClean="0"/>
              <a:t>The scheduler would then reorder the requests at bank 1’s request buffer…</a:t>
            </a:r>
          </a:p>
          <a:p>
            <a:endParaRPr lang="en-US" altLang="en-US" smtClean="0"/>
          </a:p>
          <a:p>
            <a:r>
              <a:rPr lang="en-US" altLang="en-US" smtClean="0"/>
              <a:t>so that the blue requests are serviced concurrently, after which the red requests can be serviced concurrently.</a:t>
            </a:r>
          </a:p>
          <a:p>
            <a:endParaRPr lang="en-US" altLang="en-US" smtClean="0"/>
          </a:p>
          <a:p>
            <a:r>
              <a:rPr lang="en-US" altLang="en-US" smtClean="0"/>
              <a:t>The memory service timeline shows how the access latencies for requests from the same thread are overlapped.</a:t>
            </a:r>
          </a:p>
          <a:p>
            <a:endParaRPr lang="en-US" altLang="en-US" smtClean="0"/>
          </a:p>
          <a:p>
            <a:r>
              <a:rPr lang="en-US" altLang="en-US" smtClean="0"/>
              <a:t>And, as a result, thread A has to wait less for its requests to be serviced.</a:t>
            </a:r>
          </a:p>
          <a:p>
            <a:endParaRPr lang="en-US" altLang="en-US" smtClean="0"/>
          </a:p>
          <a:p>
            <a:endParaRPr lang="en-US" altLang="en-US" smtClean="0"/>
          </a:p>
        </p:txBody>
      </p:sp>
      <p:sp>
        <p:nvSpPr>
          <p:cNvPr id="812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E9FF2E0-3624-40A3-BD7F-A732007A58C5}" type="slidenum">
              <a:rPr lang="en-US" altLang="en-US" sz="1200">
                <a:solidFill>
                  <a:srgbClr val="000000"/>
                </a:solidFill>
                <a:latin typeface="Calibri" panose="020F0502020204030204" pitchFamily="34" charset="0"/>
              </a:rPr>
              <a:pPr eaLnBrk="1" hangingPunct="1"/>
              <a:t>40</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1351894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3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Threads are ordered such that 1) system throughput is maximized and 2) stall-time fairness is maintained</a:t>
            </a:r>
          </a:p>
          <a:p>
            <a:r>
              <a:rPr lang="en-US" altLang="en-US" smtClean="0"/>
              <a:t>(An ordering/ranking is formed among threads)</a:t>
            </a:r>
          </a:p>
          <a:p>
            <a:r>
              <a:rPr lang="en-US" altLang="en-US" smtClean="0"/>
              <a:t>The key idea of this ordering is to maximize system throughput</a:t>
            </a:r>
          </a:p>
        </p:txBody>
      </p:sp>
      <p:sp>
        <p:nvSpPr>
          <p:cNvPr id="813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89EFA6F-A1B0-4092-9D50-618B87EE6209}" type="slidenum">
              <a:rPr lang="en-US" altLang="en-US" sz="1200">
                <a:solidFill>
                  <a:srgbClr val="000000"/>
                </a:solidFill>
                <a:latin typeface="Calibri" panose="020F0502020204030204" pitchFamily="34" charset="0"/>
              </a:rPr>
              <a:pPr eaLnBrk="1" hangingPunct="1"/>
              <a:t>41</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3323013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4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So why do previous algorithms fail?</a:t>
            </a:r>
          </a:p>
          <a:p>
            <a:endParaRPr lang="en-US" altLang="en-US" smtClean="0"/>
          </a:p>
          <a:p>
            <a:r>
              <a:rPr lang="en-US" altLang="en-US" smtClean="0"/>
              <a:t>On the one hand there is the throughput biased approach that prioritizes less memory-intensive threads.</a:t>
            </a:r>
          </a:p>
          <a:p>
            <a:r>
              <a:rPr lang="en-US" altLang="en-US" smtClean="0"/>
              <a:t>Servicing memory requests from such threads allow them to make progress in the processor, increasing throughput.</a:t>
            </a:r>
          </a:p>
          <a:p>
            <a:r>
              <a:rPr lang="en-US" altLang="en-US" smtClean="0"/>
              <a:t>However, the most memory-intensive thread, thread C, remains persistently deprioritized and and becomes prone to starvation causing large slowdowns and, ultimately, unfairness.</a:t>
            </a:r>
          </a:p>
          <a:p>
            <a:endParaRPr lang="en-US" altLang="en-US" smtClean="0"/>
          </a:p>
          <a:p>
            <a:r>
              <a:rPr lang="en-US" altLang="en-US" smtClean="0"/>
              <a:t>On the other hand there is the fairness biased approach where threads take turns accessing the memory.</a:t>
            </a:r>
          </a:p>
          <a:p>
            <a:r>
              <a:rPr lang="en-US" altLang="en-US" smtClean="0"/>
              <a:t>In this case, the most memory-intensive thread does not starve.</a:t>
            </a:r>
          </a:p>
          <a:p>
            <a:r>
              <a:rPr lang="en-US" altLang="en-US" smtClean="0"/>
              <a:t>However, the least memory-intensive thread, thread A, is not prioritized, leading to reduced throughput.</a:t>
            </a:r>
          </a:p>
          <a:p>
            <a:endParaRPr lang="en-US" altLang="en-US" smtClean="0"/>
          </a:p>
          <a:p>
            <a:r>
              <a:rPr lang="en-US" altLang="en-US" smtClean="0"/>
              <a:t>As you can see, a single policy applied to all threads is insufficient since different threads have different memory access needs.</a:t>
            </a:r>
          </a:p>
        </p:txBody>
      </p:sp>
      <p:sp>
        <p:nvSpPr>
          <p:cNvPr id="814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B620041-F403-46CC-8572-5304CAADA507}" type="slidenum">
              <a:rPr lang="en-US" altLang="en-US" sz="1200">
                <a:solidFill>
                  <a:srgbClr val="000000"/>
                </a:solidFill>
                <a:latin typeface="Calibri" panose="020F0502020204030204" pitchFamily="34" charset="0"/>
              </a:rPr>
              <a:pPr eaLnBrk="1" hangingPunct="1"/>
              <a:t>43</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3015918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5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So how do we achieve the best of both worlds? Our algorithm is based on the following insights:</a:t>
            </a:r>
          </a:p>
          <a:p>
            <a:endParaRPr lang="en-US" altLang="en-US" smtClean="0"/>
          </a:p>
          <a:p>
            <a:r>
              <a:rPr lang="en-US" altLang="en-US" smtClean="0"/>
              <a:t>First, we would like to prioritize the memory-non-intensive threads to increase system throughput. </a:t>
            </a:r>
          </a:p>
          <a:p>
            <a:r>
              <a:rPr lang="en-US" altLang="en-US" smtClean="0"/>
              <a:t>Doing so does not degrade unfairness, since memory-non-intensive threads are inherently “light” and rarely cause interference for the memory-intensive threads.</a:t>
            </a:r>
          </a:p>
          <a:p>
            <a:endParaRPr lang="en-US" altLang="en-US" smtClean="0"/>
          </a:p>
          <a:p>
            <a:r>
              <a:rPr lang="en-US" altLang="en-US" smtClean="0"/>
              <a:t>For fairness, we discovered that unfairness is usually caused when one memory-intensive thread is prioritized over another. </a:t>
            </a:r>
          </a:p>
          <a:p>
            <a:r>
              <a:rPr lang="en-US" altLang="en-US" smtClean="0"/>
              <a:t>As we’ve seen, the most deprioritized thread can starve.</a:t>
            </a:r>
          </a:p>
          <a:p>
            <a:r>
              <a:rPr lang="en-US" altLang="en-US" smtClean="0"/>
              <a:t>To address this problem, we would like to shuffle their priority so that no single thread is persistently prioritized over another thread.</a:t>
            </a:r>
          </a:p>
          <a:p>
            <a:endParaRPr lang="en-US" altLang="en-US" smtClean="0"/>
          </a:p>
          <a:p>
            <a:r>
              <a:rPr lang="en-US" altLang="en-US" smtClean="0"/>
              <a:t>However, memory-intensive threads are not created equal.</a:t>
            </a:r>
          </a:p>
          <a:p>
            <a:r>
              <a:rPr lang="en-US" altLang="en-US" smtClean="0"/>
              <a:t>They have different vulnerability to memory interference.</a:t>
            </a:r>
          </a:p>
          <a:p>
            <a:r>
              <a:rPr lang="en-US" altLang="en-US" smtClean="0"/>
              <a:t>To address their differences, shuffling should be performed in an asymmetric manner.</a:t>
            </a:r>
          </a:p>
        </p:txBody>
      </p:sp>
      <p:sp>
        <p:nvSpPr>
          <p:cNvPr id="815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07F4DAE-3DFC-4E57-BD47-926EABFA143F}" type="slidenum">
              <a:rPr lang="en-US" altLang="en-US" sz="1200">
                <a:solidFill>
                  <a:srgbClr val="000000"/>
                </a:solidFill>
                <a:latin typeface="Calibri" panose="020F0502020204030204" pitchFamily="34" charset="0"/>
              </a:rPr>
              <a:pPr eaLnBrk="1" hangingPunct="1"/>
              <a:t>44</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1549263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6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Our algorithm, Thread Cluster Memory Scheduling, first groups threads into two clusters.</a:t>
            </a:r>
          </a:p>
          <a:p>
            <a:endParaRPr lang="en-US" altLang="en-US" smtClean="0"/>
          </a:p>
          <a:p>
            <a:r>
              <a:rPr lang="en-US" altLang="en-US" smtClean="0"/>
              <a:t>Among the threads executing in the system, some are memory-non-intensive whereas some are memory-intensive.</a:t>
            </a:r>
          </a:p>
          <a:p>
            <a:r>
              <a:rPr lang="en-US" altLang="en-US" smtClean="0"/>
              <a:t>We isolate the memory-non-intensive threads into the non-intensive cluster and the memory-intensive threads into the intensive cluster.</a:t>
            </a:r>
          </a:p>
          <a:p>
            <a:r>
              <a:rPr lang="en-US" altLang="en-US" smtClean="0"/>
              <a:t>This is so that we can apply different policies for different threads.</a:t>
            </a:r>
          </a:p>
          <a:p>
            <a:endParaRPr lang="en-US" altLang="en-US" smtClean="0"/>
          </a:p>
          <a:p>
            <a:r>
              <a:rPr lang="en-US" altLang="en-US" smtClean="0"/>
              <a:t>Subsequently, we prioritize the non-intensive cluster over the intensive cluster since the non-intensive threads have greater potential for making progress IN THEIR CORES [ONUR].</a:t>
            </a:r>
          </a:p>
          <a:p>
            <a:endParaRPr lang="en-US" altLang="en-US" smtClean="0"/>
          </a:p>
          <a:p>
            <a:r>
              <a:rPr lang="en-US" altLang="en-US" smtClean="0"/>
              <a:t>Finally, we apply different policies within each cluster, one optimized for throughput and the other for fairness.</a:t>
            </a:r>
          </a:p>
          <a:p>
            <a:endParaRPr lang="en-US" altLang="en-US" smtClean="0"/>
          </a:p>
        </p:txBody>
      </p:sp>
      <p:sp>
        <p:nvSpPr>
          <p:cNvPr id="816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127FBE0-BB07-46FF-9C86-06E66E3EAB7C}" type="slidenum">
              <a:rPr lang="en-US" altLang="en-US" sz="1200">
                <a:solidFill>
                  <a:srgbClr val="000000"/>
                </a:solidFill>
                <a:latin typeface="Calibri" panose="020F0502020204030204" pitchFamily="34" charset="0"/>
              </a:rPr>
              <a:pPr eaLnBrk="1" hangingPunct="1"/>
              <a:t>45</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4132919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7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figure shows the performance of the four previous scheduling algorithms in addition to TCM, averaged over 96 workloads.</a:t>
            </a:r>
          </a:p>
          <a:p>
            <a:endParaRPr lang="en-US" altLang="en-US" smtClean="0"/>
          </a:p>
          <a:p>
            <a:r>
              <a:rPr lang="en-US" altLang="en-US" smtClean="0"/>
              <a:t>FRFCFS has low system throughput and fairness.</a:t>
            </a:r>
          </a:p>
          <a:p>
            <a:r>
              <a:rPr lang="en-US" altLang="en-US" smtClean="0"/>
              <a:t>STFM and PAR-BS is biased towards fairness, while ATLAS is biased towards system throughput.</a:t>
            </a:r>
          </a:p>
          <a:p>
            <a:endParaRPr lang="en-US" altLang="en-US" smtClean="0"/>
          </a:p>
          <a:p>
            <a:r>
              <a:rPr lang="en-US" altLang="en-US" smtClean="0"/>
              <a:t>TCM lies towards the lower right part of the figure and provides the best fairness and system throughput.</a:t>
            </a:r>
          </a:p>
          <a:p>
            <a:r>
              <a:rPr lang="en-US" altLang="en-US" smtClean="0"/>
              <a:t>Compared to ATLAS, TCM provides approx 5% better throughput and 39% better fairness.</a:t>
            </a:r>
          </a:p>
          <a:p>
            <a:r>
              <a:rPr lang="en-US" altLang="en-US" smtClean="0"/>
              <a:t>Compared to PAR-BS, TCM provides approx 5% better fairness and 8% better throughput. </a:t>
            </a:r>
          </a:p>
        </p:txBody>
      </p:sp>
      <p:sp>
        <p:nvSpPr>
          <p:cNvPr id="817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DC8E1C1-0ACE-42E8-9A98-22ABA9CDE771}" type="slidenum">
              <a:rPr lang="en-US" altLang="en-US" sz="1200">
                <a:solidFill>
                  <a:srgbClr val="000000"/>
                </a:solidFill>
                <a:latin typeface="Calibri" panose="020F0502020204030204" pitchFamily="34" charset="0"/>
              </a:rPr>
              <a:pPr eaLnBrk="1" hangingPunct="1"/>
              <a:t>46</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617542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8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figure shows the historical trends of DRAM during the last 12-years, from 2000 to 2011.</a:t>
            </a:r>
          </a:p>
          <a:p>
            <a:r>
              <a:rPr lang="en-US" altLang="en-US" smtClean="0">
                <a:solidFill>
                  <a:srgbClr val="FFFFFF"/>
                </a:solidFill>
              </a:rPr>
              <a:t>We can see that, during this time, DRAM capacity has increased by 16 times.</a:t>
            </a:r>
          </a:p>
          <a:p>
            <a:r>
              <a:rPr lang="en-US" altLang="en-US" smtClean="0"/>
              <a:t>On the other hand, during the same period of time, DRAM latency has reduced by only 20%. </a:t>
            </a:r>
          </a:p>
          <a:p>
            <a:r>
              <a:rPr lang="en-US" altLang="en-US" smtClean="0">
                <a:solidFill>
                  <a:srgbClr val="FFFFFF"/>
                </a:solidFill>
              </a:rPr>
              <a:t>As a result, the high DRAM latency continues to be a critical bottleneck for system performance.</a:t>
            </a:r>
          </a:p>
        </p:txBody>
      </p:sp>
      <p:sp>
        <p:nvSpPr>
          <p:cNvPr id="818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3650B63-1957-4277-8DEF-433E578117BB}" type="slidenum">
              <a:rPr lang="en-US" altLang="en-US" sz="1200">
                <a:solidFill>
                  <a:srgbClr val="000000"/>
                </a:solidFill>
                <a:latin typeface="Calibri" panose="020F0502020204030204" pitchFamily="34" charset="0"/>
              </a:rPr>
              <a:pPr eaLnBrk="1" hangingPunct="1"/>
              <a:t>68</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968556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80000"/>
              </a:lnSpc>
            </a:pPr>
            <a:endParaRPr lang="en-US" altLang="en-US" sz="800" smtClean="0"/>
          </a:p>
        </p:txBody>
      </p:sp>
      <p:sp>
        <p:nvSpPr>
          <p:cNvPr id="800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CE51746-365C-4ED7-9EC3-994418831C42}" type="slidenum">
              <a:rPr lang="en-US" altLang="en-US" sz="1200">
                <a:solidFill>
                  <a:srgbClr val="000000"/>
                </a:solidFill>
                <a:latin typeface="Calibri" panose="020F0502020204030204" pitchFamily="34" charset="0"/>
              </a:rPr>
              <a:pPr eaLnBrk="1" hangingPunct="1"/>
              <a:t>6</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1351325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To understand what causes the long latency, let me take a look at the DRAM organization.</a:t>
            </a:r>
          </a:p>
          <a:p>
            <a:r>
              <a:rPr lang="en-US" altLang="en-US" smtClean="0">
                <a:solidFill>
                  <a:srgbClr val="FFFFFF"/>
                </a:solidFill>
              </a:rPr>
              <a:t>DRAM consists of two components, the cell array and the I/O circuitry. The cell array consists of multiple subarrays. </a:t>
            </a:r>
          </a:p>
          <a:p>
            <a:r>
              <a:rPr lang="en-US" altLang="en-US" smtClean="0"/>
              <a:t>To read from a DRAM chip, the data is first accessed from the subarray and then the data is transferred over the channel by the I/O circuitry. </a:t>
            </a:r>
          </a:p>
          <a:p>
            <a:r>
              <a:rPr lang="en-US" altLang="en-US" smtClean="0">
                <a:solidFill>
                  <a:srgbClr val="FFFFFF"/>
                </a:solidFill>
              </a:rPr>
              <a:t>So, the DRAM latency is the sum of the subarray latency and the I/O latency. </a:t>
            </a:r>
          </a:p>
          <a:p>
            <a:r>
              <a:rPr lang="en-US" altLang="en-US" smtClean="0"/>
              <a:t>We observed that the subarray latency is much higher than the I/O latency.</a:t>
            </a:r>
          </a:p>
          <a:p>
            <a:r>
              <a:rPr lang="en-US" altLang="en-US" smtClean="0">
                <a:solidFill>
                  <a:srgbClr val="FFFFFF"/>
                </a:solidFill>
              </a:rPr>
              <a:t>As a result, subarray is the dominant source of the DRAM latency as we explained in the paper.</a:t>
            </a:r>
            <a:endParaRPr lang="en-US" altLang="en-US" smtClean="0"/>
          </a:p>
        </p:txBody>
      </p:sp>
      <p:sp>
        <p:nvSpPr>
          <p:cNvPr id="819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6505F35-58F2-4646-88C2-D7AB656A9C50}" type="slidenum">
              <a:rPr lang="en-US" altLang="en-US" sz="1200">
                <a:solidFill>
                  <a:srgbClr val="000000"/>
                </a:solidFill>
                <a:latin typeface="Calibri" panose="020F0502020204030204" pitchFamily="34" charset="0"/>
              </a:rPr>
              <a:pPr eaLnBrk="1" hangingPunct="1"/>
              <a:t>69</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1937326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0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cell’s capacitor is small and can store only a small amount of charge. </a:t>
            </a:r>
          </a:p>
          <a:p>
            <a:r>
              <a:rPr lang="en-US" altLang="en-US" smtClean="0"/>
              <a:t>That is why a subarray also has sense-amplifiers, which are specialized circuits that can detect the small amount of charge. </a:t>
            </a:r>
          </a:p>
          <a:p>
            <a:endParaRPr lang="en-US" altLang="en-US" smtClean="0"/>
          </a:p>
          <a:p>
            <a:r>
              <a:rPr lang="en-US" altLang="en-US" smtClean="0"/>
              <a:t>Unfortunately, a sense-amplifier size is about *100* times the cell size. </a:t>
            </a:r>
          </a:p>
          <a:p>
            <a:r>
              <a:rPr lang="en-US" altLang="en-US" smtClean="0"/>
              <a:t>So, to amortize the area of the sense-amplifiers, </a:t>
            </a:r>
          </a:p>
          <a:p>
            <a:r>
              <a:rPr lang="en-US" altLang="en-US" smtClean="0"/>
              <a:t>hundreds of cells share the same sense-amplifier through a long bitline. </a:t>
            </a:r>
          </a:p>
          <a:p>
            <a:endParaRPr lang="en-US" altLang="en-US" smtClean="0"/>
          </a:p>
          <a:p>
            <a:r>
              <a:rPr lang="en-US" altLang="en-US" smtClean="0"/>
              <a:t>However, a long bitline has a large capacitance that increases latency and power consumption. </a:t>
            </a:r>
          </a:p>
          <a:p>
            <a:r>
              <a:rPr lang="en-US" altLang="en-US" smtClean="0"/>
              <a:t>Therefore, the long bitline is one of the dominant sources of high latency and high power consumption.</a:t>
            </a:r>
          </a:p>
          <a:p>
            <a:endParaRPr lang="en-US" altLang="en-US" smtClean="0"/>
          </a:p>
          <a:p>
            <a:r>
              <a:rPr lang="en-US" altLang="en-US" smtClean="0"/>
              <a:t>To understand why the subarray is so slow, </a:t>
            </a:r>
          </a:p>
          <a:p>
            <a:r>
              <a:rPr lang="en-US" altLang="en-US" smtClean="0"/>
              <a:t>let me take a look at the subarray organization.</a:t>
            </a:r>
          </a:p>
          <a:p>
            <a:endParaRPr lang="en-US" altLang="en-US" smtClean="0"/>
          </a:p>
        </p:txBody>
      </p:sp>
      <p:sp>
        <p:nvSpPr>
          <p:cNvPr id="820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1723E39-2CDB-480A-8DDE-29A2569993DA}" type="slidenum">
              <a:rPr lang="en-US" altLang="en-US" sz="1200">
                <a:solidFill>
                  <a:srgbClr val="000000"/>
                </a:solidFill>
                <a:latin typeface="Calibri" panose="020F0502020204030204" pitchFamily="34" charset="0"/>
              </a:rPr>
              <a:pPr eaLnBrk="1" hangingPunct="1"/>
              <a:t>70</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18594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1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 naïve way to reduce the DRAM latency is to have short bitlines that have lower latency.</a:t>
            </a:r>
          </a:p>
          <a:p>
            <a:r>
              <a:rPr lang="en-US" altLang="en-US" smtClean="0"/>
              <a:t>Unfortunately, short bitlines significantly increase the DRAM area.</a:t>
            </a:r>
          </a:p>
          <a:p>
            <a:r>
              <a:rPr lang="en-US" altLang="en-US" smtClean="0"/>
              <a:t>Therefore, the bitline length exposes an important trade-off between area and latency.</a:t>
            </a:r>
          </a:p>
          <a:p>
            <a:endParaRPr lang="en-US" altLang="en-US" smtClean="0"/>
          </a:p>
        </p:txBody>
      </p:sp>
      <p:sp>
        <p:nvSpPr>
          <p:cNvPr id="821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39B18AC-9F3B-4928-AA67-D504818CDCCD}" type="slidenum">
              <a:rPr lang="en-US" altLang="en-US" sz="1200">
                <a:solidFill>
                  <a:srgbClr val="000000"/>
                </a:solidFill>
                <a:latin typeface="Calibri" panose="020F0502020204030204" pitchFamily="34" charset="0"/>
              </a:rPr>
              <a:pPr eaLnBrk="1" hangingPunct="1"/>
              <a:t>71</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12287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2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figure shows the trade-off between DRAM area and latency as we change the bitline length.</a:t>
            </a:r>
          </a:p>
          <a:p>
            <a:r>
              <a:rPr lang="en-US" altLang="en-US" smtClean="0"/>
              <a:t>Y-axis is the normalized DRAM area compared to a DRAM using 512 cells/bitline. A lower value is cheaper.</a:t>
            </a:r>
          </a:p>
          <a:p>
            <a:r>
              <a:rPr lang="en-US" altLang="en-US" smtClean="0"/>
              <a:t>X-axis shows the latency in terms of tRC, an important DRAM timing constraint. A lower value is faster.</a:t>
            </a:r>
          </a:p>
          <a:p>
            <a:endParaRPr lang="en-US" altLang="en-US" smtClean="0"/>
          </a:p>
          <a:p>
            <a:r>
              <a:rPr lang="en-US" altLang="en-US" smtClean="0"/>
              <a:t>Commodity DRAM chips use long bitlines to minimize area cost. On the other hand, shorter bitlines achieve lower latency at higher cost. </a:t>
            </a:r>
          </a:p>
          <a:p>
            <a:r>
              <a:rPr lang="en-US" altLang="en-US" smtClean="0"/>
              <a:t>Our goal is to achieve the best of both worlds: low latency and low area cost.</a:t>
            </a:r>
          </a:p>
        </p:txBody>
      </p:sp>
      <p:sp>
        <p:nvSpPr>
          <p:cNvPr id="822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5EFA83E-CD3E-4065-B122-8F01DE506ACE}" type="slidenum">
              <a:rPr lang="en-US" altLang="en-US" sz="1200">
                <a:solidFill>
                  <a:srgbClr val="000000"/>
                </a:solidFill>
                <a:latin typeface="Calibri" panose="020F0502020204030204" pitchFamily="34" charset="0"/>
              </a:rPr>
              <a:pPr eaLnBrk="1" hangingPunct="1"/>
              <a:t>72</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3772072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3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To sum up, both long and short bitline do not achieve small area and low latency. </a:t>
            </a:r>
          </a:p>
          <a:p>
            <a:r>
              <a:rPr lang="en-US" altLang="en-US" smtClean="0"/>
              <a:t>Long bitline has small area but has high latency while short bitline has low latency but has large area.</a:t>
            </a:r>
          </a:p>
          <a:p>
            <a:endParaRPr lang="en-US" altLang="en-US" smtClean="0"/>
          </a:p>
          <a:p>
            <a:r>
              <a:rPr lang="en-US" altLang="en-US" smtClean="0"/>
              <a:t>To achieve the best of both worlds, we first start from long bitline, which has small area. </a:t>
            </a:r>
          </a:p>
          <a:p>
            <a:r>
              <a:rPr lang="en-US" altLang="en-US" smtClean="0"/>
              <a:t>After that, to achieve the low latency of short bitline, we divide the long bitline into two smaller segments. </a:t>
            </a:r>
          </a:p>
          <a:p>
            <a:r>
              <a:rPr lang="en-US" altLang="en-US" smtClean="0"/>
              <a:t>The bitline length of the segment nearby the sense-amplifier is same as the length of short bitline. </a:t>
            </a:r>
          </a:p>
          <a:p>
            <a:r>
              <a:rPr lang="en-US" altLang="en-US" smtClean="0"/>
              <a:t>Therefore, the latency of the segment is as low as the latency of the short bitline. </a:t>
            </a:r>
          </a:p>
          <a:p>
            <a:r>
              <a:rPr lang="en-US" altLang="en-US" smtClean="0"/>
              <a:t>To isolate this fast segment from the other segment, we add isolation transistors that selectively connect the two segments. </a:t>
            </a:r>
          </a:p>
          <a:p>
            <a:endParaRPr lang="en-US" altLang="en-US" smtClean="0"/>
          </a:p>
        </p:txBody>
      </p:sp>
      <p:sp>
        <p:nvSpPr>
          <p:cNvPr id="823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FF0A7BC-167E-409B-9C25-00F97023DD2A}" type="slidenum">
              <a:rPr lang="en-US" altLang="en-US" sz="1200">
                <a:solidFill>
                  <a:srgbClr val="000000"/>
                </a:solidFill>
                <a:latin typeface="Calibri" panose="020F0502020204030204" pitchFamily="34" charset="0"/>
              </a:rPr>
              <a:pPr eaLnBrk="1" hangingPunct="1"/>
              <a:t>73</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4191725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4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way, our proposed approach achieves small area and low latency.</a:t>
            </a:r>
          </a:p>
          <a:p>
            <a:r>
              <a:rPr lang="en-US" altLang="en-US" smtClean="0"/>
              <a:t>We call this new DRAM architecture as Tiered-Latency DRAM</a:t>
            </a:r>
          </a:p>
        </p:txBody>
      </p:sp>
      <p:sp>
        <p:nvSpPr>
          <p:cNvPr id="824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F4DB468-51FA-43B6-B63A-CC4B9E0A1E1E}" type="slidenum">
              <a:rPr lang="en-US" altLang="en-US" sz="1200">
                <a:solidFill>
                  <a:srgbClr val="000000"/>
                </a:solidFill>
                <a:latin typeface="Calibri" panose="020F0502020204030204" pitchFamily="34" charset="0"/>
              </a:rPr>
              <a:pPr eaLnBrk="1" hangingPunct="1"/>
              <a:t>74</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8280492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5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Again, the key idea is to divide a subarray into two segments with isolation transistors. </a:t>
            </a:r>
          </a:p>
          <a:p>
            <a:endParaRPr lang="en-US" altLang="en-US" smtClean="0"/>
          </a:p>
          <a:p>
            <a:r>
              <a:rPr lang="en-US" altLang="en-US" smtClean="0"/>
              <a:t>The segment, directly connected to the sense amplifier, is called the near segment. </a:t>
            </a:r>
          </a:p>
          <a:p>
            <a:r>
              <a:rPr lang="en-US" altLang="en-US" smtClean="0"/>
              <a:t>The other segment is called the far segment.</a:t>
            </a:r>
          </a:p>
          <a:p>
            <a:endParaRPr lang="en-US" altLang="en-US" smtClean="0"/>
          </a:p>
        </p:txBody>
      </p:sp>
      <p:sp>
        <p:nvSpPr>
          <p:cNvPr id="825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612B820-3259-4689-BE67-1B60D066252C}" type="slidenum">
              <a:rPr lang="en-US" altLang="en-US" sz="1200">
                <a:solidFill>
                  <a:srgbClr val="000000"/>
                </a:solidFill>
                <a:latin typeface="Calibri" panose="020F0502020204030204" pitchFamily="34" charset="0"/>
              </a:rPr>
              <a:pPr eaLnBrk="1" hangingPunct="1"/>
              <a:t>75</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19834349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6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figure compares the latency.</a:t>
            </a:r>
          </a:p>
          <a:p>
            <a:r>
              <a:rPr lang="en-US" altLang="en-US" smtClean="0"/>
              <a:t>Y-axis is normalized latency. </a:t>
            </a:r>
          </a:p>
          <a:p>
            <a:r>
              <a:rPr lang="en-US" altLang="en-US" smtClean="0"/>
              <a:t>Compared to commodity DRAM, TL-DRAM’s near segment has 56% lower latency, while the far segment has 23% higher latency.</a:t>
            </a:r>
          </a:p>
          <a:p>
            <a:r>
              <a:rPr lang="en-US" altLang="en-US" smtClean="0"/>
              <a:t> </a:t>
            </a:r>
          </a:p>
          <a:p>
            <a:r>
              <a:rPr lang="en-US" altLang="en-US" smtClean="0"/>
              <a:t>The right figure compares the power.</a:t>
            </a:r>
          </a:p>
          <a:p>
            <a:r>
              <a:rPr lang="en-US" altLang="en-US" smtClean="0"/>
              <a:t>Y-axis is normalized power.</a:t>
            </a:r>
          </a:p>
          <a:p>
            <a:r>
              <a:rPr lang="en-US" altLang="en-US" smtClean="0"/>
              <a:t>Compared to commodity DRAM, TL-DRAM’s near segment has 51% lower power consumption and the far segment has 49% higher power consumption. </a:t>
            </a:r>
          </a:p>
          <a:p>
            <a:endParaRPr lang="en-US" altLang="en-US" smtClean="0"/>
          </a:p>
          <a:p>
            <a:r>
              <a:rPr lang="en-US" altLang="en-US" smtClean="0"/>
              <a:t>Lastly, mainly due to the isolation transistor, Tiered-latency DRAM increases the die-size by about 3%.</a:t>
            </a:r>
          </a:p>
          <a:p>
            <a:endParaRPr lang="en-US" altLang="en-US" smtClean="0"/>
          </a:p>
        </p:txBody>
      </p:sp>
      <p:sp>
        <p:nvSpPr>
          <p:cNvPr id="826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59FCD3B-4751-40F5-BC5F-63D2C92A4F67}" type="slidenum">
              <a:rPr lang="en-US" altLang="en-US" sz="1200">
                <a:solidFill>
                  <a:srgbClr val="000000"/>
                </a:solidFill>
                <a:latin typeface="Calibri" panose="020F0502020204030204" pitchFamily="34" charset="0"/>
              </a:rPr>
              <a:pPr eaLnBrk="1" hangingPunct="1"/>
              <a:t>76</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3866644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7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Again, the figure shows the trade-off between area and latency in existing DRAM. </a:t>
            </a:r>
          </a:p>
          <a:p>
            <a:endParaRPr lang="en-US" altLang="en-US" smtClean="0"/>
          </a:p>
          <a:p>
            <a:r>
              <a:rPr lang="en-US" altLang="en-US" smtClean="0"/>
              <a:t>Unlike existing DRAM, TL-DRAM achieves low latency using the near segment while increasing the area by only 3%. </a:t>
            </a:r>
          </a:p>
          <a:p>
            <a:endParaRPr lang="en-US" altLang="en-US" smtClean="0"/>
          </a:p>
          <a:p>
            <a:r>
              <a:rPr lang="en-US" altLang="en-US" smtClean="0"/>
              <a:t>Although the far segment has higher latency than commodity DRAM, we show that efficient use of the near segment enables TL-DRAM to achieve high system performance.</a:t>
            </a:r>
          </a:p>
        </p:txBody>
      </p:sp>
      <p:sp>
        <p:nvSpPr>
          <p:cNvPr id="827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C0F2D3C-7699-4108-A8D0-27FA0EFD845A}" type="slidenum">
              <a:rPr lang="en-US" altLang="en-US" sz="1200">
                <a:solidFill>
                  <a:srgbClr val="000000"/>
                </a:solidFill>
                <a:latin typeface="Calibri" panose="020F0502020204030204" pitchFamily="34" charset="0"/>
              </a:rPr>
              <a:pPr eaLnBrk="1" hangingPunct="1"/>
              <a:t>77</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38504875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8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There are multiple ways to leverage the TL-DRAM substrate by hardware or software.</a:t>
            </a:r>
          </a:p>
          <a:p>
            <a:endParaRPr lang="en-US" altLang="en-US" smtClean="0"/>
          </a:p>
          <a:p>
            <a:r>
              <a:rPr lang="en-US" altLang="en-US" smtClean="0"/>
              <a:t>In this slide, I describe many such ways.</a:t>
            </a:r>
          </a:p>
          <a:p>
            <a:r>
              <a:rPr lang="en-US" altLang="en-US" smtClean="0"/>
              <a:t>First, the near segment can be used as a hardware-managed inclusive cache to the far segment.</a:t>
            </a:r>
          </a:p>
          <a:p>
            <a:r>
              <a:rPr lang="en-US" altLang="en-US" smtClean="0"/>
              <a:t>Second, the near segment can be used as a hardware-managed exclusive cache to the far segment.</a:t>
            </a:r>
          </a:p>
          <a:p>
            <a:r>
              <a:rPr lang="en-US" altLang="en-US" smtClean="0"/>
              <a:t>Third, the operating system can intelligently allocate frequently-accessed pages to the near segment.</a:t>
            </a:r>
          </a:p>
          <a:p>
            <a:r>
              <a:rPr lang="en-US" altLang="en-US" smtClean="0"/>
              <a:t>Forth mechanism is to simple replace DRAM with TL-DRAM without any near segment handling</a:t>
            </a:r>
          </a:p>
          <a:p>
            <a:endParaRPr lang="en-US" altLang="en-US" smtClean="0"/>
          </a:p>
          <a:p>
            <a:r>
              <a:rPr lang="en-US" altLang="en-US" smtClean="0"/>
              <a:t>While our paper provides detailed explanations and evaluations of first three mechanism, </a:t>
            </a:r>
          </a:p>
          <a:p>
            <a:r>
              <a:rPr lang="en-US" altLang="en-US" smtClean="0"/>
              <a:t>in this talk, we will focus on the first approach, which is to use the near segment as a hardware managed cache for the far segment.</a:t>
            </a:r>
          </a:p>
          <a:p>
            <a:endParaRPr lang="en-US" altLang="en-US" smtClean="0"/>
          </a:p>
        </p:txBody>
      </p:sp>
      <p:sp>
        <p:nvSpPr>
          <p:cNvPr id="828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B00C4F0-648C-4697-9A37-BD2C722F511A}" type="slidenum">
              <a:rPr lang="en-US" altLang="en-US" sz="1200">
                <a:solidFill>
                  <a:srgbClr val="000000"/>
                </a:solidFill>
                <a:latin typeface="Calibri" panose="020F0502020204030204" pitchFamily="34" charset="0"/>
              </a:rPr>
              <a:pPr eaLnBrk="1" hangingPunct="1"/>
              <a:t>78</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1249202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1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01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8948A8F-3CA9-46B3-B661-FBAF06A230E1}" type="slidenum">
              <a:rPr lang="en-US" altLang="en-US" sz="1200">
                <a:solidFill>
                  <a:srgbClr val="000000"/>
                </a:solidFill>
                <a:latin typeface="Calibri" panose="020F0502020204030204" pitchFamily="34" charset="0"/>
              </a:rPr>
              <a:pPr eaLnBrk="1" hangingPunct="1"/>
              <a:t>18</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35537615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figure shows the IPC improvement of our three caching mechanisms over commodity DRAM. </a:t>
            </a:r>
          </a:p>
          <a:p>
            <a:r>
              <a:rPr lang="en-US" altLang="en-US" smtClean="0"/>
              <a:t>All of them improve performance and benefit-based caching shows maximum performance improvement by 12.7%.</a:t>
            </a:r>
          </a:p>
          <a:p>
            <a:endParaRPr lang="en-US" altLang="en-US" smtClean="0"/>
          </a:p>
          <a:p>
            <a:r>
              <a:rPr lang="en-US" altLang="en-US" smtClean="0"/>
              <a:t>The right figure shows the normalized power reduction of our three caching mechanisms over commodity DRAM.</a:t>
            </a:r>
          </a:p>
          <a:p>
            <a:r>
              <a:rPr lang="en-US" altLang="en-US" smtClean="0"/>
              <a:t> All of them reduce power consumption and benefit-based caching shows maximum power reduction by 23%.</a:t>
            </a:r>
          </a:p>
          <a:p>
            <a:endParaRPr lang="en-US" altLang="en-US" smtClean="0"/>
          </a:p>
          <a:p>
            <a:r>
              <a:rPr lang="en-US" altLang="en-US" smtClean="0"/>
              <a:t>Therefore, using near segment as a cache improves performance and reduces power consumption at the cost of 3% area overhead.</a:t>
            </a:r>
          </a:p>
          <a:p>
            <a:endParaRPr lang="en-US" altLang="en-US" smtClean="0"/>
          </a:p>
        </p:txBody>
      </p:sp>
      <p:sp>
        <p:nvSpPr>
          <p:cNvPr id="8294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AF50C3A-FA62-4FB8-A885-F8C11C367D32}" type="slidenum">
              <a:rPr lang="en-US" altLang="en-US" sz="1200">
                <a:solidFill>
                  <a:srgbClr val="000000"/>
                </a:solidFill>
                <a:latin typeface="Calibri" panose="020F0502020204030204" pitchFamily="34" charset="0"/>
              </a:rPr>
              <a:pPr eaLnBrk="1" hangingPunct="1"/>
              <a:t>79</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39496207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5" name="Rectangle 1"/>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8434"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Lst>
        </p:spPr>
        <p:txBody>
          <a:bodyPr wrap="square" numCol="1" anchor="t" anchorCtr="0" compatLnSpc="1">
            <a:prstTxWarp prst="textNoShape">
              <a:avLst/>
            </a:prstTxWarp>
          </a:bodyPr>
          <a:lstStyle/>
          <a:p>
            <a:pPr>
              <a:defRPr/>
            </a:pPr>
            <a:r>
              <a:rPr lang="en-US" sz="3000">
                <a:latin typeface="Lucida Grande" charset="0"/>
                <a:ea typeface="ＭＳ Ｐゴシック" charset="0"/>
                <a:cs typeface="Lucida Grande" charset="0"/>
                <a:sym typeface="Lucida Grande" charset="0"/>
              </a:rPr>
              <a:t>say you want a byte</a:t>
            </a:r>
          </a:p>
        </p:txBody>
      </p:sp>
    </p:spTree>
    <p:extLst>
      <p:ext uri="{BB962C8B-B14F-4D97-AF65-F5344CB8AC3E}">
        <p14:creationId xmlns:p14="http://schemas.microsoft.com/office/powerpoint/2010/main" val="2689883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89" name="Rectangle 1"/>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048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Lst>
        </p:spPr>
        <p:txBody>
          <a:bodyPr wrap="square" numCol="1" anchor="t" anchorCtr="0" compatLnSpc="1">
            <a:prstTxWarp prst="textNoShape">
              <a:avLst/>
            </a:prstTxWarp>
          </a:bodyPr>
          <a:lstStyle/>
          <a:p>
            <a:pPr>
              <a:defRPr/>
            </a:pPr>
            <a:r>
              <a:rPr lang="en-US" sz="3000">
                <a:latin typeface="Lucida Grande" charset="0"/>
                <a:ea typeface="ＭＳ Ｐゴシック" charset="0"/>
                <a:cs typeface="Lucida Grande" charset="0"/>
                <a:sym typeface="Lucida Grande" charset="0"/>
              </a:rPr>
              <a:t>copy</a:t>
            </a:r>
          </a:p>
        </p:txBody>
      </p:sp>
    </p:spTree>
    <p:extLst>
      <p:ext uri="{BB962C8B-B14F-4D97-AF65-F5344CB8AC3E}">
        <p14:creationId xmlns:p14="http://schemas.microsoft.com/office/powerpoint/2010/main" val="2703178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2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Even if DRAM continues to scale there could be benefits to examining and enabling these new technologies.</a:t>
            </a:r>
          </a:p>
        </p:txBody>
      </p:sp>
      <p:sp>
        <p:nvSpPr>
          <p:cNvPr id="832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1FE927D-B1DF-4772-AD5E-2A401BEEF370}" type="slidenum">
              <a:rPr lang="en-US" altLang="en-US" sz="1200">
                <a:solidFill>
                  <a:srgbClr val="000000"/>
                </a:solidFill>
                <a:latin typeface="Calibri" panose="020F0502020204030204" pitchFamily="34" charset="0"/>
              </a:rPr>
              <a:pPr eaLnBrk="1" hangingPunct="1"/>
              <a:t>98</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24162115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3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Now let’s compare our mechanism to a </a:t>
            </a:r>
            <a:r>
              <a:rPr lang="en-US" altLang="en-US" b="1" smtClean="0"/>
              <a:t>homogeneous</a:t>
            </a:r>
            <a:r>
              <a:rPr lang="en-US" altLang="en-US" smtClean="0"/>
              <a:t> memory system.</a:t>
            </a:r>
          </a:p>
          <a:p>
            <a:r>
              <a:rPr lang="en-US" altLang="en-US" smtClean="0"/>
              <a:t>Here the comparison points are a 16GB all-PCM and all-DRAM memory system.</a:t>
            </a:r>
          </a:p>
          <a:p>
            <a:r>
              <a:rPr lang="en-US" altLang="en-US" smtClean="0"/>
              <a:t>Our mechanism achieves 31% better performance than the all-PCM memory system, and comes within 29% of the all-DRAM performance.</a:t>
            </a:r>
          </a:p>
          <a:p>
            <a:r>
              <a:rPr lang="en-US" altLang="en-US" smtClean="0"/>
              <a:t>Note that we </a:t>
            </a:r>
            <a:r>
              <a:rPr lang="en-US" altLang="en-US" b="1" smtClean="0"/>
              <a:t>do not assume any capacity benefits</a:t>
            </a:r>
            <a:r>
              <a:rPr lang="en-US" altLang="en-US" smtClean="0"/>
              <a:t> of PCM over DRAM.</a:t>
            </a:r>
          </a:p>
          <a:p>
            <a:r>
              <a:rPr lang="en-US" altLang="en-US" smtClean="0"/>
              <a:t>And yet, our mechanism bridges the performance gap between the two homogeneous memory systems.</a:t>
            </a:r>
          </a:p>
          <a:p>
            <a:r>
              <a:rPr lang="en-US" altLang="en-US" smtClean="0"/>
              <a:t>If the capacity benefit of PCM was included, the </a:t>
            </a:r>
            <a:r>
              <a:rPr lang="en-US" altLang="en-US" b="1" smtClean="0"/>
              <a:t>hybrid memory system</a:t>
            </a:r>
            <a:r>
              <a:rPr lang="en-US" altLang="en-US" smtClean="0"/>
              <a:t> will perform even better.</a:t>
            </a:r>
          </a:p>
        </p:txBody>
      </p:sp>
      <p:sp>
        <p:nvSpPr>
          <p:cNvPr id="8335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957ED1F-AA2F-4F78-9740-6080883F6D19}" type="slidenum">
              <a:rPr lang="en-US" altLang="en-US" sz="1200">
                <a:solidFill>
                  <a:srgbClr val="000000"/>
                </a:solidFill>
                <a:latin typeface="Calibri" panose="020F0502020204030204" pitchFamily="34" charset="0"/>
              </a:rPr>
              <a:pPr eaLnBrk="1" hangingPunct="1"/>
              <a:t>115</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33688820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4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Moving from DRAM to STT-RAM, instead of a capacitor that stores charge, now we have a magnetic tunnel junction that has one reference layer with a fixed magnetic orientation, and a free layer that can be parallel or anti parallel to the reference layer; which determines the resistance, and in turn, the data stored in the MTJ. In addition to the MTJ, the cell, again, has an access transistor. </a:t>
            </a:r>
          </a:p>
          <a:p>
            <a:r>
              <a:rPr lang="en-US" altLang="en-US" smtClean="0"/>
              <a:t>Reading requires a small voltage to be applied across the bitline and sense line; and the current is sensed. This current varies depending on the resistance of MTJ. To write data, we push a large current into the MTJ, which re-aligns the free layer. The direction of the current determines whether it becomes parallel or anti-parallel; i.e. logical 0 or 1. </a:t>
            </a:r>
          </a:p>
        </p:txBody>
      </p:sp>
      <p:sp>
        <p:nvSpPr>
          <p:cNvPr id="8345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468351A-90C7-4081-ABCD-97CB634075F6}" type="slidenum">
              <a:rPr lang="en-US" altLang="en-US" sz="1200">
                <a:solidFill>
                  <a:srgbClr val="000000"/>
                </a:solidFill>
                <a:latin typeface="Calibri" panose="020F0502020204030204" pitchFamily="34" charset="0"/>
              </a:rPr>
              <a:pPr eaLnBrk="1" hangingPunct="1"/>
              <a:t>116</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20116052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55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r>
              <a:rPr lang="en-US" altLang="en-US" smtClean="0"/>
              <a:t>Let’s take a closer look at the high-level design goals for a Persistent Memory Manager, or PMM.</a:t>
            </a:r>
          </a:p>
          <a:p>
            <a:endParaRPr lang="en-US" altLang="en-US" smtClean="0"/>
          </a:p>
          <a:p>
            <a:r>
              <a:rPr lang="en-US" altLang="en-US" smtClean="0"/>
              <a:t>[click] The most noticeable feature of the PMM – from the system software perspective – is the fact that it exposes a load/store interface to access all persistent data in the system.  This means that applications can allocate portions of persistent memory, just as they would allocate portions of volatile DRAM memory in today’s systems.</a:t>
            </a:r>
          </a:p>
          <a:p>
            <a:endParaRPr lang="en-US" altLang="en-US" smtClean="0"/>
          </a:p>
          <a:p>
            <a:r>
              <a:rPr lang="en-US" altLang="en-US" smtClean="0"/>
              <a:t>[click] Of course, with a diverse array of devices managed by a persistent memory, it will be important for the PMM to leverage each of their strengths – and mitigate each of their weaknesses – as much as possible.  To this end, the PMM is responsible for managing how volatile and persistent are placed among devices, to ensure data can be efficiently located, persistence guarantees met, and any security rules enforced.</a:t>
            </a:r>
          </a:p>
          <a:p>
            <a:endParaRPr lang="en-US" altLang="en-US" smtClean="0"/>
          </a:p>
          <a:p>
            <a:r>
              <a:rPr lang="en-US" altLang="en-US" smtClean="0"/>
              <a:t>[click]  The PMM is also responsible for managing metadata storage and retrieval.  We will later evaluate how such overheads affect system performance.</a:t>
            </a:r>
          </a:p>
          <a:p>
            <a:endParaRPr lang="en-US" altLang="en-US" smtClean="0"/>
          </a:p>
          <a:p>
            <a:r>
              <a:rPr lang="en-US" altLang="en-US" smtClean="0"/>
              <a:t>[click]  In addition, to achieve the best performance and energy efficiency for the applications running on a system, it will be necessary for the system software to provide hints to the hardware to be used to make more efficient data placement decisions.</a:t>
            </a:r>
          </a:p>
        </p:txBody>
      </p:sp>
      <p:sp>
        <p:nvSpPr>
          <p:cNvPr id="8355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9A389E5-4F6D-4793-8F16-20C0E515E790}" type="slidenum">
              <a:rPr lang="en-US" altLang="en-US" sz="1200">
                <a:solidFill>
                  <a:srgbClr val="000000"/>
                </a:solidFill>
                <a:latin typeface="Calibri" panose="020F0502020204030204" pitchFamily="34" charset="0"/>
              </a:rPr>
              <a:pPr eaLnBrk="1" hangingPunct="1"/>
              <a:t>124</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4586090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6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And to tie everything together, here is how a persistent memory would operate.  Code allocates persistent objects and accesses them using loads and stores – no different than persistent memory in today’s machines.  Optionally, the software can provide hints as to the types of access patterns or requirements of the software.</a:t>
            </a:r>
          </a:p>
          <a:p>
            <a:endParaRPr lang="en-US" altLang="en-US" smtClean="0"/>
          </a:p>
          <a:p>
            <a:r>
              <a:rPr lang="en-US" altLang="en-US" smtClean="0"/>
              <a:t>Then, a Persistent Memory Manager uses this access information and software hints to allocate, locate, migrate, and access data among the heterogeneous array of devices present on the system, attempting to strike a balance between application-level guarantees, like persistence and security, and performance and energy efficiency.</a:t>
            </a:r>
          </a:p>
        </p:txBody>
      </p:sp>
      <p:sp>
        <p:nvSpPr>
          <p:cNvPr id="8366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8518C89-F71C-4D50-A9BE-ABEA2A24E637}" type="slidenum">
              <a:rPr lang="en-US" altLang="en-US" sz="1200">
                <a:solidFill>
                  <a:srgbClr val="000000"/>
                </a:solidFill>
                <a:latin typeface="Calibri" panose="020F0502020204030204" pitchFamily="34" charset="0"/>
              </a:rPr>
              <a:pPr eaLnBrk="1" hangingPunct="1"/>
              <a:t>125</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17032636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76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376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008A0C0-C513-41AE-A05F-B8E3A20D27A9}" type="slidenum">
              <a:rPr lang="en-US" altLang="en-US" sz="1200">
                <a:solidFill>
                  <a:srgbClr val="000000"/>
                </a:solidFill>
                <a:latin typeface="Calibri" panose="020F0502020204030204" pitchFamily="34" charset="0"/>
              </a:rPr>
              <a:pPr eaLnBrk="1" hangingPunct="1"/>
              <a:t>126</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25422334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8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386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5AF7752-58E6-41AB-914B-6A362DC1B817}" type="slidenum">
              <a:rPr lang="en-US" altLang="en-US" sz="1200">
                <a:solidFill>
                  <a:srgbClr val="000000"/>
                </a:solidFill>
                <a:latin typeface="Calibri" panose="020F0502020204030204" pitchFamily="34" charset="0"/>
              </a:rPr>
              <a:pPr eaLnBrk="1" hangingPunct="1"/>
              <a:t>127</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2316639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2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02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E626623-8918-42F5-9A70-A540854D4A38}" type="slidenum">
              <a:rPr lang="en-US" altLang="en-US" sz="1200">
                <a:solidFill>
                  <a:srgbClr val="000000"/>
                </a:solidFill>
                <a:latin typeface="Calibri" panose="020F0502020204030204" pitchFamily="34" charset="0"/>
              </a:rPr>
              <a:pPr eaLnBrk="1" hangingPunct="1"/>
              <a:t>19</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31084432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80000"/>
              </a:lnSpc>
            </a:pPr>
            <a:endParaRPr lang="en-US" altLang="en-US" sz="800" smtClean="0"/>
          </a:p>
        </p:txBody>
      </p:sp>
      <p:sp>
        <p:nvSpPr>
          <p:cNvPr id="8396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735CD80-4CC5-43D9-82A4-3EF451410ADF}" type="slidenum">
              <a:rPr lang="en-US" altLang="en-US" sz="1200">
                <a:solidFill>
                  <a:srgbClr val="000000"/>
                </a:solidFill>
                <a:latin typeface="Calibri" panose="020F0502020204030204" pitchFamily="34" charset="0"/>
              </a:rPr>
              <a:pPr eaLnBrk="1" hangingPunct="1"/>
              <a:t>134</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3236964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09638"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09638"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09638"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09638"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096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096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096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096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E2972B2-4A65-4D8F-8CF1-CCC4A06DDCC6}" type="slidenum">
              <a:rPr lang="en-US" altLang="en-US" sz="1200">
                <a:solidFill>
                  <a:srgbClr val="000000"/>
                </a:solidFill>
              </a:rPr>
              <a:pPr eaLnBrk="1" hangingPunct="1"/>
              <a:t>135</a:t>
            </a:fld>
            <a:endParaRPr lang="en-US" altLang="en-US" sz="1200">
              <a:solidFill>
                <a:srgbClr val="000000"/>
              </a:solidFill>
            </a:endParaRPr>
          </a:p>
        </p:txBody>
      </p:sp>
      <p:sp>
        <p:nvSpPr>
          <p:cNvPr id="8407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07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750518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3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We demonstrate the errors on multiple x86 systems. Shown to the bottom-left is a “disturbance kernel”. When executed, it forces two rows to be opened and closed one after the other – over and over again. Consequently, it induces many errors in the module.</a:t>
            </a:r>
          </a:p>
        </p:txBody>
      </p:sp>
      <p:sp>
        <p:nvSpPr>
          <p:cNvPr id="803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4ACC0FF-D313-42C7-96B8-AD3B6276DCAF}" type="slidenum">
              <a:rPr lang="en-US" altLang="en-US" sz="1200">
                <a:solidFill>
                  <a:srgbClr val="000000"/>
                </a:solidFill>
                <a:latin typeface="Calibri" panose="020F0502020204030204" pitchFamily="34" charset="0"/>
              </a:rPr>
              <a:pPr eaLnBrk="1" hangingPunct="1"/>
              <a:t>20</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447063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4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We demonstrate the errors on multiple x86 systems. Shown to the bottom-left is a “disturbance kernel”. When executed, it forces two rows to be opened and closed one after the other – over and over again. Consequently, it induces many errors in the module.</a:t>
            </a:r>
          </a:p>
        </p:txBody>
      </p:sp>
      <p:sp>
        <p:nvSpPr>
          <p:cNvPr id="804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1428ACA-4611-4C99-8C85-792647B78F99}" type="slidenum">
              <a:rPr lang="en-US" altLang="en-US" sz="1200">
                <a:solidFill>
                  <a:srgbClr val="000000"/>
                </a:solidFill>
                <a:latin typeface="Calibri" panose="020F0502020204030204" pitchFamily="34" charset="0"/>
              </a:rPr>
              <a:pPr eaLnBrk="1" hangingPunct="1"/>
              <a:t>21</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2173149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5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We demonstrate the errors on multiple x86 systems. Shown to the bottom-left is a “disturbance kernel”. When executed, it forces two rows to be opened and closed one after the other – over and over again. Consequently, it induces many errors in the module.</a:t>
            </a:r>
          </a:p>
        </p:txBody>
      </p:sp>
      <p:sp>
        <p:nvSpPr>
          <p:cNvPr id="805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ED025DD-3ABC-4DA9-A557-841CD43A47C0}" type="slidenum">
              <a:rPr lang="en-US" altLang="en-US" sz="1200">
                <a:solidFill>
                  <a:srgbClr val="000000"/>
                </a:solidFill>
                <a:latin typeface="Calibri" panose="020F0502020204030204" pitchFamily="34" charset="0"/>
              </a:rPr>
              <a:pPr eaLnBrk="1" hangingPunct="1"/>
              <a:t>22</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208798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6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We demonstrate the errors on multiple x86 systems. Shown to the bottom-left is a “disturbance kernel”. When executed, it forces two rows to be opened and closed one after the other – over and over again. Consequently, it induces many errors in the module.</a:t>
            </a:r>
          </a:p>
        </p:txBody>
      </p:sp>
      <p:sp>
        <p:nvSpPr>
          <p:cNvPr id="806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DEB7D35-E71D-47A1-A771-CB9F6FD4D5DF}" type="slidenum">
              <a:rPr lang="en-US" altLang="en-US" sz="1200">
                <a:solidFill>
                  <a:srgbClr val="000000"/>
                </a:solidFill>
                <a:latin typeface="Calibri" panose="020F0502020204030204" pitchFamily="34" charset="0"/>
              </a:rPr>
              <a:pPr eaLnBrk="1" hangingPunct="1"/>
              <a:t>23</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2875577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7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When we executed the code on four different processors, all four of them yielded errors. Intel Haswell has the most errors, at 23 thousand, because it has the highest rate of accessing DRAM.</a:t>
            </a:r>
          </a:p>
          <a:p>
            <a:endParaRPr lang="en-US" altLang="en-US" smtClean="0"/>
          </a:p>
          <a:p>
            <a:r>
              <a:rPr lang="en-US" altLang="en-US" smtClean="0"/>
              <a:t>Later on, I’ll show that we can induce as many as ten million disturbance errors in a more controlled environment.</a:t>
            </a:r>
          </a:p>
          <a:p>
            <a:endParaRPr lang="en-US" altLang="en-US" smtClean="0"/>
          </a:p>
          <a:p>
            <a:r>
              <a:rPr lang="en-US" altLang="en-US" smtClean="0"/>
              <a:t>From this, we conclude that disturbance errors are a serious reliability issue.</a:t>
            </a:r>
          </a:p>
        </p:txBody>
      </p:sp>
      <p:sp>
        <p:nvSpPr>
          <p:cNvPr id="807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820D564-428F-4E3F-AB1D-564761C215C0}" type="slidenum">
              <a:rPr lang="en-US" altLang="en-US" sz="1200">
                <a:solidFill>
                  <a:srgbClr val="000000"/>
                </a:solidFill>
                <a:latin typeface="Calibri" panose="020F0502020204030204" pitchFamily="34" charset="0"/>
              </a:rPr>
              <a:pPr eaLnBrk="1" hangingPunct="1"/>
              <a:t>24</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2342581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charset="0"/>
                <a:ea typeface="Arial" charset="0"/>
                <a:cs typeface="Arial"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F2E6362E-E961-4A16-8A41-E7CAF2D585E4}" type="slidenum">
              <a:rPr lang="en-US" altLang="en-US"/>
              <a:pPr/>
              <a:t>‹#›</a:t>
            </a:fld>
            <a:endParaRPr lang="en-US" altLang="en-US"/>
          </a:p>
        </p:txBody>
      </p:sp>
    </p:spTree>
    <p:extLst>
      <p:ext uri="{BB962C8B-B14F-4D97-AF65-F5344CB8AC3E}">
        <p14:creationId xmlns:p14="http://schemas.microsoft.com/office/powerpoint/2010/main" val="395392427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E395067B-29B6-49A0-9FB5-5C6B6742510A}" type="slidenum">
              <a:rPr lang="en-US" altLang="en-US"/>
              <a:pPr/>
              <a:t>‹#›</a:t>
            </a:fld>
            <a:endParaRPr lang="en-US" altLang="en-US"/>
          </a:p>
        </p:txBody>
      </p:sp>
    </p:spTree>
    <p:extLst>
      <p:ext uri="{BB962C8B-B14F-4D97-AF65-F5344CB8AC3E}">
        <p14:creationId xmlns:p14="http://schemas.microsoft.com/office/powerpoint/2010/main" val="3522458484"/>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endParaRPr lang="en-US" altLang="en-US"/>
          </a:p>
        </p:txBody>
      </p:sp>
      <p:sp>
        <p:nvSpPr>
          <p:cNvPr id="5" name="Rectangle 1030"/>
          <p:cNvSpPr>
            <a:spLocks noGrp="1" noChangeArrowheads="1"/>
          </p:cNvSpPr>
          <p:nvPr>
            <p:ph type="sldNum" sz="quarter" idx="11"/>
          </p:nvPr>
        </p:nvSpPr>
        <p:spPr/>
        <p:txBody>
          <a:bodyPr/>
          <a:lstStyle>
            <a:lvl1pPr>
              <a:defRPr/>
            </a:lvl1pPr>
          </a:lstStyle>
          <a:p>
            <a:fld id="{D4F48FA4-0A58-4CA2-A4A5-18892DC6809F}" type="slidenum">
              <a:rPr lang="en-US" altLang="en-US"/>
              <a:pPr/>
              <a:t>‹#›</a:t>
            </a:fld>
            <a:endParaRPr lang="en-US" altLang="en-US"/>
          </a:p>
        </p:txBody>
      </p:sp>
    </p:spTree>
    <p:extLst>
      <p:ext uri="{BB962C8B-B14F-4D97-AF65-F5344CB8AC3E}">
        <p14:creationId xmlns:p14="http://schemas.microsoft.com/office/powerpoint/2010/main" val="3608530514"/>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endParaRPr lang="en-US" altLang="en-US"/>
          </a:p>
        </p:txBody>
      </p:sp>
      <p:sp>
        <p:nvSpPr>
          <p:cNvPr id="5" name="Rectangle 1030"/>
          <p:cNvSpPr>
            <a:spLocks noGrp="1" noChangeArrowheads="1"/>
          </p:cNvSpPr>
          <p:nvPr>
            <p:ph type="sldNum" sz="quarter" idx="11"/>
          </p:nvPr>
        </p:nvSpPr>
        <p:spPr/>
        <p:txBody>
          <a:bodyPr/>
          <a:lstStyle>
            <a:lvl1pPr>
              <a:defRPr/>
            </a:lvl1pPr>
          </a:lstStyle>
          <a:p>
            <a:fld id="{06363C22-1A85-4677-86D7-7125FC64A8B8}" type="slidenum">
              <a:rPr lang="en-US" altLang="en-US"/>
              <a:pPr/>
              <a:t>‹#›</a:t>
            </a:fld>
            <a:endParaRPr lang="en-US" altLang="en-US"/>
          </a:p>
        </p:txBody>
      </p:sp>
    </p:spTree>
    <p:extLst>
      <p:ext uri="{BB962C8B-B14F-4D97-AF65-F5344CB8AC3E}">
        <p14:creationId xmlns:p14="http://schemas.microsoft.com/office/powerpoint/2010/main" val="3656522560"/>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anose="02020404030301010803"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12EF2A43-AE15-40F3-B894-B63DEBF69EED}" type="slidenum">
              <a:rPr lang="en-US" altLang="en-US"/>
              <a:pPr/>
              <a:t>‹#›</a:t>
            </a:fld>
            <a:endParaRPr lang="en-US" altLang="en-US"/>
          </a:p>
        </p:txBody>
      </p:sp>
    </p:spTree>
    <p:extLst>
      <p:ext uri="{BB962C8B-B14F-4D97-AF65-F5344CB8AC3E}">
        <p14:creationId xmlns:p14="http://schemas.microsoft.com/office/powerpoint/2010/main" val="3303145921"/>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endParaRPr lang="en-US" altLang="en-US"/>
          </a:p>
        </p:txBody>
      </p:sp>
      <p:sp>
        <p:nvSpPr>
          <p:cNvPr id="5" name="Rectangle 1030"/>
          <p:cNvSpPr>
            <a:spLocks noGrp="1" noChangeArrowheads="1"/>
          </p:cNvSpPr>
          <p:nvPr>
            <p:ph type="sldNum" sz="quarter" idx="11"/>
          </p:nvPr>
        </p:nvSpPr>
        <p:spPr/>
        <p:txBody>
          <a:bodyPr/>
          <a:lstStyle>
            <a:lvl1pPr>
              <a:defRPr/>
            </a:lvl1pPr>
          </a:lstStyle>
          <a:p>
            <a:fld id="{9A49D070-9625-4431-AB60-4C73C203133D}" type="slidenum">
              <a:rPr lang="en-US" altLang="en-US"/>
              <a:pPr/>
              <a:t>‹#›</a:t>
            </a:fld>
            <a:endParaRPr lang="en-US" altLang="en-US"/>
          </a:p>
        </p:txBody>
      </p:sp>
    </p:spTree>
    <p:extLst>
      <p:ext uri="{BB962C8B-B14F-4D97-AF65-F5344CB8AC3E}">
        <p14:creationId xmlns:p14="http://schemas.microsoft.com/office/powerpoint/2010/main" val="2285403569"/>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a:defRPr/>
            </a:lvl1pPr>
          </a:lstStyle>
          <a:p>
            <a:endParaRPr lang="en-US" altLang="en-US"/>
          </a:p>
        </p:txBody>
      </p:sp>
      <p:sp>
        <p:nvSpPr>
          <p:cNvPr id="5" name="Rectangle 1030"/>
          <p:cNvSpPr>
            <a:spLocks noGrp="1" noChangeArrowheads="1"/>
          </p:cNvSpPr>
          <p:nvPr>
            <p:ph type="sldNum" sz="quarter" idx="11"/>
          </p:nvPr>
        </p:nvSpPr>
        <p:spPr/>
        <p:txBody>
          <a:bodyPr/>
          <a:lstStyle>
            <a:lvl1pPr>
              <a:defRPr/>
            </a:lvl1pPr>
          </a:lstStyle>
          <a:p>
            <a:fld id="{AF269CAB-4357-46FC-B489-B2D51DB5F94D}" type="slidenum">
              <a:rPr lang="en-US" altLang="en-US"/>
              <a:pPr/>
              <a:t>‹#›</a:t>
            </a:fld>
            <a:endParaRPr lang="en-US" altLang="en-US"/>
          </a:p>
        </p:txBody>
      </p:sp>
    </p:spTree>
    <p:extLst>
      <p:ext uri="{BB962C8B-B14F-4D97-AF65-F5344CB8AC3E}">
        <p14:creationId xmlns:p14="http://schemas.microsoft.com/office/powerpoint/2010/main" val="1152790408"/>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a:defRPr/>
            </a:lvl1pPr>
          </a:lstStyle>
          <a:p>
            <a:endParaRPr lang="en-US" altLang="en-US"/>
          </a:p>
        </p:txBody>
      </p:sp>
      <p:sp>
        <p:nvSpPr>
          <p:cNvPr id="6" name="Rectangle 1030"/>
          <p:cNvSpPr>
            <a:spLocks noGrp="1" noChangeArrowheads="1"/>
          </p:cNvSpPr>
          <p:nvPr>
            <p:ph type="sldNum" sz="quarter" idx="11"/>
          </p:nvPr>
        </p:nvSpPr>
        <p:spPr/>
        <p:txBody>
          <a:bodyPr/>
          <a:lstStyle>
            <a:lvl1pPr>
              <a:defRPr/>
            </a:lvl1pPr>
          </a:lstStyle>
          <a:p>
            <a:fld id="{359BB4E5-B7B3-4A9C-B1D2-E0B147E0CD90}" type="slidenum">
              <a:rPr lang="en-US" altLang="en-US"/>
              <a:pPr/>
              <a:t>‹#›</a:t>
            </a:fld>
            <a:endParaRPr lang="en-US" altLang="en-US"/>
          </a:p>
        </p:txBody>
      </p:sp>
    </p:spTree>
    <p:extLst>
      <p:ext uri="{BB962C8B-B14F-4D97-AF65-F5344CB8AC3E}">
        <p14:creationId xmlns:p14="http://schemas.microsoft.com/office/powerpoint/2010/main" val="3272243061"/>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a:defRPr/>
            </a:lvl1pPr>
          </a:lstStyle>
          <a:p>
            <a:endParaRPr lang="en-US" altLang="en-US"/>
          </a:p>
        </p:txBody>
      </p:sp>
      <p:sp>
        <p:nvSpPr>
          <p:cNvPr id="8" name="Rectangle 1030"/>
          <p:cNvSpPr>
            <a:spLocks noGrp="1" noChangeArrowheads="1"/>
          </p:cNvSpPr>
          <p:nvPr>
            <p:ph type="sldNum" sz="quarter" idx="11"/>
          </p:nvPr>
        </p:nvSpPr>
        <p:spPr/>
        <p:txBody>
          <a:bodyPr/>
          <a:lstStyle>
            <a:lvl1pPr>
              <a:defRPr/>
            </a:lvl1pPr>
          </a:lstStyle>
          <a:p>
            <a:fld id="{027029B0-16A0-4A18-826D-7C9A4388DD97}" type="slidenum">
              <a:rPr lang="en-US" altLang="en-US"/>
              <a:pPr/>
              <a:t>‹#›</a:t>
            </a:fld>
            <a:endParaRPr lang="en-US" altLang="en-US"/>
          </a:p>
        </p:txBody>
      </p:sp>
    </p:spTree>
    <p:extLst>
      <p:ext uri="{BB962C8B-B14F-4D97-AF65-F5344CB8AC3E}">
        <p14:creationId xmlns:p14="http://schemas.microsoft.com/office/powerpoint/2010/main" val="495002240"/>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a:defRPr/>
            </a:lvl1pPr>
          </a:lstStyle>
          <a:p>
            <a:endParaRPr lang="en-US" altLang="en-US"/>
          </a:p>
        </p:txBody>
      </p:sp>
      <p:sp>
        <p:nvSpPr>
          <p:cNvPr id="4" name="Rectangle 1030"/>
          <p:cNvSpPr>
            <a:spLocks noGrp="1" noChangeArrowheads="1"/>
          </p:cNvSpPr>
          <p:nvPr>
            <p:ph type="sldNum" sz="quarter" idx="11"/>
          </p:nvPr>
        </p:nvSpPr>
        <p:spPr/>
        <p:txBody>
          <a:bodyPr/>
          <a:lstStyle>
            <a:lvl1pPr>
              <a:defRPr/>
            </a:lvl1pPr>
          </a:lstStyle>
          <a:p>
            <a:fld id="{5D23CD30-1E7E-4D8A-8B6D-07CAC7BB2EFE}" type="slidenum">
              <a:rPr lang="en-US" altLang="en-US"/>
              <a:pPr/>
              <a:t>‹#›</a:t>
            </a:fld>
            <a:endParaRPr lang="en-US" altLang="en-US"/>
          </a:p>
        </p:txBody>
      </p:sp>
    </p:spTree>
    <p:extLst>
      <p:ext uri="{BB962C8B-B14F-4D97-AF65-F5344CB8AC3E}">
        <p14:creationId xmlns:p14="http://schemas.microsoft.com/office/powerpoint/2010/main" val="3268079752"/>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a:defRPr/>
            </a:lvl1pPr>
          </a:lstStyle>
          <a:p>
            <a:endParaRPr lang="en-US" altLang="en-US"/>
          </a:p>
        </p:txBody>
      </p:sp>
      <p:sp>
        <p:nvSpPr>
          <p:cNvPr id="3" name="Rectangle 1030"/>
          <p:cNvSpPr>
            <a:spLocks noGrp="1" noChangeArrowheads="1"/>
          </p:cNvSpPr>
          <p:nvPr>
            <p:ph type="sldNum" sz="quarter" idx="11"/>
          </p:nvPr>
        </p:nvSpPr>
        <p:spPr/>
        <p:txBody>
          <a:bodyPr/>
          <a:lstStyle>
            <a:lvl1pPr>
              <a:defRPr/>
            </a:lvl1pPr>
          </a:lstStyle>
          <a:p>
            <a:fld id="{1F667478-B810-425A-9DC0-498A6144152F}" type="slidenum">
              <a:rPr lang="en-US" altLang="en-US"/>
              <a:pPr/>
              <a:t>‹#›</a:t>
            </a:fld>
            <a:endParaRPr lang="en-US" altLang="en-US"/>
          </a:p>
        </p:txBody>
      </p:sp>
    </p:spTree>
    <p:extLst>
      <p:ext uri="{BB962C8B-B14F-4D97-AF65-F5344CB8AC3E}">
        <p14:creationId xmlns:p14="http://schemas.microsoft.com/office/powerpoint/2010/main" val="2701864844"/>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endParaRPr lang="en-US" altLang="en-US"/>
          </a:p>
        </p:txBody>
      </p:sp>
      <p:sp>
        <p:nvSpPr>
          <p:cNvPr id="6" name="Rectangle 1030"/>
          <p:cNvSpPr>
            <a:spLocks noGrp="1" noChangeArrowheads="1"/>
          </p:cNvSpPr>
          <p:nvPr>
            <p:ph type="sldNum" sz="quarter" idx="11"/>
          </p:nvPr>
        </p:nvSpPr>
        <p:spPr/>
        <p:txBody>
          <a:bodyPr/>
          <a:lstStyle>
            <a:lvl1pPr>
              <a:defRPr/>
            </a:lvl1pPr>
          </a:lstStyle>
          <a:p>
            <a:fld id="{F7BF6F24-657C-4113-A5D9-A11826307AE6}" type="slidenum">
              <a:rPr lang="en-US" altLang="en-US"/>
              <a:pPr/>
              <a:t>‹#›</a:t>
            </a:fld>
            <a:endParaRPr lang="en-US" altLang="en-US"/>
          </a:p>
        </p:txBody>
      </p:sp>
    </p:spTree>
    <p:extLst>
      <p:ext uri="{BB962C8B-B14F-4D97-AF65-F5344CB8AC3E}">
        <p14:creationId xmlns:p14="http://schemas.microsoft.com/office/powerpoint/2010/main" val="155814757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1944B0C0-04E1-4A1C-8F35-BF6F749EBC35}" type="slidenum">
              <a:rPr lang="en-US" altLang="en-US"/>
              <a:pPr/>
              <a:t>‹#›</a:t>
            </a:fld>
            <a:endParaRPr lang="en-US" altLang="en-US"/>
          </a:p>
        </p:txBody>
      </p:sp>
    </p:spTree>
    <p:extLst>
      <p:ext uri="{BB962C8B-B14F-4D97-AF65-F5344CB8AC3E}">
        <p14:creationId xmlns:p14="http://schemas.microsoft.com/office/powerpoint/2010/main" val="869775745"/>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endParaRPr lang="en-US" altLang="en-US"/>
          </a:p>
        </p:txBody>
      </p:sp>
      <p:sp>
        <p:nvSpPr>
          <p:cNvPr id="6" name="Rectangle 1030"/>
          <p:cNvSpPr>
            <a:spLocks noGrp="1" noChangeArrowheads="1"/>
          </p:cNvSpPr>
          <p:nvPr>
            <p:ph type="sldNum" sz="quarter" idx="11"/>
          </p:nvPr>
        </p:nvSpPr>
        <p:spPr/>
        <p:txBody>
          <a:bodyPr/>
          <a:lstStyle>
            <a:lvl1pPr>
              <a:defRPr/>
            </a:lvl1pPr>
          </a:lstStyle>
          <a:p>
            <a:fld id="{F489655A-F753-4540-9735-2BA078E1BE00}" type="slidenum">
              <a:rPr lang="en-US" altLang="en-US"/>
              <a:pPr/>
              <a:t>‹#›</a:t>
            </a:fld>
            <a:endParaRPr lang="en-US" altLang="en-US"/>
          </a:p>
        </p:txBody>
      </p:sp>
    </p:spTree>
    <p:extLst>
      <p:ext uri="{BB962C8B-B14F-4D97-AF65-F5344CB8AC3E}">
        <p14:creationId xmlns:p14="http://schemas.microsoft.com/office/powerpoint/2010/main" val="194424469"/>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endParaRPr lang="en-US" altLang="en-US"/>
          </a:p>
        </p:txBody>
      </p:sp>
      <p:sp>
        <p:nvSpPr>
          <p:cNvPr id="5" name="Rectangle 1030"/>
          <p:cNvSpPr>
            <a:spLocks noGrp="1" noChangeArrowheads="1"/>
          </p:cNvSpPr>
          <p:nvPr>
            <p:ph type="sldNum" sz="quarter" idx="11"/>
          </p:nvPr>
        </p:nvSpPr>
        <p:spPr/>
        <p:txBody>
          <a:bodyPr/>
          <a:lstStyle>
            <a:lvl1pPr>
              <a:defRPr/>
            </a:lvl1pPr>
          </a:lstStyle>
          <a:p>
            <a:fld id="{F4D7AFCF-B561-4727-8641-B10011B19E7C}" type="slidenum">
              <a:rPr lang="en-US" altLang="en-US"/>
              <a:pPr/>
              <a:t>‹#›</a:t>
            </a:fld>
            <a:endParaRPr lang="en-US" altLang="en-US"/>
          </a:p>
        </p:txBody>
      </p:sp>
    </p:spTree>
    <p:extLst>
      <p:ext uri="{BB962C8B-B14F-4D97-AF65-F5344CB8AC3E}">
        <p14:creationId xmlns:p14="http://schemas.microsoft.com/office/powerpoint/2010/main" val="3735489688"/>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endParaRPr lang="en-US" altLang="en-US"/>
          </a:p>
        </p:txBody>
      </p:sp>
      <p:sp>
        <p:nvSpPr>
          <p:cNvPr id="5" name="Rectangle 1030"/>
          <p:cNvSpPr>
            <a:spLocks noGrp="1" noChangeArrowheads="1"/>
          </p:cNvSpPr>
          <p:nvPr>
            <p:ph type="sldNum" sz="quarter" idx="11"/>
          </p:nvPr>
        </p:nvSpPr>
        <p:spPr/>
        <p:txBody>
          <a:bodyPr/>
          <a:lstStyle>
            <a:lvl1pPr>
              <a:defRPr/>
            </a:lvl1pPr>
          </a:lstStyle>
          <a:p>
            <a:fld id="{2FA31C2F-14A8-45C9-9366-2B8EFFBB9D83}" type="slidenum">
              <a:rPr lang="en-US" altLang="en-US"/>
              <a:pPr/>
              <a:t>‹#›</a:t>
            </a:fld>
            <a:endParaRPr lang="en-US" altLang="en-US"/>
          </a:p>
        </p:txBody>
      </p:sp>
    </p:spTree>
    <p:extLst>
      <p:ext uri="{BB962C8B-B14F-4D97-AF65-F5344CB8AC3E}">
        <p14:creationId xmlns:p14="http://schemas.microsoft.com/office/powerpoint/2010/main" val="3842753482"/>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A9904D6B-01BB-407C-A00E-4CD33F840A2E}" type="slidenum">
              <a:rPr lang="en-US" altLang="en-US"/>
              <a:pPr/>
              <a:t>‹#›</a:t>
            </a:fld>
            <a:endParaRPr lang="en-US" altLang="en-US"/>
          </a:p>
        </p:txBody>
      </p:sp>
    </p:spTree>
    <p:extLst>
      <p:ext uri="{BB962C8B-B14F-4D97-AF65-F5344CB8AC3E}">
        <p14:creationId xmlns:p14="http://schemas.microsoft.com/office/powerpoint/2010/main" val="1082932409"/>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endParaRPr lang="en-US" altLang="en-US"/>
          </a:p>
        </p:txBody>
      </p:sp>
      <p:sp>
        <p:nvSpPr>
          <p:cNvPr id="5" name="Rectangle 1030"/>
          <p:cNvSpPr>
            <a:spLocks noGrp="1" noChangeArrowheads="1"/>
          </p:cNvSpPr>
          <p:nvPr>
            <p:ph type="sldNum" sz="quarter" idx="11"/>
          </p:nvPr>
        </p:nvSpPr>
        <p:spPr/>
        <p:txBody>
          <a:bodyPr/>
          <a:lstStyle>
            <a:lvl1pPr>
              <a:defRPr/>
            </a:lvl1pPr>
          </a:lstStyle>
          <a:p>
            <a:fld id="{AAB8A09B-C7AD-4455-8E46-F0E73609A0E9}" type="slidenum">
              <a:rPr lang="en-US" altLang="en-US"/>
              <a:pPr/>
              <a:t>‹#›</a:t>
            </a:fld>
            <a:endParaRPr lang="en-US" altLang="en-US"/>
          </a:p>
        </p:txBody>
      </p:sp>
    </p:spTree>
    <p:extLst>
      <p:ext uri="{BB962C8B-B14F-4D97-AF65-F5344CB8AC3E}">
        <p14:creationId xmlns:p14="http://schemas.microsoft.com/office/powerpoint/2010/main" val="2533173774"/>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a:defRPr/>
            </a:lvl1pPr>
          </a:lstStyle>
          <a:p>
            <a:endParaRPr lang="en-US" altLang="en-US"/>
          </a:p>
        </p:txBody>
      </p:sp>
      <p:sp>
        <p:nvSpPr>
          <p:cNvPr id="5" name="Rectangle 1030"/>
          <p:cNvSpPr>
            <a:spLocks noGrp="1" noChangeArrowheads="1"/>
          </p:cNvSpPr>
          <p:nvPr>
            <p:ph type="sldNum" sz="quarter" idx="11"/>
          </p:nvPr>
        </p:nvSpPr>
        <p:spPr/>
        <p:txBody>
          <a:bodyPr/>
          <a:lstStyle>
            <a:lvl1pPr>
              <a:defRPr/>
            </a:lvl1pPr>
          </a:lstStyle>
          <a:p>
            <a:fld id="{984D89FF-F224-4F42-A6AA-5CFC94C4142D}" type="slidenum">
              <a:rPr lang="en-US" altLang="en-US"/>
              <a:pPr/>
              <a:t>‹#›</a:t>
            </a:fld>
            <a:endParaRPr lang="en-US" altLang="en-US"/>
          </a:p>
        </p:txBody>
      </p:sp>
    </p:spTree>
    <p:extLst>
      <p:ext uri="{BB962C8B-B14F-4D97-AF65-F5344CB8AC3E}">
        <p14:creationId xmlns:p14="http://schemas.microsoft.com/office/powerpoint/2010/main" val="2092796412"/>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a:defRPr/>
            </a:lvl1pPr>
          </a:lstStyle>
          <a:p>
            <a:endParaRPr lang="en-US" altLang="en-US"/>
          </a:p>
        </p:txBody>
      </p:sp>
      <p:sp>
        <p:nvSpPr>
          <p:cNvPr id="6" name="Rectangle 1030"/>
          <p:cNvSpPr>
            <a:spLocks noGrp="1" noChangeArrowheads="1"/>
          </p:cNvSpPr>
          <p:nvPr>
            <p:ph type="sldNum" sz="quarter" idx="11"/>
          </p:nvPr>
        </p:nvSpPr>
        <p:spPr/>
        <p:txBody>
          <a:bodyPr/>
          <a:lstStyle>
            <a:lvl1pPr>
              <a:defRPr/>
            </a:lvl1pPr>
          </a:lstStyle>
          <a:p>
            <a:fld id="{E374D33C-8C89-4A9A-BA38-D9DD5371FBC7}" type="slidenum">
              <a:rPr lang="en-US" altLang="en-US"/>
              <a:pPr/>
              <a:t>‹#›</a:t>
            </a:fld>
            <a:endParaRPr lang="en-US" altLang="en-US"/>
          </a:p>
        </p:txBody>
      </p:sp>
    </p:spTree>
    <p:extLst>
      <p:ext uri="{BB962C8B-B14F-4D97-AF65-F5344CB8AC3E}">
        <p14:creationId xmlns:p14="http://schemas.microsoft.com/office/powerpoint/2010/main" val="1507288612"/>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a:defRPr/>
            </a:lvl1pPr>
          </a:lstStyle>
          <a:p>
            <a:endParaRPr lang="en-US" altLang="en-US"/>
          </a:p>
        </p:txBody>
      </p:sp>
      <p:sp>
        <p:nvSpPr>
          <p:cNvPr id="8" name="Rectangle 1030"/>
          <p:cNvSpPr>
            <a:spLocks noGrp="1" noChangeArrowheads="1"/>
          </p:cNvSpPr>
          <p:nvPr>
            <p:ph type="sldNum" sz="quarter" idx="11"/>
          </p:nvPr>
        </p:nvSpPr>
        <p:spPr/>
        <p:txBody>
          <a:bodyPr/>
          <a:lstStyle>
            <a:lvl1pPr>
              <a:defRPr/>
            </a:lvl1pPr>
          </a:lstStyle>
          <a:p>
            <a:fld id="{7407FD70-82D1-4EDC-A2A2-E1156BB80008}" type="slidenum">
              <a:rPr lang="en-US" altLang="en-US"/>
              <a:pPr/>
              <a:t>‹#›</a:t>
            </a:fld>
            <a:endParaRPr lang="en-US" altLang="en-US"/>
          </a:p>
        </p:txBody>
      </p:sp>
    </p:spTree>
    <p:extLst>
      <p:ext uri="{BB962C8B-B14F-4D97-AF65-F5344CB8AC3E}">
        <p14:creationId xmlns:p14="http://schemas.microsoft.com/office/powerpoint/2010/main" val="1387975197"/>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a:defRPr/>
            </a:lvl1pPr>
          </a:lstStyle>
          <a:p>
            <a:endParaRPr lang="en-US" altLang="en-US"/>
          </a:p>
        </p:txBody>
      </p:sp>
      <p:sp>
        <p:nvSpPr>
          <p:cNvPr id="4" name="Rectangle 1030"/>
          <p:cNvSpPr>
            <a:spLocks noGrp="1" noChangeArrowheads="1"/>
          </p:cNvSpPr>
          <p:nvPr>
            <p:ph type="sldNum" sz="quarter" idx="11"/>
          </p:nvPr>
        </p:nvSpPr>
        <p:spPr/>
        <p:txBody>
          <a:bodyPr/>
          <a:lstStyle>
            <a:lvl1pPr>
              <a:defRPr/>
            </a:lvl1pPr>
          </a:lstStyle>
          <a:p>
            <a:fld id="{144D8E5D-F583-4569-80DC-029F7E320E92}" type="slidenum">
              <a:rPr lang="en-US" altLang="en-US"/>
              <a:pPr/>
              <a:t>‹#›</a:t>
            </a:fld>
            <a:endParaRPr lang="en-US" altLang="en-US"/>
          </a:p>
        </p:txBody>
      </p:sp>
    </p:spTree>
    <p:extLst>
      <p:ext uri="{BB962C8B-B14F-4D97-AF65-F5344CB8AC3E}">
        <p14:creationId xmlns:p14="http://schemas.microsoft.com/office/powerpoint/2010/main" val="3656828980"/>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a:defRPr/>
            </a:lvl1pPr>
          </a:lstStyle>
          <a:p>
            <a:endParaRPr lang="en-US" altLang="en-US"/>
          </a:p>
        </p:txBody>
      </p:sp>
      <p:sp>
        <p:nvSpPr>
          <p:cNvPr id="3" name="Rectangle 1030"/>
          <p:cNvSpPr>
            <a:spLocks noGrp="1" noChangeArrowheads="1"/>
          </p:cNvSpPr>
          <p:nvPr>
            <p:ph type="sldNum" sz="quarter" idx="11"/>
          </p:nvPr>
        </p:nvSpPr>
        <p:spPr/>
        <p:txBody>
          <a:bodyPr/>
          <a:lstStyle>
            <a:lvl1pPr>
              <a:defRPr/>
            </a:lvl1pPr>
          </a:lstStyle>
          <a:p>
            <a:fld id="{C0192C98-9C59-42F2-B18C-36B711AC0C63}" type="slidenum">
              <a:rPr lang="en-US" altLang="en-US"/>
              <a:pPr/>
              <a:t>‹#›</a:t>
            </a:fld>
            <a:endParaRPr lang="en-US" altLang="en-US"/>
          </a:p>
        </p:txBody>
      </p:sp>
    </p:spTree>
    <p:extLst>
      <p:ext uri="{BB962C8B-B14F-4D97-AF65-F5344CB8AC3E}">
        <p14:creationId xmlns:p14="http://schemas.microsoft.com/office/powerpoint/2010/main" val="64349322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27020AB4-B03F-4B05-9493-5D2336248FF2}" type="slidenum">
              <a:rPr lang="en-US" altLang="en-US"/>
              <a:pPr/>
              <a:t>‹#›</a:t>
            </a:fld>
            <a:endParaRPr lang="en-US" altLang="en-US"/>
          </a:p>
        </p:txBody>
      </p:sp>
    </p:spTree>
    <p:extLst>
      <p:ext uri="{BB962C8B-B14F-4D97-AF65-F5344CB8AC3E}">
        <p14:creationId xmlns:p14="http://schemas.microsoft.com/office/powerpoint/2010/main" val="4209768111"/>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endParaRPr lang="en-US" altLang="en-US"/>
          </a:p>
        </p:txBody>
      </p:sp>
      <p:sp>
        <p:nvSpPr>
          <p:cNvPr id="6" name="Rectangle 1030"/>
          <p:cNvSpPr>
            <a:spLocks noGrp="1" noChangeArrowheads="1"/>
          </p:cNvSpPr>
          <p:nvPr>
            <p:ph type="sldNum" sz="quarter" idx="11"/>
          </p:nvPr>
        </p:nvSpPr>
        <p:spPr/>
        <p:txBody>
          <a:bodyPr/>
          <a:lstStyle>
            <a:lvl1pPr>
              <a:defRPr/>
            </a:lvl1pPr>
          </a:lstStyle>
          <a:p>
            <a:fld id="{37D1068F-7C0F-4A87-B00D-87CCCE3219ED}" type="slidenum">
              <a:rPr lang="en-US" altLang="en-US"/>
              <a:pPr/>
              <a:t>‹#›</a:t>
            </a:fld>
            <a:endParaRPr lang="en-US" altLang="en-US"/>
          </a:p>
        </p:txBody>
      </p:sp>
    </p:spTree>
    <p:extLst>
      <p:ext uri="{BB962C8B-B14F-4D97-AF65-F5344CB8AC3E}">
        <p14:creationId xmlns:p14="http://schemas.microsoft.com/office/powerpoint/2010/main" val="1366983533"/>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endParaRPr lang="en-US" altLang="en-US"/>
          </a:p>
        </p:txBody>
      </p:sp>
      <p:sp>
        <p:nvSpPr>
          <p:cNvPr id="6" name="Rectangle 1030"/>
          <p:cNvSpPr>
            <a:spLocks noGrp="1" noChangeArrowheads="1"/>
          </p:cNvSpPr>
          <p:nvPr>
            <p:ph type="sldNum" sz="quarter" idx="11"/>
          </p:nvPr>
        </p:nvSpPr>
        <p:spPr/>
        <p:txBody>
          <a:bodyPr/>
          <a:lstStyle>
            <a:lvl1pPr>
              <a:defRPr/>
            </a:lvl1pPr>
          </a:lstStyle>
          <a:p>
            <a:fld id="{CA45A226-0952-4EEB-8045-9D25C6085AA3}" type="slidenum">
              <a:rPr lang="en-US" altLang="en-US"/>
              <a:pPr/>
              <a:t>‹#›</a:t>
            </a:fld>
            <a:endParaRPr lang="en-US" altLang="en-US"/>
          </a:p>
        </p:txBody>
      </p:sp>
    </p:spTree>
    <p:extLst>
      <p:ext uri="{BB962C8B-B14F-4D97-AF65-F5344CB8AC3E}">
        <p14:creationId xmlns:p14="http://schemas.microsoft.com/office/powerpoint/2010/main" val="3705195720"/>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endParaRPr lang="en-US" altLang="en-US"/>
          </a:p>
        </p:txBody>
      </p:sp>
      <p:sp>
        <p:nvSpPr>
          <p:cNvPr id="5" name="Rectangle 1030"/>
          <p:cNvSpPr>
            <a:spLocks noGrp="1" noChangeArrowheads="1"/>
          </p:cNvSpPr>
          <p:nvPr>
            <p:ph type="sldNum" sz="quarter" idx="11"/>
          </p:nvPr>
        </p:nvSpPr>
        <p:spPr/>
        <p:txBody>
          <a:bodyPr/>
          <a:lstStyle>
            <a:lvl1pPr>
              <a:defRPr/>
            </a:lvl1pPr>
          </a:lstStyle>
          <a:p>
            <a:fld id="{848E2498-637C-41AA-8E75-B04DFFBA5499}" type="slidenum">
              <a:rPr lang="en-US" altLang="en-US"/>
              <a:pPr/>
              <a:t>‹#›</a:t>
            </a:fld>
            <a:endParaRPr lang="en-US" altLang="en-US"/>
          </a:p>
        </p:txBody>
      </p:sp>
    </p:spTree>
    <p:extLst>
      <p:ext uri="{BB962C8B-B14F-4D97-AF65-F5344CB8AC3E}">
        <p14:creationId xmlns:p14="http://schemas.microsoft.com/office/powerpoint/2010/main" val="4082856445"/>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endParaRPr lang="en-US" altLang="en-US"/>
          </a:p>
        </p:txBody>
      </p:sp>
      <p:sp>
        <p:nvSpPr>
          <p:cNvPr id="5" name="Rectangle 1030"/>
          <p:cNvSpPr>
            <a:spLocks noGrp="1" noChangeArrowheads="1"/>
          </p:cNvSpPr>
          <p:nvPr>
            <p:ph type="sldNum" sz="quarter" idx="11"/>
          </p:nvPr>
        </p:nvSpPr>
        <p:spPr/>
        <p:txBody>
          <a:bodyPr/>
          <a:lstStyle>
            <a:lvl1pPr>
              <a:defRPr/>
            </a:lvl1pPr>
          </a:lstStyle>
          <a:p>
            <a:fld id="{3190A4AA-E46D-4A04-AC5C-4F5CB09F061F}" type="slidenum">
              <a:rPr lang="en-US" altLang="en-US"/>
              <a:pPr/>
              <a:t>‹#›</a:t>
            </a:fld>
            <a:endParaRPr lang="en-US" altLang="en-US"/>
          </a:p>
        </p:txBody>
      </p:sp>
    </p:spTree>
    <p:extLst>
      <p:ext uri="{BB962C8B-B14F-4D97-AF65-F5344CB8AC3E}">
        <p14:creationId xmlns:p14="http://schemas.microsoft.com/office/powerpoint/2010/main" val="513596151"/>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a:defRPr/>
            </a:lvl1pPr>
          </a:lstStyle>
          <a:p>
            <a:endParaRPr lang="en-US" altLang="en-US"/>
          </a:p>
        </p:txBody>
      </p:sp>
      <p:sp>
        <p:nvSpPr>
          <p:cNvPr id="6" name="Rectangle 1030"/>
          <p:cNvSpPr>
            <a:spLocks noGrp="1" noChangeArrowheads="1"/>
          </p:cNvSpPr>
          <p:nvPr>
            <p:ph type="sldNum" sz="quarter" idx="11"/>
          </p:nvPr>
        </p:nvSpPr>
        <p:spPr/>
        <p:txBody>
          <a:bodyPr/>
          <a:lstStyle>
            <a:lvl1pPr>
              <a:defRPr/>
            </a:lvl1pPr>
          </a:lstStyle>
          <a:p>
            <a:fld id="{1F72FD9B-B8F6-4326-A16C-6126442BAA98}" type="slidenum">
              <a:rPr lang="en-US" altLang="en-US"/>
              <a:pPr/>
              <a:t>‹#›</a:t>
            </a:fld>
            <a:endParaRPr lang="en-US" altLang="en-US"/>
          </a:p>
        </p:txBody>
      </p:sp>
    </p:spTree>
    <p:extLst>
      <p:ext uri="{BB962C8B-B14F-4D97-AF65-F5344CB8AC3E}">
        <p14:creationId xmlns:p14="http://schemas.microsoft.com/office/powerpoint/2010/main" val="2627041724"/>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Tree>
    <p:extLst>
      <p:ext uri="{BB962C8B-B14F-4D97-AF65-F5344CB8AC3E}">
        <p14:creationId xmlns:p14="http://schemas.microsoft.com/office/powerpoint/2010/main" val="307092062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1"/>
            <a:ext cx="8382000" cy="761999"/>
          </a:xfrm>
        </p:spPr>
        <p:txBody>
          <a:bodyPr>
            <a:noAutofit/>
          </a:bodyPr>
          <a:lstStyle>
            <a:lvl1pPr>
              <a:defRPr sz="4800" b="1"/>
            </a:lvl1pPr>
          </a:lstStyle>
          <a:p>
            <a:r>
              <a:rPr lang="en-US" smtClean="0"/>
              <a:t>Click to edit Master title style</a:t>
            </a:r>
            <a:endParaRPr lang="en-US" dirty="0"/>
          </a:p>
        </p:txBody>
      </p:sp>
      <p:sp>
        <p:nvSpPr>
          <p:cNvPr id="3" name="Content Placeholder 2"/>
          <p:cNvSpPr>
            <a:spLocks noGrp="1"/>
          </p:cNvSpPr>
          <p:nvPr>
            <p:ph idx="1"/>
          </p:nvPr>
        </p:nvSpPr>
        <p:spPr>
          <a:xfrm>
            <a:off x="381000" y="1066800"/>
            <a:ext cx="8382000" cy="5638800"/>
          </a:xfrm>
        </p:spPr>
        <p:txBody>
          <a:bodyPr>
            <a:noAutofit/>
          </a:bodyPr>
          <a:lstStyle>
            <a:lvl1pPr marL="285750" indent="-285750">
              <a:defRPr sz="3600">
                <a:latin typeface="+mj-lt"/>
              </a:defRPr>
            </a:lvl1pPr>
            <a:lvl2pPr marL="742950" indent="-285750">
              <a:buFont typeface="Calibri Light" panose="020F0302020204030204" pitchFamily="34" charset="0"/>
              <a:buChar char="–"/>
              <a:defRPr sz="3200">
                <a:latin typeface="+mj-lt"/>
              </a:defRPr>
            </a:lvl2pPr>
            <a:lvl3pPr>
              <a:defRPr sz="2800">
                <a:latin typeface="+mj-lt"/>
              </a:defRPr>
            </a:lvl3pPr>
            <a:lvl4pPr>
              <a:defRPr sz="2400">
                <a:latin typeface="+mj-lt"/>
              </a:defRPr>
            </a:lvl4pPr>
            <a:lvl5pPr>
              <a:defRPr sz="2400">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xfrm>
            <a:off x="8077200" y="6340475"/>
            <a:ext cx="685800" cy="365125"/>
          </a:xfrm>
        </p:spPr>
        <p:txBody>
          <a:bodyPr/>
          <a:lstStyle>
            <a:lvl1pPr>
              <a:defRPr sz="2000">
                <a:latin typeface="Cambria Math" panose="02040503050406030204" pitchFamily="18" charset="0"/>
              </a:defRPr>
            </a:lvl1pPr>
          </a:lstStyle>
          <a:p>
            <a:fld id="{8BF5CAA0-5287-466A-853F-B3AC09F3DC89}" type="slidenum">
              <a:rPr lang="en-US" altLang="en-US"/>
              <a:pPr/>
              <a:t>‹#›</a:t>
            </a:fld>
            <a:endParaRPr lang="en-US" altLang="en-US"/>
          </a:p>
        </p:txBody>
      </p:sp>
    </p:spTree>
    <p:extLst>
      <p:ext uri="{BB962C8B-B14F-4D97-AF65-F5344CB8AC3E}">
        <p14:creationId xmlns:p14="http://schemas.microsoft.com/office/powerpoint/2010/main" val="26035933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4F77C1B-5806-454B-945A-FE758A8612A1}" type="slidenum">
              <a:rPr lang="en-US" altLang="en-US"/>
              <a:pPr/>
              <a:t>‹#›</a:t>
            </a:fld>
            <a:endParaRPr lang="en-US" altLang="en-US"/>
          </a:p>
        </p:txBody>
      </p:sp>
    </p:spTree>
    <p:extLst>
      <p:ext uri="{BB962C8B-B14F-4D97-AF65-F5344CB8AC3E}">
        <p14:creationId xmlns:p14="http://schemas.microsoft.com/office/powerpoint/2010/main" val="84423085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A9552E8-ED11-4512-985A-B34A2AAFEFDF}" type="slidenum">
              <a:rPr lang="en-US" altLang="en-US"/>
              <a:pPr/>
              <a:t>‹#›</a:t>
            </a:fld>
            <a:endParaRPr lang="en-US" altLang="en-US"/>
          </a:p>
        </p:txBody>
      </p:sp>
    </p:spTree>
    <p:extLst>
      <p:ext uri="{BB962C8B-B14F-4D97-AF65-F5344CB8AC3E}">
        <p14:creationId xmlns:p14="http://schemas.microsoft.com/office/powerpoint/2010/main" val="343164861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339F3E16-6029-46FA-BF3B-302551E743D3}" type="slidenum">
              <a:rPr lang="en-US" altLang="en-US"/>
              <a:pPr/>
              <a:t>‹#›</a:t>
            </a:fld>
            <a:endParaRPr lang="en-US" altLang="en-US"/>
          </a:p>
        </p:txBody>
      </p:sp>
    </p:spTree>
    <p:extLst>
      <p:ext uri="{BB962C8B-B14F-4D97-AF65-F5344CB8AC3E}">
        <p14:creationId xmlns:p14="http://schemas.microsoft.com/office/powerpoint/2010/main" val="459305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1"/>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560">
            <a:solidFill>
              <a:srgbClr val="CC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5" name="Line 2"/>
          <p:cNvSpPr>
            <a:spLocks noChangeShapeType="1"/>
          </p:cNvSpPr>
          <p:nvPr/>
        </p:nvSpPr>
        <p:spPr bwMode="auto">
          <a:xfrm>
            <a:off x="457200" y="3371850"/>
            <a:ext cx="8229600" cy="1588"/>
          </a:xfrm>
          <a:prstGeom prst="line">
            <a:avLst/>
          </a:prstGeom>
          <a:noFill/>
          <a:ln w="19080">
            <a:solidFill>
              <a:srgbClr val="CC99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457200">
              <a:buClr>
                <a:srgbClr val="000000"/>
              </a:buClr>
              <a:buSzPct val="100000"/>
              <a:buFont typeface="Times New Roman" charset="0"/>
              <a:buNone/>
              <a:defRPr/>
            </a:pPr>
            <a:endParaRPr lang="en-US" sz="2400">
              <a:solidFill>
                <a:srgbClr val="FFFFFF"/>
              </a:solidFill>
              <a:latin typeface="Arial" charset="0"/>
              <a:ea typeface="ＭＳ Ｐゴシック" charset="0"/>
            </a:endParaRPr>
          </a:p>
        </p:txBody>
      </p:sp>
      <p:sp>
        <p:nvSpPr>
          <p:cNvPr id="6" name="Line 3"/>
          <p:cNvSpPr>
            <a:spLocks noChangeShapeType="1"/>
          </p:cNvSpPr>
          <p:nvPr/>
        </p:nvSpPr>
        <p:spPr bwMode="auto">
          <a:xfrm>
            <a:off x="8686800" y="2457450"/>
            <a:ext cx="1588" cy="914400"/>
          </a:xfrm>
          <a:prstGeom prst="line">
            <a:avLst/>
          </a:prstGeom>
          <a:noFill/>
          <a:ln w="25560">
            <a:solidFill>
              <a:srgbClr val="CC99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457200">
              <a:buClr>
                <a:srgbClr val="000000"/>
              </a:buClr>
              <a:buSzPct val="100000"/>
              <a:buFont typeface="Times New Roman" charset="0"/>
              <a:buNone/>
              <a:defRPr/>
            </a:pPr>
            <a:endParaRPr lang="en-US" sz="2400">
              <a:solidFill>
                <a:srgbClr val="FFFFFF"/>
              </a:solidFill>
              <a:latin typeface="Arial" charset="0"/>
              <a:ea typeface="ＭＳ Ｐゴシック" charset="0"/>
            </a:endParaRPr>
          </a:p>
        </p:txBody>
      </p:sp>
      <p:sp>
        <p:nvSpPr>
          <p:cNvPr id="7" name="Text Box 7"/>
          <p:cNvSpPr txBox="1">
            <a:spLocks noChangeArrowheads="1"/>
          </p:cNvSpPr>
          <p:nvPr/>
        </p:nvSpPr>
        <p:spPr bwMode="auto">
          <a:xfrm>
            <a:off x="3124200" y="6243638"/>
            <a:ext cx="28956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buClr>
                <a:srgbClr val="000000"/>
              </a:buClr>
              <a:buSzPct val="100000"/>
              <a:buFont typeface="Times New Roman" panose="02020603050405020304" pitchFamily="18" charset="0"/>
              <a:buNone/>
            </a:pPr>
            <a:endParaRPr lang="en-US" altLang="en-US">
              <a:solidFill>
                <a:srgbClr val="FFFFFF"/>
              </a:solidFill>
            </a:endParaRP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8" name="Date Placeholder 3"/>
          <p:cNvSpPr>
            <a:spLocks noGrp="1"/>
          </p:cNvSpPr>
          <p:nvPr>
            <p:ph type="dt"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14400">
              <a:buSzTx/>
              <a:defRPr/>
            </a:lvl1pPr>
          </a:lstStyle>
          <a:p>
            <a:pPr>
              <a:defRPr/>
            </a:pPr>
            <a:r>
              <a:rPr lang="en-US"/>
              <a:t>Efficient Runahead Execution</a:t>
            </a:r>
          </a:p>
        </p:txBody>
      </p:sp>
      <p:sp>
        <p:nvSpPr>
          <p:cNvPr id="9" name="Slide Number Placeholder 4"/>
          <p:cNvSpPr>
            <a:spLocks noGrp="1"/>
          </p:cNvSpPr>
          <p:nvPr>
            <p:ph type="sldNum"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14400">
              <a:buSzTx/>
              <a:defRPr/>
            </a:lvl1pPr>
          </a:lstStyle>
          <a:p>
            <a:fld id="{F01EDAD0-AF7F-42B8-9AB2-BCFA4CA2F3E2}" type="slidenum">
              <a:rPr lang="en-US" altLang="en-US"/>
              <a:pPr/>
              <a:t>‹#›</a:t>
            </a:fld>
            <a:endParaRPr lang="en-US" altLang="en-US"/>
          </a:p>
        </p:txBody>
      </p:sp>
    </p:spTree>
    <p:extLst>
      <p:ext uri="{BB962C8B-B14F-4D97-AF65-F5344CB8AC3E}">
        <p14:creationId xmlns:p14="http://schemas.microsoft.com/office/powerpoint/2010/main" val="35006458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3B153859-8B02-4277-BED5-B80F358D1199}" type="slidenum">
              <a:rPr lang="en-US" altLang="en-US"/>
              <a:pPr/>
              <a:t>‹#›</a:t>
            </a:fld>
            <a:endParaRPr lang="en-US" altLang="en-US"/>
          </a:p>
        </p:txBody>
      </p:sp>
    </p:spTree>
    <p:extLst>
      <p:ext uri="{BB962C8B-B14F-4D97-AF65-F5344CB8AC3E}">
        <p14:creationId xmlns:p14="http://schemas.microsoft.com/office/powerpoint/2010/main" val="234884232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5FB2E671-1F8F-476F-8D7F-63E43AFE960E}" type="slidenum">
              <a:rPr lang="en-US" altLang="en-US"/>
              <a:pPr/>
              <a:t>‹#›</a:t>
            </a:fld>
            <a:endParaRPr lang="en-US" altLang="en-US"/>
          </a:p>
        </p:txBody>
      </p:sp>
    </p:spTree>
    <p:extLst>
      <p:ext uri="{BB962C8B-B14F-4D97-AF65-F5344CB8AC3E}">
        <p14:creationId xmlns:p14="http://schemas.microsoft.com/office/powerpoint/2010/main" val="34787499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5325F49-2C86-45CD-AA63-BD15ACF2747E}" type="slidenum">
              <a:rPr lang="en-US" altLang="en-US"/>
              <a:pPr/>
              <a:t>‹#›</a:t>
            </a:fld>
            <a:endParaRPr lang="en-US" altLang="en-US"/>
          </a:p>
        </p:txBody>
      </p:sp>
    </p:spTree>
    <p:extLst>
      <p:ext uri="{BB962C8B-B14F-4D97-AF65-F5344CB8AC3E}">
        <p14:creationId xmlns:p14="http://schemas.microsoft.com/office/powerpoint/2010/main" val="311499057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76B227B-73CF-4FFB-8EFE-4B0A68193770}" type="slidenum">
              <a:rPr lang="en-US" altLang="en-US"/>
              <a:pPr/>
              <a:t>‹#›</a:t>
            </a:fld>
            <a:endParaRPr lang="en-US" altLang="en-US"/>
          </a:p>
        </p:txBody>
      </p:sp>
    </p:spTree>
    <p:extLst>
      <p:ext uri="{BB962C8B-B14F-4D97-AF65-F5344CB8AC3E}">
        <p14:creationId xmlns:p14="http://schemas.microsoft.com/office/powerpoint/2010/main" val="2268445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DD9EB3A-77BF-44FC-99C9-2161ED5AE564}" type="slidenum">
              <a:rPr lang="en-US" altLang="en-US"/>
              <a:pPr/>
              <a:t>‹#›</a:t>
            </a:fld>
            <a:endParaRPr lang="en-US" altLang="en-US"/>
          </a:p>
        </p:txBody>
      </p:sp>
    </p:spTree>
    <p:extLst>
      <p:ext uri="{BB962C8B-B14F-4D97-AF65-F5344CB8AC3E}">
        <p14:creationId xmlns:p14="http://schemas.microsoft.com/office/powerpoint/2010/main" val="14532610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B5FB651-E001-4CEB-90AC-F9A0D1CFFD70}" type="slidenum">
              <a:rPr lang="en-US" altLang="en-US"/>
              <a:pPr/>
              <a:t>‹#›</a:t>
            </a:fld>
            <a:endParaRPr lang="en-US" altLang="en-US"/>
          </a:p>
        </p:txBody>
      </p:sp>
    </p:spTree>
    <p:extLst>
      <p:ext uri="{BB962C8B-B14F-4D97-AF65-F5344CB8AC3E}">
        <p14:creationId xmlns:p14="http://schemas.microsoft.com/office/powerpoint/2010/main" val="190269026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anose="020F0502020204030204" pitchFamily="34" charset="0"/>
              </a:defRPr>
            </a:lvl1pPr>
          </a:lstStyle>
          <a:p>
            <a:endParaRPr lang="en-US" altLang="en-US"/>
          </a:p>
        </p:txBody>
      </p:sp>
      <p:sp>
        <p:nvSpPr>
          <p:cNvPr id="5" name="Footer Placeholder 4"/>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anose="020F0502020204030204" pitchFamily="34" charset="0"/>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3D746AB-366B-4CEE-82C9-D21C049D16B4}" type="slidenum">
              <a:rPr lang="en-US" altLang="en-US"/>
              <a:pPr/>
              <a:t>‹#›</a:t>
            </a:fld>
            <a:r>
              <a:rPr lang="en-US" altLang="en-US"/>
              <a:t>/4</a:t>
            </a:r>
          </a:p>
        </p:txBody>
      </p:sp>
    </p:spTree>
    <p:extLst>
      <p:ext uri="{BB962C8B-B14F-4D97-AF65-F5344CB8AC3E}">
        <p14:creationId xmlns:p14="http://schemas.microsoft.com/office/powerpoint/2010/main" val="150369936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1"/>
            <a:ext cx="8382000" cy="761999"/>
          </a:xfrm>
        </p:spPr>
        <p:txBody>
          <a:bodyPr>
            <a:noAutofit/>
          </a:bodyPr>
          <a:lstStyle>
            <a:lvl1pPr>
              <a:defRPr sz="4800" b="1"/>
            </a:lvl1pPr>
          </a:lstStyle>
          <a:p>
            <a:r>
              <a:rPr lang="en-US" smtClean="0"/>
              <a:t>Click to edit Master title style</a:t>
            </a:r>
            <a:endParaRPr lang="en-US" dirty="0"/>
          </a:p>
        </p:txBody>
      </p:sp>
      <p:sp>
        <p:nvSpPr>
          <p:cNvPr id="3" name="Content Placeholder 2"/>
          <p:cNvSpPr>
            <a:spLocks noGrp="1"/>
          </p:cNvSpPr>
          <p:nvPr>
            <p:ph idx="1"/>
          </p:nvPr>
        </p:nvSpPr>
        <p:spPr>
          <a:xfrm>
            <a:off x="381000" y="1066800"/>
            <a:ext cx="8382000" cy="5638800"/>
          </a:xfrm>
        </p:spPr>
        <p:txBody>
          <a:bodyPr>
            <a:noAutofit/>
          </a:bodyPr>
          <a:lstStyle>
            <a:lvl1pPr marL="285750" indent="-285750">
              <a:defRPr sz="3600">
                <a:latin typeface="+mj-lt"/>
              </a:defRPr>
            </a:lvl1pPr>
            <a:lvl2pPr marL="742950" indent="-285750">
              <a:buFont typeface="Calibri Light" panose="020F0302020204030204" pitchFamily="34" charset="0"/>
              <a:buChar char="–"/>
              <a:defRPr sz="3200">
                <a:latin typeface="+mj-lt"/>
              </a:defRPr>
            </a:lvl2pPr>
            <a:lvl3pPr>
              <a:defRPr sz="2800">
                <a:latin typeface="+mj-lt"/>
              </a:defRPr>
            </a:lvl3pPr>
            <a:lvl4pPr>
              <a:defRPr sz="2400">
                <a:latin typeface="+mj-lt"/>
              </a:defRPr>
            </a:lvl4pPr>
            <a:lvl5pPr>
              <a:defRPr sz="2400">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xfrm>
            <a:off x="6858000" y="6188075"/>
            <a:ext cx="2057400" cy="365125"/>
          </a:xfrm>
        </p:spPr>
        <p:txBody>
          <a:bodyPr/>
          <a:lstStyle>
            <a:lvl1pPr>
              <a:defRPr sz="2400"/>
            </a:lvl1pPr>
          </a:lstStyle>
          <a:p>
            <a:fld id="{982C935B-E07D-4112-AF5B-A71A4D3DD955}" type="slidenum">
              <a:rPr lang="en-US" altLang="en-US"/>
              <a:pPr/>
              <a:t>‹#›</a:t>
            </a:fld>
            <a:r>
              <a:rPr lang="en-US" altLang="en-US"/>
              <a:t>/4</a:t>
            </a:r>
          </a:p>
        </p:txBody>
      </p:sp>
    </p:spTree>
    <p:extLst>
      <p:ext uri="{BB962C8B-B14F-4D97-AF65-F5344CB8AC3E}">
        <p14:creationId xmlns:p14="http://schemas.microsoft.com/office/powerpoint/2010/main" val="13759355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anose="020F0502020204030204" pitchFamily="34" charset="0"/>
              </a:defRPr>
            </a:lvl1pPr>
          </a:lstStyle>
          <a:p>
            <a:endParaRPr lang="en-US" altLang="en-US"/>
          </a:p>
        </p:txBody>
      </p:sp>
      <p:sp>
        <p:nvSpPr>
          <p:cNvPr id="5" name="Footer Placeholder 4"/>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anose="020F0502020204030204" pitchFamily="34" charset="0"/>
              </a:defRPr>
            </a:lvl1pPr>
          </a:lstStyle>
          <a:p>
            <a:endParaRPr lang="en-US" altLang="en-US"/>
          </a:p>
        </p:txBody>
      </p:sp>
    </p:spTree>
    <p:extLst>
      <p:ext uri="{BB962C8B-B14F-4D97-AF65-F5344CB8AC3E}">
        <p14:creationId xmlns:p14="http://schemas.microsoft.com/office/powerpoint/2010/main" val="2216757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anose="020F0502020204030204" pitchFamily="34" charset="0"/>
              </a:defRPr>
            </a:lvl1pPr>
          </a:lstStyle>
          <a:p>
            <a:endParaRPr lang="en-US" altLang="en-US"/>
          </a:p>
        </p:txBody>
      </p:sp>
      <p:sp>
        <p:nvSpPr>
          <p:cNvPr id="6" name="Footer Placeholder 5"/>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anose="020F0502020204030204" pitchFamily="34" charset="0"/>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37C4160-5104-4B4D-9AD4-3E5E7E1AB282}" type="slidenum">
              <a:rPr lang="en-US" altLang="en-US"/>
              <a:pPr/>
              <a:t>‹#›</a:t>
            </a:fld>
            <a:endParaRPr lang="en-US" altLang="en-US"/>
          </a:p>
        </p:txBody>
      </p:sp>
    </p:spTree>
    <p:extLst>
      <p:ext uri="{BB962C8B-B14F-4D97-AF65-F5344CB8AC3E}">
        <p14:creationId xmlns:p14="http://schemas.microsoft.com/office/powerpoint/2010/main" val="3806885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Freeform 1"/>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560">
            <a:solidFill>
              <a:srgbClr val="CC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5" name="Line 2"/>
          <p:cNvSpPr>
            <a:spLocks noChangeShapeType="1"/>
          </p:cNvSpPr>
          <p:nvPr/>
        </p:nvSpPr>
        <p:spPr bwMode="auto">
          <a:xfrm>
            <a:off x="457200" y="3371850"/>
            <a:ext cx="8229600" cy="1588"/>
          </a:xfrm>
          <a:prstGeom prst="line">
            <a:avLst/>
          </a:prstGeom>
          <a:noFill/>
          <a:ln w="19080">
            <a:solidFill>
              <a:srgbClr val="CC99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457200">
              <a:buClr>
                <a:srgbClr val="000000"/>
              </a:buClr>
              <a:buSzPct val="100000"/>
              <a:buFont typeface="Times New Roman" charset="0"/>
              <a:buNone/>
              <a:defRPr/>
            </a:pPr>
            <a:endParaRPr lang="en-US" sz="2400">
              <a:solidFill>
                <a:srgbClr val="FFFFFF"/>
              </a:solidFill>
              <a:latin typeface="Arial" charset="0"/>
              <a:ea typeface="ＭＳ Ｐゴシック" charset="0"/>
            </a:endParaRPr>
          </a:p>
        </p:txBody>
      </p:sp>
      <p:sp>
        <p:nvSpPr>
          <p:cNvPr id="6" name="Line 3"/>
          <p:cNvSpPr>
            <a:spLocks noChangeShapeType="1"/>
          </p:cNvSpPr>
          <p:nvPr/>
        </p:nvSpPr>
        <p:spPr bwMode="auto">
          <a:xfrm>
            <a:off x="8686800" y="2457450"/>
            <a:ext cx="1588" cy="914400"/>
          </a:xfrm>
          <a:prstGeom prst="line">
            <a:avLst/>
          </a:prstGeom>
          <a:noFill/>
          <a:ln w="25560">
            <a:solidFill>
              <a:srgbClr val="CC99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457200">
              <a:buClr>
                <a:srgbClr val="000000"/>
              </a:buClr>
              <a:buSzPct val="100000"/>
              <a:buFont typeface="Times New Roman" charset="0"/>
              <a:buNone/>
              <a:defRPr/>
            </a:pPr>
            <a:endParaRPr lang="en-US" sz="2400">
              <a:solidFill>
                <a:srgbClr val="FFFFFF"/>
              </a:solidFill>
              <a:latin typeface="Arial" charset="0"/>
              <a:ea typeface="ＭＳ Ｐゴシック" charset="0"/>
            </a:endParaRPr>
          </a:p>
        </p:txBody>
      </p:sp>
      <p:sp>
        <p:nvSpPr>
          <p:cNvPr id="7" name="Text Box 7"/>
          <p:cNvSpPr txBox="1">
            <a:spLocks noChangeArrowheads="1"/>
          </p:cNvSpPr>
          <p:nvPr/>
        </p:nvSpPr>
        <p:spPr bwMode="auto">
          <a:xfrm>
            <a:off x="3124200" y="6243638"/>
            <a:ext cx="28956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buClr>
                <a:srgbClr val="000000"/>
              </a:buClr>
              <a:buSzPct val="100000"/>
              <a:buFont typeface="Times New Roman" panose="02020603050405020304" pitchFamily="18" charset="0"/>
              <a:buNone/>
            </a:pPr>
            <a:endParaRPr lang="en-US" alt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14400">
              <a:buSzTx/>
              <a:defRPr/>
            </a:lvl1pPr>
          </a:lstStyle>
          <a:p>
            <a:pPr>
              <a:defRPr/>
            </a:pPr>
            <a:r>
              <a:rPr lang="en-US"/>
              <a:t>Efficient Runahead Execution</a:t>
            </a:r>
          </a:p>
        </p:txBody>
      </p:sp>
      <p:sp>
        <p:nvSpPr>
          <p:cNvPr id="9" name="Slide Number Placeholder 4"/>
          <p:cNvSpPr>
            <a:spLocks noGrp="1"/>
          </p:cNvSpPr>
          <p:nvPr>
            <p:ph type="sldNum"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14400">
              <a:buSzTx/>
              <a:defRPr/>
            </a:lvl1pPr>
          </a:lstStyle>
          <a:p>
            <a:fld id="{3EB2B3F1-483C-4BC4-BF68-BF23BDAE3E72}" type="slidenum">
              <a:rPr lang="en-US" altLang="en-US"/>
              <a:pPr/>
              <a:t>‹#›</a:t>
            </a:fld>
            <a:endParaRPr lang="en-US" altLang="en-US"/>
          </a:p>
        </p:txBody>
      </p:sp>
    </p:spTree>
    <p:extLst>
      <p:ext uri="{BB962C8B-B14F-4D97-AF65-F5344CB8AC3E}">
        <p14:creationId xmlns:p14="http://schemas.microsoft.com/office/powerpoint/2010/main" val="227686785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anose="020F0502020204030204" pitchFamily="34" charset="0"/>
              </a:defRPr>
            </a:lvl1pPr>
          </a:lstStyle>
          <a:p>
            <a:endParaRPr lang="en-US" altLang="en-US"/>
          </a:p>
        </p:txBody>
      </p:sp>
      <p:sp>
        <p:nvSpPr>
          <p:cNvPr id="8" name="Footer Placeholder 7"/>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anose="020F0502020204030204" pitchFamily="34" charset="0"/>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5C61169B-4EA6-4E89-AE97-AD8A3EB9409A}" type="slidenum">
              <a:rPr lang="en-US" altLang="en-US"/>
              <a:pPr/>
              <a:t>‹#›</a:t>
            </a:fld>
            <a:endParaRPr lang="en-US" altLang="en-US"/>
          </a:p>
        </p:txBody>
      </p:sp>
    </p:spTree>
    <p:extLst>
      <p:ext uri="{BB962C8B-B14F-4D97-AF65-F5344CB8AC3E}">
        <p14:creationId xmlns:p14="http://schemas.microsoft.com/office/powerpoint/2010/main" val="225971924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anose="020F0502020204030204" pitchFamily="34" charset="0"/>
              </a:defRPr>
            </a:lvl1pPr>
          </a:lstStyle>
          <a:p>
            <a:endParaRPr lang="en-US" altLang="en-US"/>
          </a:p>
        </p:txBody>
      </p:sp>
      <p:sp>
        <p:nvSpPr>
          <p:cNvPr id="4" name="Footer Placeholder 3"/>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anose="020F0502020204030204" pitchFamily="34" charset="0"/>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175C98E3-4E23-4BF9-8EE1-036CB01773B8}" type="slidenum">
              <a:rPr lang="en-US" altLang="en-US"/>
              <a:pPr/>
              <a:t>‹#›</a:t>
            </a:fld>
            <a:endParaRPr lang="en-US" altLang="en-US"/>
          </a:p>
        </p:txBody>
      </p:sp>
    </p:spTree>
    <p:extLst>
      <p:ext uri="{BB962C8B-B14F-4D97-AF65-F5344CB8AC3E}">
        <p14:creationId xmlns:p14="http://schemas.microsoft.com/office/powerpoint/2010/main" val="331828116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anose="020F0502020204030204" pitchFamily="34" charset="0"/>
              </a:defRPr>
            </a:lvl1pPr>
          </a:lstStyle>
          <a:p>
            <a:endParaRPr lang="en-US" altLang="en-US"/>
          </a:p>
        </p:txBody>
      </p:sp>
      <p:sp>
        <p:nvSpPr>
          <p:cNvPr id="3" name="Footer Placeholder 2"/>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anose="020F0502020204030204" pitchFamily="34" charset="0"/>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FAC881F1-7EA6-4905-8410-7DD6654EFC3F}" type="slidenum">
              <a:rPr lang="en-US" altLang="en-US"/>
              <a:pPr/>
              <a:t>‹#›</a:t>
            </a:fld>
            <a:endParaRPr lang="en-US" altLang="en-US"/>
          </a:p>
        </p:txBody>
      </p:sp>
    </p:spTree>
    <p:extLst>
      <p:ext uri="{BB962C8B-B14F-4D97-AF65-F5344CB8AC3E}">
        <p14:creationId xmlns:p14="http://schemas.microsoft.com/office/powerpoint/2010/main" val="86423649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anose="020F0502020204030204" pitchFamily="34" charset="0"/>
              </a:defRPr>
            </a:lvl1pPr>
          </a:lstStyle>
          <a:p>
            <a:endParaRPr lang="en-US" altLang="en-US"/>
          </a:p>
        </p:txBody>
      </p:sp>
      <p:sp>
        <p:nvSpPr>
          <p:cNvPr id="6" name="Footer Placeholder 5"/>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anose="020F0502020204030204" pitchFamily="34" charset="0"/>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8089BF6-A31D-49C7-BA67-F2705EEAE06A}" type="slidenum">
              <a:rPr lang="en-US" altLang="en-US"/>
              <a:pPr/>
              <a:t>‹#›</a:t>
            </a:fld>
            <a:endParaRPr lang="en-US" altLang="en-US"/>
          </a:p>
        </p:txBody>
      </p:sp>
    </p:spTree>
    <p:extLst>
      <p:ext uri="{BB962C8B-B14F-4D97-AF65-F5344CB8AC3E}">
        <p14:creationId xmlns:p14="http://schemas.microsoft.com/office/powerpoint/2010/main" val="342045370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anose="020F0502020204030204" pitchFamily="34" charset="0"/>
              </a:defRPr>
            </a:lvl1pPr>
          </a:lstStyle>
          <a:p>
            <a:endParaRPr lang="en-US" altLang="en-US"/>
          </a:p>
        </p:txBody>
      </p:sp>
      <p:sp>
        <p:nvSpPr>
          <p:cNvPr id="6" name="Footer Placeholder 5"/>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anose="020F0502020204030204" pitchFamily="34" charset="0"/>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AB6AC9C-8D97-4AD2-B309-738E0AABC2D7}" type="slidenum">
              <a:rPr lang="en-US" altLang="en-US"/>
              <a:pPr/>
              <a:t>‹#›</a:t>
            </a:fld>
            <a:endParaRPr lang="en-US" altLang="en-US"/>
          </a:p>
        </p:txBody>
      </p:sp>
    </p:spTree>
    <p:extLst>
      <p:ext uri="{BB962C8B-B14F-4D97-AF65-F5344CB8AC3E}">
        <p14:creationId xmlns:p14="http://schemas.microsoft.com/office/powerpoint/2010/main" val="361208379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anose="020F0502020204030204" pitchFamily="34" charset="0"/>
              </a:defRPr>
            </a:lvl1pPr>
          </a:lstStyle>
          <a:p>
            <a:endParaRPr lang="en-US" altLang="en-US"/>
          </a:p>
        </p:txBody>
      </p:sp>
      <p:sp>
        <p:nvSpPr>
          <p:cNvPr id="5" name="Footer Placeholder 4"/>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anose="020F0502020204030204" pitchFamily="34" charset="0"/>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6881F46-25DB-48A4-BFEB-3110B085CE03}" type="slidenum">
              <a:rPr lang="en-US" altLang="en-US"/>
              <a:pPr/>
              <a:t>‹#›</a:t>
            </a:fld>
            <a:endParaRPr lang="en-US" altLang="en-US"/>
          </a:p>
        </p:txBody>
      </p:sp>
    </p:spTree>
    <p:extLst>
      <p:ext uri="{BB962C8B-B14F-4D97-AF65-F5344CB8AC3E}">
        <p14:creationId xmlns:p14="http://schemas.microsoft.com/office/powerpoint/2010/main" val="86192553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anose="020F0502020204030204" pitchFamily="34" charset="0"/>
              </a:defRPr>
            </a:lvl1pPr>
          </a:lstStyle>
          <a:p>
            <a:endParaRPr lang="en-US" altLang="en-US"/>
          </a:p>
        </p:txBody>
      </p:sp>
      <p:sp>
        <p:nvSpPr>
          <p:cNvPr id="5" name="Footer Placeholder 4"/>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anose="020F0502020204030204" pitchFamily="34" charset="0"/>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BCE1D0C-9A9C-483B-8618-69D5BCC16C09}" type="slidenum">
              <a:rPr lang="en-US" altLang="en-US"/>
              <a:pPr/>
              <a:t>‹#›</a:t>
            </a:fld>
            <a:endParaRPr lang="en-US" altLang="en-US"/>
          </a:p>
        </p:txBody>
      </p:sp>
    </p:spTree>
    <p:extLst>
      <p:ext uri="{BB962C8B-B14F-4D97-AF65-F5344CB8AC3E}">
        <p14:creationId xmlns:p14="http://schemas.microsoft.com/office/powerpoint/2010/main" val="71547251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Tree>
    <p:extLst>
      <p:ext uri="{BB962C8B-B14F-4D97-AF65-F5344CB8AC3E}">
        <p14:creationId xmlns:p14="http://schemas.microsoft.com/office/powerpoint/2010/main" val="304497782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1"/>
            <a:ext cx="8382000" cy="761999"/>
          </a:xfrm>
        </p:spPr>
        <p:txBody>
          <a:bodyPr>
            <a:noAutofit/>
          </a:bodyPr>
          <a:lstStyle>
            <a:lvl1pPr>
              <a:defRPr sz="4800" b="1"/>
            </a:lvl1pPr>
          </a:lstStyle>
          <a:p>
            <a:r>
              <a:rPr lang="en-US" smtClean="0"/>
              <a:t>Click to edit Master title style</a:t>
            </a:r>
            <a:endParaRPr lang="en-US" dirty="0"/>
          </a:p>
        </p:txBody>
      </p:sp>
      <p:sp>
        <p:nvSpPr>
          <p:cNvPr id="3" name="Content Placeholder 2"/>
          <p:cNvSpPr>
            <a:spLocks noGrp="1"/>
          </p:cNvSpPr>
          <p:nvPr>
            <p:ph idx="1"/>
          </p:nvPr>
        </p:nvSpPr>
        <p:spPr>
          <a:xfrm>
            <a:off x="381000" y="1066800"/>
            <a:ext cx="8382000" cy="5638800"/>
          </a:xfrm>
        </p:spPr>
        <p:txBody>
          <a:bodyPr>
            <a:noAutofit/>
          </a:bodyPr>
          <a:lstStyle>
            <a:lvl1pPr marL="285750" indent="-285750">
              <a:defRPr sz="3600">
                <a:latin typeface="+mj-lt"/>
              </a:defRPr>
            </a:lvl1pPr>
            <a:lvl2pPr marL="742950" indent="-285750">
              <a:buFont typeface="Calibri Light" panose="020F0302020204030204" pitchFamily="34" charset="0"/>
              <a:buChar char="–"/>
              <a:defRPr sz="3200">
                <a:latin typeface="+mj-lt"/>
              </a:defRPr>
            </a:lvl2pPr>
            <a:lvl3pPr>
              <a:defRPr sz="2800">
                <a:latin typeface="+mj-lt"/>
              </a:defRPr>
            </a:lvl3pPr>
            <a:lvl4pPr>
              <a:defRPr sz="2400">
                <a:latin typeface="+mj-lt"/>
              </a:defRPr>
            </a:lvl4pPr>
            <a:lvl5pPr>
              <a:defRPr sz="2400">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xfrm>
            <a:off x="8077200" y="6340475"/>
            <a:ext cx="685800" cy="365125"/>
          </a:xfrm>
        </p:spPr>
        <p:txBody>
          <a:bodyPr/>
          <a:lstStyle>
            <a:lvl1pPr>
              <a:defRPr sz="2000">
                <a:latin typeface="Cambria Math" panose="02040503050406030204" pitchFamily="18" charset="0"/>
              </a:defRPr>
            </a:lvl1pPr>
          </a:lstStyle>
          <a:p>
            <a:fld id="{1420D202-1F22-4D15-AE69-33FFC28EC3EF}" type="slidenum">
              <a:rPr lang="en-US" altLang="en-US"/>
              <a:pPr/>
              <a:t>‹#›</a:t>
            </a:fld>
            <a:endParaRPr lang="en-US" altLang="en-US"/>
          </a:p>
        </p:txBody>
      </p:sp>
    </p:spTree>
    <p:extLst>
      <p:ext uri="{BB962C8B-B14F-4D97-AF65-F5344CB8AC3E}">
        <p14:creationId xmlns:p14="http://schemas.microsoft.com/office/powerpoint/2010/main" val="206368567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91854DD-58B1-4428-8F4C-9E811C6FB085}" type="slidenum">
              <a:rPr lang="en-US" altLang="en-US"/>
              <a:pPr/>
              <a:t>‹#›</a:t>
            </a:fld>
            <a:endParaRPr lang="en-US" altLang="en-US"/>
          </a:p>
        </p:txBody>
      </p:sp>
    </p:spTree>
    <p:extLst>
      <p:ext uri="{BB962C8B-B14F-4D97-AF65-F5344CB8AC3E}">
        <p14:creationId xmlns:p14="http://schemas.microsoft.com/office/powerpoint/2010/main" val="1425141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1"/>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560">
            <a:solidFill>
              <a:srgbClr val="CC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5" name="Line 2"/>
          <p:cNvSpPr>
            <a:spLocks noChangeShapeType="1"/>
          </p:cNvSpPr>
          <p:nvPr/>
        </p:nvSpPr>
        <p:spPr bwMode="auto">
          <a:xfrm>
            <a:off x="457200" y="3371850"/>
            <a:ext cx="8229600" cy="1588"/>
          </a:xfrm>
          <a:prstGeom prst="line">
            <a:avLst/>
          </a:prstGeom>
          <a:noFill/>
          <a:ln w="19080">
            <a:solidFill>
              <a:srgbClr val="CC99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457200">
              <a:buClr>
                <a:srgbClr val="000000"/>
              </a:buClr>
              <a:buSzPct val="100000"/>
              <a:buFont typeface="Times New Roman" charset="0"/>
              <a:buNone/>
              <a:defRPr/>
            </a:pPr>
            <a:endParaRPr lang="en-US" sz="2400">
              <a:solidFill>
                <a:srgbClr val="FFFFFF"/>
              </a:solidFill>
              <a:latin typeface="Arial" charset="0"/>
              <a:ea typeface="ＭＳ Ｐゴシック" charset="0"/>
            </a:endParaRPr>
          </a:p>
        </p:txBody>
      </p:sp>
      <p:sp>
        <p:nvSpPr>
          <p:cNvPr id="6" name="Line 3"/>
          <p:cNvSpPr>
            <a:spLocks noChangeShapeType="1"/>
          </p:cNvSpPr>
          <p:nvPr/>
        </p:nvSpPr>
        <p:spPr bwMode="auto">
          <a:xfrm>
            <a:off x="8686800" y="2457450"/>
            <a:ext cx="1588" cy="914400"/>
          </a:xfrm>
          <a:prstGeom prst="line">
            <a:avLst/>
          </a:prstGeom>
          <a:noFill/>
          <a:ln w="25560">
            <a:solidFill>
              <a:srgbClr val="CC99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457200">
              <a:buClr>
                <a:srgbClr val="000000"/>
              </a:buClr>
              <a:buSzPct val="100000"/>
              <a:buFont typeface="Times New Roman" charset="0"/>
              <a:buNone/>
              <a:defRPr/>
            </a:pPr>
            <a:endParaRPr lang="en-US" sz="2400">
              <a:solidFill>
                <a:srgbClr val="FFFFFF"/>
              </a:solidFill>
              <a:latin typeface="Arial" charset="0"/>
              <a:ea typeface="ＭＳ Ｐゴシック" charset="0"/>
            </a:endParaRPr>
          </a:p>
        </p:txBody>
      </p:sp>
      <p:sp>
        <p:nvSpPr>
          <p:cNvPr id="7" name="Text Box 7"/>
          <p:cNvSpPr txBox="1">
            <a:spLocks noChangeArrowheads="1"/>
          </p:cNvSpPr>
          <p:nvPr/>
        </p:nvSpPr>
        <p:spPr bwMode="auto">
          <a:xfrm>
            <a:off x="3124200" y="6243638"/>
            <a:ext cx="28956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buClr>
                <a:srgbClr val="000000"/>
              </a:buClr>
              <a:buSzPct val="100000"/>
              <a:buFont typeface="Times New Roman" panose="02020603050405020304" pitchFamily="18" charset="0"/>
              <a:buNone/>
            </a:pPr>
            <a:endParaRPr lang="en-US" altLang="en-US">
              <a:solidFill>
                <a:srgbClr val="FFFFFF"/>
              </a:solidFill>
            </a:endParaRPr>
          </a:p>
        </p:txBody>
      </p:sp>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8" name="Date Placeholder 3"/>
          <p:cNvSpPr>
            <a:spLocks noGrp="1"/>
          </p:cNvSpPr>
          <p:nvPr>
            <p:ph type="dt"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14400">
              <a:buSzTx/>
              <a:defRPr/>
            </a:lvl1pPr>
          </a:lstStyle>
          <a:p>
            <a:pPr>
              <a:defRPr/>
            </a:pPr>
            <a:r>
              <a:rPr lang="en-US"/>
              <a:t>Efficient Runahead Execution</a:t>
            </a:r>
          </a:p>
        </p:txBody>
      </p:sp>
      <p:sp>
        <p:nvSpPr>
          <p:cNvPr id="9" name="Slide Number Placeholder 4"/>
          <p:cNvSpPr>
            <a:spLocks noGrp="1"/>
          </p:cNvSpPr>
          <p:nvPr>
            <p:ph type="sldNum"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14400">
              <a:buSzTx/>
              <a:defRPr/>
            </a:lvl1pPr>
          </a:lstStyle>
          <a:p>
            <a:fld id="{BD27DAA9-F27A-49F7-A607-C00BAF1AC6A4}" type="slidenum">
              <a:rPr lang="en-US" altLang="en-US"/>
              <a:pPr/>
              <a:t>‹#›</a:t>
            </a:fld>
            <a:endParaRPr lang="en-US" altLang="en-US"/>
          </a:p>
        </p:txBody>
      </p:sp>
    </p:spTree>
    <p:extLst>
      <p:ext uri="{BB962C8B-B14F-4D97-AF65-F5344CB8AC3E}">
        <p14:creationId xmlns:p14="http://schemas.microsoft.com/office/powerpoint/2010/main" val="30766292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A70EC7E-411C-4580-BF17-9D2AB3ECD09A}" type="slidenum">
              <a:rPr lang="en-US" altLang="en-US"/>
              <a:pPr/>
              <a:t>‹#›</a:t>
            </a:fld>
            <a:endParaRPr lang="en-US" altLang="en-US"/>
          </a:p>
        </p:txBody>
      </p:sp>
    </p:spTree>
    <p:extLst>
      <p:ext uri="{BB962C8B-B14F-4D97-AF65-F5344CB8AC3E}">
        <p14:creationId xmlns:p14="http://schemas.microsoft.com/office/powerpoint/2010/main" val="29573117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BA6A3A34-B086-4788-AAF9-8DD2F8E3B00F}" type="slidenum">
              <a:rPr lang="en-US" altLang="en-US"/>
              <a:pPr/>
              <a:t>‹#›</a:t>
            </a:fld>
            <a:endParaRPr lang="en-US" altLang="en-US"/>
          </a:p>
        </p:txBody>
      </p:sp>
    </p:spTree>
    <p:extLst>
      <p:ext uri="{BB962C8B-B14F-4D97-AF65-F5344CB8AC3E}">
        <p14:creationId xmlns:p14="http://schemas.microsoft.com/office/powerpoint/2010/main" val="355867421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3C0B472B-6398-4140-9FB9-F4408DF0DE65}" type="slidenum">
              <a:rPr lang="en-US" altLang="en-US"/>
              <a:pPr/>
              <a:t>‹#›</a:t>
            </a:fld>
            <a:endParaRPr lang="en-US" altLang="en-US"/>
          </a:p>
        </p:txBody>
      </p:sp>
    </p:spTree>
    <p:extLst>
      <p:ext uri="{BB962C8B-B14F-4D97-AF65-F5344CB8AC3E}">
        <p14:creationId xmlns:p14="http://schemas.microsoft.com/office/powerpoint/2010/main" val="82125407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19CBDE93-D4BC-4FB9-B138-EDD188A676A4}" type="slidenum">
              <a:rPr lang="en-US" altLang="en-US"/>
              <a:pPr/>
              <a:t>‹#›</a:t>
            </a:fld>
            <a:endParaRPr lang="en-US" altLang="en-US"/>
          </a:p>
        </p:txBody>
      </p:sp>
    </p:spTree>
    <p:extLst>
      <p:ext uri="{BB962C8B-B14F-4D97-AF65-F5344CB8AC3E}">
        <p14:creationId xmlns:p14="http://schemas.microsoft.com/office/powerpoint/2010/main" val="368145996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1970F90-A79E-4EA7-8286-07F83AE25A45}" type="slidenum">
              <a:rPr lang="en-US" altLang="en-US"/>
              <a:pPr/>
              <a:t>‹#›</a:t>
            </a:fld>
            <a:endParaRPr lang="en-US" altLang="en-US"/>
          </a:p>
        </p:txBody>
      </p:sp>
    </p:spTree>
    <p:extLst>
      <p:ext uri="{BB962C8B-B14F-4D97-AF65-F5344CB8AC3E}">
        <p14:creationId xmlns:p14="http://schemas.microsoft.com/office/powerpoint/2010/main" val="19643226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5DBB16E-0B9E-41D1-A87E-62DF3CF2A346}" type="slidenum">
              <a:rPr lang="en-US" altLang="en-US"/>
              <a:pPr/>
              <a:t>‹#›</a:t>
            </a:fld>
            <a:endParaRPr lang="en-US" altLang="en-US"/>
          </a:p>
        </p:txBody>
      </p:sp>
    </p:spTree>
    <p:extLst>
      <p:ext uri="{BB962C8B-B14F-4D97-AF65-F5344CB8AC3E}">
        <p14:creationId xmlns:p14="http://schemas.microsoft.com/office/powerpoint/2010/main" val="101124702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CBD341A-ED9E-4F9A-AA70-7B9A3A4B720C}" type="slidenum">
              <a:rPr lang="en-US" altLang="en-US"/>
              <a:pPr/>
              <a:t>‹#›</a:t>
            </a:fld>
            <a:endParaRPr lang="en-US" altLang="en-US"/>
          </a:p>
        </p:txBody>
      </p:sp>
    </p:spTree>
    <p:extLst>
      <p:ext uri="{BB962C8B-B14F-4D97-AF65-F5344CB8AC3E}">
        <p14:creationId xmlns:p14="http://schemas.microsoft.com/office/powerpoint/2010/main" val="257610529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A7BED2E-08C4-495F-8462-68BCCB5EB42C}" type="slidenum">
              <a:rPr lang="en-US" altLang="en-US"/>
              <a:pPr/>
              <a:t>‹#›</a:t>
            </a:fld>
            <a:endParaRPr lang="en-US" altLang="en-US"/>
          </a:p>
        </p:txBody>
      </p:sp>
    </p:spTree>
    <p:extLst>
      <p:ext uri="{BB962C8B-B14F-4D97-AF65-F5344CB8AC3E}">
        <p14:creationId xmlns:p14="http://schemas.microsoft.com/office/powerpoint/2010/main" val="352067525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0F09F85F-EE68-4229-B4A8-C7A17EB8943E}" type="slidenum">
              <a:rPr lang="en-US" altLang="en-US"/>
              <a:pPr/>
              <a:t>‹#›</a:t>
            </a:fld>
            <a:endParaRPr lang="en-US" altLang="en-US"/>
          </a:p>
        </p:txBody>
      </p:sp>
    </p:spTree>
    <p:extLst>
      <p:ext uri="{BB962C8B-B14F-4D97-AF65-F5344CB8AC3E}">
        <p14:creationId xmlns:p14="http://schemas.microsoft.com/office/powerpoint/2010/main" val="1744047071"/>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endParaRPr lang="en-US" altLang="en-US"/>
          </a:p>
        </p:txBody>
      </p:sp>
      <p:sp>
        <p:nvSpPr>
          <p:cNvPr id="5" name="Rectangle 1030"/>
          <p:cNvSpPr>
            <a:spLocks noGrp="1" noChangeArrowheads="1"/>
          </p:cNvSpPr>
          <p:nvPr>
            <p:ph type="sldNum" sz="quarter" idx="11"/>
          </p:nvPr>
        </p:nvSpPr>
        <p:spPr/>
        <p:txBody>
          <a:bodyPr/>
          <a:lstStyle>
            <a:lvl1pPr>
              <a:defRPr/>
            </a:lvl1pPr>
          </a:lstStyle>
          <a:p>
            <a:fld id="{7F29876B-D9AA-48AD-B200-6278D25818E6}" type="slidenum">
              <a:rPr lang="en-US" altLang="en-US"/>
              <a:pPr/>
              <a:t>‹#›</a:t>
            </a:fld>
            <a:endParaRPr lang="en-US" altLang="en-US"/>
          </a:p>
        </p:txBody>
      </p:sp>
    </p:spTree>
    <p:extLst>
      <p:ext uri="{BB962C8B-B14F-4D97-AF65-F5344CB8AC3E}">
        <p14:creationId xmlns:p14="http://schemas.microsoft.com/office/powerpoint/2010/main" val="210241836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Freeform 1"/>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560">
            <a:solidFill>
              <a:srgbClr val="CC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6" name="Line 2"/>
          <p:cNvSpPr>
            <a:spLocks noChangeShapeType="1"/>
          </p:cNvSpPr>
          <p:nvPr/>
        </p:nvSpPr>
        <p:spPr bwMode="auto">
          <a:xfrm>
            <a:off x="457200" y="3371850"/>
            <a:ext cx="8229600" cy="1588"/>
          </a:xfrm>
          <a:prstGeom prst="line">
            <a:avLst/>
          </a:prstGeom>
          <a:noFill/>
          <a:ln w="19080">
            <a:solidFill>
              <a:srgbClr val="CC99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457200">
              <a:buClr>
                <a:srgbClr val="000000"/>
              </a:buClr>
              <a:buSzPct val="100000"/>
              <a:buFont typeface="Times New Roman" charset="0"/>
              <a:buNone/>
              <a:defRPr/>
            </a:pPr>
            <a:endParaRPr lang="en-US" sz="2400">
              <a:solidFill>
                <a:srgbClr val="FFFFFF"/>
              </a:solidFill>
              <a:latin typeface="Arial" charset="0"/>
              <a:ea typeface="ＭＳ Ｐゴシック" charset="0"/>
            </a:endParaRPr>
          </a:p>
        </p:txBody>
      </p:sp>
      <p:sp>
        <p:nvSpPr>
          <p:cNvPr id="7" name="Line 3"/>
          <p:cNvSpPr>
            <a:spLocks noChangeShapeType="1"/>
          </p:cNvSpPr>
          <p:nvPr/>
        </p:nvSpPr>
        <p:spPr bwMode="auto">
          <a:xfrm>
            <a:off x="8686800" y="2457450"/>
            <a:ext cx="1588" cy="914400"/>
          </a:xfrm>
          <a:prstGeom prst="line">
            <a:avLst/>
          </a:prstGeom>
          <a:noFill/>
          <a:ln w="25560">
            <a:solidFill>
              <a:srgbClr val="CC99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457200">
              <a:buClr>
                <a:srgbClr val="000000"/>
              </a:buClr>
              <a:buSzPct val="100000"/>
              <a:buFont typeface="Times New Roman" charset="0"/>
              <a:buNone/>
              <a:defRPr/>
            </a:pPr>
            <a:endParaRPr lang="en-US" sz="2400">
              <a:solidFill>
                <a:srgbClr val="FFFFFF"/>
              </a:solidFill>
              <a:latin typeface="Arial" charset="0"/>
              <a:ea typeface="ＭＳ Ｐゴシック" charset="0"/>
            </a:endParaRPr>
          </a:p>
        </p:txBody>
      </p:sp>
      <p:sp>
        <p:nvSpPr>
          <p:cNvPr id="8" name="Text Box 7"/>
          <p:cNvSpPr txBox="1">
            <a:spLocks noChangeArrowheads="1"/>
          </p:cNvSpPr>
          <p:nvPr/>
        </p:nvSpPr>
        <p:spPr bwMode="auto">
          <a:xfrm>
            <a:off x="3124200" y="6243638"/>
            <a:ext cx="28956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buClr>
                <a:srgbClr val="000000"/>
              </a:buClr>
              <a:buSzPct val="100000"/>
              <a:buFont typeface="Times New Roman" panose="02020603050405020304" pitchFamily="18" charset="0"/>
              <a:buNone/>
            </a:pPr>
            <a:endParaRPr lang="en-US" alt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898525"/>
            <a:ext cx="4227513" cy="5233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8513" y="898525"/>
            <a:ext cx="4229100" cy="5233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14400">
              <a:buSzTx/>
              <a:defRPr/>
            </a:lvl1pPr>
          </a:lstStyle>
          <a:p>
            <a:pPr>
              <a:defRPr/>
            </a:pPr>
            <a:r>
              <a:rPr lang="en-US"/>
              <a:t>Efficient Runahead Execution</a:t>
            </a:r>
          </a:p>
        </p:txBody>
      </p:sp>
      <p:sp>
        <p:nvSpPr>
          <p:cNvPr id="10" name="Slide Number Placeholder 5"/>
          <p:cNvSpPr>
            <a:spLocks noGrp="1"/>
          </p:cNvSpPr>
          <p:nvPr>
            <p:ph type="sldNum"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14400">
              <a:buSzTx/>
              <a:defRPr/>
            </a:lvl1pPr>
          </a:lstStyle>
          <a:p>
            <a:fld id="{F6BD80FB-6188-4F78-A7A0-DF1373CFE622}" type="slidenum">
              <a:rPr lang="en-US" altLang="en-US"/>
              <a:pPr/>
              <a:t>‹#›</a:t>
            </a:fld>
            <a:endParaRPr lang="en-US" altLang="en-US"/>
          </a:p>
        </p:txBody>
      </p:sp>
    </p:spTree>
    <p:extLst>
      <p:ext uri="{BB962C8B-B14F-4D97-AF65-F5344CB8AC3E}">
        <p14:creationId xmlns:p14="http://schemas.microsoft.com/office/powerpoint/2010/main" val="145077899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a:defRPr/>
            </a:lvl1pPr>
          </a:lstStyle>
          <a:p>
            <a:endParaRPr lang="en-US" altLang="en-US"/>
          </a:p>
        </p:txBody>
      </p:sp>
      <p:sp>
        <p:nvSpPr>
          <p:cNvPr id="5" name="Rectangle 1030"/>
          <p:cNvSpPr>
            <a:spLocks noGrp="1" noChangeArrowheads="1"/>
          </p:cNvSpPr>
          <p:nvPr>
            <p:ph type="sldNum" sz="quarter" idx="11"/>
          </p:nvPr>
        </p:nvSpPr>
        <p:spPr/>
        <p:txBody>
          <a:bodyPr/>
          <a:lstStyle>
            <a:lvl1pPr>
              <a:defRPr/>
            </a:lvl1pPr>
          </a:lstStyle>
          <a:p>
            <a:fld id="{B29473C6-F45B-470E-ADC1-362FD6AB9DDE}" type="slidenum">
              <a:rPr lang="en-US" altLang="en-US"/>
              <a:pPr/>
              <a:t>‹#›</a:t>
            </a:fld>
            <a:endParaRPr lang="en-US" altLang="en-US"/>
          </a:p>
        </p:txBody>
      </p:sp>
    </p:spTree>
    <p:extLst>
      <p:ext uri="{BB962C8B-B14F-4D97-AF65-F5344CB8AC3E}">
        <p14:creationId xmlns:p14="http://schemas.microsoft.com/office/powerpoint/2010/main" val="25506806"/>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a:defRPr/>
            </a:lvl1pPr>
          </a:lstStyle>
          <a:p>
            <a:endParaRPr lang="en-US" altLang="en-US"/>
          </a:p>
        </p:txBody>
      </p:sp>
      <p:sp>
        <p:nvSpPr>
          <p:cNvPr id="6" name="Rectangle 1030"/>
          <p:cNvSpPr>
            <a:spLocks noGrp="1" noChangeArrowheads="1"/>
          </p:cNvSpPr>
          <p:nvPr>
            <p:ph type="sldNum" sz="quarter" idx="11"/>
          </p:nvPr>
        </p:nvSpPr>
        <p:spPr/>
        <p:txBody>
          <a:bodyPr/>
          <a:lstStyle>
            <a:lvl1pPr>
              <a:defRPr/>
            </a:lvl1pPr>
          </a:lstStyle>
          <a:p>
            <a:fld id="{F5DDF66B-12AF-479F-B7FB-6566EDD13FD0}" type="slidenum">
              <a:rPr lang="en-US" altLang="en-US"/>
              <a:pPr/>
              <a:t>‹#›</a:t>
            </a:fld>
            <a:endParaRPr lang="en-US" altLang="en-US"/>
          </a:p>
        </p:txBody>
      </p:sp>
    </p:spTree>
    <p:extLst>
      <p:ext uri="{BB962C8B-B14F-4D97-AF65-F5344CB8AC3E}">
        <p14:creationId xmlns:p14="http://schemas.microsoft.com/office/powerpoint/2010/main" val="488438998"/>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a:defRPr/>
            </a:lvl1pPr>
          </a:lstStyle>
          <a:p>
            <a:endParaRPr lang="en-US" altLang="en-US"/>
          </a:p>
        </p:txBody>
      </p:sp>
      <p:sp>
        <p:nvSpPr>
          <p:cNvPr id="8" name="Rectangle 1030"/>
          <p:cNvSpPr>
            <a:spLocks noGrp="1" noChangeArrowheads="1"/>
          </p:cNvSpPr>
          <p:nvPr>
            <p:ph type="sldNum" sz="quarter" idx="11"/>
          </p:nvPr>
        </p:nvSpPr>
        <p:spPr/>
        <p:txBody>
          <a:bodyPr/>
          <a:lstStyle>
            <a:lvl1pPr>
              <a:defRPr/>
            </a:lvl1pPr>
          </a:lstStyle>
          <a:p>
            <a:fld id="{883C0B2E-7C17-4B7D-B640-AFE192619A22}" type="slidenum">
              <a:rPr lang="en-US" altLang="en-US"/>
              <a:pPr/>
              <a:t>‹#›</a:t>
            </a:fld>
            <a:endParaRPr lang="en-US" altLang="en-US"/>
          </a:p>
        </p:txBody>
      </p:sp>
    </p:spTree>
    <p:extLst>
      <p:ext uri="{BB962C8B-B14F-4D97-AF65-F5344CB8AC3E}">
        <p14:creationId xmlns:p14="http://schemas.microsoft.com/office/powerpoint/2010/main" val="3898299231"/>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a:defRPr/>
            </a:lvl1pPr>
          </a:lstStyle>
          <a:p>
            <a:endParaRPr lang="en-US" altLang="en-US"/>
          </a:p>
        </p:txBody>
      </p:sp>
      <p:sp>
        <p:nvSpPr>
          <p:cNvPr id="4" name="Rectangle 1030"/>
          <p:cNvSpPr>
            <a:spLocks noGrp="1" noChangeArrowheads="1"/>
          </p:cNvSpPr>
          <p:nvPr>
            <p:ph type="sldNum" sz="quarter" idx="11"/>
          </p:nvPr>
        </p:nvSpPr>
        <p:spPr/>
        <p:txBody>
          <a:bodyPr/>
          <a:lstStyle>
            <a:lvl1pPr>
              <a:defRPr/>
            </a:lvl1pPr>
          </a:lstStyle>
          <a:p>
            <a:fld id="{FDE007BD-063D-4B28-9FC3-6C31AF57ECC3}" type="slidenum">
              <a:rPr lang="en-US" altLang="en-US"/>
              <a:pPr/>
              <a:t>‹#›</a:t>
            </a:fld>
            <a:endParaRPr lang="en-US" altLang="en-US"/>
          </a:p>
        </p:txBody>
      </p:sp>
    </p:spTree>
    <p:extLst>
      <p:ext uri="{BB962C8B-B14F-4D97-AF65-F5344CB8AC3E}">
        <p14:creationId xmlns:p14="http://schemas.microsoft.com/office/powerpoint/2010/main" val="567624569"/>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a:defRPr/>
            </a:lvl1pPr>
          </a:lstStyle>
          <a:p>
            <a:endParaRPr lang="en-US" altLang="en-US"/>
          </a:p>
        </p:txBody>
      </p:sp>
      <p:sp>
        <p:nvSpPr>
          <p:cNvPr id="3" name="Rectangle 1030"/>
          <p:cNvSpPr>
            <a:spLocks noGrp="1" noChangeArrowheads="1"/>
          </p:cNvSpPr>
          <p:nvPr>
            <p:ph type="sldNum" sz="quarter" idx="11"/>
          </p:nvPr>
        </p:nvSpPr>
        <p:spPr/>
        <p:txBody>
          <a:bodyPr/>
          <a:lstStyle>
            <a:lvl1pPr>
              <a:defRPr/>
            </a:lvl1pPr>
          </a:lstStyle>
          <a:p>
            <a:fld id="{D14EAD77-D4AB-4E3F-9BB9-655808DC1893}" type="slidenum">
              <a:rPr lang="en-US" altLang="en-US"/>
              <a:pPr/>
              <a:t>‹#›</a:t>
            </a:fld>
            <a:endParaRPr lang="en-US" altLang="en-US"/>
          </a:p>
        </p:txBody>
      </p:sp>
    </p:spTree>
    <p:extLst>
      <p:ext uri="{BB962C8B-B14F-4D97-AF65-F5344CB8AC3E}">
        <p14:creationId xmlns:p14="http://schemas.microsoft.com/office/powerpoint/2010/main" val="1246035084"/>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endParaRPr lang="en-US" altLang="en-US"/>
          </a:p>
        </p:txBody>
      </p:sp>
      <p:sp>
        <p:nvSpPr>
          <p:cNvPr id="6" name="Rectangle 1030"/>
          <p:cNvSpPr>
            <a:spLocks noGrp="1" noChangeArrowheads="1"/>
          </p:cNvSpPr>
          <p:nvPr>
            <p:ph type="sldNum" sz="quarter" idx="11"/>
          </p:nvPr>
        </p:nvSpPr>
        <p:spPr/>
        <p:txBody>
          <a:bodyPr/>
          <a:lstStyle>
            <a:lvl1pPr>
              <a:defRPr/>
            </a:lvl1pPr>
          </a:lstStyle>
          <a:p>
            <a:fld id="{7D095F17-32AF-4FF6-8D9E-25013A4A9DCD}" type="slidenum">
              <a:rPr lang="en-US" altLang="en-US"/>
              <a:pPr/>
              <a:t>‹#›</a:t>
            </a:fld>
            <a:endParaRPr lang="en-US" altLang="en-US"/>
          </a:p>
        </p:txBody>
      </p:sp>
    </p:spTree>
    <p:extLst>
      <p:ext uri="{BB962C8B-B14F-4D97-AF65-F5344CB8AC3E}">
        <p14:creationId xmlns:p14="http://schemas.microsoft.com/office/powerpoint/2010/main" val="3629810957"/>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endParaRPr lang="en-US" altLang="en-US"/>
          </a:p>
        </p:txBody>
      </p:sp>
      <p:sp>
        <p:nvSpPr>
          <p:cNvPr id="6" name="Rectangle 1030"/>
          <p:cNvSpPr>
            <a:spLocks noGrp="1" noChangeArrowheads="1"/>
          </p:cNvSpPr>
          <p:nvPr>
            <p:ph type="sldNum" sz="quarter" idx="11"/>
          </p:nvPr>
        </p:nvSpPr>
        <p:spPr/>
        <p:txBody>
          <a:bodyPr/>
          <a:lstStyle>
            <a:lvl1pPr>
              <a:defRPr/>
            </a:lvl1pPr>
          </a:lstStyle>
          <a:p>
            <a:fld id="{346EBA1C-C77C-401A-A9ED-61E3BB2EE183}" type="slidenum">
              <a:rPr lang="en-US" altLang="en-US"/>
              <a:pPr/>
              <a:t>‹#›</a:t>
            </a:fld>
            <a:endParaRPr lang="en-US" altLang="en-US"/>
          </a:p>
        </p:txBody>
      </p:sp>
    </p:spTree>
    <p:extLst>
      <p:ext uri="{BB962C8B-B14F-4D97-AF65-F5344CB8AC3E}">
        <p14:creationId xmlns:p14="http://schemas.microsoft.com/office/powerpoint/2010/main" val="3373647361"/>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endParaRPr lang="en-US" altLang="en-US"/>
          </a:p>
        </p:txBody>
      </p:sp>
      <p:sp>
        <p:nvSpPr>
          <p:cNvPr id="5" name="Rectangle 1030"/>
          <p:cNvSpPr>
            <a:spLocks noGrp="1" noChangeArrowheads="1"/>
          </p:cNvSpPr>
          <p:nvPr>
            <p:ph type="sldNum" sz="quarter" idx="11"/>
          </p:nvPr>
        </p:nvSpPr>
        <p:spPr/>
        <p:txBody>
          <a:bodyPr/>
          <a:lstStyle>
            <a:lvl1pPr>
              <a:defRPr/>
            </a:lvl1pPr>
          </a:lstStyle>
          <a:p>
            <a:fld id="{DCEFCC7A-635D-4A1B-8FED-5BA1B2CE3D5F}" type="slidenum">
              <a:rPr lang="en-US" altLang="en-US"/>
              <a:pPr/>
              <a:t>‹#›</a:t>
            </a:fld>
            <a:endParaRPr lang="en-US" altLang="en-US"/>
          </a:p>
        </p:txBody>
      </p:sp>
    </p:spTree>
    <p:extLst>
      <p:ext uri="{BB962C8B-B14F-4D97-AF65-F5344CB8AC3E}">
        <p14:creationId xmlns:p14="http://schemas.microsoft.com/office/powerpoint/2010/main" val="3402612956"/>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endParaRPr lang="en-US" altLang="en-US"/>
          </a:p>
        </p:txBody>
      </p:sp>
      <p:sp>
        <p:nvSpPr>
          <p:cNvPr id="5" name="Rectangle 1030"/>
          <p:cNvSpPr>
            <a:spLocks noGrp="1" noChangeArrowheads="1"/>
          </p:cNvSpPr>
          <p:nvPr>
            <p:ph type="sldNum" sz="quarter" idx="11"/>
          </p:nvPr>
        </p:nvSpPr>
        <p:spPr/>
        <p:txBody>
          <a:bodyPr/>
          <a:lstStyle>
            <a:lvl1pPr>
              <a:defRPr/>
            </a:lvl1pPr>
          </a:lstStyle>
          <a:p>
            <a:fld id="{6C9AAA98-90D7-4E64-A405-4A908B9B50ED}" type="slidenum">
              <a:rPr lang="en-US" altLang="en-US"/>
              <a:pPr/>
              <a:t>‹#›</a:t>
            </a:fld>
            <a:endParaRPr lang="en-US" altLang="en-US"/>
          </a:p>
        </p:txBody>
      </p:sp>
    </p:spTree>
    <p:extLst>
      <p:ext uri="{BB962C8B-B14F-4D97-AF65-F5344CB8AC3E}">
        <p14:creationId xmlns:p14="http://schemas.microsoft.com/office/powerpoint/2010/main" val="2331680033"/>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a:defRPr/>
            </a:lvl1pPr>
          </a:lstStyle>
          <a:p>
            <a:endParaRPr lang="en-US" altLang="en-US"/>
          </a:p>
        </p:txBody>
      </p:sp>
      <p:sp>
        <p:nvSpPr>
          <p:cNvPr id="6" name="Rectangle 1030"/>
          <p:cNvSpPr>
            <a:spLocks noGrp="1" noChangeArrowheads="1"/>
          </p:cNvSpPr>
          <p:nvPr>
            <p:ph type="sldNum" sz="quarter" idx="11"/>
          </p:nvPr>
        </p:nvSpPr>
        <p:spPr/>
        <p:txBody>
          <a:bodyPr/>
          <a:lstStyle>
            <a:lvl1pPr>
              <a:defRPr/>
            </a:lvl1pPr>
          </a:lstStyle>
          <a:p>
            <a:fld id="{62E727F6-C691-4FBD-9F65-63FFF1ED23F9}" type="slidenum">
              <a:rPr lang="en-US" altLang="en-US"/>
              <a:pPr/>
              <a:t>‹#›</a:t>
            </a:fld>
            <a:endParaRPr lang="en-US" altLang="en-US"/>
          </a:p>
        </p:txBody>
      </p:sp>
    </p:spTree>
    <p:extLst>
      <p:ext uri="{BB962C8B-B14F-4D97-AF65-F5344CB8AC3E}">
        <p14:creationId xmlns:p14="http://schemas.microsoft.com/office/powerpoint/2010/main" val="262396432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Freeform 1"/>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560">
            <a:solidFill>
              <a:srgbClr val="CC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8" name="Line 2"/>
          <p:cNvSpPr>
            <a:spLocks noChangeShapeType="1"/>
          </p:cNvSpPr>
          <p:nvPr/>
        </p:nvSpPr>
        <p:spPr bwMode="auto">
          <a:xfrm>
            <a:off x="457200" y="3371850"/>
            <a:ext cx="8229600" cy="1588"/>
          </a:xfrm>
          <a:prstGeom prst="line">
            <a:avLst/>
          </a:prstGeom>
          <a:noFill/>
          <a:ln w="19080">
            <a:solidFill>
              <a:srgbClr val="CC99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457200">
              <a:buClr>
                <a:srgbClr val="000000"/>
              </a:buClr>
              <a:buSzPct val="100000"/>
              <a:buFont typeface="Times New Roman" charset="0"/>
              <a:buNone/>
              <a:defRPr/>
            </a:pPr>
            <a:endParaRPr lang="en-US" sz="2400">
              <a:solidFill>
                <a:srgbClr val="FFFFFF"/>
              </a:solidFill>
              <a:latin typeface="Arial" charset="0"/>
              <a:ea typeface="ＭＳ Ｐゴシック" charset="0"/>
            </a:endParaRPr>
          </a:p>
        </p:txBody>
      </p:sp>
      <p:sp>
        <p:nvSpPr>
          <p:cNvPr id="9" name="Line 3"/>
          <p:cNvSpPr>
            <a:spLocks noChangeShapeType="1"/>
          </p:cNvSpPr>
          <p:nvPr/>
        </p:nvSpPr>
        <p:spPr bwMode="auto">
          <a:xfrm>
            <a:off x="8686800" y="2457450"/>
            <a:ext cx="1588" cy="914400"/>
          </a:xfrm>
          <a:prstGeom prst="line">
            <a:avLst/>
          </a:prstGeom>
          <a:noFill/>
          <a:ln w="25560">
            <a:solidFill>
              <a:srgbClr val="CC99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457200">
              <a:buClr>
                <a:srgbClr val="000000"/>
              </a:buClr>
              <a:buSzPct val="100000"/>
              <a:buFont typeface="Times New Roman" charset="0"/>
              <a:buNone/>
              <a:defRPr/>
            </a:pPr>
            <a:endParaRPr lang="en-US" sz="2400">
              <a:solidFill>
                <a:srgbClr val="FFFFFF"/>
              </a:solidFill>
              <a:latin typeface="Arial" charset="0"/>
              <a:ea typeface="ＭＳ Ｐゴシック" charset="0"/>
            </a:endParaRPr>
          </a:p>
        </p:txBody>
      </p:sp>
      <p:sp>
        <p:nvSpPr>
          <p:cNvPr id="10" name="Text Box 7"/>
          <p:cNvSpPr txBox="1">
            <a:spLocks noChangeArrowheads="1"/>
          </p:cNvSpPr>
          <p:nvPr/>
        </p:nvSpPr>
        <p:spPr bwMode="auto">
          <a:xfrm>
            <a:off x="3124200" y="6243638"/>
            <a:ext cx="28956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buClr>
                <a:srgbClr val="000000"/>
              </a:buClr>
              <a:buSzPct val="100000"/>
              <a:buFont typeface="Times New Roman" panose="02020603050405020304" pitchFamily="18" charset="0"/>
              <a:buNone/>
            </a:pPr>
            <a:endParaRPr lang="en-US" altLang="en-US">
              <a:solidFill>
                <a:srgbClr val="FFFFFF"/>
              </a:solidFill>
            </a:endParaRPr>
          </a:p>
        </p:txBody>
      </p:sp>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14400">
              <a:buSzTx/>
              <a:defRPr/>
            </a:lvl1pPr>
          </a:lstStyle>
          <a:p>
            <a:pPr>
              <a:defRPr/>
            </a:pPr>
            <a:r>
              <a:rPr lang="en-US"/>
              <a:t>Efficient Runahead Execution</a:t>
            </a:r>
          </a:p>
        </p:txBody>
      </p:sp>
      <p:sp>
        <p:nvSpPr>
          <p:cNvPr id="12" name="Slide Number Placeholder 7"/>
          <p:cNvSpPr>
            <a:spLocks noGrp="1"/>
          </p:cNvSpPr>
          <p:nvPr>
            <p:ph type="sldNum"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14400">
              <a:buSzTx/>
              <a:defRPr/>
            </a:lvl1pPr>
          </a:lstStyle>
          <a:p>
            <a:fld id="{7A7E1AD7-8260-4341-AE25-2593466316A0}" type="slidenum">
              <a:rPr lang="en-US" altLang="en-US"/>
              <a:pPr/>
              <a:t>‹#›</a:t>
            </a:fld>
            <a:endParaRPr lang="en-US" altLang="en-US"/>
          </a:p>
        </p:txBody>
      </p:sp>
    </p:spTree>
    <p:extLst>
      <p:ext uri="{BB962C8B-B14F-4D97-AF65-F5344CB8AC3E}">
        <p14:creationId xmlns:p14="http://schemas.microsoft.com/office/powerpoint/2010/main" val="27290942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91425" tIns="45713" rIns="91425" bIns="45713"/>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defTabSz="912813">
              <a:defRPr sz="1200">
                <a:solidFill>
                  <a:srgbClr val="000000"/>
                </a:solidFill>
                <a:latin typeface="Garamond" panose="02020404030301010803"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defTabSz="914400">
              <a:defRPr/>
            </a:lvl1pPr>
          </a:lstStyle>
          <a:p>
            <a:endParaRPr lang="en-US" altLang="en-US"/>
          </a:p>
        </p:txBody>
      </p:sp>
      <p:sp>
        <p:nvSpPr>
          <p:cNvPr id="9" name="Rectangle 6"/>
          <p:cNvSpPr>
            <a:spLocks noGrp="1" noChangeArrowheads="1"/>
          </p:cNvSpPr>
          <p:nvPr>
            <p:ph type="sldNum" sz="quarter" idx="12"/>
          </p:nvPr>
        </p:nvSpPr>
        <p:spPr/>
        <p:txBody>
          <a:bodyPr/>
          <a:lstStyle>
            <a:lvl1pPr defTabSz="914400">
              <a:defRPr sz="1200"/>
            </a:lvl1pPr>
          </a:lstStyle>
          <a:p>
            <a:fld id="{240E695F-AB83-4977-9E50-7163BEA949BC}" type="slidenum">
              <a:rPr lang="en-US" altLang="en-US"/>
              <a:pPr/>
              <a:t>‹#›</a:t>
            </a:fld>
            <a:endParaRPr lang="en-US" altLang="en-US"/>
          </a:p>
        </p:txBody>
      </p:sp>
    </p:spTree>
    <p:extLst>
      <p:ext uri="{BB962C8B-B14F-4D97-AF65-F5344CB8AC3E}">
        <p14:creationId xmlns:p14="http://schemas.microsoft.com/office/powerpoint/2010/main" val="1384519206"/>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defTabSz="914400">
              <a:defRPr/>
            </a:lvl1pPr>
          </a:lstStyle>
          <a:p>
            <a:endParaRPr lang="en-US" altLang="en-US"/>
          </a:p>
        </p:txBody>
      </p:sp>
      <p:sp>
        <p:nvSpPr>
          <p:cNvPr id="5" name="Rectangle 1030"/>
          <p:cNvSpPr>
            <a:spLocks noGrp="1" noChangeArrowheads="1"/>
          </p:cNvSpPr>
          <p:nvPr>
            <p:ph type="sldNum" sz="quarter" idx="11"/>
          </p:nvPr>
        </p:nvSpPr>
        <p:spPr/>
        <p:txBody>
          <a:bodyPr/>
          <a:lstStyle>
            <a:lvl1pPr defTabSz="914400">
              <a:defRPr/>
            </a:lvl1pPr>
          </a:lstStyle>
          <a:p>
            <a:fld id="{8FD37370-0EB2-40FE-9174-5F9E444877C4}" type="slidenum">
              <a:rPr lang="en-US" altLang="en-US"/>
              <a:pPr/>
              <a:t>‹#›</a:t>
            </a:fld>
            <a:endParaRPr lang="en-US" altLang="en-US"/>
          </a:p>
        </p:txBody>
      </p:sp>
    </p:spTree>
    <p:extLst>
      <p:ext uri="{BB962C8B-B14F-4D97-AF65-F5344CB8AC3E}">
        <p14:creationId xmlns:p14="http://schemas.microsoft.com/office/powerpoint/2010/main" val="3505253890"/>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defTabSz="914400">
              <a:defRPr/>
            </a:lvl1pPr>
          </a:lstStyle>
          <a:p>
            <a:endParaRPr lang="en-US" altLang="en-US"/>
          </a:p>
        </p:txBody>
      </p:sp>
      <p:sp>
        <p:nvSpPr>
          <p:cNvPr id="5" name="Rectangle 1030"/>
          <p:cNvSpPr>
            <a:spLocks noGrp="1" noChangeArrowheads="1"/>
          </p:cNvSpPr>
          <p:nvPr>
            <p:ph type="sldNum" sz="quarter" idx="11"/>
          </p:nvPr>
        </p:nvSpPr>
        <p:spPr/>
        <p:txBody>
          <a:bodyPr/>
          <a:lstStyle>
            <a:lvl1pPr defTabSz="914400">
              <a:defRPr/>
            </a:lvl1pPr>
          </a:lstStyle>
          <a:p>
            <a:fld id="{94692868-DD1A-4040-AB06-0A3436377E51}" type="slidenum">
              <a:rPr lang="en-US" altLang="en-US"/>
              <a:pPr/>
              <a:t>‹#›</a:t>
            </a:fld>
            <a:endParaRPr lang="en-US" altLang="en-US"/>
          </a:p>
        </p:txBody>
      </p:sp>
    </p:spTree>
    <p:extLst>
      <p:ext uri="{BB962C8B-B14F-4D97-AF65-F5344CB8AC3E}">
        <p14:creationId xmlns:p14="http://schemas.microsoft.com/office/powerpoint/2010/main" val="889337220"/>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defTabSz="914400">
              <a:defRPr/>
            </a:lvl1pPr>
          </a:lstStyle>
          <a:p>
            <a:endParaRPr lang="en-US" altLang="en-US"/>
          </a:p>
        </p:txBody>
      </p:sp>
      <p:sp>
        <p:nvSpPr>
          <p:cNvPr id="6" name="Rectangle 1030"/>
          <p:cNvSpPr>
            <a:spLocks noGrp="1" noChangeArrowheads="1"/>
          </p:cNvSpPr>
          <p:nvPr>
            <p:ph type="sldNum" sz="quarter" idx="11"/>
          </p:nvPr>
        </p:nvSpPr>
        <p:spPr/>
        <p:txBody>
          <a:bodyPr/>
          <a:lstStyle>
            <a:lvl1pPr defTabSz="914400">
              <a:defRPr/>
            </a:lvl1pPr>
          </a:lstStyle>
          <a:p>
            <a:fld id="{EB8786AB-D397-415A-9BE4-5ECDE85EB8AC}" type="slidenum">
              <a:rPr lang="en-US" altLang="en-US"/>
              <a:pPr/>
              <a:t>‹#›</a:t>
            </a:fld>
            <a:endParaRPr lang="en-US" altLang="en-US"/>
          </a:p>
        </p:txBody>
      </p:sp>
    </p:spTree>
    <p:extLst>
      <p:ext uri="{BB962C8B-B14F-4D97-AF65-F5344CB8AC3E}">
        <p14:creationId xmlns:p14="http://schemas.microsoft.com/office/powerpoint/2010/main" val="2027524561"/>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defTabSz="914400">
              <a:defRPr/>
            </a:lvl1pPr>
          </a:lstStyle>
          <a:p>
            <a:endParaRPr lang="en-US" altLang="en-US"/>
          </a:p>
        </p:txBody>
      </p:sp>
      <p:sp>
        <p:nvSpPr>
          <p:cNvPr id="8" name="Rectangle 1030"/>
          <p:cNvSpPr>
            <a:spLocks noGrp="1" noChangeArrowheads="1"/>
          </p:cNvSpPr>
          <p:nvPr>
            <p:ph type="sldNum" sz="quarter" idx="11"/>
          </p:nvPr>
        </p:nvSpPr>
        <p:spPr/>
        <p:txBody>
          <a:bodyPr/>
          <a:lstStyle>
            <a:lvl1pPr defTabSz="914400">
              <a:defRPr/>
            </a:lvl1pPr>
          </a:lstStyle>
          <a:p>
            <a:fld id="{14EC0136-6E90-496A-B866-329D91846AC2}" type="slidenum">
              <a:rPr lang="en-US" altLang="en-US"/>
              <a:pPr/>
              <a:t>‹#›</a:t>
            </a:fld>
            <a:endParaRPr lang="en-US" altLang="en-US"/>
          </a:p>
        </p:txBody>
      </p:sp>
    </p:spTree>
    <p:extLst>
      <p:ext uri="{BB962C8B-B14F-4D97-AF65-F5344CB8AC3E}">
        <p14:creationId xmlns:p14="http://schemas.microsoft.com/office/powerpoint/2010/main" val="4155819128"/>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defTabSz="914400">
              <a:defRPr/>
            </a:lvl1pPr>
          </a:lstStyle>
          <a:p>
            <a:endParaRPr lang="en-US" altLang="en-US"/>
          </a:p>
        </p:txBody>
      </p:sp>
      <p:sp>
        <p:nvSpPr>
          <p:cNvPr id="4" name="Rectangle 1030"/>
          <p:cNvSpPr>
            <a:spLocks noGrp="1" noChangeArrowheads="1"/>
          </p:cNvSpPr>
          <p:nvPr>
            <p:ph type="sldNum" sz="quarter" idx="11"/>
          </p:nvPr>
        </p:nvSpPr>
        <p:spPr/>
        <p:txBody>
          <a:bodyPr/>
          <a:lstStyle>
            <a:lvl1pPr defTabSz="914400">
              <a:defRPr/>
            </a:lvl1pPr>
          </a:lstStyle>
          <a:p>
            <a:fld id="{9148D759-588F-42B0-B93A-F6A5E698B3DF}" type="slidenum">
              <a:rPr lang="en-US" altLang="en-US"/>
              <a:pPr/>
              <a:t>‹#›</a:t>
            </a:fld>
            <a:endParaRPr lang="en-US" altLang="en-US"/>
          </a:p>
        </p:txBody>
      </p:sp>
    </p:spTree>
    <p:extLst>
      <p:ext uri="{BB962C8B-B14F-4D97-AF65-F5344CB8AC3E}">
        <p14:creationId xmlns:p14="http://schemas.microsoft.com/office/powerpoint/2010/main" val="3828397842"/>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defTabSz="914400">
              <a:defRPr/>
            </a:lvl1pPr>
          </a:lstStyle>
          <a:p>
            <a:endParaRPr lang="en-US" altLang="en-US"/>
          </a:p>
        </p:txBody>
      </p:sp>
      <p:sp>
        <p:nvSpPr>
          <p:cNvPr id="3" name="Rectangle 1030"/>
          <p:cNvSpPr>
            <a:spLocks noGrp="1" noChangeArrowheads="1"/>
          </p:cNvSpPr>
          <p:nvPr>
            <p:ph type="sldNum" sz="quarter" idx="11"/>
          </p:nvPr>
        </p:nvSpPr>
        <p:spPr/>
        <p:txBody>
          <a:bodyPr/>
          <a:lstStyle>
            <a:lvl1pPr defTabSz="914400">
              <a:defRPr/>
            </a:lvl1pPr>
          </a:lstStyle>
          <a:p>
            <a:fld id="{5B83666B-8B96-4C8D-A1D7-4308C291A3CE}" type="slidenum">
              <a:rPr lang="en-US" altLang="en-US"/>
              <a:pPr/>
              <a:t>‹#›</a:t>
            </a:fld>
            <a:endParaRPr lang="en-US" altLang="en-US"/>
          </a:p>
        </p:txBody>
      </p:sp>
    </p:spTree>
    <p:extLst>
      <p:ext uri="{BB962C8B-B14F-4D97-AF65-F5344CB8AC3E}">
        <p14:creationId xmlns:p14="http://schemas.microsoft.com/office/powerpoint/2010/main" val="174828759"/>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defTabSz="914400">
              <a:defRPr/>
            </a:lvl1pPr>
          </a:lstStyle>
          <a:p>
            <a:endParaRPr lang="en-US" altLang="en-US"/>
          </a:p>
        </p:txBody>
      </p:sp>
      <p:sp>
        <p:nvSpPr>
          <p:cNvPr id="6" name="Rectangle 1030"/>
          <p:cNvSpPr>
            <a:spLocks noGrp="1" noChangeArrowheads="1"/>
          </p:cNvSpPr>
          <p:nvPr>
            <p:ph type="sldNum" sz="quarter" idx="11"/>
          </p:nvPr>
        </p:nvSpPr>
        <p:spPr/>
        <p:txBody>
          <a:bodyPr/>
          <a:lstStyle>
            <a:lvl1pPr defTabSz="914400">
              <a:defRPr/>
            </a:lvl1pPr>
          </a:lstStyle>
          <a:p>
            <a:fld id="{B679AE17-866D-433F-8E9C-68EFB03E3392}" type="slidenum">
              <a:rPr lang="en-US" altLang="en-US"/>
              <a:pPr/>
              <a:t>‹#›</a:t>
            </a:fld>
            <a:endParaRPr lang="en-US" altLang="en-US"/>
          </a:p>
        </p:txBody>
      </p:sp>
    </p:spTree>
    <p:extLst>
      <p:ext uri="{BB962C8B-B14F-4D97-AF65-F5344CB8AC3E}">
        <p14:creationId xmlns:p14="http://schemas.microsoft.com/office/powerpoint/2010/main" val="3485676547"/>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defTabSz="914400">
              <a:defRPr/>
            </a:lvl1pPr>
          </a:lstStyle>
          <a:p>
            <a:endParaRPr lang="en-US" altLang="en-US"/>
          </a:p>
        </p:txBody>
      </p:sp>
      <p:sp>
        <p:nvSpPr>
          <p:cNvPr id="6" name="Rectangle 1030"/>
          <p:cNvSpPr>
            <a:spLocks noGrp="1" noChangeArrowheads="1"/>
          </p:cNvSpPr>
          <p:nvPr>
            <p:ph type="sldNum" sz="quarter" idx="11"/>
          </p:nvPr>
        </p:nvSpPr>
        <p:spPr/>
        <p:txBody>
          <a:bodyPr/>
          <a:lstStyle>
            <a:lvl1pPr defTabSz="914400">
              <a:defRPr/>
            </a:lvl1pPr>
          </a:lstStyle>
          <a:p>
            <a:fld id="{BE060A17-A2DF-4743-A643-9FC9F4FEB8AC}" type="slidenum">
              <a:rPr lang="en-US" altLang="en-US"/>
              <a:pPr/>
              <a:t>‹#›</a:t>
            </a:fld>
            <a:endParaRPr lang="en-US" altLang="en-US"/>
          </a:p>
        </p:txBody>
      </p:sp>
    </p:spTree>
    <p:extLst>
      <p:ext uri="{BB962C8B-B14F-4D97-AF65-F5344CB8AC3E}">
        <p14:creationId xmlns:p14="http://schemas.microsoft.com/office/powerpoint/2010/main" val="3824171931"/>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defTabSz="914400">
              <a:defRPr/>
            </a:lvl1pPr>
          </a:lstStyle>
          <a:p>
            <a:endParaRPr lang="en-US" altLang="en-US"/>
          </a:p>
        </p:txBody>
      </p:sp>
      <p:sp>
        <p:nvSpPr>
          <p:cNvPr id="5" name="Rectangle 1030"/>
          <p:cNvSpPr>
            <a:spLocks noGrp="1" noChangeArrowheads="1"/>
          </p:cNvSpPr>
          <p:nvPr>
            <p:ph type="sldNum" sz="quarter" idx="11"/>
          </p:nvPr>
        </p:nvSpPr>
        <p:spPr/>
        <p:txBody>
          <a:bodyPr/>
          <a:lstStyle>
            <a:lvl1pPr defTabSz="914400">
              <a:defRPr/>
            </a:lvl1pPr>
          </a:lstStyle>
          <a:p>
            <a:fld id="{00E431A5-7722-4A31-AE8C-2CDB1E789652}" type="slidenum">
              <a:rPr lang="en-US" altLang="en-US"/>
              <a:pPr/>
              <a:t>‹#›</a:t>
            </a:fld>
            <a:endParaRPr lang="en-US" altLang="en-US"/>
          </a:p>
        </p:txBody>
      </p:sp>
    </p:spTree>
    <p:extLst>
      <p:ext uri="{BB962C8B-B14F-4D97-AF65-F5344CB8AC3E}">
        <p14:creationId xmlns:p14="http://schemas.microsoft.com/office/powerpoint/2010/main" val="285580401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Freeform 1"/>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560">
            <a:solidFill>
              <a:srgbClr val="CC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4" name="Line 2"/>
          <p:cNvSpPr>
            <a:spLocks noChangeShapeType="1"/>
          </p:cNvSpPr>
          <p:nvPr/>
        </p:nvSpPr>
        <p:spPr bwMode="auto">
          <a:xfrm>
            <a:off x="457200" y="3371850"/>
            <a:ext cx="8229600" cy="1588"/>
          </a:xfrm>
          <a:prstGeom prst="line">
            <a:avLst/>
          </a:prstGeom>
          <a:noFill/>
          <a:ln w="19080">
            <a:solidFill>
              <a:srgbClr val="CC99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457200">
              <a:buClr>
                <a:srgbClr val="000000"/>
              </a:buClr>
              <a:buSzPct val="100000"/>
              <a:buFont typeface="Times New Roman" charset="0"/>
              <a:buNone/>
              <a:defRPr/>
            </a:pPr>
            <a:endParaRPr lang="en-US" sz="2400">
              <a:solidFill>
                <a:srgbClr val="FFFFFF"/>
              </a:solidFill>
              <a:latin typeface="Arial" charset="0"/>
              <a:ea typeface="ＭＳ Ｐゴシック" charset="0"/>
            </a:endParaRPr>
          </a:p>
        </p:txBody>
      </p:sp>
      <p:sp>
        <p:nvSpPr>
          <p:cNvPr id="5" name="Line 3"/>
          <p:cNvSpPr>
            <a:spLocks noChangeShapeType="1"/>
          </p:cNvSpPr>
          <p:nvPr/>
        </p:nvSpPr>
        <p:spPr bwMode="auto">
          <a:xfrm>
            <a:off x="8686800" y="2457450"/>
            <a:ext cx="1588" cy="914400"/>
          </a:xfrm>
          <a:prstGeom prst="line">
            <a:avLst/>
          </a:prstGeom>
          <a:noFill/>
          <a:ln w="25560">
            <a:solidFill>
              <a:srgbClr val="CC99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457200">
              <a:buClr>
                <a:srgbClr val="000000"/>
              </a:buClr>
              <a:buSzPct val="100000"/>
              <a:buFont typeface="Times New Roman" charset="0"/>
              <a:buNone/>
              <a:defRPr/>
            </a:pPr>
            <a:endParaRPr lang="en-US" sz="2400">
              <a:solidFill>
                <a:srgbClr val="FFFFFF"/>
              </a:solidFill>
              <a:latin typeface="Arial" charset="0"/>
              <a:ea typeface="ＭＳ Ｐゴシック" charset="0"/>
            </a:endParaRPr>
          </a:p>
        </p:txBody>
      </p:sp>
      <p:sp>
        <p:nvSpPr>
          <p:cNvPr id="6" name="Text Box 7"/>
          <p:cNvSpPr txBox="1">
            <a:spLocks noChangeArrowheads="1"/>
          </p:cNvSpPr>
          <p:nvPr/>
        </p:nvSpPr>
        <p:spPr bwMode="auto">
          <a:xfrm>
            <a:off x="3124200" y="6243638"/>
            <a:ext cx="28956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buClr>
                <a:srgbClr val="000000"/>
              </a:buClr>
              <a:buSzPct val="100000"/>
              <a:buFont typeface="Times New Roman" panose="02020603050405020304" pitchFamily="18" charset="0"/>
              <a:buNone/>
            </a:pPr>
            <a:endParaRPr lang="en-US" alt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14400">
              <a:buSzTx/>
              <a:defRPr/>
            </a:lvl1pPr>
          </a:lstStyle>
          <a:p>
            <a:pPr>
              <a:defRPr/>
            </a:pPr>
            <a:r>
              <a:rPr lang="en-US"/>
              <a:t>Efficient Runahead Execution</a:t>
            </a:r>
          </a:p>
        </p:txBody>
      </p:sp>
      <p:sp>
        <p:nvSpPr>
          <p:cNvPr id="8" name="Slide Number Placeholder 3"/>
          <p:cNvSpPr>
            <a:spLocks noGrp="1"/>
          </p:cNvSpPr>
          <p:nvPr>
            <p:ph type="sldNum"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14400">
              <a:buSzTx/>
              <a:defRPr/>
            </a:lvl1pPr>
          </a:lstStyle>
          <a:p>
            <a:fld id="{17F544C2-F1FC-454D-905C-BF975A709CE7}" type="slidenum">
              <a:rPr lang="en-US" altLang="en-US"/>
              <a:pPr/>
              <a:t>‹#›</a:t>
            </a:fld>
            <a:endParaRPr lang="en-US" altLang="en-US"/>
          </a:p>
        </p:txBody>
      </p:sp>
    </p:spTree>
    <p:extLst>
      <p:ext uri="{BB962C8B-B14F-4D97-AF65-F5344CB8AC3E}">
        <p14:creationId xmlns:p14="http://schemas.microsoft.com/office/powerpoint/2010/main" val="297915106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defTabSz="914400">
              <a:defRPr/>
            </a:lvl1pPr>
          </a:lstStyle>
          <a:p>
            <a:endParaRPr lang="en-US" altLang="en-US"/>
          </a:p>
        </p:txBody>
      </p:sp>
      <p:sp>
        <p:nvSpPr>
          <p:cNvPr id="5" name="Rectangle 1030"/>
          <p:cNvSpPr>
            <a:spLocks noGrp="1" noChangeArrowheads="1"/>
          </p:cNvSpPr>
          <p:nvPr>
            <p:ph type="sldNum" sz="quarter" idx="11"/>
          </p:nvPr>
        </p:nvSpPr>
        <p:spPr/>
        <p:txBody>
          <a:bodyPr/>
          <a:lstStyle>
            <a:lvl1pPr defTabSz="914400">
              <a:defRPr/>
            </a:lvl1pPr>
          </a:lstStyle>
          <a:p>
            <a:fld id="{B00D439A-D132-48E6-8F35-D83DBCB1644E}" type="slidenum">
              <a:rPr lang="en-US" altLang="en-US"/>
              <a:pPr/>
              <a:t>‹#›</a:t>
            </a:fld>
            <a:endParaRPr lang="en-US" altLang="en-US"/>
          </a:p>
        </p:txBody>
      </p:sp>
    </p:spTree>
    <p:extLst>
      <p:ext uri="{BB962C8B-B14F-4D97-AF65-F5344CB8AC3E}">
        <p14:creationId xmlns:p14="http://schemas.microsoft.com/office/powerpoint/2010/main" val="2592097321"/>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userDrawn="1"/>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91425" tIns="45713" rIns="91425" bIns="45713"/>
          <a:lstStyle/>
          <a:p>
            <a:endParaRPr lang="en-US"/>
          </a:p>
        </p:txBody>
      </p:sp>
      <p:sp>
        <p:nvSpPr>
          <p:cNvPr id="5" name="Line 8"/>
          <p:cNvSpPr>
            <a:spLocks noChangeShapeType="1"/>
          </p:cNvSpPr>
          <p:nvPr userDrawn="1"/>
        </p:nvSpPr>
        <p:spPr bwMode="auto">
          <a:xfrm>
            <a:off x="457200" y="3371850"/>
            <a:ext cx="8229600" cy="0"/>
          </a:xfrm>
          <a:prstGeom prst="line">
            <a:avLst/>
          </a:prstGeom>
          <a:noFill/>
          <a:ln w="19050">
            <a:solidFill>
              <a:srgbClr val="CC9900"/>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2" name="Title 1"/>
          <p:cNvSpPr>
            <a:spLocks noGrp="1"/>
          </p:cNvSpPr>
          <p:nvPr>
            <p:ph type="ctrTitle"/>
          </p:nvPr>
        </p:nvSpPr>
        <p:spPr>
          <a:xfrm>
            <a:off x="685800" y="1524000"/>
            <a:ext cx="7772400" cy="1470025"/>
          </a:xfrm>
        </p:spPr>
        <p:txBody>
          <a:bodyPr/>
          <a:lstStyle>
            <a:lvl1pPr>
              <a:defRPr>
                <a:solidFill>
                  <a:srgbClr val="00663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3800"/>
            <a:ext cx="6400800" cy="1752600"/>
          </a:xfrm>
        </p:spPr>
        <p:txBody>
          <a:bodyPr/>
          <a:lstStyle>
            <a:lvl1pPr marL="0" indent="0" algn="ctr">
              <a:buNone/>
              <a:defRPr b="0">
                <a:solidFill>
                  <a:schemeClr val="tx1"/>
                </a:solidFill>
              </a:defRPr>
            </a:lvl1pPr>
            <a:lvl2pPr marL="457130" indent="0" algn="ctr">
              <a:buNone/>
              <a:defRPr>
                <a:solidFill>
                  <a:schemeClr val="tx1">
                    <a:tint val="75000"/>
                  </a:schemeClr>
                </a:solidFill>
              </a:defRPr>
            </a:lvl2pPr>
            <a:lvl3pPr marL="914259" indent="0" algn="ctr">
              <a:buNone/>
              <a:defRPr>
                <a:solidFill>
                  <a:schemeClr val="tx1">
                    <a:tint val="75000"/>
                  </a:schemeClr>
                </a:solidFill>
              </a:defRPr>
            </a:lvl3pPr>
            <a:lvl4pPr marL="1371390" indent="0" algn="ctr">
              <a:buNone/>
              <a:defRPr>
                <a:solidFill>
                  <a:schemeClr val="tx1">
                    <a:tint val="75000"/>
                  </a:schemeClr>
                </a:solidFill>
              </a:defRPr>
            </a:lvl4pPr>
            <a:lvl5pPr marL="1828519" indent="0" algn="ctr">
              <a:buNone/>
              <a:defRPr>
                <a:solidFill>
                  <a:schemeClr val="tx1">
                    <a:tint val="75000"/>
                  </a:schemeClr>
                </a:solidFill>
              </a:defRPr>
            </a:lvl5pPr>
            <a:lvl6pPr marL="2285649" indent="0" algn="ctr">
              <a:buNone/>
              <a:defRPr>
                <a:solidFill>
                  <a:schemeClr val="tx1">
                    <a:tint val="75000"/>
                  </a:schemeClr>
                </a:solidFill>
              </a:defRPr>
            </a:lvl6pPr>
            <a:lvl7pPr marL="2742780" indent="0" algn="ctr">
              <a:buNone/>
              <a:defRPr>
                <a:solidFill>
                  <a:schemeClr val="tx1">
                    <a:tint val="75000"/>
                  </a:schemeClr>
                </a:solidFill>
              </a:defRPr>
            </a:lvl7pPr>
            <a:lvl8pPr marL="3199908" indent="0" algn="ctr">
              <a:buNone/>
              <a:defRPr>
                <a:solidFill>
                  <a:schemeClr val="tx1">
                    <a:tint val="75000"/>
                  </a:schemeClr>
                </a:solidFill>
              </a:defRPr>
            </a:lvl8pPr>
            <a:lvl9pPr marL="3657039"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defTabSz="914400">
              <a:defRPr/>
            </a:lvl1pPr>
          </a:lstStyle>
          <a:p>
            <a:fld id="{ACDEA816-E8A7-44DC-98F0-1DB12CAC6D7B}" type="datetime1">
              <a:rPr lang="en-US" altLang="en-US"/>
              <a:pPr/>
              <a:t>9/3/2014</a:t>
            </a:fld>
            <a:endParaRPr lang="en-US" altLang="en-US"/>
          </a:p>
        </p:txBody>
      </p:sp>
      <p:sp>
        <p:nvSpPr>
          <p:cNvPr id="7" name="Footer Placeholder 4"/>
          <p:cNvSpPr>
            <a:spLocks noGrp="1"/>
          </p:cNvSpPr>
          <p:nvPr>
            <p:ph type="ftr" sz="quarter" idx="11"/>
          </p:nvPr>
        </p:nvSpPr>
        <p:spPr/>
        <p:txBody>
          <a:bodyPr/>
          <a:lstStyle>
            <a:lvl1pPr defTabSz="914400">
              <a:defRPr/>
            </a:lvl1pPr>
          </a:lstStyle>
          <a:p>
            <a:endParaRPr lang="en-US" altLang="en-US"/>
          </a:p>
        </p:txBody>
      </p:sp>
      <p:sp>
        <p:nvSpPr>
          <p:cNvPr id="8" name="Slide Number Placeholder 5"/>
          <p:cNvSpPr>
            <a:spLocks noGrp="1"/>
          </p:cNvSpPr>
          <p:nvPr>
            <p:ph type="sldNum" sz="quarter" idx="12"/>
          </p:nvPr>
        </p:nvSpPr>
        <p:spPr/>
        <p:txBody>
          <a:bodyPr/>
          <a:lstStyle>
            <a:lvl1pPr defTabSz="914400">
              <a:defRPr/>
            </a:lvl1pPr>
          </a:lstStyle>
          <a:p>
            <a:fld id="{CB03C6F0-BCB5-43F9-ABAC-A28426B784E0}" type="slidenum">
              <a:rPr lang="en-US" altLang="en-US"/>
              <a:pPr/>
              <a:t>‹#›</a:t>
            </a:fld>
            <a:endParaRPr lang="en-US" altLang="en-US"/>
          </a:p>
        </p:txBody>
      </p:sp>
    </p:spTree>
    <p:extLst>
      <p:ext uri="{BB962C8B-B14F-4D97-AF65-F5344CB8AC3E}">
        <p14:creationId xmlns:p14="http://schemas.microsoft.com/office/powerpoint/2010/main" val="52893161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457200" y="1065213"/>
            <a:ext cx="8229600" cy="1587"/>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lgn="l">
              <a:defRPr>
                <a:solidFill>
                  <a:srgbClr val="0066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defTabSz="914400">
              <a:defRPr/>
            </a:lvl1pPr>
          </a:lstStyle>
          <a:p>
            <a:fld id="{D3780C7F-8FA2-4136-B8F9-2DB2AAE4491D}" type="datetime1">
              <a:rPr lang="en-US" altLang="en-US"/>
              <a:pPr/>
              <a:t>9/3/2014</a:t>
            </a:fld>
            <a:endParaRPr lang="en-US" altLang="en-US"/>
          </a:p>
        </p:txBody>
      </p:sp>
      <p:sp>
        <p:nvSpPr>
          <p:cNvPr id="6" name="Footer Placeholder 4"/>
          <p:cNvSpPr>
            <a:spLocks noGrp="1"/>
          </p:cNvSpPr>
          <p:nvPr>
            <p:ph type="ftr" sz="quarter" idx="11"/>
          </p:nvPr>
        </p:nvSpPr>
        <p:spPr/>
        <p:txBody>
          <a:bodyPr/>
          <a:lstStyle>
            <a:lvl1pPr defTabSz="914400">
              <a:defRPr/>
            </a:lvl1pPr>
          </a:lstStyle>
          <a:p>
            <a:endParaRPr lang="en-US" altLang="en-US"/>
          </a:p>
        </p:txBody>
      </p:sp>
      <p:sp>
        <p:nvSpPr>
          <p:cNvPr id="7" name="Slide Number Placeholder 5"/>
          <p:cNvSpPr>
            <a:spLocks noGrp="1"/>
          </p:cNvSpPr>
          <p:nvPr>
            <p:ph type="sldNum" sz="quarter" idx="12"/>
          </p:nvPr>
        </p:nvSpPr>
        <p:spPr>
          <a:xfrm>
            <a:off x="6705600" y="6416675"/>
            <a:ext cx="2133600" cy="365125"/>
          </a:xfrm>
        </p:spPr>
        <p:txBody>
          <a:bodyPr/>
          <a:lstStyle>
            <a:lvl1pPr defTabSz="914400">
              <a:defRPr/>
            </a:lvl1pPr>
          </a:lstStyle>
          <a:p>
            <a:fld id="{CE89B3B8-BE10-4C91-95BE-38E513357E45}" type="slidenum">
              <a:rPr lang="en-US" altLang="en-US"/>
              <a:pPr/>
              <a:t>‹#›</a:t>
            </a:fld>
            <a:endParaRPr lang="en-US" altLang="en-US"/>
          </a:p>
        </p:txBody>
      </p:sp>
    </p:spTree>
    <p:extLst>
      <p:ext uri="{BB962C8B-B14F-4D97-AF65-F5344CB8AC3E}">
        <p14:creationId xmlns:p14="http://schemas.microsoft.com/office/powerpoint/2010/main" val="217994512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130" indent="0">
              <a:buNone/>
              <a:defRPr sz="1800">
                <a:solidFill>
                  <a:schemeClr val="tx1">
                    <a:tint val="75000"/>
                  </a:schemeClr>
                </a:solidFill>
              </a:defRPr>
            </a:lvl2pPr>
            <a:lvl3pPr marL="914259" indent="0">
              <a:buNone/>
              <a:defRPr sz="1600">
                <a:solidFill>
                  <a:schemeClr val="tx1">
                    <a:tint val="75000"/>
                  </a:schemeClr>
                </a:solidFill>
              </a:defRPr>
            </a:lvl3pPr>
            <a:lvl4pPr marL="1371390" indent="0">
              <a:buNone/>
              <a:defRPr sz="1400">
                <a:solidFill>
                  <a:schemeClr val="tx1">
                    <a:tint val="75000"/>
                  </a:schemeClr>
                </a:solidFill>
              </a:defRPr>
            </a:lvl4pPr>
            <a:lvl5pPr marL="1828519" indent="0">
              <a:buNone/>
              <a:defRPr sz="1400">
                <a:solidFill>
                  <a:schemeClr val="tx1">
                    <a:tint val="75000"/>
                  </a:schemeClr>
                </a:solidFill>
              </a:defRPr>
            </a:lvl5pPr>
            <a:lvl6pPr marL="2285649" indent="0">
              <a:buNone/>
              <a:defRPr sz="1400">
                <a:solidFill>
                  <a:schemeClr val="tx1">
                    <a:tint val="75000"/>
                  </a:schemeClr>
                </a:solidFill>
              </a:defRPr>
            </a:lvl6pPr>
            <a:lvl7pPr marL="2742780" indent="0">
              <a:buNone/>
              <a:defRPr sz="1400">
                <a:solidFill>
                  <a:schemeClr val="tx1">
                    <a:tint val="75000"/>
                  </a:schemeClr>
                </a:solidFill>
              </a:defRPr>
            </a:lvl7pPr>
            <a:lvl8pPr marL="3199908" indent="0">
              <a:buNone/>
              <a:defRPr sz="1400">
                <a:solidFill>
                  <a:schemeClr val="tx1">
                    <a:tint val="75000"/>
                  </a:schemeClr>
                </a:solidFill>
              </a:defRPr>
            </a:lvl8pPr>
            <a:lvl9pPr marL="365703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a:defRPr/>
            </a:lvl1pPr>
          </a:lstStyle>
          <a:p>
            <a:fld id="{6963332E-61E0-4716-86E3-B582F3643CDC}" type="datetime1">
              <a:rPr lang="en-US" altLang="en-US"/>
              <a:pPr/>
              <a:t>9/3/2014</a:t>
            </a:fld>
            <a:endParaRPr lang="en-US" altLang="en-US"/>
          </a:p>
        </p:txBody>
      </p:sp>
      <p:sp>
        <p:nvSpPr>
          <p:cNvPr id="5" name="Footer Placeholder 4"/>
          <p:cNvSpPr>
            <a:spLocks noGrp="1"/>
          </p:cNvSpPr>
          <p:nvPr>
            <p:ph type="ftr" sz="quarter" idx="11"/>
          </p:nvPr>
        </p:nvSpPr>
        <p:spPr/>
        <p:txBody>
          <a:bodyPr/>
          <a:lstStyle>
            <a:lvl1pPr defTabSz="914400">
              <a:defRPr/>
            </a:lvl1pPr>
          </a:lstStyle>
          <a:p>
            <a:endParaRPr lang="en-US" altLang="en-US"/>
          </a:p>
        </p:txBody>
      </p:sp>
      <p:sp>
        <p:nvSpPr>
          <p:cNvPr id="6" name="Slide Number Placeholder 5"/>
          <p:cNvSpPr>
            <a:spLocks noGrp="1"/>
          </p:cNvSpPr>
          <p:nvPr>
            <p:ph type="sldNum" sz="quarter" idx="12"/>
          </p:nvPr>
        </p:nvSpPr>
        <p:spPr/>
        <p:txBody>
          <a:bodyPr/>
          <a:lstStyle>
            <a:lvl1pPr defTabSz="914400">
              <a:defRPr/>
            </a:lvl1pPr>
          </a:lstStyle>
          <a:p>
            <a:fld id="{9088C5FA-FF9B-4AEE-9E3D-0F272A0D2D15}" type="slidenum">
              <a:rPr lang="en-US" altLang="en-US"/>
              <a:pPr/>
              <a:t>‹#›</a:t>
            </a:fld>
            <a:endParaRPr lang="en-US" altLang="en-US"/>
          </a:p>
        </p:txBody>
      </p:sp>
    </p:spTree>
    <p:extLst>
      <p:ext uri="{BB962C8B-B14F-4D97-AF65-F5344CB8AC3E}">
        <p14:creationId xmlns:p14="http://schemas.microsoft.com/office/powerpoint/2010/main" val="125299675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914400">
              <a:defRPr/>
            </a:lvl1pPr>
          </a:lstStyle>
          <a:p>
            <a:fld id="{AE468997-3593-4948-AA39-667E63723FF0}" type="datetime1">
              <a:rPr lang="en-US" altLang="en-US"/>
              <a:pPr/>
              <a:t>9/3/2014</a:t>
            </a:fld>
            <a:endParaRPr lang="en-US" altLang="en-US"/>
          </a:p>
        </p:txBody>
      </p:sp>
      <p:sp>
        <p:nvSpPr>
          <p:cNvPr id="6" name="Footer Placeholder 5"/>
          <p:cNvSpPr>
            <a:spLocks noGrp="1"/>
          </p:cNvSpPr>
          <p:nvPr>
            <p:ph type="ftr" sz="quarter" idx="11"/>
          </p:nvPr>
        </p:nvSpPr>
        <p:spPr/>
        <p:txBody>
          <a:bodyPr/>
          <a:lstStyle>
            <a:lvl1pPr defTabSz="914400">
              <a:defRPr/>
            </a:lvl1pPr>
          </a:lstStyle>
          <a:p>
            <a:endParaRPr lang="en-US" altLang="en-US"/>
          </a:p>
        </p:txBody>
      </p:sp>
      <p:sp>
        <p:nvSpPr>
          <p:cNvPr id="7" name="Slide Number Placeholder 6"/>
          <p:cNvSpPr>
            <a:spLocks noGrp="1"/>
          </p:cNvSpPr>
          <p:nvPr>
            <p:ph type="sldNum" sz="quarter" idx="12"/>
          </p:nvPr>
        </p:nvSpPr>
        <p:spPr/>
        <p:txBody>
          <a:bodyPr/>
          <a:lstStyle>
            <a:lvl1pPr defTabSz="914400">
              <a:defRPr/>
            </a:lvl1pPr>
          </a:lstStyle>
          <a:p>
            <a:fld id="{47DC84BC-2043-43C5-BF13-5420ACB3EED9}" type="slidenum">
              <a:rPr lang="en-US" altLang="en-US"/>
              <a:pPr/>
              <a:t>‹#›</a:t>
            </a:fld>
            <a:endParaRPr lang="en-US" altLang="en-US"/>
          </a:p>
        </p:txBody>
      </p:sp>
    </p:spTree>
    <p:extLst>
      <p:ext uri="{BB962C8B-B14F-4D97-AF65-F5344CB8AC3E}">
        <p14:creationId xmlns:p14="http://schemas.microsoft.com/office/powerpoint/2010/main" val="319228220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914400">
              <a:defRPr/>
            </a:lvl1pPr>
          </a:lstStyle>
          <a:p>
            <a:fld id="{2C553029-8AF5-4BD0-A409-BE8150D2EE0D}" type="datetime1">
              <a:rPr lang="en-US" altLang="en-US"/>
              <a:pPr/>
              <a:t>9/3/2014</a:t>
            </a:fld>
            <a:endParaRPr lang="en-US" altLang="en-US"/>
          </a:p>
        </p:txBody>
      </p:sp>
      <p:sp>
        <p:nvSpPr>
          <p:cNvPr id="8" name="Footer Placeholder 7"/>
          <p:cNvSpPr>
            <a:spLocks noGrp="1"/>
          </p:cNvSpPr>
          <p:nvPr>
            <p:ph type="ftr" sz="quarter" idx="11"/>
          </p:nvPr>
        </p:nvSpPr>
        <p:spPr/>
        <p:txBody>
          <a:bodyPr/>
          <a:lstStyle>
            <a:lvl1pPr defTabSz="914400">
              <a:defRPr/>
            </a:lvl1pPr>
          </a:lstStyle>
          <a:p>
            <a:endParaRPr lang="en-US" altLang="en-US"/>
          </a:p>
        </p:txBody>
      </p:sp>
      <p:sp>
        <p:nvSpPr>
          <p:cNvPr id="9" name="Slide Number Placeholder 8"/>
          <p:cNvSpPr>
            <a:spLocks noGrp="1"/>
          </p:cNvSpPr>
          <p:nvPr>
            <p:ph type="sldNum" sz="quarter" idx="12"/>
          </p:nvPr>
        </p:nvSpPr>
        <p:spPr/>
        <p:txBody>
          <a:bodyPr/>
          <a:lstStyle>
            <a:lvl1pPr defTabSz="914400">
              <a:defRPr/>
            </a:lvl1pPr>
          </a:lstStyle>
          <a:p>
            <a:fld id="{7DB4F4F1-9AFC-4CA0-AEC9-DFCE9F8D4298}" type="slidenum">
              <a:rPr lang="en-US" altLang="en-US"/>
              <a:pPr/>
              <a:t>‹#›</a:t>
            </a:fld>
            <a:endParaRPr lang="en-US" altLang="en-US"/>
          </a:p>
        </p:txBody>
      </p:sp>
    </p:spTree>
    <p:extLst>
      <p:ext uri="{BB962C8B-B14F-4D97-AF65-F5344CB8AC3E}">
        <p14:creationId xmlns:p14="http://schemas.microsoft.com/office/powerpoint/2010/main" val="195394982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14400">
              <a:defRPr/>
            </a:lvl1pPr>
          </a:lstStyle>
          <a:p>
            <a:fld id="{13852464-1390-4F53-9DA6-E492FE65E417}" type="datetime1">
              <a:rPr lang="en-US" altLang="en-US"/>
              <a:pPr/>
              <a:t>9/3/2014</a:t>
            </a:fld>
            <a:endParaRPr lang="en-US" altLang="en-US"/>
          </a:p>
        </p:txBody>
      </p:sp>
      <p:sp>
        <p:nvSpPr>
          <p:cNvPr id="4" name="Footer Placeholder 3"/>
          <p:cNvSpPr>
            <a:spLocks noGrp="1"/>
          </p:cNvSpPr>
          <p:nvPr>
            <p:ph type="ftr" sz="quarter" idx="11"/>
          </p:nvPr>
        </p:nvSpPr>
        <p:spPr/>
        <p:txBody>
          <a:bodyPr/>
          <a:lstStyle>
            <a:lvl1pPr defTabSz="914400">
              <a:defRPr/>
            </a:lvl1pPr>
          </a:lstStyle>
          <a:p>
            <a:endParaRPr lang="en-US" altLang="en-US"/>
          </a:p>
        </p:txBody>
      </p:sp>
      <p:sp>
        <p:nvSpPr>
          <p:cNvPr id="5" name="Slide Number Placeholder 4"/>
          <p:cNvSpPr>
            <a:spLocks noGrp="1"/>
          </p:cNvSpPr>
          <p:nvPr>
            <p:ph type="sldNum" sz="quarter" idx="12"/>
          </p:nvPr>
        </p:nvSpPr>
        <p:spPr/>
        <p:txBody>
          <a:bodyPr/>
          <a:lstStyle>
            <a:lvl1pPr defTabSz="914400">
              <a:defRPr/>
            </a:lvl1pPr>
          </a:lstStyle>
          <a:p>
            <a:fld id="{B64E4B9C-4062-426E-8BD2-4CBE3BBE670B}" type="slidenum">
              <a:rPr lang="en-US" altLang="en-US"/>
              <a:pPr/>
              <a:t>‹#›</a:t>
            </a:fld>
            <a:endParaRPr lang="en-US" altLang="en-US"/>
          </a:p>
        </p:txBody>
      </p:sp>
    </p:spTree>
    <p:extLst>
      <p:ext uri="{BB962C8B-B14F-4D97-AF65-F5344CB8AC3E}">
        <p14:creationId xmlns:p14="http://schemas.microsoft.com/office/powerpoint/2010/main" val="100893111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a:defRPr/>
            </a:lvl1pPr>
          </a:lstStyle>
          <a:p>
            <a:fld id="{F8275C0B-C268-4DA7-A0B4-0D30DC63B9E6}" type="datetime1">
              <a:rPr lang="en-US" altLang="en-US"/>
              <a:pPr/>
              <a:t>9/3/2014</a:t>
            </a:fld>
            <a:endParaRPr lang="en-US" altLang="en-US"/>
          </a:p>
        </p:txBody>
      </p:sp>
      <p:sp>
        <p:nvSpPr>
          <p:cNvPr id="3" name="Footer Placeholder 2"/>
          <p:cNvSpPr>
            <a:spLocks noGrp="1"/>
          </p:cNvSpPr>
          <p:nvPr>
            <p:ph type="ftr" sz="quarter" idx="11"/>
          </p:nvPr>
        </p:nvSpPr>
        <p:spPr/>
        <p:txBody>
          <a:bodyPr/>
          <a:lstStyle>
            <a:lvl1pPr defTabSz="914400">
              <a:defRPr/>
            </a:lvl1pPr>
          </a:lstStyle>
          <a:p>
            <a:endParaRPr lang="en-US" altLang="en-US"/>
          </a:p>
        </p:txBody>
      </p:sp>
      <p:sp>
        <p:nvSpPr>
          <p:cNvPr id="4" name="Slide Number Placeholder 3"/>
          <p:cNvSpPr>
            <a:spLocks noGrp="1"/>
          </p:cNvSpPr>
          <p:nvPr>
            <p:ph type="sldNum" sz="quarter" idx="12"/>
          </p:nvPr>
        </p:nvSpPr>
        <p:spPr/>
        <p:txBody>
          <a:bodyPr/>
          <a:lstStyle>
            <a:lvl1pPr defTabSz="914400">
              <a:defRPr/>
            </a:lvl1pPr>
          </a:lstStyle>
          <a:p>
            <a:fld id="{907BB889-80A9-4D78-82DB-9C92098B1839}" type="slidenum">
              <a:rPr lang="en-US" altLang="en-US"/>
              <a:pPr/>
              <a:t>‹#›</a:t>
            </a:fld>
            <a:endParaRPr lang="en-US" altLang="en-US"/>
          </a:p>
        </p:txBody>
      </p:sp>
    </p:spTree>
    <p:extLst>
      <p:ext uri="{BB962C8B-B14F-4D97-AF65-F5344CB8AC3E}">
        <p14:creationId xmlns:p14="http://schemas.microsoft.com/office/powerpoint/2010/main" val="33966290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a:defRPr/>
            </a:lvl1pPr>
          </a:lstStyle>
          <a:p>
            <a:fld id="{545AE0B5-8C76-42FA-AA62-627F1B962C2D}" type="datetime1">
              <a:rPr lang="en-US" altLang="en-US"/>
              <a:pPr/>
              <a:t>9/3/2014</a:t>
            </a:fld>
            <a:endParaRPr lang="en-US" altLang="en-US"/>
          </a:p>
        </p:txBody>
      </p:sp>
      <p:sp>
        <p:nvSpPr>
          <p:cNvPr id="6" name="Footer Placeholder 5"/>
          <p:cNvSpPr>
            <a:spLocks noGrp="1"/>
          </p:cNvSpPr>
          <p:nvPr>
            <p:ph type="ftr" sz="quarter" idx="11"/>
          </p:nvPr>
        </p:nvSpPr>
        <p:spPr/>
        <p:txBody>
          <a:bodyPr/>
          <a:lstStyle>
            <a:lvl1pPr defTabSz="914400">
              <a:defRPr/>
            </a:lvl1pPr>
          </a:lstStyle>
          <a:p>
            <a:endParaRPr lang="en-US" altLang="en-US"/>
          </a:p>
        </p:txBody>
      </p:sp>
      <p:sp>
        <p:nvSpPr>
          <p:cNvPr id="7" name="Slide Number Placeholder 6"/>
          <p:cNvSpPr>
            <a:spLocks noGrp="1"/>
          </p:cNvSpPr>
          <p:nvPr>
            <p:ph type="sldNum" sz="quarter" idx="12"/>
          </p:nvPr>
        </p:nvSpPr>
        <p:spPr/>
        <p:txBody>
          <a:bodyPr/>
          <a:lstStyle>
            <a:lvl1pPr defTabSz="914400">
              <a:defRPr/>
            </a:lvl1pPr>
          </a:lstStyle>
          <a:p>
            <a:fld id="{F31F773F-6932-48C2-87C6-475CE1129C22}" type="slidenum">
              <a:rPr lang="en-US" altLang="en-US"/>
              <a:pPr/>
              <a:t>‹#›</a:t>
            </a:fld>
            <a:endParaRPr lang="en-US" altLang="en-US"/>
          </a:p>
        </p:txBody>
      </p:sp>
    </p:spTree>
    <p:extLst>
      <p:ext uri="{BB962C8B-B14F-4D97-AF65-F5344CB8AC3E}">
        <p14:creationId xmlns:p14="http://schemas.microsoft.com/office/powerpoint/2010/main" val="306268352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a:defRPr/>
            </a:lvl1pPr>
          </a:lstStyle>
          <a:p>
            <a:fld id="{A1E1C30B-BBA3-41FA-BD1D-60AAC80C5C93}" type="datetime1">
              <a:rPr lang="en-US" altLang="en-US"/>
              <a:pPr/>
              <a:t>9/3/2014</a:t>
            </a:fld>
            <a:endParaRPr lang="en-US" altLang="en-US"/>
          </a:p>
        </p:txBody>
      </p:sp>
      <p:sp>
        <p:nvSpPr>
          <p:cNvPr id="6" name="Footer Placeholder 5"/>
          <p:cNvSpPr>
            <a:spLocks noGrp="1"/>
          </p:cNvSpPr>
          <p:nvPr>
            <p:ph type="ftr" sz="quarter" idx="11"/>
          </p:nvPr>
        </p:nvSpPr>
        <p:spPr/>
        <p:txBody>
          <a:bodyPr/>
          <a:lstStyle>
            <a:lvl1pPr defTabSz="914400">
              <a:defRPr/>
            </a:lvl1pPr>
          </a:lstStyle>
          <a:p>
            <a:endParaRPr lang="en-US" altLang="en-US"/>
          </a:p>
        </p:txBody>
      </p:sp>
      <p:sp>
        <p:nvSpPr>
          <p:cNvPr id="7" name="Slide Number Placeholder 6"/>
          <p:cNvSpPr>
            <a:spLocks noGrp="1"/>
          </p:cNvSpPr>
          <p:nvPr>
            <p:ph type="sldNum" sz="quarter" idx="12"/>
          </p:nvPr>
        </p:nvSpPr>
        <p:spPr/>
        <p:txBody>
          <a:bodyPr/>
          <a:lstStyle>
            <a:lvl1pPr defTabSz="914400">
              <a:defRPr/>
            </a:lvl1pPr>
          </a:lstStyle>
          <a:p>
            <a:fld id="{5650575A-50F9-4713-91A0-B3B286E5222B}" type="slidenum">
              <a:rPr lang="en-US" altLang="en-US"/>
              <a:pPr/>
              <a:t>‹#›</a:t>
            </a:fld>
            <a:endParaRPr lang="en-US" altLang="en-US"/>
          </a:p>
        </p:txBody>
      </p:sp>
    </p:spTree>
    <p:extLst>
      <p:ext uri="{BB962C8B-B14F-4D97-AF65-F5344CB8AC3E}">
        <p14:creationId xmlns:p14="http://schemas.microsoft.com/office/powerpoint/2010/main" val="2150173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reeform 1"/>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560">
            <a:solidFill>
              <a:srgbClr val="CC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3" name="Line 2"/>
          <p:cNvSpPr>
            <a:spLocks noChangeShapeType="1"/>
          </p:cNvSpPr>
          <p:nvPr/>
        </p:nvSpPr>
        <p:spPr bwMode="auto">
          <a:xfrm>
            <a:off x="457200" y="3371850"/>
            <a:ext cx="8229600" cy="1588"/>
          </a:xfrm>
          <a:prstGeom prst="line">
            <a:avLst/>
          </a:prstGeom>
          <a:noFill/>
          <a:ln w="19080">
            <a:solidFill>
              <a:srgbClr val="CC99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457200">
              <a:buClr>
                <a:srgbClr val="000000"/>
              </a:buClr>
              <a:buSzPct val="100000"/>
              <a:buFont typeface="Times New Roman" charset="0"/>
              <a:buNone/>
              <a:defRPr/>
            </a:pPr>
            <a:endParaRPr lang="en-US" sz="2400">
              <a:solidFill>
                <a:srgbClr val="FFFFFF"/>
              </a:solidFill>
              <a:latin typeface="Arial" charset="0"/>
              <a:ea typeface="ＭＳ Ｐゴシック" charset="0"/>
            </a:endParaRPr>
          </a:p>
        </p:txBody>
      </p:sp>
      <p:sp>
        <p:nvSpPr>
          <p:cNvPr id="4" name="Line 3"/>
          <p:cNvSpPr>
            <a:spLocks noChangeShapeType="1"/>
          </p:cNvSpPr>
          <p:nvPr/>
        </p:nvSpPr>
        <p:spPr bwMode="auto">
          <a:xfrm>
            <a:off x="8686800" y="2457450"/>
            <a:ext cx="1588" cy="914400"/>
          </a:xfrm>
          <a:prstGeom prst="line">
            <a:avLst/>
          </a:prstGeom>
          <a:noFill/>
          <a:ln w="25560">
            <a:solidFill>
              <a:srgbClr val="CC99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457200">
              <a:buClr>
                <a:srgbClr val="000000"/>
              </a:buClr>
              <a:buSzPct val="100000"/>
              <a:buFont typeface="Times New Roman" charset="0"/>
              <a:buNone/>
              <a:defRPr/>
            </a:pPr>
            <a:endParaRPr lang="en-US" sz="2400">
              <a:solidFill>
                <a:srgbClr val="FFFFFF"/>
              </a:solidFill>
              <a:latin typeface="Arial" charset="0"/>
              <a:ea typeface="ＭＳ Ｐゴシック" charset="0"/>
            </a:endParaRPr>
          </a:p>
        </p:txBody>
      </p:sp>
      <p:sp>
        <p:nvSpPr>
          <p:cNvPr id="5" name="Text Box 7"/>
          <p:cNvSpPr txBox="1">
            <a:spLocks noChangeArrowheads="1"/>
          </p:cNvSpPr>
          <p:nvPr/>
        </p:nvSpPr>
        <p:spPr bwMode="auto">
          <a:xfrm>
            <a:off x="3124200" y="6243638"/>
            <a:ext cx="28956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buClr>
                <a:srgbClr val="000000"/>
              </a:buClr>
              <a:buSzPct val="100000"/>
              <a:buFont typeface="Times New Roman" panose="02020603050405020304" pitchFamily="18" charset="0"/>
              <a:buNone/>
            </a:pPr>
            <a:endParaRPr lang="en-US" altLang="en-US">
              <a:solidFill>
                <a:srgbClr val="FFFFFF"/>
              </a:solidFill>
            </a:endParaRPr>
          </a:p>
        </p:txBody>
      </p:sp>
      <p:sp>
        <p:nvSpPr>
          <p:cNvPr id="6" name="Date Placeholder 1"/>
          <p:cNvSpPr>
            <a:spLocks noGrp="1"/>
          </p:cNvSpPr>
          <p:nvPr>
            <p:ph type="dt"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14400">
              <a:buSzTx/>
              <a:defRPr/>
            </a:lvl1pPr>
          </a:lstStyle>
          <a:p>
            <a:pPr>
              <a:defRPr/>
            </a:pPr>
            <a:r>
              <a:rPr lang="en-US"/>
              <a:t>Efficient Runahead Execution</a:t>
            </a:r>
          </a:p>
        </p:txBody>
      </p:sp>
      <p:sp>
        <p:nvSpPr>
          <p:cNvPr id="7" name="Slide Number Placeholder 2"/>
          <p:cNvSpPr>
            <a:spLocks noGrp="1"/>
          </p:cNvSpPr>
          <p:nvPr>
            <p:ph type="sldNum"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14400">
              <a:buSzTx/>
              <a:defRPr/>
            </a:lvl1pPr>
          </a:lstStyle>
          <a:p>
            <a:fld id="{019CD77A-0E73-4DE2-B426-0249E104693C}" type="slidenum">
              <a:rPr lang="en-US" altLang="en-US"/>
              <a:pPr/>
              <a:t>‹#›</a:t>
            </a:fld>
            <a:endParaRPr lang="en-US" altLang="en-US"/>
          </a:p>
        </p:txBody>
      </p:sp>
    </p:spTree>
    <p:extLst>
      <p:ext uri="{BB962C8B-B14F-4D97-AF65-F5344CB8AC3E}">
        <p14:creationId xmlns:p14="http://schemas.microsoft.com/office/powerpoint/2010/main" val="71102838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fld id="{EBB2A58D-CA8D-4219-A019-03A38745FE13}" type="datetime1">
              <a:rPr lang="en-US" altLang="en-US"/>
              <a:pPr/>
              <a:t>9/3/2014</a:t>
            </a:fld>
            <a:endParaRPr lang="en-US" altLang="en-US"/>
          </a:p>
        </p:txBody>
      </p:sp>
      <p:sp>
        <p:nvSpPr>
          <p:cNvPr id="5" name="Footer Placeholder 4"/>
          <p:cNvSpPr>
            <a:spLocks noGrp="1"/>
          </p:cNvSpPr>
          <p:nvPr>
            <p:ph type="ftr" sz="quarter" idx="11"/>
          </p:nvPr>
        </p:nvSpPr>
        <p:spPr/>
        <p:txBody>
          <a:bodyPr/>
          <a:lstStyle>
            <a:lvl1pPr defTabSz="914400">
              <a:defRPr/>
            </a:lvl1pPr>
          </a:lstStyle>
          <a:p>
            <a:endParaRPr lang="en-US" altLang="en-US"/>
          </a:p>
        </p:txBody>
      </p:sp>
      <p:sp>
        <p:nvSpPr>
          <p:cNvPr id="6" name="Slide Number Placeholder 5"/>
          <p:cNvSpPr>
            <a:spLocks noGrp="1"/>
          </p:cNvSpPr>
          <p:nvPr>
            <p:ph type="sldNum" sz="quarter" idx="12"/>
          </p:nvPr>
        </p:nvSpPr>
        <p:spPr/>
        <p:txBody>
          <a:bodyPr/>
          <a:lstStyle>
            <a:lvl1pPr defTabSz="914400">
              <a:defRPr/>
            </a:lvl1pPr>
          </a:lstStyle>
          <a:p>
            <a:fld id="{23D5C5FB-815E-40B8-A7A8-DDE728E0C7BE}" type="slidenum">
              <a:rPr lang="en-US" altLang="en-US"/>
              <a:pPr/>
              <a:t>‹#›</a:t>
            </a:fld>
            <a:endParaRPr lang="en-US" altLang="en-US"/>
          </a:p>
        </p:txBody>
      </p:sp>
    </p:spTree>
    <p:extLst>
      <p:ext uri="{BB962C8B-B14F-4D97-AF65-F5344CB8AC3E}">
        <p14:creationId xmlns:p14="http://schemas.microsoft.com/office/powerpoint/2010/main" val="151015792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fld id="{754B053E-7468-45CA-A1A0-03913AE120FF}" type="datetime1">
              <a:rPr lang="en-US" altLang="en-US"/>
              <a:pPr/>
              <a:t>9/3/2014</a:t>
            </a:fld>
            <a:endParaRPr lang="en-US" altLang="en-US"/>
          </a:p>
        </p:txBody>
      </p:sp>
      <p:sp>
        <p:nvSpPr>
          <p:cNvPr id="5" name="Footer Placeholder 4"/>
          <p:cNvSpPr>
            <a:spLocks noGrp="1"/>
          </p:cNvSpPr>
          <p:nvPr>
            <p:ph type="ftr" sz="quarter" idx="11"/>
          </p:nvPr>
        </p:nvSpPr>
        <p:spPr/>
        <p:txBody>
          <a:bodyPr/>
          <a:lstStyle>
            <a:lvl1pPr defTabSz="914400">
              <a:defRPr/>
            </a:lvl1pPr>
          </a:lstStyle>
          <a:p>
            <a:endParaRPr lang="en-US" altLang="en-US"/>
          </a:p>
        </p:txBody>
      </p:sp>
      <p:sp>
        <p:nvSpPr>
          <p:cNvPr id="6" name="Slide Number Placeholder 5"/>
          <p:cNvSpPr>
            <a:spLocks noGrp="1"/>
          </p:cNvSpPr>
          <p:nvPr>
            <p:ph type="sldNum" sz="quarter" idx="12"/>
          </p:nvPr>
        </p:nvSpPr>
        <p:spPr/>
        <p:txBody>
          <a:bodyPr/>
          <a:lstStyle>
            <a:lvl1pPr defTabSz="914400">
              <a:defRPr/>
            </a:lvl1pPr>
          </a:lstStyle>
          <a:p>
            <a:fld id="{1E2B0741-10F9-4460-943E-8F85174FBFD7}" type="slidenum">
              <a:rPr lang="en-US" altLang="en-US"/>
              <a:pPr/>
              <a:t>‹#›</a:t>
            </a:fld>
            <a:endParaRPr lang="en-US" altLang="en-US"/>
          </a:p>
        </p:txBody>
      </p:sp>
    </p:spTree>
    <p:extLst>
      <p:ext uri="{BB962C8B-B14F-4D97-AF65-F5344CB8AC3E}">
        <p14:creationId xmlns:p14="http://schemas.microsoft.com/office/powerpoint/2010/main" val="59180519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91402" tIns="45702" rIns="91402" bIns="45702"/>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402" tIns="45702" rIns="91402" bIns="45702"/>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lIns="91402" tIns="45702" rIns="91402" bIns="45702"/>
          <a:lstStyle/>
          <a:p>
            <a:endParaRPr lang="en-US"/>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defTabSz="912813">
              <a:defRPr sz="1200">
                <a:solidFill>
                  <a:srgbClr val="000000"/>
                </a:solidFill>
                <a:latin typeface="Garamond" panose="02020404030301010803"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defTabSz="914400">
              <a:defRPr/>
            </a:lvl1pPr>
          </a:lstStyle>
          <a:p>
            <a:endParaRPr lang="en-US" altLang="en-US"/>
          </a:p>
        </p:txBody>
      </p:sp>
      <p:sp>
        <p:nvSpPr>
          <p:cNvPr id="9" name="Rectangle 6"/>
          <p:cNvSpPr>
            <a:spLocks noGrp="1" noChangeArrowheads="1"/>
          </p:cNvSpPr>
          <p:nvPr>
            <p:ph type="sldNum" sz="quarter" idx="12"/>
          </p:nvPr>
        </p:nvSpPr>
        <p:spPr/>
        <p:txBody>
          <a:bodyPr/>
          <a:lstStyle>
            <a:lvl1pPr defTabSz="914400">
              <a:defRPr sz="1200"/>
            </a:lvl1pPr>
          </a:lstStyle>
          <a:p>
            <a:fld id="{1B30DE89-D1DE-4FB1-AB9C-F4EE00DBAC59}" type="slidenum">
              <a:rPr lang="en-US" altLang="en-US"/>
              <a:pPr/>
              <a:t>‹#›</a:t>
            </a:fld>
            <a:endParaRPr lang="en-US" altLang="en-US"/>
          </a:p>
        </p:txBody>
      </p:sp>
    </p:spTree>
    <p:extLst>
      <p:ext uri="{BB962C8B-B14F-4D97-AF65-F5344CB8AC3E}">
        <p14:creationId xmlns:p14="http://schemas.microsoft.com/office/powerpoint/2010/main" val="510439378"/>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defTabSz="914400">
              <a:defRPr/>
            </a:lvl1pPr>
          </a:lstStyle>
          <a:p>
            <a:endParaRPr lang="en-US" altLang="en-US"/>
          </a:p>
        </p:txBody>
      </p:sp>
      <p:sp>
        <p:nvSpPr>
          <p:cNvPr id="5" name="Rectangle 1030"/>
          <p:cNvSpPr>
            <a:spLocks noGrp="1" noChangeArrowheads="1"/>
          </p:cNvSpPr>
          <p:nvPr>
            <p:ph type="sldNum" sz="quarter" idx="11"/>
          </p:nvPr>
        </p:nvSpPr>
        <p:spPr/>
        <p:txBody>
          <a:bodyPr/>
          <a:lstStyle>
            <a:lvl1pPr defTabSz="914400">
              <a:defRPr/>
            </a:lvl1pPr>
          </a:lstStyle>
          <a:p>
            <a:fld id="{674EC136-E310-45A6-8991-F406F4B5A8A7}" type="slidenum">
              <a:rPr lang="en-US" altLang="en-US"/>
              <a:pPr/>
              <a:t>‹#›</a:t>
            </a:fld>
            <a:endParaRPr lang="en-US" altLang="en-US"/>
          </a:p>
        </p:txBody>
      </p:sp>
    </p:spTree>
    <p:extLst>
      <p:ext uri="{BB962C8B-B14F-4D97-AF65-F5344CB8AC3E}">
        <p14:creationId xmlns:p14="http://schemas.microsoft.com/office/powerpoint/2010/main" val="3470263628"/>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defTabSz="914400">
              <a:defRPr/>
            </a:lvl1pPr>
          </a:lstStyle>
          <a:p>
            <a:endParaRPr lang="en-US" altLang="en-US"/>
          </a:p>
        </p:txBody>
      </p:sp>
      <p:sp>
        <p:nvSpPr>
          <p:cNvPr id="5" name="Rectangle 1030"/>
          <p:cNvSpPr>
            <a:spLocks noGrp="1" noChangeArrowheads="1"/>
          </p:cNvSpPr>
          <p:nvPr>
            <p:ph type="sldNum" sz="quarter" idx="11"/>
          </p:nvPr>
        </p:nvSpPr>
        <p:spPr/>
        <p:txBody>
          <a:bodyPr/>
          <a:lstStyle>
            <a:lvl1pPr defTabSz="914400">
              <a:defRPr/>
            </a:lvl1pPr>
          </a:lstStyle>
          <a:p>
            <a:fld id="{743CEEFE-4BCB-410F-98F4-093004A635FF}" type="slidenum">
              <a:rPr lang="en-US" altLang="en-US"/>
              <a:pPr/>
              <a:t>‹#›</a:t>
            </a:fld>
            <a:endParaRPr lang="en-US" altLang="en-US"/>
          </a:p>
        </p:txBody>
      </p:sp>
    </p:spTree>
    <p:extLst>
      <p:ext uri="{BB962C8B-B14F-4D97-AF65-F5344CB8AC3E}">
        <p14:creationId xmlns:p14="http://schemas.microsoft.com/office/powerpoint/2010/main" val="2400225828"/>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defTabSz="914400">
              <a:defRPr/>
            </a:lvl1pPr>
          </a:lstStyle>
          <a:p>
            <a:endParaRPr lang="en-US" altLang="en-US"/>
          </a:p>
        </p:txBody>
      </p:sp>
      <p:sp>
        <p:nvSpPr>
          <p:cNvPr id="6" name="Rectangle 1030"/>
          <p:cNvSpPr>
            <a:spLocks noGrp="1" noChangeArrowheads="1"/>
          </p:cNvSpPr>
          <p:nvPr>
            <p:ph type="sldNum" sz="quarter" idx="11"/>
          </p:nvPr>
        </p:nvSpPr>
        <p:spPr/>
        <p:txBody>
          <a:bodyPr/>
          <a:lstStyle>
            <a:lvl1pPr defTabSz="914400">
              <a:defRPr/>
            </a:lvl1pPr>
          </a:lstStyle>
          <a:p>
            <a:fld id="{68BF82D5-F303-41B4-A081-BCF9CE839489}" type="slidenum">
              <a:rPr lang="en-US" altLang="en-US"/>
              <a:pPr/>
              <a:t>‹#›</a:t>
            </a:fld>
            <a:endParaRPr lang="en-US" altLang="en-US"/>
          </a:p>
        </p:txBody>
      </p:sp>
    </p:spTree>
    <p:extLst>
      <p:ext uri="{BB962C8B-B14F-4D97-AF65-F5344CB8AC3E}">
        <p14:creationId xmlns:p14="http://schemas.microsoft.com/office/powerpoint/2010/main" val="611701067"/>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defTabSz="914400">
              <a:defRPr/>
            </a:lvl1pPr>
          </a:lstStyle>
          <a:p>
            <a:endParaRPr lang="en-US" altLang="en-US"/>
          </a:p>
        </p:txBody>
      </p:sp>
      <p:sp>
        <p:nvSpPr>
          <p:cNvPr id="8" name="Rectangle 1030"/>
          <p:cNvSpPr>
            <a:spLocks noGrp="1" noChangeArrowheads="1"/>
          </p:cNvSpPr>
          <p:nvPr>
            <p:ph type="sldNum" sz="quarter" idx="11"/>
          </p:nvPr>
        </p:nvSpPr>
        <p:spPr/>
        <p:txBody>
          <a:bodyPr/>
          <a:lstStyle>
            <a:lvl1pPr defTabSz="914400">
              <a:defRPr/>
            </a:lvl1pPr>
          </a:lstStyle>
          <a:p>
            <a:fld id="{C9904A0D-0D54-4307-96B2-9E811BF2AB47}" type="slidenum">
              <a:rPr lang="en-US" altLang="en-US"/>
              <a:pPr/>
              <a:t>‹#›</a:t>
            </a:fld>
            <a:endParaRPr lang="en-US" altLang="en-US"/>
          </a:p>
        </p:txBody>
      </p:sp>
    </p:spTree>
    <p:extLst>
      <p:ext uri="{BB962C8B-B14F-4D97-AF65-F5344CB8AC3E}">
        <p14:creationId xmlns:p14="http://schemas.microsoft.com/office/powerpoint/2010/main" val="233369160"/>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defTabSz="914400">
              <a:defRPr/>
            </a:lvl1pPr>
          </a:lstStyle>
          <a:p>
            <a:endParaRPr lang="en-US" altLang="en-US"/>
          </a:p>
        </p:txBody>
      </p:sp>
      <p:sp>
        <p:nvSpPr>
          <p:cNvPr id="4" name="Rectangle 1030"/>
          <p:cNvSpPr>
            <a:spLocks noGrp="1" noChangeArrowheads="1"/>
          </p:cNvSpPr>
          <p:nvPr>
            <p:ph type="sldNum" sz="quarter" idx="11"/>
          </p:nvPr>
        </p:nvSpPr>
        <p:spPr/>
        <p:txBody>
          <a:bodyPr/>
          <a:lstStyle>
            <a:lvl1pPr defTabSz="914400">
              <a:defRPr/>
            </a:lvl1pPr>
          </a:lstStyle>
          <a:p>
            <a:fld id="{CA40E5A7-D255-4BE1-9096-90981DFD6446}" type="slidenum">
              <a:rPr lang="en-US" altLang="en-US"/>
              <a:pPr/>
              <a:t>‹#›</a:t>
            </a:fld>
            <a:endParaRPr lang="en-US" altLang="en-US"/>
          </a:p>
        </p:txBody>
      </p:sp>
    </p:spTree>
    <p:extLst>
      <p:ext uri="{BB962C8B-B14F-4D97-AF65-F5344CB8AC3E}">
        <p14:creationId xmlns:p14="http://schemas.microsoft.com/office/powerpoint/2010/main" val="1579162189"/>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defTabSz="914400">
              <a:defRPr/>
            </a:lvl1pPr>
          </a:lstStyle>
          <a:p>
            <a:endParaRPr lang="en-US" altLang="en-US"/>
          </a:p>
        </p:txBody>
      </p:sp>
      <p:sp>
        <p:nvSpPr>
          <p:cNvPr id="3" name="Rectangle 1030"/>
          <p:cNvSpPr>
            <a:spLocks noGrp="1" noChangeArrowheads="1"/>
          </p:cNvSpPr>
          <p:nvPr>
            <p:ph type="sldNum" sz="quarter" idx="11"/>
          </p:nvPr>
        </p:nvSpPr>
        <p:spPr/>
        <p:txBody>
          <a:bodyPr/>
          <a:lstStyle>
            <a:lvl1pPr defTabSz="914400">
              <a:defRPr/>
            </a:lvl1pPr>
          </a:lstStyle>
          <a:p>
            <a:fld id="{9399F17D-F121-4088-96B8-270662735EB6}" type="slidenum">
              <a:rPr lang="en-US" altLang="en-US"/>
              <a:pPr/>
              <a:t>‹#›</a:t>
            </a:fld>
            <a:endParaRPr lang="en-US" altLang="en-US"/>
          </a:p>
        </p:txBody>
      </p:sp>
    </p:spTree>
    <p:extLst>
      <p:ext uri="{BB962C8B-B14F-4D97-AF65-F5344CB8AC3E}">
        <p14:creationId xmlns:p14="http://schemas.microsoft.com/office/powerpoint/2010/main" val="444688310"/>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defTabSz="914400">
              <a:defRPr/>
            </a:lvl1pPr>
          </a:lstStyle>
          <a:p>
            <a:endParaRPr lang="en-US" altLang="en-US"/>
          </a:p>
        </p:txBody>
      </p:sp>
      <p:sp>
        <p:nvSpPr>
          <p:cNvPr id="6" name="Rectangle 1030"/>
          <p:cNvSpPr>
            <a:spLocks noGrp="1" noChangeArrowheads="1"/>
          </p:cNvSpPr>
          <p:nvPr>
            <p:ph type="sldNum" sz="quarter" idx="11"/>
          </p:nvPr>
        </p:nvSpPr>
        <p:spPr/>
        <p:txBody>
          <a:bodyPr/>
          <a:lstStyle>
            <a:lvl1pPr defTabSz="914400">
              <a:defRPr/>
            </a:lvl1pPr>
          </a:lstStyle>
          <a:p>
            <a:fld id="{08FFC229-1CFA-4FD3-8147-9B098E94ED4F}" type="slidenum">
              <a:rPr lang="en-US" altLang="en-US"/>
              <a:pPr/>
              <a:t>‹#›</a:t>
            </a:fld>
            <a:endParaRPr lang="en-US" altLang="en-US"/>
          </a:p>
        </p:txBody>
      </p:sp>
    </p:spTree>
    <p:extLst>
      <p:ext uri="{BB962C8B-B14F-4D97-AF65-F5344CB8AC3E}">
        <p14:creationId xmlns:p14="http://schemas.microsoft.com/office/powerpoint/2010/main" val="342996720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9948032B-DCD7-43AD-9D91-236C1B5A9CDA}" type="slidenum">
              <a:rPr lang="en-US" altLang="en-US"/>
              <a:pPr/>
              <a:t>‹#›</a:t>
            </a:fld>
            <a:endParaRPr lang="en-US" altLang="en-US"/>
          </a:p>
        </p:txBody>
      </p:sp>
    </p:spTree>
    <p:extLst>
      <p:ext uri="{BB962C8B-B14F-4D97-AF65-F5344CB8AC3E}">
        <p14:creationId xmlns:p14="http://schemas.microsoft.com/office/powerpoint/2010/main" val="242225289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Freeform 1"/>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560">
            <a:solidFill>
              <a:srgbClr val="CC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6" name="Line 2"/>
          <p:cNvSpPr>
            <a:spLocks noChangeShapeType="1"/>
          </p:cNvSpPr>
          <p:nvPr/>
        </p:nvSpPr>
        <p:spPr bwMode="auto">
          <a:xfrm>
            <a:off x="457200" y="3371850"/>
            <a:ext cx="8229600" cy="1588"/>
          </a:xfrm>
          <a:prstGeom prst="line">
            <a:avLst/>
          </a:prstGeom>
          <a:noFill/>
          <a:ln w="19080">
            <a:solidFill>
              <a:srgbClr val="CC99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457200">
              <a:buClr>
                <a:srgbClr val="000000"/>
              </a:buClr>
              <a:buSzPct val="100000"/>
              <a:buFont typeface="Times New Roman" charset="0"/>
              <a:buNone/>
              <a:defRPr/>
            </a:pPr>
            <a:endParaRPr lang="en-US" sz="2400">
              <a:solidFill>
                <a:srgbClr val="FFFFFF"/>
              </a:solidFill>
              <a:latin typeface="Arial" charset="0"/>
              <a:ea typeface="ＭＳ Ｐゴシック" charset="0"/>
            </a:endParaRPr>
          </a:p>
        </p:txBody>
      </p:sp>
      <p:sp>
        <p:nvSpPr>
          <p:cNvPr id="7" name="Line 3"/>
          <p:cNvSpPr>
            <a:spLocks noChangeShapeType="1"/>
          </p:cNvSpPr>
          <p:nvPr/>
        </p:nvSpPr>
        <p:spPr bwMode="auto">
          <a:xfrm>
            <a:off x="8686800" y="2457450"/>
            <a:ext cx="1588" cy="914400"/>
          </a:xfrm>
          <a:prstGeom prst="line">
            <a:avLst/>
          </a:prstGeom>
          <a:noFill/>
          <a:ln w="25560">
            <a:solidFill>
              <a:srgbClr val="CC99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457200">
              <a:buClr>
                <a:srgbClr val="000000"/>
              </a:buClr>
              <a:buSzPct val="100000"/>
              <a:buFont typeface="Times New Roman" charset="0"/>
              <a:buNone/>
              <a:defRPr/>
            </a:pPr>
            <a:endParaRPr lang="en-US" sz="2400">
              <a:solidFill>
                <a:srgbClr val="FFFFFF"/>
              </a:solidFill>
              <a:latin typeface="Arial" charset="0"/>
              <a:ea typeface="ＭＳ Ｐゴシック" charset="0"/>
            </a:endParaRPr>
          </a:p>
        </p:txBody>
      </p:sp>
      <p:sp>
        <p:nvSpPr>
          <p:cNvPr id="8" name="Text Box 7"/>
          <p:cNvSpPr txBox="1">
            <a:spLocks noChangeArrowheads="1"/>
          </p:cNvSpPr>
          <p:nvPr/>
        </p:nvSpPr>
        <p:spPr bwMode="auto">
          <a:xfrm>
            <a:off x="3124200" y="6243638"/>
            <a:ext cx="28956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buClr>
                <a:srgbClr val="000000"/>
              </a:buClr>
              <a:buSzPct val="100000"/>
              <a:buFont typeface="Times New Roman" panose="02020603050405020304" pitchFamily="18" charset="0"/>
              <a:buNone/>
            </a:pPr>
            <a:endParaRPr lang="en-US" altLang="en-US">
              <a:solidFill>
                <a:srgbClr val="FFFFFF"/>
              </a:solidFill>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14400">
              <a:buSzTx/>
              <a:defRPr/>
            </a:lvl1pPr>
          </a:lstStyle>
          <a:p>
            <a:pPr>
              <a:defRPr/>
            </a:pPr>
            <a:r>
              <a:rPr lang="en-US"/>
              <a:t>Efficient Runahead Execution</a:t>
            </a:r>
          </a:p>
        </p:txBody>
      </p:sp>
      <p:sp>
        <p:nvSpPr>
          <p:cNvPr id="10" name="Slide Number Placeholder 5"/>
          <p:cNvSpPr>
            <a:spLocks noGrp="1"/>
          </p:cNvSpPr>
          <p:nvPr>
            <p:ph type="sldNum"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14400">
              <a:buSzTx/>
              <a:defRPr/>
            </a:lvl1pPr>
          </a:lstStyle>
          <a:p>
            <a:fld id="{D629C6A4-FC02-4B70-B7DB-D0C6C811F5E4}" type="slidenum">
              <a:rPr lang="en-US" altLang="en-US"/>
              <a:pPr/>
              <a:t>‹#›</a:t>
            </a:fld>
            <a:endParaRPr lang="en-US" altLang="en-US"/>
          </a:p>
        </p:txBody>
      </p:sp>
    </p:spTree>
    <p:extLst>
      <p:ext uri="{BB962C8B-B14F-4D97-AF65-F5344CB8AC3E}">
        <p14:creationId xmlns:p14="http://schemas.microsoft.com/office/powerpoint/2010/main" val="248961005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defTabSz="914400">
              <a:defRPr/>
            </a:lvl1pPr>
          </a:lstStyle>
          <a:p>
            <a:endParaRPr lang="en-US" altLang="en-US"/>
          </a:p>
        </p:txBody>
      </p:sp>
      <p:sp>
        <p:nvSpPr>
          <p:cNvPr id="6" name="Rectangle 1030"/>
          <p:cNvSpPr>
            <a:spLocks noGrp="1" noChangeArrowheads="1"/>
          </p:cNvSpPr>
          <p:nvPr>
            <p:ph type="sldNum" sz="quarter" idx="11"/>
          </p:nvPr>
        </p:nvSpPr>
        <p:spPr/>
        <p:txBody>
          <a:bodyPr/>
          <a:lstStyle>
            <a:lvl1pPr defTabSz="914400">
              <a:defRPr/>
            </a:lvl1pPr>
          </a:lstStyle>
          <a:p>
            <a:fld id="{0CC452C8-B448-4767-BDFC-146DCA68EC54}" type="slidenum">
              <a:rPr lang="en-US" altLang="en-US"/>
              <a:pPr/>
              <a:t>‹#›</a:t>
            </a:fld>
            <a:endParaRPr lang="en-US" altLang="en-US"/>
          </a:p>
        </p:txBody>
      </p:sp>
    </p:spTree>
    <p:extLst>
      <p:ext uri="{BB962C8B-B14F-4D97-AF65-F5344CB8AC3E}">
        <p14:creationId xmlns:p14="http://schemas.microsoft.com/office/powerpoint/2010/main" val="1849673625"/>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defTabSz="914400">
              <a:defRPr/>
            </a:lvl1pPr>
          </a:lstStyle>
          <a:p>
            <a:endParaRPr lang="en-US" altLang="en-US"/>
          </a:p>
        </p:txBody>
      </p:sp>
      <p:sp>
        <p:nvSpPr>
          <p:cNvPr id="5" name="Rectangle 1030"/>
          <p:cNvSpPr>
            <a:spLocks noGrp="1" noChangeArrowheads="1"/>
          </p:cNvSpPr>
          <p:nvPr>
            <p:ph type="sldNum" sz="quarter" idx="11"/>
          </p:nvPr>
        </p:nvSpPr>
        <p:spPr/>
        <p:txBody>
          <a:bodyPr/>
          <a:lstStyle>
            <a:lvl1pPr defTabSz="914400">
              <a:defRPr/>
            </a:lvl1pPr>
          </a:lstStyle>
          <a:p>
            <a:fld id="{032D745E-F0B4-483B-86E9-32C8FDB8EC12}" type="slidenum">
              <a:rPr lang="en-US" altLang="en-US"/>
              <a:pPr/>
              <a:t>‹#›</a:t>
            </a:fld>
            <a:endParaRPr lang="en-US" altLang="en-US"/>
          </a:p>
        </p:txBody>
      </p:sp>
    </p:spTree>
    <p:extLst>
      <p:ext uri="{BB962C8B-B14F-4D97-AF65-F5344CB8AC3E}">
        <p14:creationId xmlns:p14="http://schemas.microsoft.com/office/powerpoint/2010/main" val="1385593998"/>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defTabSz="914400">
              <a:defRPr/>
            </a:lvl1pPr>
          </a:lstStyle>
          <a:p>
            <a:endParaRPr lang="en-US" altLang="en-US"/>
          </a:p>
        </p:txBody>
      </p:sp>
      <p:sp>
        <p:nvSpPr>
          <p:cNvPr id="5" name="Rectangle 1030"/>
          <p:cNvSpPr>
            <a:spLocks noGrp="1" noChangeArrowheads="1"/>
          </p:cNvSpPr>
          <p:nvPr>
            <p:ph type="sldNum" sz="quarter" idx="11"/>
          </p:nvPr>
        </p:nvSpPr>
        <p:spPr/>
        <p:txBody>
          <a:bodyPr/>
          <a:lstStyle>
            <a:lvl1pPr defTabSz="914400">
              <a:defRPr/>
            </a:lvl1pPr>
          </a:lstStyle>
          <a:p>
            <a:fld id="{2DE8027C-FE20-4A09-BA7B-5C65F73779B2}" type="slidenum">
              <a:rPr lang="en-US" altLang="en-US"/>
              <a:pPr/>
              <a:t>‹#›</a:t>
            </a:fld>
            <a:endParaRPr lang="en-US" altLang="en-US"/>
          </a:p>
        </p:txBody>
      </p:sp>
    </p:spTree>
    <p:extLst>
      <p:ext uri="{BB962C8B-B14F-4D97-AF65-F5344CB8AC3E}">
        <p14:creationId xmlns:p14="http://schemas.microsoft.com/office/powerpoint/2010/main" val="2586853797"/>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5FA1DF91-4C06-4D85-A063-B8A2EC5A7DC5}" type="slidenum">
              <a:rPr lang="en-US" altLang="en-US"/>
              <a:pPr/>
              <a:t>‹#›</a:t>
            </a:fld>
            <a:endParaRPr lang="en-US" altLang="en-US"/>
          </a:p>
        </p:txBody>
      </p:sp>
    </p:spTree>
    <p:extLst>
      <p:ext uri="{BB962C8B-B14F-4D97-AF65-F5344CB8AC3E}">
        <p14:creationId xmlns:p14="http://schemas.microsoft.com/office/powerpoint/2010/main" val="4175834059"/>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E80F0ED7-4FC6-4C9C-AF01-E543808F062D}" type="slidenum">
              <a:rPr lang="en-US" altLang="en-US"/>
              <a:pPr/>
              <a:t>‹#›</a:t>
            </a:fld>
            <a:endParaRPr lang="en-US" altLang="en-US"/>
          </a:p>
        </p:txBody>
      </p:sp>
    </p:spTree>
    <p:extLst>
      <p:ext uri="{BB962C8B-B14F-4D97-AF65-F5344CB8AC3E}">
        <p14:creationId xmlns:p14="http://schemas.microsoft.com/office/powerpoint/2010/main" val="137229698"/>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AEF72731-A305-4377-A7AD-DB8D522BFA5F}" type="slidenum">
              <a:rPr lang="en-US" altLang="en-US"/>
              <a:pPr/>
              <a:t>‹#›</a:t>
            </a:fld>
            <a:endParaRPr lang="en-US" altLang="en-US"/>
          </a:p>
        </p:txBody>
      </p:sp>
    </p:spTree>
    <p:extLst>
      <p:ext uri="{BB962C8B-B14F-4D97-AF65-F5344CB8AC3E}">
        <p14:creationId xmlns:p14="http://schemas.microsoft.com/office/powerpoint/2010/main" val="4200297975"/>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7B71B1-FE55-413F-8776-7D3468ECF619}" type="slidenum">
              <a:rPr lang="en-US" altLang="en-US"/>
              <a:pPr/>
              <a:t>‹#›</a:t>
            </a:fld>
            <a:endParaRPr lang="en-US" altLang="en-US"/>
          </a:p>
        </p:txBody>
      </p:sp>
    </p:spTree>
    <p:extLst>
      <p:ext uri="{BB962C8B-B14F-4D97-AF65-F5344CB8AC3E}">
        <p14:creationId xmlns:p14="http://schemas.microsoft.com/office/powerpoint/2010/main" val="1034832975"/>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58701220-BC26-4232-94B6-FC4F1DCE4D7A}" type="slidenum">
              <a:rPr lang="en-US" altLang="en-US"/>
              <a:pPr/>
              <a:t>‹#›</a:t>
            </a:fld>
            <a:endParaRPr lang="en-US" altLang="en-US"/>
          </a:p>
        </p:txBody>
      </p:sp>
    </p:spTree>
    <p:extLst>
      <p:ext uri="{BB962C8B-B14F-4D97-AF65-F5344CB8AC3E}">
        <p14:creationId xmlns:p14="http://schemas.microsoft.com/office/powerpoint/2010/main" val="2068384493"/>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A83E67D3-F68C-43BB-9CFA-76901558533D}" type="slidenum">
              <a:rPr lang="en-US" altLang="en-US"/>
              <a:pPr/>
              <a:t>‹#›</a:t>
            </a:fld>
            <a:endParaRPr lang="en-US" altLang="en-US"/>
          </a:p>
        </p:txBody>
      </p:sp>
    </p:spTree>
    <p:extLst>
      <p:ext uri="{BB962C8B-B14F-4D97-AF65-F5344CB8AC3E}">
        <p14:creationId xmlns:p14="http://schemas.microsoft.com/office/powerpoint/2010/main" val="3260631743"/>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4C30E1CD-D62F-4C19-ABD4-1A5A53DCC306}" type="slidenum">
              <a:rPr lang="en-US" altLang="en-US"/>
              <a:pPr/>
              <a:t>‹#›</a:t>
            </a:fld>
            <a:endParaRPr lang="en-US" altLang="en-US"/>
          </a:p>
        </p:txBody>
      </p:sp>
    </p:spTree>
    <p:extLst>
      <p:ext uri="{BB962C8B-B14F-4D97-AF65-F5344CB8AC3E}">
        <p14:creationId xmlns:p14="http://schemas.microsoft.com/office/powerpoint/2010/main" val="282953644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1"/>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560">
            <a:solidFill>
              <a:srgbClr val="CC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6" name="Line 2"/>
          <p:cNvSpPr>
            <a:spLocks noChangeShapeType="1"/>
          </p:cNvSpPr>
          <p:nvPr/>
        </p:nvSpPr>
        <p:spPr bwMode="auto">
          <a:xfrm>
            <a:off x="457200" y="3371850"/>
            <a:ext cx="8229600" cy="1588"/>
          </a:xfrm>
          <a:prstGeom prst="line">
            <a:avLst/>
          </a:prstGeom>
          <a:noFill/>
          <a:ln w="19080">
            <a:solidFill>
              <a:srgbClr val="CC99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457200">
              <a:buClr>
                <a:srgbClr val="000000"/>
              </a:buClr>
              <a:buSzPct val="100000"/>
              <a:buFont typeface="Times New Roman" charset="0"/>
              <a:buNone/>
              <a:defRPr/>
            </a:pPr>
            <a:endParaRPr lang="en-US" sz="2400">
              <a:solidFill>
                <a:srgbClr val="FFFFFF"/>
              </a:solidFill>
              <a:latin typeface="Arial" charset="0"/>
              <a:ea typeface="ＭＳ Ｐゴシック" charset="0"/>
            </a:endParaRPr>
          </a:p>
        </p:txBody>
      </p:sp>
      <p:sp>
        <p:nvSpPr>
          <p:cNvPr id="7" name="Line 3"/>
          <p:cNvSpPr>
            <a:spLocks noChangeShapeType="1"/>
          </p:cNvSpPr>
          <p:nvPr/>
        </p:nvSpPr>
        <p:spPr bwMode="auto">
          <a:xfrm>
            <a:off x="8686800" y="2457450"/>
            <a:ext cx="1588" cy="914400"/>
          </a:xfrm>
          <a:prstGeom prst="line">
            <a:avLst/>
          </a:prstGeom>
          <a:noFill/>
          <a:ln w="25560">
            <a:solidFill>
              <a:srgbClr val="CC99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457200">
              <a:buClr>
                <a:srgbClr val="000000"/>
              </a:buClr>
              <a:buSzPct val="100000"/>
              <a:buFont typeface="Times New Roman" charset="0"/>
              <a:buNone/>
              <a:defRPr/>
            </a:pPr>
            <a:endParaRPr lang="en-US" sz="2400">
              <a:solidFill>
                <a:srgbClr val="FFFFFF"/>
              </a:solidFill>
              <a:latin typeface="Arial" charset="0"/>
              <a:ea typeface="ＭＳ Ｐゴシック" charset="0"/>
            </a:endParaRPr>
          </a:p>
        </p:txBody>
      </p:sp>
      <p:sp>
        <p:nvSpPr>
          <p:cNvPr id="8" name="Text Box 7"/>
          <p:cNvSpPr txBox="1">
            <a:spLocks noChangeArrowheads="1"/>
          </p:cNvSpPr>
          <p:nvPr/>
        </p:nvSpPr>
        <p:spPr bwMode="auto">
          <a:xfrm>
            <a:off x="3124200" y="6243638"/>
            <a:ext cx="28956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buClr>
                <a:srgbClr val="000000"/>
              </a:buClr>
              <a:buSzPct val="100000"/>
              <a:buFont typeface="Times New Roman" panose="02020603050405020304" pitchFamily="18" charset="0"/>
              <a:buNone/>
            </a:pPr>
            <a:endParaRPr lang="en-US" altLang="en-US">
              <a:solidFill>
                <a:srgbClr val="FFFFFF"/>
              </a:solidFill>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14400">
              <a:buSzTx/>
              <a:defRPr/>
            </a:lvl1pPr>
          </a:lstStyle>
          <a:p>
            <a:pPr>
              <a:defRPr/>
            </a:pPr>
            <a:r>
              <a:rPr lang="en-US"/>
              <a:t>Efficient Runahead Execution</a:t>
            </a:r>
          </a:p>
        </p:txBody>
      </p:sp>
      <p:sp>
        <p:nvSpPr>
          <p:cNvPr id="10" name="Slide Number Placeholder 5"/>
          <p:cNvSpPr>
            <a:spLocks noGrp="1"/>
          </p:cNvSpPr>
          <p:nvPr>
            <p:ph type="sldNum"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14400">
              <a:buSzTx/>
              <a:defRPr/>
            </a:lvl1pPr>
          </a:lstStyle>
          <a:p>
            <a:fld id="{123C9665-6D2D-4F36-A3A0-271E1FFDC6D1}" type="slidenum">
              <a:rPr lang="en-US" altLang="en-US"/>
              <a:pPr/>
              <a:t>‹#›</a:t>
            </a:fld>
            <a:endParaRPr lang="en-US" altLang="en-US"/>
          </a:p>
        </p:txBody>
      </p:sp>
    </p:spTree>
    <p:extLst>
      <p:ext uri="{BB962C8B-B14F-4D97-AF65-F5344CB8AC3E}">
        <p14:creationId xmlns:p14="http://schemas.microsoft.com/office/powerpoint/2010/main" val="205030659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2BCFE462-5558-44E7-9301-94F832006772}" type="slidenum">
              <a:rPr lang="en-US" altLang="en-US"/>
              <a:pPr/>
              <a:t>‹#›</a:t>
            </a:fld>
            <a:endParaRPr lang="en-US" altLang="en-US"/>
          </a:p>
        </p:txBody>
      </p:sp>
    </p:spTree>
    <p:extLst>
      <p:ext uri="{BB962C8B-B14F-4D97-AF65-F5344CB8AC3E}">
        <p14:creationId xmlns:p14="http://schemas.microsoft.com/office/powerpoint/2010/main" val="2899528348"/>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32D55441-5B65-437A-8880-D62D8C5702CA}" type="slidenum">
              <a:rPr lang="en-US" altLang="en-US"/>
              <a:pPr/>
              <a:t>‹#›</a:t>
            </a:fld>
            <a:endParaRPr lang="en-US" altLang="en-US"/>
          </a:p>
        </p:txBody>
      </p:sp>
    </p:spTree>
    <p:extLst>
      <p:ext uri="{BB962C8B-B14F-4D97-AF65-F5344CB8AC3E}">
        <p14:creationId xmlns:p14="http://schemas.microsoft.com/office/powerpoint/2010/main" val="1938029133"/>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0EB56470-4D47-4570-A9A7-F80320FC481A}" type="slidenum">
              <a:rPr lang="en-US" altLang="en-US"/>
              <a:pPr/>
              <a:t>‹#›</a:t>
            </a:fld>
            <a:endParaRPr lang="en-US" altLang="en-US"/>
          </a:p>
        </p:txBody>
      </p:sp>
    </p:spTree>
    <p:extLst>
      <p:ext uri="{BB962C8B-B14F-4D97-AF65-F5344CB8AC3E}">
        <p14:creationId xmlns:p14="http://schemas.microsoft.com/office/powerpoint/2010/main" val="3521788633"/>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A03CCD5B-9F36-4B53-8011-82A3CB1B0D63}" type="slidenum">
              <a:rPr lang="en-US" altLang="en-US"/>
              <a:pPr/>
              <a:t>‹#›</a:t>
            </a:fld>
            <a:endParaRPr lang="en-US" altLang="en-US"/>
          </a:p>
        </p:txBody>
      </p:sp>
    </p:spTree>
    <p:extLst>
      <p:ext uri="{BB962C8B-B14F-4D97-AF65-F5344CB8AC3E}">
        <p14:creationId xmlns:p14="http://schemas.microsoft.com/office/powerpoint/2010/main" val="4059649074"/>
      </p:ext>
    </p:extLst>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20D609C4-2DCF-4AB6-94D6-336D50637369}" type="slidenum">
              <a:rPr lang="en-US" altLang="en-US"/>
              <a:pPr/>
              <a:t>‹#›</a:t>
            </a:fld>
            <a:endParaRPr lang="en-US" altLang="en-US"/>
          </a:p>
        </p:txBody>
      </p:sp>
    </p:spTree>
    <p:extLst>
      <p:ext uri="{BB962C8B-B14F-4D97-AF65-F5344CB8AC3E}">
        <p14:creationId xmlns:p14="http://schemas.microsoft.com/office/powerpoint/2010/main" val="3966924470"/>
      </p:ext>
    </p:extLst>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AF33A45-8160-42C9-8881-34FCC1AD4E96}" type="datetime1">
              <a:rPr lang="en-US" altLang="en-US"/>
              <a:pPr/>
              <a:t>9/3/2014</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400800"/>
            <a:ext cx="2133600" cy="32067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anose="020F0502020204030204" pitchFamily="34" charset="0"/>
              </a:defRPr>
            </a:lvl1pPr>
          </a:lstStyle>
          <a:p>
            <a:fld id="{20066F4C-910B-4607-8813-9EBDC195755D}" type="slidenum">
              <a:rPr lang="en-US" altLang="en-US"/>
              <a:pPr/>
              <a:t>‹#›</a:t>
            </a:fld>
            <a:endParaRPr lang="en-US" altLang="en-US"/>
          </a:p>
        </p:txBody>
      </p:sp>
    </p:spTree>
    <p:extLst>
      <p:ext uri="{BB962C8B-B14F-4D97-AF65-F5344CB8AC3E}">
        <p14:creationId xmlns:p14="http://schemas.microsoft.com/office/powerpoint/2010/main" val="235471721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B82291D-7BDC-4E10-A72A-B76277E44AB8}" type="datetime1">
              <a:rPr lang="en-US" altLang="en-US"/>
              <a:pPr/>
              <a:t>9/3/2014</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400800"/>
            <a:ext cx="2133600" cy="32067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anose="020F0502020204030204" pitchFamily="34" charset="0"/>
              </a:defRPr>
            </a:lvl1pPr>
          </a:lstStyle>
          <a:p>
            <a:fld id="{7E961EC8-E5D7-49DC-91DB-ECEF060350EE}" type="slidenum">
              <a:rPr lang="en-US" altLang="en-US"/>
              <a:pPr/>
              <a:t>‹#›</a:t>
            </a:fld>
            <a:endParaRPr lang="en-US" altLang="en-US"/>
          </a:p>
        </p:txBody>
      </p:sp>
    </p:spTree>
    <p:extLst>
      <p:ext uri="{BB962C8B-B14F-4D97-AF65-F5344CB8AC3E}">
        <p14:creationId xmlns:p14="http://schemas.microsoft.com/office/powerpoint/2010/main" val="364884053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D3E350C-B691-4B17-B99E-5AB6519CD35A}" type="datetime1">
              <a:rPr lang="en-US" altLang="en-US"/>
              <a:pPr/>
              <a:t>9/3/2014</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400800"/>
            <a:ext cx="2133600" cy="32067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anose="020F0502020204030204" pitchFamily="34" charset="0"/>
              </a:defRPr>
            </a:lvl1pPr>
          </a:lstStyle>
          <a:p>
            <a:fld id="{70229D1D-3E12-4071-AF27-0B37D4AE2F2A}" type="slidenum">
              <a:rPr lang="en-US" altLang="en-US"/>
              <a:pPr/>
              <a:t>‹#›</a:t>
            </a:fld>
            <a:endParaRPr lang="en-US" altLang="en-US"/>
          </a:p>
        </p:txBody>
      </p:sp>
    </p:spTree>
    <p:extLst>
      <p:ext uri="{BB962C8B-B14F-4D97-AF65-F5344CB8AC3E}">
        <p14:creationId xmlns:p14="http://schemas.microsoft.com/office/powerpoint/2010/main" val="125509923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4212E12A-3F38-426A-A472-7388DF4D228F}" type="datetime1">
              <a:rPr lang="en-US" altLang="en-US"/>
              <a:pPr/>
              <a:t>9/3/2014</a:t>
            </a:fld>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400800"/>
            <a:ext cx="2133600" cy="32067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anose="020F0502020204030204" pitchFamily="34" charset="0"/>
              </a:defRPr>
            </a:lvl1pPr>
          </a:lstStyle>
          <a:p>
            <a:fld id="{34A4CDB9-F9A8-44AC-B9DF-8D234D106687}" type="slidenum">
              <a:rPr lang="en-US" altLang="en-US"/>
              <a:pPr/>
              <a:t>‹#›</a:t>
            </a:fld>
            <a:endParaRPr lang="en-US" altLang="en-US"/>
          </a:p>
        </p:txBody>
      </p:sp>
    </p:spTree>
    <p:extLst>
      <p:ext uri="{BB962C8B-B14F-4D97-AF65-F5344CB8AC3E}">
        <p14:creationId xmlns:p14="http://schemas.microsoft.com/office/powerpoint/2010/main" val="297394420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80376A23-D685-4C47-9463-FBE400FA826B}" type="datetime1">
              <a:rPr lang="en-US" altLang="en-US"/>
              <a:pPr/>
              <a:t>9/3/2014</a:t>
            </a:fld>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a:xfrm>
            <a:off x="6553200" y="6400800"/>
            <a:ext cx="2133600" cy="32067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anose="020F0502020204030204" pitchFamily="34" charset="0"/>
              </a:defRPr>
            </a:lvl1pPr>
          </a:lstStyle>
          <a:p>
            <a:fld id="{A14A5C56-5C61-4332-9424-E9069393BF67}" type="slidenum">
              <a:rPr lang="en-US" altLang="en-US"/>
              <a:pPr/>
              <a:t>‹#›</a:t>
            </a:fld>
            <a:endParaRPr lang="en-US" altLang="en-US"/>
          </a:p>
        </p:txBody>
      </p:sp>
    </p:spTree>
    <p:extLst>
      <p:ext uri="{BB962C8B-B14F-4D97-AF65-F5344CB8AC3E}">
        <p14:creationId xmlns:p14="http://schemas.microsoft.com/office/powerpoint/2010/main" val="220852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Freeform 1"/>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560">
            <a:solidFill>
              <a:srgbClr val="CC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5" name="Line 2"/>
          <p:cNvSpPr>
            <a:spLocks noChangeShapeType="1"/>
          </p:cNvSpPr>
          <p:nvPr/>
        </p:nvSpPr>
        <p:spPr bwMode="auto">
          <a:xfrm>
            <a:off x="457200" y="3371850"/>
            <a:ext cx="8229600" cy="1588"/>
          </a:xfrm>
          <a:prstGeom prst="line">
            <a:avLst/>
          </a:prstGeom>
          <a:noFill/>
          <a:ln w="19080">
            <a:solidFill>
              <a:srgbClr val="CC99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457200">
              <a:buClr>
                <a:srgbClr val="000000"/>
              </a:buClr>
              <a:buSzPct val="100000"/>
              <a:buFont typeface="Times New Roman" charset="0"/>
              <a:buNone/>
              <a:defRPr/>
            </a:pPr>
            <a:endParaRPr lang="en-US" sz="2400">
              <a:solidFill>
                <a:srgbClr val="FFFFFF"/>
              </a:solidFill>
              <a:latin typeface="Arial" charset="0"/>
              <a:ea typeface="ＭＳ Ｐゴシック" charset="0"/>
            </a:endParaRPr>
          </a:p>
        </p:txBody>
      </p:sp>
      <p:sp>
        <p:nvSpPr>
          <p:cNvPr id="6" name="Line 3"/>
          <p:cNvSpPr>
            <a:spLocks noChangeShapeType="1"/>
          </p:cNvSpPr>
          <p:nvPr/>
        </p:nvSpPr>
        <p:spPr bwMode="auto">
          <a:xfrm>
            <a:off x="8686800" y="2457450"/>
            <a:ext cx="1588" cy="914400"/>
          </a:xfrm>
          <a:prstGeom prst="line">
            <a:avLst/>
          </a:prstGeom>
          <a:noFill/>
          <a:ln w="25560">
            <a:solidFill>
              <a:srgbClr val="CC99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457200">
              <a:buClr>
                <a:srgbClr val="000000"/>
              </a:buClr>
              <a:buSzPct val="100000"/>
              <a:buFont typeface="Times New Roman" charset="0"/>
              <a:buNone/>
              <a:defRPr/>
            </a:pPr>
            <a:endParaRPr lang="en-US" sz="2400">
              <a:solidFill>
                <a:srgbClr val="FFFFFF"/>
              </a:solidFill>
              <a:latin typeface="Arial" charset="0"/>
              <a:ea typeface="ＭＳ Ｐゴシック" charset="0"/>
            </a:endParaRPr>
          </a:p>
        </p:txBody>
      </p:sp>
      <p:sp>
        <p:nvSpPr>
          <p:cNvPr id="7" name="Text Box 7"/>
          <p:cNvSpPr txBox="1">
            <a:spLocks noChangeArrowheads="1"/>
          </p:cNvSpPr>
          <p:nvPr/>
        </p:nvSpPr>
        <p:spPr bwMode="auto">
          <a:xfrm>
            <a:off x="3124200" y="6243638"/>
            <a:ext cx="28956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buClr>
                <a:srgbClr val="000000"/>
              </a:buClr>
              <a:buSzPct val="100000"/>
              <a:buFont typeface="Times New Roman" panose="02020603050405020304" pitchFamily="18" charset="0"/>
              <a:buNone/>
            </a:pPr>
            <a:endParaRPr lang="en-US" alt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14400">
              <a:buSzTx/>
              <a:defRPr/>
            </a:lvl1pPr>
          </a:lstStyle>
          <a:p>
            <a:pPr>
              <a:defRPr/>
            </a:pPr>
            <a:r>
              <a:rPr lang="en-US"/>
              <a:t>Efficient Runahead Execution</a:t>
            </a:r>
          </a:p>
        </p:txBody>
      </p:sp>
      <p:sp>
        <p:nvSpPr>
          <p:cNvPr id="9" name="Slide Number Placeholder 4"/>
          <p:cNvSpPr>
            <a:spLocks noGrp="1"/>
          </p:cNvSpPr>
          <p:nvPr>
            <p:ph type="sldNum"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14400">
              <a:buSzTx/>
              <a:defRPr/>
            </a:lvl1pPr>
          </a:lstStyle>
          <a:p>
            <a:fld id="{FDD13C44-8AE4-429C-8F45-3E8E6EEE31E7}" type="slidenum">
              <a:rPr lang="en-US" altLang="en-US"/>
              <a:pPr/>
              <a:t>‹#›</a:t>
            </a:fld>
            <a:endParaRPr lang="en-US" altLang="en-US"/>
          </a:p>
        </p:txBody>
      </p:sp>
    </p:spTree>
    <p:extLst>
      <p:ext uri="{BB962C8B-B14F-4D97-AF65-F5344CB8AC3E}">
        <p14:creationId xmlns:p14="http://schemas.microsoft.com/office/powerpoint/2010/main" val="335552863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F44BB1A1-9CE0-467C-86F1-58FF3187CAA5}" type="datetime1">
              <a:rPr lang="en-US" altLang="en-US"/>
              <a:pPr/>
              <a:t>9/3/2014</a:t>
            </a:fld>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a:xfrm>
            <a:off x="6553200" y="6400800"/>
            <a:ext cx="2133600" cy="32067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anose="020F0502020204030204" pitchFamily="34" charset="0"/>
              </a:defRPr>
            </a:lvl1pPr>
          </a:lstStyle>
          <a:p>
            <a:fld id="{7EF04004-A09A-477E-97D4-00978A024CD1}" type="slidenum">
              <a:rPr lang="en-US" altLang="en-US"/>
              <a:pPr/>
              <a:t>‹#›</a:t>
            </a:fld>
            <a:endParaRPr lang="en-US" altLang="en-US"/>
          </a:p>
        </p:txBody>
      </p:sp>
    </p:spTree>
    <p:extLst>
      <p:ext uri="{BB962C8B-B14F-4D97-AF65-F5344CB8AC3E}">
        <p14:creationId xmlns:p14="http://schemas.microsoft.com/office/powerpoint/2010/main" val="31768832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594B238-D394-4954-AC07-27335519E596}" type="datetime1">
              <a:rPr lang="en-US" altLang="en-US"/>
              <a:pPr/>
              <a:t>9/3/2014</a:t>
            </a:fld>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a:xfrm>
            <a:off x="6553200" y="6400800"/>
            <a:ext cx="2133600" cy="32067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anose="020F0502020204030204" pitchFamily="34" charset="0"/>
              </a:defRPr>
            </a:lvl1pPr>
          </a:lstStyle>
          <a:p>
            <a:fld id="{0D015068-EABF-4CD9-976F-4A4E729DC976}" type="slidenum">
              <a:rPr lang="en-US" altLang="en-US"/>
              <a:pPr/>
              <a:t>‹#›</a:t>
            </a:fld>
            <a:endParaRPr lang="en-US" altLang="en-US"/>
          </a:p>
        </p:txBody>
      </p:sp>
    </p:spTree>
    <p:extLst>
      <p:ext uri="{BB962C8B-B14F-4D97-AF65-F5344CB8AC3E}">
        <p14:creationId xmlns:p14="http://schemas.microsoft.com/office/powerpoint/2010/main" val="296839190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EFDCC52-9D90-438A-A598-3EB3093C09E4}" type="datetime1">
              <a:rPr lang="en-US" altLang="en-US"/>
              <a:pPr/>
              <a:t>9/3/2014</a:t>
            </a:fld>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400800"/>
            <a:ext cx="2133600" cy="32067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anose="020F0502020204030204" pitchFamily="34" charset="0"/>
              </a:defRPr>
            </a:lvl1pPr>
          </a:lstStyle>
          <a:p>
            <a:fld id="{C66FC6FF-C109-44FD-AC42-FA2C07B14803}" type="slidenum">
              <a:rPr lang="en-US" altLang="en-US"/>
              <a:pPr/>
              <a:t>‹#›</a:t>
            </a:fld>
            <a:endParaRPr lang="en-US" altLang="en-US"/>
          </a:p>
        </p:txBody>
      </p:sp>
    </p:spTree>
    <p:extLst>
      <p:ext uri="{BB962C8B-B14F-4D97-AF65-F5344CB8AC3E}">
        <p14:creationId xmlns:p14="http://schemas.microsoft.com/office/powerpoint/2010/main" val="218317488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D05DA82-E313-4F33-961C-FA2E87F9D55F}" type="datetime1">
              <a:rPr lang="en-US" altLang="en-US"/>
              <a:pPr/>
              <a:t>9/3/2014</a:t>
            </a:fld>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400800"/>
            <a:ext cx="2133600" cy="32067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anose="020F0502020204030204" pitchFamily="34" charset="0"/>
              </a:defRPr>
            </a:lvl1pPr>
          </a:lstStyle>
          <a:p>
            <a:fld id="{3F980DD6-FDD3-44F0-AF80-119C4F055AAA}" type="slidenum">
              <a:rPr lang="en-US" altLang="en-US"/>
              <a:pPr/>
              <a:t>‹#›</a:t>
            </a:fld>
            <a:endParaRPr lang="en-US" altLang="en-US"/>
          </a:p>
        </p:txBody>
      </p:sp>
    </p:spTree>
    <p:extLst>
      <p:ext uri="{BB962C8B-B14F-4D97-AF65-F5344CB8AC3E}">
        <p14:creationId xmlns:p14="http://schemas.microsoft.com/office/powerpoint/2010/main" val="322811381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9FA37A6-F9CC-4CCD-9CF9-FA563F3CDC00}" type="datetime1">
              <a:rPr lang="en-US" altLang="en-US"/>
              <a:pPr/>
              <a:t>9/3/2014</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400800"/>
            <a:ext cx="2133600" cy="32067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anose="020F0502020204030204" pitchFamily="34" charset="0"/>
              </a:defRPr>
            </a:lvl1pPr>
          </a:lstStyle>
          <a:p>
            <a:fld id="{2CD88278-BC32-4B9F-AF74-84B09EA7AA95}" type="slidenum">
              <a:rPr lang="en-US" altLang="en-US"/>
              <a:pPr/>
              <a:t>‹#›</a:t>
            </a:fld>
            <a:endParaRPr lang="en-US" altLang="en-US"/>
          </a:p>
        </p:txBody>
      </p:sp>
    </p:spTree>
    <p:extLst>
      <p:ext uri="{BB962C8B-B14F-4D97-AF65-F5344CB8AC3E}">
        <p14:creationId xmlns:p14="http://schemas.microsoft.com/office/powerpoint/2010/main" val="316941676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6261390-34C8-4549-AC24-C9E88CB98FDE}" type="datetime1">
              <a:rPr lang="en-US" altLang="en-US"/>
              <a:pPr/>
              <a:t>9/3/2014</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400800"/>
            <a:ext cx="2133600" cy="32067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anose="020F0502020204030204" pitchFamily="34" charset="0"/>
              </a:defRPr>
            </a:lvl1pPr>
          </a:lstStyle>
          <a:p>
            <a:fld id="{BAB14BD2-94BC-4B7C-8A14-F3BB7052BE9D}" type="slidenum">
              <a:rPr lang="en-US" altLang="en-US"/>
              <a:pPr/>
              <a:t>‹#›</a:t>
            </a:fld>
            <a:endParaRPr lang="en-US" altLang="en-US"/>
          </a:p>
        </p:txBody>
      </p:sp>
    </p:spTree>
    <p:extLst>
      <p:ext uri="{BB962C8B-B14F-4D97-AF65-F5344CB8AC3E}">
        <p14:creationId xmlns:p14="http://schemas.microsoft.com/office/powerpoint/2010/main" val="142012458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A10D8AAE-3E52-4DAE-83BE-5AC2D48A78CC}" type="datetime1">
              <a:rPr lang="en-US" altLang="en-US"/>
              <a:pPr/>
              <a:t>9/3/2014</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851455E-B9FF-4F8B-996B-418B926150D2}" type="slidenum">
              <a:rPr lang="en-US" altLang="en-US"/>
              <a:pPr/>
              <a:t>‹#›</a:t>
            </a:fld>
            <a:endParaRPr lang="en-US" altLang="en-US"/>
          </a:p>
        </p:txBody>
      </p:sp>
    </p:spTree>
    <p:extLst>
      <p:ext uri="{BB962C8B-B14F-4D97-AF65-F5344CB8AC3E}">
        <p14:creationId xmlns:p14="http://schemas.microsoft.com/office/powerpoint/2010/main" val="218198554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CC95AD7-368D-4885-9A70-6B8F271C1652}" type="datetime1">
              <a:rPr lang="en-US" altLang="en-US"/>
              <a:pPr/>
              <a:t>9/3/2014</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4CA7FDD-2D64-4DB2-8322-F03B8A87B2C8}" type="slidenum">
              <a:rPr lang="en-US" altLang="en-US"/>
              <a:pPr/>
              <a:t>‹#›</a:t>
            </a:fld>
            <a:endParaRPr lang="en-US" altLang="en-US"/>
          </a:p>
        </p:txBody>
      </p:sp>
    </p:spTree>
    <p:extLst>
      <p:ext uri="{BB962C8B-B14F-4D97-AF65-F5344CB8AC3E}">
        <p14:creationId xmlns:p14="http://schemas.microsoft.com/office/powerpoint/2010/main" val="40989193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4E7C778-6501-4F24-8961-CC4513205C04}" type="datetime1">
              <a:rPr lang="en-US" altLang="en-US"/>
              <a:pPr/>
              <a:t>9/3/2014</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6D98A3A-3027-45B9-B3EC-93F56C45BECE}" type="slidenum">
              <a:rPr lang="en-US" altLang="en-US"/>
              <a:pPr/>
              <a:t>‹#›</a:t>
            </a:fld>
            <a:endParaRPr lang="en-US" altLang="en-US"/>
          </a:p>
        </p:txBody>
      </p:sp>
    </p:spTree>
    <p:extLst>
      <p:ext uri="{BB962C8B-B14F-4D97-AF65-F5344CB8AC3E}">
        <p14:creationId xmlns:p14="http://schemas.microsoft.com/office/powerpoint/2010/main" val="360936121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BFC92D89-DBBC-46AA-9DC4-6F4DCAC418EE}" type="datetime1">
              <a:rPr lang="en-US" altLang="en-US"/>
              <a:pPr/>
              <a:t>9/3/2014</a:t>
            </a:fld>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C3B074E-B742-4851-A789-4F8910DEF034}" type="slidenum">
              <a:rPr lang="en-US" altLang="en-US"/>
              <a:pPr/>
              <a:t>‹#›</a:t>
            </a:fld>
            <a:endParaRPr lang="en-US" altLang="en-US"/>
          </a:p>
        </p:txBody>
      </p:sp>
    </p:spTree>
    <p:extLst>
      <p:ext uri="{BB962C8B-B14F-4D97-AF65-F5344CB8AC3E}">
        <p14:creationId xmlns:p14="http://schemas.microsoft.com/office/powerpoint/2010/main" val="651795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Freeform 1"/>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560">
            <a:solidFill>
              <a:srgbClr val="CC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5" name="Line 2"/>
          <p:cNvSpPr>
            <a:spLocks noChangeShapeType="1"/>
          </p:cNvSpPr>
          <p:nvPr/>
        </p:nvSpPr>
        <p:spPr bwMode="auto">
          <a:xfrm>
            <a:off x="457200" y="3371850"/>
            <a:ext cx="8229600" cy="1588"/>
          </a:xfrm>
          <a:prstGeom prst="line">
            <a:avLst/>
          </a:prstGeom>
          <a:noFill/>
          <a:ln w="19080">
            <a:solidFill>
              <a:srgbClr val="CC99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457200">
              <a:buClr>
                <a:srgbClr val="000000"/>
              </a:buClr>
              <a:buSzPct val="100000"/>
              <a:buFont typeface="Times New Roman" charset="0"/>
              <a:buNone/>
              <a:defRPr/>
            </a:pPr>
            <a:endParaRPr lang="en-US" sz="2400">
              <a:solidFill>
                <a:srgbClr val="FFFFFF"/>
              </a:solidFill>
              <a:latin typeface="Arial" charset="0"/>
              <a:ea typeface="ＭＳ Ｐゴシック" charset="0"/>
            </a:endParaRPr>
          </a:p>
        </p:txBody>
      </p:sp>
      <p:sp>
        <p:nvSpPr>
          <p:cNvPr id="6" name="Line 3"/>
          <p:cNvSpPr>
            <a:spLocks noChangeShapeType="1"/>
          </p:cNvSpPr>
          <p:nvPr/>
        </p:nvSpPr>
        <p:spPr bwMode="auto">
          <a:xfrm>
            <a:off x="8686800" y="2457450"/>
            <a:ext cx="1588" cy="914400"/>
          </a:xfrm>
          <a:prstGeom prst="line">
            <a:avLst/>
          </a:prstGeom>
          <a:noFill/>
          <a:ln w="25560">
            <a:solidFill>
              <a:srgbClr val="CC99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457200">
              <a:buClr>
                <a:srgbClr val="000000"/>
              </a:buClr>
              <a:buSzPct val="100000"/>
              <a:buFont typeface="Times New Roman" charset="0"/>
              <a:buNone/>
              <a:defRPr/>
            </a:pPr>
            <a:endParaRPr lang="en-US" sz="2400">
              <a:solidFill>
                <a:srgbClr val="FFFFFF"/>
              </a:solidFill>
              <a:latin typeface="Arial" charset="0"/>
              <a:ea typeface="ＭＳ Ｐゴシック" charset="0"/>
            </a:endParaRPr>
          </a:p>
        </p:txBody>
      </p:sp>
      <p:sp>
        <p:nvSpPr>
          <p:cNvPr id="7" name="Text Box 7"/>
          <p:cNvSpPr txBox="1">
            <a:spLocks noChangeArrowheads="1"/>
          </p:cNvSpPr>
          <p:nvPr/>
        </p:nvSpPr>
        <p:spPr bwMode="auto">
          <a:xfrm>
            <a:off x="3124200" y="6243638"/>
            <a:ext cx="28956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buClr>
                <a:srgbClr val="000000"/>
              </a:buClr>
              <a:buSzPct val="100000"/>
              <a:buFont typeface="Times New Roman" panose="02020603050405020304" pitchFamily="18" charset="0"/>
              <a:buNone/>
            </a:pPr>
            <a:endParaRPr lang="en-US" altLang="en-US">
              <a:solidFill>
                <a:srgbClr val="FFFFFF"/>
              </a:solidFill>
            </a:endParaRPr>
          </a:p>
        </p:txBody>
      </p:sp>
      <p:sp>
        <p:nvSpPr>
          <p:cNvPr id="2" name="Vertical Title 1"/>
          <p:cNvSpPr>
            <a:spLocks noGrp="1"/>
          </p:cNvSpPr>
          <p:nvPr>
            <p:ph type="title" orient="vert"/>
          </p:nvPr>
        </p:nvSpPr>
        <p:spPr>
          <a:xfrm>
            <a:off x="6686550" y="152400"/>
            <a:ext cx="2151063" cy="59801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5980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14400">
              <a:buSzTx/>
              <a:defRPr/>
            </a:lvl1pPr>
          </a:lstStyle>
          <a:p>
            <a:pPr>
              <a:defRPr/>
            </a:pPr>
            <a:r>
              <a:rPr lang="en-US"/>
              <a:t>Efficient Runahead Execution</a:t>
            </a:r>
          </a:p>
        </p:txBody>
      </p:sp>
      <p:sp>
        <p:nvSpPr>
          <p:cNvPr id="9" name="Slide Number Placeholder 4"/>
          <p:cNvSpPr>
            <a:spLocks noGrp="1"/>
          </p:cNvSpPr>
          <p:nvPr>
            <p:ph type="sldNum"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14400">
              <a:buSzTx/>
              <a:defRPr/>
            </a:lvl1pPr>
          </a:lstStyle>
          <a:p>
            <a:fld id="{345F6F0C-060F-45AE-8119-3841408CD710}" type="slidenum">
              <a:rPr lang="en-US" altLang="en-US"/>
              <a:pPr/>
              <a:t>‹#›</a:t>
            </a:fld>
            <a:endParaRPr lang="en-US" altLang="en-US"/>
          </a:p>
        </p:txBody>
      </p:sp>
    </p:spTree>
    <p:extLst>
      <p:ext uri="{BB962C8B-B14F-4D97-AF65-F5344CB8AC3E}">
        <p14:creationId xmlns:p14="http://schemas.microsoft.com/office/powerpoint/2010/main" val="410555198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6AB46315-049F-4D9E-8B80-9C4171655DD3}" type="datetime1">
              <a:rPr lang="en-US" altLang="en-US"/>
              <a:pPr/>
              <a:t>9/3/2014</a:t>
            </a:fld>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73FD2B1A-7494-48AD-8E68-A2C18D0D6708}" type="slidenum">
              <a:rPr lang="en-US" altLang="en-US"/>
              <a:pPr/>
              <a:t>‹#›</a:t>
            </a:fld>
            <a:endParaRPr lang="en-US" altLang="en-US"/>
          </a:p>
        </p:txBody>
      </p:sp>
    </p:spTree>
    <p:extLst>
      <p:ext uri="{BB962C8B-B14F-4D97-AF65-F5344CB8AC3E}">
        <p14:creationId xmlns:p14="http://schemas.microsoft.com/office/powerpoint/2010/main" val="83045012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FC4D6F1-120E-4832-A923-2211B5698F00}" type="datetime1">
              <a:rPr lang="en-US" altLang="en-US"/>
              <a:pPr/>
              <a:t>9/3/2014</a:t>
            </a:fld>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38134846-36BA-4232-8E90-AC1047C00719}" type="slidenum">
              <a:rPr lang="en-US" altLang="en-US"/>
              <a:pPr/>
              <a:t>‹#›</a:t>
            </a:fld>
            <a:endParaRPr lang="en-US" altLang="en-US"/>
          </a:p>
        </p:txBody>
      </p:sp>
    </p:spTree>
    <p:extLst>
      <p:ext uri="{BB962C8B-B14F-4D97-AF65-F5344CB8AC3E}">
        <p14:creationId xmlns:p14="http://schemas.microsoft.com/office/powerpoint/2010/main" val="23541081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396ABAE-9C14-4BA5-B7C1-956F5A889025}" type="datetime1">
              <a:rPr lang="en-US" altLang="en-US"/>
              <a:pPr/>
              <a:t>9/3/2014</a:t>
            </a:fld>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D2F51F63-54F0-4BEB-8672-FE47D75E0029}" type="slidenum">
              <a:rPr lang="en-US" altLang="en-US"/>
              <a:pPr/>
              <a:t>‹#›</a:t>
            </a:fld>
            <a:endParaRPr lang="en-US" altLang="en-US"/>
          </a:p>
        </p:txBody>
      </p:sp>
    </p:spTree>
    <p:extLst>
      <p:ext uri="{BB962C8B-B14F-4D97-AF65-F5344CB8AC3E}">
        <p14:creationId xmlns:p14="http://schemas.microsoft.com/office/powerpoint/2010/main" val="10983128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514ADD1-629A-4F0E-96D7-C7B492B28894}" type="datetime1">
              <a:rPr lang="en-US" altLang="en-US"/>
              <a:pPr/>
              <a:t>9/3/2014</a:t>
            </a:fld>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3BDD6AB-5E45-41E5-B283-400DB871BA23}" type="slidenum">
              <a:rPr lang="en-US" altLang="en-US"/>
              <a:pPr/>
              <a:t>‹#›</a:t>
            </a:fld>
            <a:endParaRPr lang="en-US" altLang="en-US"/>
          </a:p>
        </p:txBody>
      </p:sp>
    </p:spTree>
    <p:extLst>
      <p:ext uri="{BB962C8B-B14F-4D97-AF65-F5344CB8AC3E}">
        <p14:creationId xmlns:p14="http://schemas.microsoft.com/office/powerpoint/2010/main" val="257572962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D8F056D-300B-4468-A2CE-99B048B1208C}" type="datetime1">
              <a:rPr lang="en-US" altLang="en-US"/>
              <a:pPr/>
              <a:t>9/3/2014</a:t>
            </a:fld>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6B5EBFC-F69B-4814-BFFD-739889DC670D}" type="slidenum">
              <a:rPr lang="en-US" altLang="en-US"/>
              <a:pPr/>
              <a:t>‹#›</a:t>
            </a:fld>
            <a:endParaRPr lang="en-US" altLang="en-US"/>
          </a:p>
        </p:txBody>
      </p:sp>
    </p:spTree>
    <p:extLst>
      <p:ext uri="{BB962C8B-B14F-4D97-AF65-F5344CB8AC3E}">
        <p14:creationId xmlns:p14="http://schemas.microsoft.com/office/powerpoint/2010/main" val="74637638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3041903-DEF1-4ACE-8408-25F25EB205B9}" type="datetime1">
              <a:rPr lang="en-US" altLang="en-US"/>
              <a:pPr/>
              <a:t>9/3/2014</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1D538C3-74CE-4FA3-9B6B-7359AA853904}" type="slidenum">
              <a:rPr lang="en-US" altLang="en-US"/>
              <a:pPr/>
              <a:t>‹#›</a:t>
            </a:fld>
            <a:endParaRPr lang="en-US" altLang="en-US"/>
          </a:p>
        </p:txBody>
      </p:sp>
    </p:spTree>
    <p:extLst>
      <p:ext uri="{BB962C8B-B14F-4D97-AF65-F5344CB8AC3E}">
        <p14:creationId xmlns:p14="http://schemas.microsoft.com/office/powerpoint/2010/main" val="118739969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50759E6-AD0B-42C0-A5B1-714D57E07B34}" type="datetime1">
              <a:rPr lang="en-US" altLang="en-US"/>
              <a:pPr/>
              <a:t>9/3/2014</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9BA8694-6F8C-40DC-BECA-9E7C01402E9C}" type="slidenum">
              <a:rPr lang="en-US" altLang="en-US"/>
              <a:pPr/>
              <a:t>‹#›</a:t>
            </a:fld>
            <a:endParaRPr lang="en-US" altLang="en-US"/>
          </a:p>
        </p:txBody>
      </p:sp>
    </p:spTree>
    <p:extLst>
      <p:ext uri="{BB962C8B-B14F-4D97-AF65-F5344CB8AC3E}">
        <p14:creationId xmlns:p14="http://schemas.microsoft.com/office/powerpoint/2010/main" val="125949344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228600" indent="0" algn="ctr">
              <a:buNone/>
              <a:defRPr/>
            </a:lvl2pPr>
            <a:lvl3pPr marL="457200" indent="0" algn="ctr">
              <a:buNone/>
              <a:defRPr/>
            </a:lvl3pPr>
            <a:lvl4pPr marL="685800" indent="0" algn="ctr">
              <a:buNone/>
              <a:defRPr/>
            </a:lvl4pPr>
            <a:lvl5pPr marL="914400" indent="0" algn="ctr">
              <a:buNone/>
              <a:defRPr/>
            </a:lvl5pPr>
            <a:lvl6pPr marL="1143000" indent="0" algn="ctr">
              <a:buNone/>
              <a:defRPr/>
            </a:lvl6pPr>
            <a:lvl7pPr marL="1371600" indent="0" algn="ctr">
              <a:buNone/>
              <a:defRPr/>
            </a:lvl7pPr>
            <a:lvl8pPr marL="1600200" indent="0" algn="ctr">
              <a:buNone/>
              <a:defRPr/>
            </a:lvl8pPr>
            <a:lvl9pPr marL="18288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42033565"/>
      </p:ext>
    </p:extLst>
  </p:cSld>
  <p:clrMapOvr>
    <a:masterClrMapping/>
  </p:clrMapOvr>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3051733"/>
      </p:ext>
    </p:extLst>
  </p:cSld>
  <p:clrMapOvr>
    <a:masterClrMapping/>
  </p:clrMapOvr>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2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2"/>
            <a:ext cx="7772400" cy="1500188"/>
          </a:xfrm>
        </p:spPr>
        <p:txBody>
          <a:bodyPr anchor="b"/>
          <a:lstStyle>
            <a:lvl1pPr marL="0" indent="0">
              <a:buNone/>
              <a:defRPr sz="1000"/>
            </a:lvl1pPr>
            <a:lvl2pPr marL="228600" indent="0">
              <a:buNone/>
              <a:defRPr sz="900"/>
            </a:lvl2pPr>
            <a:lvl3pPr marL="457200" indent="0">
              <a:buNone/>
              <a:defRPr sz="800"/>
            </a:lvl3pPr>
            <a:lvl4pPr marL="685800" indent="0">
              <a:buNone/>
              <a:defRPr sz="700"/>
            </a:lvl4pPr>
            <a:lvl5pPr marL="914400" indent="0">
              <a:buNone/>
              <a:defRPr sz="700"/>
            </a:lvl5pPr>
            <a:lvl6pPr marL="1143000" indent="0">
              <a:buNone/>
              <a:defRPr sz="700"/>
            </a:lvl6pPr>
            <a:lvl7pPr marL="1371600" indent="0">
              <a:buNone/>
              <a:defRPr sz="700"/>
            </a:lvl7pPr>
            <a:lvl8pPr marL="1600200" indent="0">
              <a:buNone/>
              <a:defRPr sz="700"/>
            </a:lvl8pPr>
            <a:lvl9pPr marL="1828800" indent="0">
              <a:buNone/>
              <a:defRPr sz="700"/>
            </a:lvl9pPr>
          </a:lstStyle>
          <a:p>
            <a:pPr lvl="0"/>
            <a:r>
              <a:rPr lang="en-US" smtClean="0"/>
              <a:t>Click to edit Master text styles</a:t>
            </a:r>
          </a:p>
        </p:txBody>
      </p:sp>
    </p:spTree>
    <p:extLst>
      <p:ext uri="{BB962C8B-B14F-4D97-AF65-F5344CB8AC3E}">
        <p14:creationId xmlns:p14="http://schemas.microsoft.com/office/powerpoint/2010/main" val="196395790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91402" tIns="45702" rIns="91402" bIns="45702"/>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402" tIns="45702" rIns="91402" bIns="45702"/>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lIns="91402" tIns="45702" rIns="91402" bIns="45702"/>
          <a:lstStyle/>
          <a:p>
            <a:endParaRPr lang="en-US"/>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defTabSz="912813">
              <a:defRPr sz="1200">
                <a:solidFill>
                  <a:srgbClr val="000000"/>
                </a:solidFill>
                <a:latin typeface="Garamond" panose="02020404030301010803"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defTabSz="914400">
              <a:defRPr/>
            </a:lvl1pPr>
          </a:lstStyle>
          <a:p>
            <a:endParaRPr lang="en-US" altLang="en-US"/>
          </a:p>
        </p:txBody>
      </p:sp>
      <p:sp>
        <p:nvSpPr>
          <p:cNvPr id="9" name="Rectangle 6"/>
          <p:cNvSpPr>
            <a:spLocks noGrp="1" noChangeArrowheads="1"/>
          </p:cNvSpPr>
          <p:nvPr>
            <p:ph type="sldNum" sz="quarter" idx="12"/>
          </p:nvPr>
        </p:nvSpPr>
        <p:spPr/>
        <p:txBody>
          <a:bodyPr/>
          <a:lstStyle>
            <a:lvl1pPr defTabSz="914400">
              <a:defRPr sz="1200"/>
            </a:lvl1pPr>
          </a:lstStyle>
          <a:p>
            <a:fld id="{3D565DBB-5D3F-4CDB-A87B-E5CB70FDA3DD}" type="slidenum">
              <a:rPr lang="en-US" altLang="en-US"/>
              <a:pPr/>
              <a:t>‹#›</a:t>
            </a:fld>
            <a:endParaRPr lang="en-US" altLang="en-US"/>
          </a:p>
        </p:txBody>
      </p:sp>
    </p:spTree>
    <p:extLst>
      <p:ext uri="{BB962C8B-B14F-4D97-AF65-F5344CB8AC3E}">
        <p14:creationId xmlns:p14="http://schemas.microsoft.com/office/powerpoint/2010/main" val="2113625434"/>
      </p:ext>
    </p:extLst>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9100" y="1047750"/>
            <a:ext cx="4000500" cy="5175250"/>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047750"/>
            <a:ext cx="4000500" cy="5175250"/>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1257060"/>
      </p:ext>
    </p:extLst>
  </p:cSld>
  <p:clrMapOvr>
    <a:masterClrMapping/>
  </p:clrMapOvr>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63976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2"/>
            <a:ext cx="4041775" cy="63976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3633160"/>
      </p:ext>
    </p:extLst>
  </p:cSld>
  <p:clrMapOvr>
    <a:masterClrMapping/>
  </p:clrMapOvr>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45735978"/>
      </p:ext>
    </p:extLst>
  </p:cSld>
  <p:clrMapOvr>
    <a:masterClrMapping/>
  </p:clrMapOvr>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6714827"/>
      </p:ext>
    </p:extLst>
  </p:cSld>
  <p:clrMapOvr>
    <a:masterClrMapping/>
  </p:clrMapOvr>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1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313" cy="4691063"/>
          </a:xfrm>
        </p:spPr>
        <p:txBody>
          <a:bodyPr/>
          <a:lstStyle>
            <a:lvl1pPr marL="0" indent="0">
              <a:buNone/>
              <a:defRPr sz="70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smtClean="0"/>
              <a:t>Click to edit Master text styles</a:t>
            </a:r>
          </a:p>
        </p:txBody>
      </p:sp>
    </p:spTree>
    <p:extLst>
      <p:ext uri="{BB962C8B-B14F-4D97-AF65-F5344CB8AC3E}">
        <p14:creationId xmlns:p14="http://schemas.microsoft.com/office/powerpoint/2010/main" val="2727982757"/>
      </p:ext>
    </p:extLst>
  </p:cSld>
  <p:clrMapOvr>
    <a:masterClrMapping/>
  </p:clrMapOvr>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pPr lvl="0"/>
            <a:endParaRPr lang="en-US" noProof="0">
              <a:sym typeface="Myriad Pro Bold Cond" charset="0"/>
            </a:endParaRPr>
          </a:p>
        </p:txBody>
      </p:sp>
      <p:sp>
        <p:nvSpPr>
          <p:cNvPr id="4" name="Text Placeholder 3"/>
          <p:cNvSpPr>
            <a:spLocks noGrp="1"/>
          </p:cNvSpPr>
          <p:nvPr>
            <p:ph type="body" sz="half" idx="2"/>
          </p:nvPr>
        </p:nvSpPr>
        <p:spPr>
          <a:xfrm>
            <a:off x="1792288" y="5367341"/>
            <a:ext cx="5486400" cy="804863"/>
          </a:xfrm>
        </p:spPr>
        <p:txBody>
          <a:bodyPr/>
          <a:lstStyle>
            <a:lvl1pPr marL="0" indent="0">
              <a:buNone/>
              <a:defRPr sz="70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smtClean="0"/>
              <a:t>Click to edit Master text styles</a:t>
            </a:r>
          </a:p>
        </p:txBody>
      </p:sp>
    </p:spTree>
    <p:extLst>
      <p:ext uri="{BB962C8B-B14F-4D97-AF65-F5344CB8AC3E}">
        <p14:creationId xmlns:p14="http://schemas.microsoft.com/office/powerpoint/2010/main" val="4186899146"/>
      </p:ext>
    </p:extLst>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8389160"/>
      </p:ext>
    </p:extLst>
  </p:cSld>
  <p:clrMapOvr>
    <a:masterClrMapping/>
  </p:clrMapOvr>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196850"/>
            <a:ext cx="2019300" cy="6026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9100" y="196850"/>
            <a:ext cx="5981700" cy="6026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0191086"/>
      </p:ext>
    </p:extLst>
  </p:cSld>
  <p:clrMapOvr>
    <a:masterClrMapping/>
  </p:clrMapOvr>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59B125D2-C540-4108-9539-1038571AF824}" type="slidenum">
              <a:rPr lang="en-US" altLang="en-US"/>
              <a:pPr/>
              <a:t>‹#›</a:t>
            </a:fld>
            <a:endParaRPr lang="en-US" altLang="en-US"/>
          </a:p>
        </p:txBody>
      </p:sp>
    </p:spTree>
    <p:extLst>
      <p:ext uri="{BB962C8B-B14F-4D97-AF65-F5344CB8AC3E}">
        <p14:creationId xmlns:p14="http://schemas.microsoft.com/office/powerpoint/2010/main" val="1441051607"/>
      </p:ext>
    </p:extLst>
  </p:cSld>
  <p:clrMapOvr>
    <a:masterClrMapping/>
  </p:clrMapOvr>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endParaRPr lang="en-US" altLang="en-US"/>
          </a:p>
        </p:txBody>
      </p:sp>
      <p:sp>
        <p:nvSpPr>
          <p:cNvPr id="5" name="Rectangle 1030"/>
          <p:cNvSpPr>
            <a:spLocks noGrp="1" noChangeArrowheads="1"/>
          </p:cNvSpPr>
          <p:nvPr>
            <p:ph type="sldNum" sz="quarter" idx="11"/>
          </p:nvPr>
        </p:nvSpPr>
        <p:spPr/>
        <p:txBody>
          <a:bodyPr/>
          <a:lstStyle>
            <a:lvl1pPr>
              <a:defRPr/>
            </a:lvl1pPr>
          </a:lstStyle>
          <a:p>
            <a:fld id="{33978FE3-4374-43F5-8AC1-57DC629F9D97}" type="slidenum">
              <a:rPr lang="en-US" altLang="en-US"/>
              <a:pPr/>
              <a:t>‹#›</a:t>
            </a:fld>
            <a:endParaRPr lang="en-US" altLang="en-US"/>
          </a:p>
        </p:txBody>
      </p:sp>
    </p:spTree>
    <p:extLst>
      <p:ext uri="{BB962C8B-B14F-4D97-AF65-F5344CB8AC3E}">
        <p14:creationId xmlns:p14="http://schemas.microsoft.com/office/powerpoint/2010/main" val="315926813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defTabSz="914400">
              <a:defRPr/>
            </a:lvl1pPr>
          </a:lstStyle>
          <a:p>
            <a:endParaRPr lang="en-US" altLang="en-US"/>
          </a:p>
        </p:txBody>
      </p:sp>
      <p:sp>
        <p:nvSpPr>
          <p:cNvPr id="5" name="Rectangle 1030"/>
          <p:cNvSpPr>
            <a:spLocks noGrp="1" noChangeArrowheads="1"/>
          </p:cNvSpPr>
          <p:nvPr>
            <p:ph type="sldNum" sz="quarter" idx="11"/>
          </p:nvPr>
        </p:nvSpPr>
        <p:spPr/>
        <p:txBody>
          <a:bodyPr/>
          <a:lstStyle>
            <a:lvl1pPr defTabSz="914400">
              <a:defRPr/>
            </a:lvl1pPr>
          </a:lstStyle>
          <a:p>
            <a:fld id="{6C71B815-F071-473F-A6B1-C0DEC99F68D7}" type="slidenum">
              <a:rPr lang="en-US" altLang="en-US"/>
              <a:pPr/>
              <a:t>‹#›</a:t>
            </a:fld>
            <a:endParaRPr lang="en-US" altLang="en-US"/>
          </a:p>
        </p:txBody>
      </p:sp>
    </p:spTree>
    <p:extLst>
      <p:ext uri="{BB962C8B-B14F-4D97-AF65-F5344CB8AC3E}">
        <p14:creationId xmlns:p14="http://schemas.microsoft.com/office/powerpoint/2010/main" val="3220163688"/>
      </p:ext>
    </p:extLst>
  </p:cSld>
  <p:clrMapOvr>
    <a:masterClrMapping/>
  </p:clrMapOv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a:defRPr/>
            </a:lvl1pPr>
          </a:lstStyle>
          <a:p>
            <a:endParaRPr lang="en-US" altLang="en-US"/>
          </a:p>
        </p:txBody>
      </p:sp>
      <p:sp>
        <p:nvSpPr>
          <p:cNvPr id="5" name="Rectangle 1030"/>
          <p:cNvSpPr>
            <a:spLocks noGrp="1" noChangeArrowheads="1"/>
          </p:cNvSpPr>
          <p:nvPr>
            <p:ph type="sldNum" sz="quarter" idx="11"/>
          </p:nvPr>
        </p:nvSpPr>
        <p:spPr/>
        <p:txBody>
          <a:bodyPr/>
          <a:lstStyle>
            <a:lvl1pPr>
              <a:defRPr/>
            </a:lvl1pPr>
          </a:lstStyle>
          <a:p>
            <a:fld id="{04744313-A2E4-4BDF-9CDB-BAFC2922CD81}" type="slidenum">
              <a:rPr lang="en-US" altLang="en-US"/>
              <a:pPr/>
              <a:t>‹#›</a:t>
            </a:fld>
            <a:endParaRPr lang="en-US" altLang="en-US"/>
          </a:p>
        </p:txBody>
      </p:sp>
    </p:spTree>
    <p:extLst>
      <p:ext uri="{BB962C8B-B14F-4D97-AF65-F5344CB8AC3E}">
        <p14:creationId xmlns:p14="http://schemas.microsoft.com/office/powerpoint/2010/main" val="1478012593"/>
      </p:ext>
    </p:extLst>
  </p:cSld>
  <p:clrMapOvr>
    <a:masterClrMapping/>
  </p:clrMapOvr>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a:defRPr/>
            </a:lvl1pPr>
          </a:lstStyle>
          <a:p>
            <a:endParaRPr lang="en-US" altLang="en-US"/>
          </a:p>
        </p:txBody>
      </p:sp>
      <p:sp>
        <p:nvSpPr>
          <p:cNvPr id="6" name="Rectangle 1030"/>
          <p:cNvSpPr>
            <a:spLocks noGrp="1" noChangeArrowheads="1"/>
          </p:cNvSpPr>
          <p:nvPr>
            <p:ph type="sldNum" sz="quarter" idx="11"/>
          </p:nvPr>
        </p:nvSpPr>
        <p:spPr/>
        <p:txBody>
          <a:bodyPr/>
          <a:lstStyle>
            <a:lvl1pPr>
              <a:defRPr/>
            </a:lvl1pPr>
          </a:lstStyle>
          <a:p>
            <a:fld id="{CDD532AD-8182-4792-AC62-A9586EB64064}" type="slidenum">
              <a:rPr lang="en-US" altLang="en-US"/>
              <a:pPr/>
              <a:t>‹#›</a:t>
            </a:fld>
            <a:endParaRPr lang="en-US" altLang="en-US"/>
          </a:p>
        </p:txBody>
      </p:sp>
    </p:spTree>
    <p:extLst>
      <p:ext uri="{BB962C8B-B14F-4D97-AF65-F5344CB8AC3E}">
        <p14:creationId xmlns:p14="http://schemas.microsoft.com/office/powerpoint/2010/main" val="1934509493"/>
      </p:ext>
    </p:extLst>
  </p:cSld>
  <p:clrMapOvr>
    <a:masterClrMapping/>
  </p:clrMapOvr>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a:defRPr/>
            </a:lvl1pPr>
          </a:lstStyle>
          <a:p>
            <a:endParaRPr lang="en-US" altLang="en-US"/>
          </a:p>
        </p:txBody>
      </p:sp>
      <p:sp>
        <p:nvSpPr>
          <p:cNvPr id="8" name="Rectangle 1030"/>
          <p:cNvSpPr>
            <a:spLocks noGrp="1" noChangeArrowheads="1"/>
          </p:cNvSpPr>
          <p:nvPr>
            <p:ph type="sldNum" sz="quarter" idx="11"/>
          </p:nvPr>
        </p:nvSpPr>
        <p:spPr/>
        <p:txBody>
          <a:bodyPr/>
          <a:lstStyle>
            <a:lvl1pPr>
              <a:defRPr/>
            </a:lvl1pPr>
          </a:lstStyle>
          <a:p>
            <a:fld id="{AAFF6F1A-48D2-4E2A-9EE9-D6DD872760C9}" type="slidenum">
              <a:rPr lang="en-US" altLang="en-US"/>
              <a:pPr/>
              <a:t>‹#›</a:t>
            </a:fld>
            <a:endParaRPr lang="en-US" altLang="en-US"/>
          </a:p>
        </p:txBody>
      </p:sp>
    </p:spTree>
    <p:extLst>
      <p:ext uri="{BB962C8B-B14F-4D97-AF65-F5344CB8AC3E}">
        <p14:creationId xmlns:p14="http://schemas.microsoft.com/office/powerpoint/2010/main" val="1567414342"/>
      </p:ext>
    </p:extLst>
  </p:cSld>
  <p:clrMapOvr>
    <a:masterClrMapping/>
  </p:clrMapOvr>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a:defRPr/>
            </a:lvl1pPr>
          </a:lstStyle>
          <a:p>
            <a:endParaRPr lang="en-US" altLang="en-US"/>
          </a:p>
        </p:txBody>
      </p:sp>
      <p:sp>
        <p:nvSpPr>
          <p:cNvPr id="4" name="Rectangle 1030"/>
          <p:cNvSpPr>
            <a:spLocks noGrp="1" noChangeArrowheads="1"/>
          </p:cNvSpPr>
          <p:nvPr>
            <p:ph type="sldNum" sz="quarter" idx="11"/>
          </p:nvPr>
        </p:nvSpPr>
        <p:spPr/>
        <p:txBody>
          <a:bodyPr/>
          <a:lstStyle>
            <a:lvl1pPr>
              <a:defRPr/>
            </a:lvl1pPr>
          </a:lstStyle>
          <a:p>
            <a:fld id="{66E003F1-CCDD-47D2-8EB2-A199F8D35C26}" type="slidenum">
              <a:rPr lang="en-US" altLang="en-US"/>
              <a:pPr/>
              <a:t>‹#›</a:t>
            </a:fld>
            <a:endParaRPr lang="en-US" altLang="en-US"/>
          </a:p>
        </p:txBody>
      </p:sp>
    </p:spTree>
    <p:extLst>
      <p:ext uri="{BB962C8B-B14F-4D97-AF65-F5344CB8AC3E}">
        <p14:creationId xmlns:p14="http://schemas.microsoft.com/office/powerpoint/2010/main" val="123887388"/>
      </p:ext>
    </p:extLst>
  </p:cSld>
  <p:clrMapOvr>
    <a:masterClrMapping/>
  </p:clrMapOvr>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a:defRPr/>
            </a:lvl1pPr>
          </a:lstStyle>
          <a:p>
            <a:endParaRPr lang="en-US" altLang="en-US"/>
          </a:p>
        </p:txBody>
      </p:sp>
      <p:sp>
        <p:nvSpPr>
          <p:cNvPr id="3" name="Rectangle 1030"/>
          <p:cNvSpPr>
            <a:spLocks noGrp="1" noChangeArrowheads="1"/>
          </p:cNvSpPr>
          <p:nvPr>
            <p:ph type="sldNum" sz="quarter" idx="11"/>
          </p:nvPr>
        </p:nvSpPr>
        <p:spPr/>
        <p:txBody>
          <a:bodyPr/>
          <a:lstStyle>
            <a:lvl1pPr>
              <a:defRPr/>
            </a:lvl1pPr>
          </a:lstStyle>
          <a:p>
            <a:fld id="{7DF1B1DA-C010-46BA-AED0-E005B6907D3B}" type="slidenum">
              <a:rPr lang="en-US" altLang="en-US"/>
              <a:pPr/>
              <a:t>‹#›</a:t>
            </a:fld>
            <a:endParaRPr lang="en-US" altLang="en-US"/>
          </a:p>
        </p:txBody>
      </p:sp>
    </p:spTree>
    <p:extLst>
      <p:ext uri="{BB962C8B-B14F-4D97-AF65-F5344CB8AC3E}">
        <p14:creationId xmlns:p14="http://schemas.microsoft.com/office/powerpoint/2010/main" val="1829976070"/>
      </p:ext>
    </p:extLst>
  </p:cSld>
  <p:clrMapOvr>
    <a:masterClrMapping/>
  </p:clrMapOvr>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endParaRPr lang="en-US" altLang="en-US"/>
          </a:p>
        </p:txBody>
      </p:sp>
      <p:sp>
        <p:nvSpPr>
          <p:cNvPr id="6" name="Rectangle 1030"/>
          <p:cNvSpPr>
            <a:spLocks noGrp="1" noChangeArrowheads="1"/>
          </p:cNvSpPr>
          <p:nvPr>
            <p:ph type="sldNum" sz="quarter" idx="11"/>
          </p:nvPr>
        </p:nvSpPr>
        <p:spPr/>
        <p:txBody>
          <a:bodyPr/>
          <a:lstStyle>
            <a:lvl1pPr>
              <a:defRPr/>
            </a:lvl1pPr>
          </a:lstStyle>
          <a:p>
            <a:fld id="{77A7EAC6-9202-4177-84FC-5E506DB78995}" type="slidenum">
              <a:rPr lang="en-US" altLang="en-US"/>
              <a:pPr/>
              <a:t>‹#›</a:t>
            </a:fld>
            <a:endParaRPr lang="en-US" altLang="en-US"/>
          </a:p>
        </p:txBody>
      </p:sp>
    </p:spTree>
    <p:extLst>
      <p:ext uri="{BB962C8B-B14F-4D97-AF65-F5344CB8AC3E}">
        <p14:creationId xmlns:p14="http://schemas.microsoft.com/office/powerpoint/2010/main" val="1074899651"/>
      </p:ext>
    </p:extLst>
  </p:cSld>
  <p:clrMapOvr>
    <a:masterClrMapping/>
  </p:clrMapOvr>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endParaRPr lang="en-US" altLang="en-US"/>
          </a:p>
        </p:txBody>
      </p:sp>
      <p:sp>
        <p:nvSpPr>
          <p:cNvPr id="6" name="Rectangle 1030"/>
          <p:cNvSpPr>
            <a:spLocks noGrp="1" noChangeArrowheads="1"/>
          </p:cNvSpPr>
          <p:nvPr>
            <p:ph type="sldNum" sz="quarter" idx="11"/>
          </p:nvPr>
        </p:nvSpPr>
        <p:spPr/>
        <p:txBody>
          <a:bodyPr/>
          <a:lstStyle>
            <a:lvl1pPr>
              <a:defRPr/>
            </a:lvl1pPr>
          </a:lstStyle>
          <a:p>
            <a:fld id="{88BA8F62-EEB0-420A-B781-27B90DA62089}" type="slidenum">
              <a:rPr lang="en-US" altLang="en-US"/>
              <a:pPr/>
              <a:t>‹#›</a:t>
            </a:fld>
            <a:endParaRPr lang="en-US" altLang="en-US"/>
          </a:p>
        </p:txBody>
      </p:sp>
    </p:spTree>
    <p:extLst>
      <p:ext uri="{BB962C8B-B14F-4D97-AF65-F5344CB8AC3E}">
        <p14:creationId xmlns:p14="http://schemas.microsoft.com/office/powerpoint/2010/main" val="2548898743"/>
      </p:ext>
    </p:extLst>
  </p:cSld>
  <p:clrMapOvr>
    <a:masterClrMapping/>
  </p:clrMapOv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endParaRPr lang="en-US" altLang="en-US"/>
          </a:p>
        </p:txBody>
      </p:sp>
      <p:sp>
        <p:nvSpPr>
          <p:cNvPr id="5" name="Rectangle 1030"/>
          <p:cNvSpPr>
            <a:spLocks noGrp="1" noChangeArrowheads="1"/>
          </p:cNvSpPr>
          <p:nvPr>
            <p:ph type="sldNum" sz="quarter" idx="11"/>
          </p:nvPr>
        </p:nvSpPr>
        <p:spPr/>
        <p:txBody>
          <a:bodyPr/>
          <a:lstStyle>
            <a:lvl1pPr>
              <a:defRPr/>
            </a:lvl1pPr>
          </a:lstStyle>
          <a:p>
            <a:fld id="{399CC233-197A-48D0-9F12-695F04225D53}" type="slidenum">
              <a:rPr lang="en-US" altLang="en-US"/>
              <a:pPr/>
              <a:t>‹#›</a:t>
            </a:fld>
            <a:endParaRPr lang="en-US" altLang="en-US"/>
          </a:p>
        </p:txBody>
      </p:sp>
    </p:spTree>
    <p:extLst>
      <p:ext uri="{BB962C8B-B14F-4D97-AF65-F5344CB8AC3E}">
        <p14:creationId xmlns:p14="http://schemas.microsoft.com/office/powerpoint/2010/main" val="3485653133"/>
      </p:ext>
    </p:extLst>
  </p:cSld>
  <p:clrMapOvr>
    <a:masterClrMapping/>
  </p:clrMapOvr>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endParaRPr lang="en-US" altLang="en-US"/>
          </a:p>
        </p:txBody>
      </p:sp>
      <p:sp>
        <p:nvSpPr>
          <p:cNvPr id="5" name="Rectangle 1030"/>
          <p:cNvSpPr>
            <a:spLocks noGrp="1" noChangeArrowheads="1"/>
          </p:cNvSpPr>
          <p:nvPr>
            <p:ph type="sldNum" sz="quarter" idx="11"/>
          </p:nvPr>
        </p:nvSpPr>
        <p:spPr/>
        <p:txBody>
          <a:bodyPr/>
          <a:lstStyle>
            <a:lvl1pPr>
              <a:defRPr/>
            </a:lvl1pPr>
          </a:lstStyle>
          <a:p>
            <a:fld id="{906DEA67-8174-49AD-80F2-461997DACDB9}" type="slidenum">
              <a:rPr lang="en-US" altLang="en-US"/>
              <a:pPr/>
              <a:t>‹#›</a:t>
            </a:fld>
            <a:endParaRPr lang="en-US" altLang="en-US"/>
          </a:p>
        </p:txBody>
      </p:sp>
    </p:spTree>
    <p:extLst>
      <p:ext uri="{BB962C8B-B14F-4D97-AF65-F5344CB8AC3E}">
        <p14:creationId xmlns:p14="http://schemas.microsoft.com/office/powerpoint/2010/main" val="3899714133"/>
      </p:ext>
    </p:extLst>
  </p:cSld>
  <p:clrMapOvr>
    <a:masterClrMapping/>
  </p:clrMapOvr>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a:defRPr/>
            </a:lvl1pPr>
          </a:lstStyle>
          <a:p>
            <a:endParaRPr lang="en-US" altLang="en-US"/>
          </a:p>
        </p:txBody>
      </p:sp>
      <p:sp>
        <p:nvSpPr>
          <p:cNvPr id="6" name="Rectangle 1030"/>
          <p:cNvSpPr>
            <a:spLocks noGrp="1" noChangeArrowheads="1"/>
          </p:cNvSpPr>
          <p:nvPr>
            <p:ph type="sldNum" sz="quarter" idx="11"/>
          </p:nvPr>
        </p:nvSpPr>
        <p:spPr/>
        <p:txBody>
          <a:bodyPr/>
          <a:lstStyle>
            <a:lvl1pPr>
              <a:defRPr/>
            </a:lvl1pPr>
          </a:lstStyle>
          <a:p>
            <a:fld id="{4F44897A-02A3-4BFF-A3BF-0329580D50DA}" type="slidenum">
              <a:rPr lang="en-US" altLang="en-US"/>
              <a:pPr/>
              <a:t>‹#›</a:t>
            </a:fld>
            <a:endParaRPr lang="en-US" altLang="en-US"/>
          </a:p>
        </p:txBody>
      </p:sp>
    </p:spTree>
    <p:extLst>
      <p:ext uri="{BB962C8B-B14F-4D97-AF65-F5344CB8AC3E}">
        <p14:creationId xmlns:p14="http://schemas.microsoft.com/office/powerpoint/2010/main" val="372612503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defTabSz="914400">
              <a:defRPr/>
            </a:lvl1pPr>
          </a:lstStyle>
          <a:p>
            <a:endParaRPr lang="en-US" altLang="en-US"/>
          </a:p>
        </p:txBody>
      </p:sp>
      <p:sp>
        <p:nvSpPr>
          <p:cNvPr id="5" name="Rectangle 1030"/>
          <p:cNvSpPr>
            <a:spLocks noGrp="1" noChangeArrowheads="1"/>
          </p:cNvSpPr>
          <p:nvPr>
            <p:ph type="sldNum" sz="quarter" idx="11"/>
          </p:nvPr>
        </p:nvSpPr>
        <p:spPr/>
        <p:txBody>
          <a:bodyPr/>
          <a:lstStyle>
            <a:lvl1pPr defTabSz="914400">
              <a:defRPr/>
            </a:lvl1pPr>
          </a:lstStyle>
          <a:p>
            <a:fld id="{3FA6E13B-EBC9-406B-93D3-44AA416406A3}" type="slidenum">
              <a:rPr lang="en-US" altLang="en-US"/>
              <a:pPr/>
              <a:t>‹#›</a:t>
            </a:fld>
            <a:endParaRPr lang="en-US" altLang="en-US"/>
          </a:p>
        </p:txBody>
      </p:sp>
    </p:spTree>
    <p:extLst>
      <p:ext uri="{BB962C8B-B14F-4D97-AF65-F5344CB8AC3E}">
        <p14:creationId xmlns:p14="http://schemas.microsoft.com/office/powerpoint/2010/main" val="4035555709"/>
      </p:ext>
    </p:extLst>
  </p:cSld>
  <p:clrMapOvr>
    <a:masterClrMapping/>
  </p:clrMapOvr>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6"/>
          <p:cNvSpPr>
            <a:spLocks noChangeArrowheads="1"/>
          </p:cNvSpPr>
          <p:nvPr userDrawn="1"/>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Freeform 7"/>
          <p:cNvSpPr>
            <a:spLocks noChangeArrowheads="1"/>
          </p:cNvSpPr>
          <p:nvPr userDrawn="1"/>
        </p:nvSpPr>
        <p:spPr bwMode="auto">
          <a:xfrm flipH="1" flipV="1">
            <a:off x="439738" y="2030413"/>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 name="Title 1"/>
          <p:cNvSpPr>
            <a:spLocks noGrp="1"/>
          </p:cNvSpPr>
          <p:nvPr>
            <p:ph type="ctrTitle"/>
          </p:nvPr>
        </p:nvSpPr>
        <p:spPr>
          <a:xfrm>
            <a:off x="685800" y="1303337"/>
            <a:ext cx="7772400" cy="1470025"/>
          </a:xfrm>
        </p:spPr>
        <p:txBody>
          <a:bodyPr/>
          <a:lstStyle>
            <a:lvl1pPr>
              <a:defRPr>
                <a:solidFill>
                  <a:srgbClr val="008000"/>
                </a:solidFill>
                <a:latin typeface="Times"/>
                <a:cs typeface="Time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410017"/>
            <a:ext cx="6400800" cy="2228783"/>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defTabSz="914400">
              <a:defRPr/>
            </a:lvl1pPr>
          </a:lstStyle>
          <a:p>
            <a:fld id="{5DDB35B3-A56B-4A60-98D8-70E5F60DF997}" type="datetime1">
              <a:rPr lang="en-US" altLang="en-US"/>
              <a:pPr/>
              <a:t>9/3/2014</a:t>
            </a:fld>
            <a:endParaRPr lang="en-US" altLang="en-US"/>
          </a:p>
        </p:txBody>
      </p:sp>
      <p:sp>
        <p:nvSpPr>
          <p:cNvPr id="7" name="Footer Placeholder 4"/>
          <p:cNvSpPr>
            <a:spLocks noGrp="1"/>
          </p:cNvSpPr>
          <p:nvPr>
            <p:ph type="ftr" sz="quarter" idx="11"/>
          </p:nvPr>
        </p:nvSpPr>
        <p:spPr/>
        <p:txBody>
          <a:bodyPr/>
          <a:lstStyle>
            <a:lvl1pPr defTabSz="914400">
              <a:defRPr/>
            </a:lvl1pPr>
          </a:lstStyle>
          <a:p>
            <a:endParaRPr lang="en-US" altLang="en-US"/>
          </a:p>
        </p:txBody>
      </p:sp>
      <p:sp>
        <p:nvSpPr>
          <p:cNvPr id="8" name="Slide Number Placeholder 5"/>
          <p:cNvSpPr>
            <a:spLocks noGrp="1"/>
          </p:cNvSpPr>
          <p:nvPr>
            <p:ph type="sldNum" sz="quarter" idx="12"/>
          </p:nvPr>
        </p:nvSpPr>
        <p:spPr/>
        <p:txBody>
          <a:bodyPr/>
          <a:lstStyle>
            <a:lvl1pPr defTabSz="914400">
              <a:defRPr/>
            </a:lvl1pPr>
          </a:lstStyle>
          <a:p>
            <a:fld id="{55B0D113-F87B-4166-9FF4-9F5B73D8D0F3}" type="slidenum">
              <a:rPr lang="en-US" altLang="en-US"/>
              <a:pPr/>
              <a:t>‹#›</a:t>
            </a:fld>
            <a:endParaRPr lang="en-US" altLang="en-US"/>
          </a:p>
        </p:txBody>
      </p:sp>
    </p:spTree>
    <p:extLst>
      <p:ext uri="{BB962C8B-B14F-4D97-AF65-F5344CB8AC3E}">
        <p14:creationId xmlns:p14="http://schemas.microsoft.com/office/powerpoint/2010/main" val="260615084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457200" y="1300163"/>
            <a:ext cx="8229600" cy="1587"/>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lgn="l">
              <a:defRPr>
                <a:solidFill>
                  <a:srgbClr val="008000"/>
                </a:solidFill>
                <a:latin typeface="Times"/>
                <a:cs typeface="Time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17638"/>
            <a:ext cx="8229600" cy="4708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defTabSz="914400">
              <a:defRPr/>
            </a:lvl1pPr>
          </a:lstStyle>
          <a:p>
            <a:fld id="{C2757020-8774-4BD2-BC91-749BB4318C3D}" type="datetime1">
              <a:rPr lang="en-US" altLang="en-US"/>
              <a:pPr/>
              <a:t>9/3/2014</a:t>
            </a:fld>
            <a:endParaRPr lang="en-US" altLang="en-US"/>
          </a:p>
        </p:txBody>
      </p:sp>
      <p:sp>
        <p:nvSpPr>
          <p:cNvPr id="6" name="Footer Placeholder 4"/>
          <p:cNvSpPr>
            <a:spLocks noGrp="1"/>
          </p:cNvSpPr>
          <p:nvPr>
            <p:ph type="ftr" sz="quarter" idx="11"/>
          </p:nvPr>
        </p:nvSpPr>
        <p:spPr/>
        <p:txBody>
          <a:bodyPr/>
          <a:lstStyle>
            <a:lvl1pPr defTabSz="914400">
              <a:defRPr/>
            </a:lvl1pPr>
          </a:lstStyle>
          <a:p>
            <a:endParaRPr lang="en-US" altLang="en-US"/>
          </a:p>
        </p:txBody>
      </p:sp>
      <p:sp>
        <p:nvSpPr>
          <p:cNvPr id="7" name="Slide Number Placeholder 5"/>
          <p:cNvSpPr>
            <a:spLocks noGrp="1"/>
          </p:cNvSpPr>
          <p:nvPr>
            <p:ph type="sldNum" sz="quarter" idx="12"/>
          </p:nvPr>
        </p:nvSpPr>
        <p:spPr/>
        <p:txBody>
          <a:bodyPr/>
          <a:lstStyle>
            <a:lvl1pPr defTabSz="914400">
              <a:defRPr/>
            </a:lvl1pPr>
          </a:lstStyle>
          <a:p>
            <a:fld id="{64F68CC4-1330-43A8-9BB9-A5497963C7FF}" type="slidenum">
              <a:rPr lang="en-US" altLang="en-US"/>
              <a:pPr/>
              <a:t>‹#›</a:t>
            </a:fld>
            <a:endParaRPr lang="en-US" altLang="en-US"/>
          </a:p>
        </p:txBody>
      </p:sp>
    </p:spTree>
    <p:extLst>
      <p:ext uri="{BB962C8B-B14F-4D97-AF65-F5344CB8AC3E}">
        <p14:creationId xmlns:p14="http://schemas.microsoft.com/office/powerpoint/2010/main" val="5090806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a:defRPr/>
            </a:lvl1pPr>
          </a:lstStyle>
          <a:p>
            <a:fld id="{1D6B6D61-D44D-4D44-8C45-DA2CA921B09A}" type="datetime1">
              <a:rPr lang="en-US" altLang="en-US"/>
              <a:pPr/>
              <a:t>9/3/2014</a:t>
            </a:fld>
            <a:endParaRPr lang="en-US" altLang="en-US"/>
          </a:p>
        </p:txBody>
      </p:sp>
      <p:sp>
        <p:nvSpPr>
          <p:cNvPr id="5" name="Footer Placeholder 4"/>
          <p:cNvSpPr>
            <a:spLocks noGrp="1"/>
          </p:cNvSpPr>
          <p:nvPr>
            <p:ph type="ftr" sz="quarter" idx="11"/>
          </p:nvPr>
        </p:nvSpPr>
        <p:spPr/>
        <p:txBody>
          <a:bodyPr/>
          <a:lstStyle>
            <a:lvl1pPr defTabSz="914400">
              <a:defRPr/>
            </a:lvl1pPr>
          </a:lstStyle>
          <a:p>
            <a:endParaRPr lang="en-US" altLang="en-US"/>
          </a:p>
        </p:txBody>
      </p:sp>
      <p:sp>
        <p:nvSpPr>
          <p:cNvPr id="6" name="Slide Number Placeholder 5"/>
          <p:cNvSpPr>
            <a:spLocks noGrp="1"/>
          </p:cNvSpPr>
          <p:nvPr>
            <p:ph type="sldNum" sz="quarter" idx="12"/>
          </p:nvPr>
        </p:nvSpPr>
        <p:spPr/>
        <p:txBody>
          <a:bodyPr/>
          <a:lstStyle>
            <a:lvl1pPr defTabSz="914400">
              <a:defRPr/>
            </a:lvl1pPr>
          </a:lstStyle>
          <a:p>
            <a:fld id="{A1293BBB-0EA3-48EC-9DE6-986FCF3B4775}" type="slidenum">
              <a:rPr lang="en-US" altLang="en-US"/>
              <a:pPr/>
              <a:t>‹#›</a:t>
            </a:fld>
            <a:endParaRPr lang="en-US" altLang="en-US"/>
          </a:p>
        </p:txBody>
      </p:sp>
    </p:spTree>
    <p:extLst>
      <p:ext uri="{BB962C8B-B14F-4D97-AF65-F5344CB8AC3E}">
        <p14:creationId xmlns:p14="http://schemas.microsoft.com/office/powerpoint/2010/main" val="53947262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defTabSz="914400">
              <a:defRPr/>
            </a:lvl1pPr>
          </a:lstStyle>
          <a:p>
            <a:fld id="{EE8E288A-F30E-444F-8755-D2E21B82C783}" type="datetime1">
              <a:rPr lang="en-US" altLang="en-US"/>
              <a:pPr/>
              <a:t>9/3/2014</a:t>
            </a:fld>
            <a:endParaRPr lang="en-US" altLang="en-US"/>
          </a:p>
        </p:txBody>
      </p:sp>
      <p:sp>
        <p:nvSpPr>
          <p:cNvPr id="6" name="Footer Placeholder 4"/>
          <p:cNvSpPr>
            <a:spLocks noGrp="1"/>
          </p:cNvSpPr>
          <p:nvPr>
            <p:ph type="ftr" sz="quarter" idx="11"/>
          </p:nvPr>
        </p:nvSpPr>
        <p:spPr/>
        <p:txBody>
          <a:bodyPr/>
          <a:lstStyle>
            <a:lvl1pPr defTabSz="914400">
              <a:defRPr/>
            </a:lvl1pPr>
          </a:lstStyle>
          <a:p>
            <a:endParaRPr lang="en-US" altLang="en-US"/>
          </a:p>
        </p:txBody>
      </p:sp>
      <p:sp>
        <p:nvSpPr>
          <p:cNvPr id="7" name="Slide Number Placeholder 5"/>
          <p:cNvSpPr>
            <a:spLocks noGrp="1"/>
          </p:cNvSpPr>
          <p:nvPr>
            <p:ph type="sldNum" sz="quarter" idx="12"/>
          </p:nvPr>
        </p:nvSpPr>
        <p:spPr/>
        <p:txBody>
          <a:bodyPr/>
          <a:lstStyle>
            <a:lvl1pPr defTabSz="914400">
              <a:defRPr/>
            </a:lvl1pPr>
          </a:lstStyle>
          <a:p>
            <a:fld id="{202FD4D8-F567-42C1-AA80-959DB2163B86}" type="slidenum">
              <a:rPr lang="en-US" altLang="en-US"/>
              <a:pPr/>
              <a:t>‹#›</a:t>
            </a:fld>
            <a:endParaRPr lang="en-US" altLang="en-US"/>
          </a:p>
        </p:txBody>
      </p:sp>
    </p:spTree>
    <p:extLst>
      <p:ext uri="{BB962C8B-B14F-4D97-AF65-F5344CB8AC3E}">
        <p14:creationId xmlns:p14="http://schemas.microsoft.com/office/powerpoint/2010/main" val="366302116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defTabSz="914400">
              <a:defRPr/>
            </a:lvl1pPr>
          </a:lstStyle>
          <a:p>
            <a:fld id="{CD0295B1-5DAD-408B-9792-4A9FDCD3A382}" type="datetime1">
              <a:rPr lang="en-US" altLang="en-US"/>
              <a:pPr/>
              <a:t>9/3/2014</a:t>
            </a:fld>
            <a:endParaRPr lang="en-US" altLang="en-US"/>
          </a:p>
        </p:txBody>
      </p:sp>
      <p:sp>
        <p:nvSpPr>
          <p:cNvPr id="8" name="Footer Placeholder 4"/>
          <p:cNvSpPr>
            <a:spLocks noGrp="1"/>
          </p:cNvSpPr>
          <p:nvPr>
            <p:ph type="ftr" sz="quarter" idx="11"/>
          </p:nvPr>
        </p:nvSpPr>
        <p:spPr/>
        <p:txBody>
          <a:bodyPr/>
          <a:lstStyle>
            <a:lvl1pPr defTabSz="914400">
              <a:defRPr/>
            </a:lvl1pPr>
          </a:lstStyle>
          <a:p>
            <a:endParaRPr lang="en-US" altLang="en-US"/>
          </a:p>
        </p:txBody>
      </p:sp>
      <p:sp>
        <p:nvSpPr>
          <p:cNvPr id="9" name="Slide Number Placeholder 5"/>
          <p:cNvSpPr>
            <a:spLocks noGrp="1"/>
          </p:cNvSpPr>
          <p:nvPr>
            <p:ph type="sldNum" sz="quarter" idx="12"/>
          </p:nvPr>
        </p:nvSpPr>
        <p:spPr/>
        <p:txBody>
          <a:bodyPr/>
          <a:lstStyle>
            <a:lvl1pPr defTabSz="914400">
              <a:defRPr/>
            </a:lvl1pPr>
          </a:lstStyle>
          <a:p>
            <a:fld id="{60B1258E-2F22-4DD3-9654-D37D9F6E93A6}" type="slidenum">
              <a:rPr lang="en-US" altLang="en-US"/>
              <a:pPr/>
              <a:t>‹#›</a:t>
            </a:fld>
            <a:endParaRPr lang="en-US" altLang="en-US"/>
          </a:p>
        </p:txBody>
      </p:sp>
    </p:spTree>
    <p:extLst>
      <p:ext uri="{BB962C8B-B14F-4D97-AF65-F5344CB8AC3E}">
        <p14:creationId xmlns:p14="http://schemas.microsoft.com/office/powerpoint/2010/main" val="546554902"/>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defTabSz="914400">
              <a:defRPr/>
            </a:lvl1pPr>
          </a:lstStyle>
          <a:p>
            <a:fld id="{324961FC-BCEA-4C1B-B69F-F863F59FA9CD}" type="datetime1">
              <a:rPr lang="en-US" altLang="en-US"/>
              <a:pPr/>
              <a:t>9/3/2014</a:t>
            </a:fld>
            <a:endParaRPr lang="en-US" altLang="en-US"/>
          </a:p>
        </p:txBody>
      </p:sp>
      <p:sp>
        <p:nvSpPr>
          <p:cNvPr id="4" name="Footer Placeholder 4"/>
          <p:cNvSpPr>
            <a:spLocks noGrp="1"/>
          </p:cNvSpPr>
          <p:nvPr>
            <p:ph type="ftr" sz="quarter" idx="11"/>
          </p:nvPr>
        </p:nvSpPr>
        <p:spPr/>
        <p:txBody>
          <a:bodyPr/>
          <a:lstStyle>
            <a:lvl1pPr defTabSz="914400">
              <a:defRPr/>
            </a:lvl1pPr>
          </a:lstStyle>
          <a:p>
            <a:endParaRPr lang="en-US" altLang="en-US"/>
          </a:p>
        </p:txBody>
      </p:sp>
      <p:sp>
        <p:nvSpPr>
          <p:cNvPr id="5" name="Slide Number Placeholder 5"/>
          <p:cNvSpPr>
            <a:spLocks noGrp="1"/>
          </p:cNvSpPr>
          <p:nvPr>
            <p:ph type="sldNum" sz="quarter" idx="12"/>
          </p:nvPr>
        </p:nvSpPr>
        <p:spPr/>
        <p:txBody>
          <a:bodyPr/>
          <a:lstStyle>
            <a:lvl1pPr defTabSz="914400">
              <a:defRPr/>
            </a:lvl1pPr>
          </a:lstStyle>
          <a:p>
            <a:fld id="{39F12838-B2DE-41DE-86C3-8DF8E6FB6846}" type="slidenum">
              <a:rPr lang="en-US" altLang="en-US"/>
              <a:pPr/>
              <a:t>‹#›</a:t>
            </a:fld>
            <a:endParaRPr lang="en-US" altLang="en-US"/>
          </a:p>
        </p:txBody>
      </p:sp>
    </p:spTree>
    <p:extLst>
      <p:ext uri="{BB962C8B-B14F-4D97-AF65-F5344CB8AC3E}">
        <p14:creationId xmlns:p14="http://schemas.microsoft.com/office/powerpoint/2010/main" val="3210211206"/>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a:defRPr/>
            </a:lvl1pPr>
          </a:lstStyle>
          <a:p>
            <a:fld id="{3F50C972-49AF-4D3F-B76D-D9CCE06CD2E8}" type="datetime1">
              <a:rPr lang="en-US" altLang="en-US"/>
              <a:pPr/>
              <a:t>9/3/2014</a:t>
            </a:fld>
            <a:endParaRPr lang="en-US" altLang="en-US"/>
          </a:p>
        </p:txBody>
      </p:sp>
      <p:sp>
        <p:nvSpPr>
          <p:cNvPr id="3" name="Footer Placeholder 4"/>
          <p:cNvSpPr>
            <a:spLocks noGrp="1"/>
          </p:cNvSpPr>
          <p:nvPr>
            <p:ph type="ftr" sz="quarter" idx="11"/>
          </p:nvPr>
        </p:nvSpPr>
        <p:spPr/>
        <p:txBody>
          <a:bodyPr/>
          <a:lstStyle>
            <a:lvl1pPr defTabSz="914400">
              <a:defRPr/>
            </a:lvl1pPr>
          </a:lstStyle>
          <a:p>
            <a:endParaRPr lang="en-US" altLang="en-US"/>
          </a:p>
        </p:txBody>
      </p:sp>
      <p:sp>
        <p:nvSpPr>
          <p:cNvPr id="4" name="Slide Number Placeholder 5"/>
          <p:cNvSpPr>
            <a:spLocks noGrp="1"/>
          </p:cNvSpPr>
          <p:nvPr>
            <p:ph type="sldNum" sz="quarter" idx="12"/>
          </p:nvPr>
        </p:nvSpPr>
        <p:spPr/>
        <p:txBody>
          <a:bodyPr/>
          <a:lstStyle>
            <a:lvl1pPr defTabSz="914400">
              <a:defRPr/>
            </a:lvl1pPr>
          </a:lstStyle>
          <a:p>
            <a:fld id="{B926DD84-B70D-481B-A0C0-DBAA269FBD1C}" type="slidenum">
              <a:rPr lang="en-US" altLang="en-US"/>
              <a:pPr/>
              <a:t>‹#›</a:t>
            </a:fld>
            <a:endParaRPr lang="en-US" altLang="en-US"/>
          </a:p>
        </p:txBody>
      </p:sp>
    </p:spTree>
    <p:extLst>
      <p:ext uri="{BB962C8B-B14F-4D97-AF65-F5344CB8AC3E}">
        <p14:creationId xmlns:p14="http://schemas.microsoft.com/office/powerpoint/2010/main" val="147595432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914400">
              <a:defRPr/>
            </a:lvl1pPr>
          </a:lstStyle>
          <a:p>
            <a:fld id="{7C21339A-546B-4C26-A35D-39DD0CD94C31}" type="datetime1">
              <a:rPr lang="en-US" altLang="en-US"/>
              <a:pPr/>
              <a:t>9/3/2014</a:t>
            </a:fld>
            <a:endParaRPr lang="en-US" altLang="en-US"/>
          </a:p>
        </p:txBody>
      </p:sp>
      <p:sp>
        <p:nvSpPr>
          <p:cNvPr id="6" name="Footer Placeholder 4"/>
          <p:cNvSpPr>
            <a:spLocks noGrp="1"/>
          </p:cNvSpPr>
          <p:nvPr>
            <p:ph type="ftr" sz="quarter" idx="11"/>
          </p:nvPr>
        </p:nvSpPr>
        <p:spPr/>
        <p:txBody>
          <a:bodyPr/>
          <a:lstStyle>
            <a:lvl1pPr defTabSz="914400">
              <a:defRPr/>
            </a:lvl1pPr>
          </a:lstStyle>
          <a:p>
            <a:endParaRPr lang="en-US" altLang="en-US"/>
          </a:p>
        </p:txBody>
      </p:sp>
      <p:sp>
        <p:nvSpPr>
          <p:cNvPr id="7" name="Slide Number Placeholder 5"/>
          <p:cNvSpPr>
            <a:spLocks noGrp="1"/>
          </p:cNvSpPr>
          <p:nvPr>
            <p:ph type="sldNum" sz="quarter" idx="12"/>
          </p:nvPr>
        </p:nvSpPr>
        <p:spPr/>
        <p:txBody>
          <a:bodyPr/>
          <a:lstStyle>
            <a:lvl1pPr defTabSz="914400">
              <a:defRPr/>
            </a:lvl1pPr>
          </a:lstStyle>
          <a:p>
            <a:fld id="{D921A345-430F-44FC-94F1-47E877CC597F}" type="slidenum">
              <a:rPr lang="en-US" altLang="en-US"/>
              <a:pPr/>
              <a:t>‹#›</a:t>
            </a:fld>
            <a:endParaRPr lang="en-US" altLang="en-US"/>
          </a:p>
        </p:txBody>
      </p:sp>
    </p:spTree>
    <p:extLst>
      <p:ext uri="{BB962C8B-B14F-4D97-AF65-F5344CB8AC3E}">
        <p14:creationId xmlns:p14="http://schemas.microsoft.com/office/powerpoint/2010/main" val="217806282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914400">
              <a:defRPr/>
            </a:lvl1pPr>
          </a:lstStyle>
          <a:p>
            <a:fld id="{F53A04AC-1D8F-4663-A6A5-C61973065967}" type="datetime1">
              <a:rPr lang="en-US" altLang="en-US"/>
              <a:pPr/>
              <a:t>9/3/2014</a:t>
            </a:fld>
            <a:endParaRPr lang="en-US" altLang="en-US"/>
          </a:p>
        </p:txBody>
      </p:sp>
      <p:sp>
        <p:nvSpPr>
          <p:cNvPr id="6" name="Footer Placeholder 4"/>
          <p:cNvSpPr>
            <a:spLocks noGrp="1"/>
          </p:cNvSpPr>
          <p:nvPr>
            <p:ph type="ftr" sz="quarter" idx="11"/>
          </p:nvPr>
        </p:nvSpPr>
        <p:spPr/>
        <p:txBody>
          <a:bodyPr/>
          <a:lstStyle>
            <a:lvl1pPr defTabSz="914400">
              <a:defRPr/>
            </a:lvl1pPr>
          </a:lstStyle>
          <a:p>
            <a:endParaRPr lang="en-US" altLang="en-US"/>
          </a:p>
        </p:txBody>
      </p:sp>
      <p:sp>
        <p:nvSpPr>
          <p:cNvPr id="7" name="Slide Number Placeholder 5"/>
          <p:cNvSpPr>
            <a:spLocks noGrp="1"/>
          </p:cNvSpPr>
          <p:nvPr>
            <p:ph type="sldNum" sz="quarter" idx="12"/>
          </p:nvPr>
        </p:nvSpPr>
        <p:spPr/>
        <p:txBody>
          <a:bodyPr/>
          <a:lstStyle>
            <a:lvl1pPr defTabSz="914400">
              <a:defRPr/>
            </a:lvl1pPr>
          </a:lstStyle>
          <a:p>
            <a:fld id="{AE3569E6-E173-4CE1-B61C-7C2D54414069}" type="slidenum">
              <a:rPr lang="en-US" altLang="en-US"/>
              <a:pPr/>
              <a:t>‹#›</a:t>
            </a:fld>
            <a:endParaRPr lang="en-US" altLang="en-US"/>
          </a:p>
        </p:txBody>
      </p:sp>
    </p:spTree>
    <p:extLst>
      <p:ext uri="{BB962C8B-B14F-4D97-AF65-F5344CB8AC3E}">
        <p14:creationId xmlns:p14="http://schemas.microsoft.com/office/powerpoint/2010/main" val="11988376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fld id="{04188797-4777-4573-9D6B-43E36477D1D1}" type="datetime1">
              <a:rPr lang="en-US" altLang="en-US"/>
              <a:pPr/>
              <a:t>9/3/2014</a:t>
            </a:fld>
            <a:endParaRPr lang="en-US" altLang="en-US"/>
          </a:p>
        </p:txBody>
      </p:sp>
      <p:sp>
        <p:nvSpPr>
          <p:cNvPr id="5" name="Footer Placeholder 4"/>
          <p:cNvSpPr>
            <a:spLocks noGrp="1"/>
          </p:cNvSpPr>
          <p:nvPr>
            <p:ph type="ftr" sz="quarter" idx="11"/>
          </p:nvPr>
        </p:nvSpPr>
        <p:spPr/>
        <p:txBody>
          <a:bodyPr/>
          <a:lstStyle>
            <a:lvl1pPr defTabSz="914400">
              <a:defRPr/>
            </a:lvl1pPr>
          </a:lstStyle>
          <a:p>
            <a:endParaRPr lang="en-US" altLang="en-US"/>
          </a:p>
        </p:txBody>
      </p:sp>
      <p:sp>
        <p:nvSpPr>
          <p:cNvPr id="6" name="Slide Number Placeholder 5"/>
          <p:cNvSpPr>
            <a:spLocks noGrp="1"/>
          </p:cNvSpPr>
          <p:nvPr>
            <p:ph type="sldNum" sz="quarter" idx="12"/>
          </p:nvPr>
        </p:nvSpPr>
        <p:spPr/>
        <p:txBody>
          <a:bodyPr/>
          <a:lstStyle>
            <a:lvl1pPr defTabSz="914400">
              <a:defRPr/>
            </a:lvl1pPr>
          </a:lstStyle>
          <a:p>
            <a:fld id="{9F4DE215-0F7B-4830-89CF-010C80E90695}" type="slidenum">
              <a:rPr lang="en-US" altLang="en-US"/>
              <a:pPr/>
              <a:t>‹#›</a:t>
            </a:fld>
            <a:endParaRPr lang="en-US" altLang="en-US"/>
          </a:p>
        </p:txBody>
      </p:sp>
    </p:spTree>
    <p:extLst>
      <p:ext uri="{BB962C8B-B14F-4D97-AF65-F5344CB8AC3E}">
        <p14:creationId xmlns:p14="http://schemas.microsoft.com/office/powerpoint/2010/main" val="9805690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defTabSz="914400">
              <a:defRPr/>
            </a:lvl1pPr>
          </a:lstStyle>
          <a:p>
            <a:endParaRPr lang="en-US" altLang="en-US"/>
          </a:p>
        </p:txBody>
      </p:sp>
      <p:sp>
        <p:nvSpPr>
          <p:cNvPr id="6" name="Rectangle 1030"/>
          <p:cNvSpPr>
            <a:spLocks noGrp="1" noChangeArrowheads="1"/>
          </p:cNvSpPr>
          <p:nvPr>
            <p:ph type="sldNum" sz="quarter" idx="11"/>
          </p:nvPr>
        </p:nvSpPr>
        <p:spPr/>
        <p:txBody>
          <a:bodyPr/>
          <a:lstStyle>
            <a:lvl1pPr defTabSz="914400">
              <a:defRPr/>
            </a:lvl1pPr>
          </a:lstStyle>
          <a:p>
            <a:fld id="{BB7EC414-867D-4230-8510-F9CDFDD51C7A}" type="slidenum">
              <a:rPr lang="en-US" altLang="en-US"/>
              <a:pPr/>
              <a:t>‹#›</a:t>
            </a:fld>
            <a:endParaRPr lang="en-US" altLang="en-US"/>
          </a:p>
        </p:txBody>
      </p:sp>
    </p:spTree>
    <p:extLst>
      <p:ext uri="{BB962C8B-B14F-4D97-AF65-F5344CB8AC3E}">
        <p14:creationId xmlns:p14="http://schemas.microsoft.com/office/powerpoint/2010/main" val="391944662"/>
      </p:ext>
    </p:extLst>
  </p:cSld>
  <p:clrMapOvr>
    <a:masterClrMapping/>
  </p:clrMapOvr>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fld id="{A04B25F8-5BFC-46FD-BB17-427452A0CC76}" type="datetime1">
              <a:rPr lang="en-US" altLang="en-US"/>
              <a:pPr/>
              <a:t>9/3/2014</a:t>
            </a:fld>
            <a:endParaRPr lang="en-US" altLang="en-US"/>
          </a:p>
        </p:txBody>
      </p:sp>
      <p:sp>
        <p:nvSpPr>
          <p:cNvPr id="5" name="Footer Placeholder 4"/>
          <p:cNvSpPr>
            <a:spLocks noGrp="1"/>
          </p:cNvSpPr>
          <p:nvPr>
            <p:ph type="ftr" sz="quarter" idx="11"/>
          </p:nvPr>
        </p:nvSpPr>
        <p:spPr/>
        <p:txBody>
          <a:bodyPr/>
          <a:lstStyle>
            <a:lvl1pPr defTabSz="914400">
              <a:defRPr/>
            </a:lvl1pPr>
          </a:lstStyle>
          <a:p>
            <a:endParaRPr lang="en-US" altLang="en-US"/>
          </a:p>
        </p:txBody>
      </p:sp>
      <p:sp>
        <p:nvSpPr>
          <p:cNvPr id="6" name="Slide Number Placeholder 5"/>
          <p:cNvSpPr>
            <a:spLocks noGrp="1"/>
          </p:cNvSpPr>
          <p:nvPr>
            <p:ph type="sldNum" sz="quarter" idx="12"/>
          </p:nvPr>
        </p:nvSpPr>
        <p:spPr/>
        <p:txBody>
          <a:bodyPr/>
          <a:lstStyle>
            <a:lvl1pPr defTabSz="914400">
              <a:defRPr/>
            </a:lvl1pPr>
          </a:lstStyle>
          <a:p>
            <a:fld id="{32622B3C-6498-4439-AE64-C583B0F2F048}" type="slidenum">
              <a:rPr lang="en-US" altLang="en-US"/>
              <a:pPr/>
              <a:t>‹#›</a:t>
            </a:fld>
            <a:endParaRPr lang="en-US" altLang="en-US"/>
          </a:p>
        </p:txBody>
      </p:sp>
    </p:spTree>
    <p:extLst>
      <p:ext uri="{BB962C8B-B14F-4D97-AF65-F5344CB8AC3E}">
        <p14:creationId xmlns:p14="http://schemas.microsoft.com/office/powerpoint/2010/main" val="496364631"/>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anose="02020404030301010803"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2CF923A9-7932-4C2D-BBD1-6F837B1E5F29}" type="slidenum">
              <a:rPr lang="en-US" altLang="en-US"/>
              <a:pPr/>
              <a:t>‹#›</a:t>
            </a:fld>
            <a:endParaRPr lang="en-US" altLang="en-US"/>
          </a:p>
        </p:txBody>
      </p:sp>
    </p:spTree>
    <p:extLst>
      <p:ext uri="{BB962C8B-B14F-4D97-AF65-F5344CB8AC3E}">
        <p14:creationId xmlns:p14="http://schemas.microsoft.com/office/powerpoint/2010/main" val="265511464"/>
      </p:ext>
    </p:extLst>
  </p:cSld>
  <p:clrMapOvr>
    <a:masterClrMapping/>
  </p:clrMapOvr>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endParaRPr lang="en-US" altLang="en-US"/>
          </a:p>
        </p:txBody>
      </p:sp>
      <p:sp>
        <p:nvSpPr>
          <p:cNvPr id="5" name="Rectangle 1030"/>
          <p:cNvSpPr>
            <a:spLocks noGrp="1" noChangeArrowheads="1"/>
          </p:cNvSpPr>
          <p:nvPr>
            <p:ph type="sldNum" sz="quarter" idx="11"/>
          </p:nvPr>
        </p:nvSpPr>
        <p:spPr/>
        <p:txBody>
          <a:bodyPr/>
          <a:lstStyle>
            <a:lvl1pPr>
              <a:defRPr/>
            </a:lvl1pPr>
          </a:lstStyle>
          <a:p>
            <a:fld id="{613BCFA9-3F33-47DE-BB45-2FF3B68A1861}" type="slidenum">
              <a:rPr lang="en-US" altLang="en-US"/>
              <a:pPr/>
              <a:t>‹#›</a:t>
            </a:fld>
            <a:endParaRPr lang="en-US" altLang="en-US"/>
          </a:p>
        </p:txBody>
      </p:sp>
    </p:spTree>
    <p:extLst>
      <p:ext uri="{BB962C8B-B14F-4D97-AF65-F5344CB8AC3E}">
        <p14:creationId xmlns:p14="http://schemas.microsoft.com/office/powerpoint/2010/main" val="3679814385"/>
      </p:ext>
    </p:extLst>
  </p:cSld>
  <p:clrMapOvr>
    <a:masterClrMapping/>
  </p:clrMapOvr>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a:defRPr/>
            </a:lvl1pPr>
          </a:lstStyle>
          <a:p>
            <a:endParaRPr lang="en-US" altLang="en-US"/>
          </a:p>
        </p:txBody>
      </p:sp>
      <p:sp>
        <p:nvSpPr>
          <p:cNvPr id="5" name="Rectangle 1030"/>
          <p:cNvSpPr>
            <a:spLocks noGrp="1" noChangeArrowheads="1"/>
          </p:cNvSpPr>
          <p:nvPr>
            <p:ph type="sldNum" sz="quarter" idx="11"/>
          </p:nvPr>
        </p:nvSpPr>
        <p:spPr/>
        <p:txBody>
          <a:bodyPr/>
          <a:lstStyle>
            <a:lvl1pPr>
              <a:defRPr/>
            </a:lvl1pPr>
          </a:lstStyle>
          <a:p>
            <a:fld id="{09DB11BA-AF81-402E-9B24-EF333D4D9261}" type="slidenum">
              <a:rPr lang="en-US" altLang="en-US"/>
              <a:pPr/>
              <a:t>‹#›</a:t>
            </a:fld>
            <a:endParaRPr lang="en-US" altLang="en-US"/>
          </a:p>
        </p:txBody>
      </p:sp>
    </p:spTree>
    <p:extLst>
      <p:ext uri="{BB962C8B-B14F-4D97-AF65-F5344CB8AC3E}">
        <p14:creationId xmlns:p14="http://schemas.microsoft.com/office/powerpoint/2010/main" val="620045347"/>
      </p:ext>
    </p:extLst>
  </p:cSld>
  <p:clrMapOvr>
    <a:masterClrMapping/>
  </p:clrMapOvr>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a:defRPr/>
            </a:lvl1pPr>
          </a:lstStyle>
          <a:p>
            <a:endParaRPr lang="en-US" altLang="en-US"/>
          </a:p>
        </p:txBody>
      </p:sp>
      <p:sp>
        <p:nvSpPr>
          <p:cNvPr id="6" name="Rectangle 1030"/>
          <p:cNvSpPr>
            <a:spLocks noGrp="1" noChangeArrowheads="1"/>
          </p:cNvSpPr>
          <p:nvPr>
            <p:ph type="sldNum" sz="quarter" idx="11"/>
          </p:nvPr>
        </p:nvSpPr>
        <p:spPr/>
        <p:txBody>
          <a:bodyPr/>
          <a:lstStyle>
            <a:lvl1pPr>
              <a:defRPr/>
            </a:lvl1pPr>
          </a:lstStyle>
          <a:p>
            <a:fld id="{04651E39-98E8-4563-8984-B8B2EC63D96F}" type="slidenum">
              <a:rPr lang="en-US" altLang="en-US"/>
              <a:pPr/>
              <a:t>‹#›</a:t>
            </a:fld>
            <a:endParaRPr lang="en-US" altLang="en-US"/>
          </a:p>
        </p:txBody>
      </p:sp>
    </p:spTree>
    <p:extLst>
      <p:ext uri="{BB962C8B-B14F-4D97-AF65-F5344CB8AC3E}">
        <p14:creationId xmlns:p14="http://schemas.microsoft.com/office/powerpoint/2010/main" val="854683981"/>
      </p:ext>
    </p:extLst>
  </p:cSld>
  <p:clrMapOvr>
    <a:masterClrMapping/>
  </p:clrMapOvr>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a:defRPr/>
            </a:lvl1pPr>
          </a:lstStyle>
          <a:p>
            <a:endParaRPr lang="en-US" altLang="en-US"/>
          </a:p>
        </p:txBody>
      </p:sp>
      <p:sp>
        <p:nvSpPr>
          <p:cNvPr id="8" name="Rectangle 1030"/>
          <p:cNvSpPr>
            <a:spLocks noGrp="1" noChangeArrowheads="1"/>
          </p:cNvSpPr>
          <p:nvPr>
            <p:ph type="sldNum" sz="quarter" idx="11"/>
          </p:nvPr>
        </p:nvSpPr>
        <p:spPr/>
        <p:txBody>
          <a:bodyPr/>
          <a:lstStyle>
            <a:lvl1pPr>
              <a:defRPr/>
            </a:lvl1pPr>
          </a:lstStyle>
          <a:p>
            <a:fld id="{A6D0468D-8985-46F2-9358-192C330AC575}" type="slidenum">
              <a:rPr lang="en-US" altLang="en-US"/>
              <a:pPr/>
              <a:t>‹#›</a:t>
            </a:fld>
            <a:endParaRPr lang="en-US" altLang="en-US"/>
          </a:p>
        </p:txBody>
      </p:sp>
    </p:spTree>
    <p:extLst>
      <p:ext uri="{BB962C8B-B14F-4D97-AF65-F5344CB8AC3E}">
        <p14:creationId xmlns:p14="http://schemas.microsoft.com/office/powerpoint/2010/main" val="2938828626"/>
      </p:ext>
    </p:extLst>
  </p:cSld>
  <p:clrMapOvr>
    <a:masterClrMapping/>
  </p:clrMapOvr>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a:defRPr/>
            </a:lvl1pPr>
          </a:lstStyle>
          <a:p>
            <a:endParaRPr lang="en-US" altLang="en-US"/>
          </a:p>
        </p:txBody>
      </p:sp>
      <p:sp>
        <p:nvSpPr>
          <p:cNvPr id="4" name="Rectangle 1030"/>
          <p:cNvSpPr>
            <a:spLocks noGrp="1" noChangeArrowheads="1"/>
          </p:cNvSpPr>
          <p:nvPr>
            <p:ph type="sldNum" sz="quarter" idx="11"/>
          </p:nvPr>
        </p:nvSpPr>
        <p:spPr/>
        <p:txBody>
          <a:bodyPr/>
          <a:lstStyle>
            <a:lvl1pPr>
              <a:defRPr/>
            </a:lvl1pPr>
          </a:lstStyle>
          <a:p>
            <a:fld id="{A6D31C8F-DE45-4B43-88A8-326E080843E6}" type="slidenum">
              <a:rPr lang="en-US" altLang="en-US"/>
              <a:pPr/>
              <a:t>‹#›</a:t>
            </a:fld>
            <a:endParaRPr lang="en-US" altLang="en-US"/>
          </a:p>
        </p:txBody>
      </p:sp>
    </p:spTree>
    <p:extLst>
      <p:ext uri="{BB962C8B-B14F-4D97-AF65-F5344CB8AC3E}">
        <p14:creationId xmlns:p14="http://schemas.microsoft.com/office/powerpoint/2010/main" val="429640173"/>
      </p:ext>
    </p:extLst>
  </p:cSld>
  <p:clrMapOvr>
    <a:masterClrMapping/>
  </p:clrMapOvr>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a:defRPr/>
            </a:lvl1pPr>
          </a:lstStyle>
          <a:p>
            <a:endParaRPr lang="en-US" altLang="en-US"/>
          </a:p>
        </p:txBody>
      </p:sp>
      <p:sp>
        <p:nvSpPr>
          <p:cNvPr id="3" name="Rectangle 1030"/>
          <p:cNvSpPr>
            <a:spLocks noGrp="1" noChangeArrowheads="1"/>
          </p:cNvSpPr>
          <p:nvPr>
            <p:ph type="sldNum" sz="quarter" idx="11"/>
          </p:nvPr>
        </p:nvSpPr>
        <p:spPr/>
        <p:txBody>
          <a:bodyPr/>
          <a:lstStyle>
            <a:lvl1pPr>
              <a:defRPr/>
            </a:lvl1pPr>
          </a:lstStyle>
          <a:p>
            <a:fld id="{8EE68EF0-156A-4AAF-8ECC-3B919BEC10B7}" type="slidenum">
              <a:rPr lang="en-US" altLang="en-US"/>
              <a:pPr/>
              <a:t>‹#›</a:t>
            </a:fld>
            <a:endParaRPr lang="en-US" altLang="en-US"/>
          </a:p>
        </p:txBody>
      </p:sp>
    </p:spTree>
    <p:extLst>
      <p:ext uri="{BB962C8B-B14F-4D97-AF65-F5344CB8AC3E}">
        <p14:creationId xmlns:p14="http://schemas.microsoft.com/office/powerpoint/2010/main" val="2243441330"/>
      </p:ext>
    </p:extLst>
  </p:cSld>
  <p:clrMapOvr>
    <a:masterClrMapping/>
  </p:clrMapOvr>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endParaRPr lang="en-US" altLang="en-US"/>
          </a:p>
        </p:txBody>
      </p:sp>
      <p:sp>
        <p:nvSpPr>
          <p:cNvPr id="6" name="Rectangle 1030"/>
          <p:cNvSpPr>
            <a:spLocks noGrp="1" noChangeArrowheads="1"/>
          </p:cNvSpPr>
          <p:nvPr>
            <p:ph type="sldNum" sz="quarter" idx="11"/>
          </p:nvPr>
        </p:nvSpPr>
        <p:spPr/>
        <p:txBody>
          <a:bodyPr/>
          <a:lstStyle>
            <a:lvl1pPr>
              <a:defRPr/>
            </a:lvl1pPr>
          </a:lstStyle>
          <a:p>
            <a:fld id="{60088EDA-72A2-49A5-AAED-363E0557C55E}" type="slidenum">
              <a:rPr lang="en-US" altLang="en-US"/>
              <a:pPr/>
              <a:t>‹#›</a:t>
            </a:fld>
            <a:endParaRPr lang="en-US" altLang="en-US"/>
          </a:p>
        </p:txBody>
      </p:sp>
    </p:spTree>
    <p:extLst>
      <p:ext uri="{BB962C8B-B14F-4D97-AF65-F5344CB8AC3E}">
        <p14:creationId xmlns:p14="http://schemas.microsoft.com/office/powerpoint/2010/main" val="1525630267"/>
      </p:ext>
    </p:extLst>
  </p:cSld>
  <p:clrMapOvr>
    <a:masterClrMapping/>
  </p:clrMapOvr>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endParaRPr lang="en-US" altLang="en-US"/>
          </a:p>
        </p:txBody>
      </p:sp>
      <p:sp>
        <p:nvSpPr>
          <p:cNvPr id="6" name="Rectangle 1030"/>
          <p:cNvSpPr>
            <a:spLocks noGrp="1" noChangeArrowheads="1"/>
          </p:cNvSpPr>
          <p:nvPr>
            <p:ph type="sldNum" sz="quarter" idx="11"/>
          </p:nvPr>
        </p:nvSpPr>
        <p:spPr/>
        <p:txBody>
          <a:bodyPr/>
          <a:lstStyle>
            <a:lvl1pPr>
              <a:defRPr/>
            </a:lvl1pPr>
          </a:lstStyle>
          <a:p>
            <a:fld id="{C6466617-26D9-4480-8903-C786F177B316}" type="slidenum">
              <a:rPr lang="en-US" altLang="en-US"/>
              <a:pPr/>
              <a:t>‹#›</a:t>
            </a:fld>
            <a:endParaRPr lang="en-US" altLang="en-US"/>
          </a:p>
        </p:txBody>
      </p:sp>
    </p:spTree>
    <p:extLst>
      <p:ext uri="{BB962C8B-B14F-4D97-AF65-F5344CB8AC3E}">
        <p14:creationId xmlns:p14="http://schemas.microsoft.com/office/powerpoint/2010/main" val="140098003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defTabSz="914400">
              <a:defRPr/>
            </a:lvl1pPr>
          </a:lstStyle>
          <a:p>
            <a:endParaRPr lang="en-US" altLang="en-US"/>
          </a:p>
        </p:txBody>
      </p:sp>
      <p:sp>
        <p:nvSpPr>
          <p:cNvPr id="8" name="Rectangle 1030"/>
          <p:cNvSpPr>
            <a:spLocks noGrp="1" noChangeArrowheads="1"/>
          </p:cNvSpPr>
          <p:nvPr>
            <p:ph type="sldNum" sz="quarter" idx="11"/>
          </p:nvPr>
        </p:nvSpPr>
        <p:spPr/>
        <p:txBody>
          <a:bodyPr/>
          <a:lstStyle>
            <a:lvl1pPr defTabSz="914400">
              <a:defRPr/>
            </a:lvl1pPr>
          </a:lstStyle>
          <a:p>
            <a:fld id="{C7BD8B3B-AFEE-4734-B299-6BDE59F6C309}" type="slidenum">
              <a:rPr lang="en-US" altLang="en-US"/>
              <a:pPr/>
              <a:t>‹#›</a:t>
            </a:fld>
            <a:endParaRPr lang="en-US" altLang="en-US"/>
          </a:p>
        </p:txBody>
      </p:sp>
    </p:spTree>
    <p:extLst>
      <p:ext uri="{BB962C8B-B14F-4D97-AF65-F5344CB8AC3E}">
        <p14:creationId xmlns:p14="http://schemas.microsoft.com/office/powerpoint/2010/main" val="611274412"/>
      </p:ext>
    </p:extLst>
  </p:cSld>
  <p:clrMapOvr>
    <a:masterClrMapping/>
  </p:clrMapOvr>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endParaRPr lang="en-US" altLang="en-US"/>
          </a:p>
        </p:txBody>
      </p:sp>
      <p:sp>
        <p:nvSpPr>
          <p:cNvPr id="5" name="Rectangle 1030"/>
          <p:cNvSpPr>
            <a:spLocks noGrp="1" noChangeArrowheads="1"/>
          </p:cNvSpPr>
          <p:nvPr>
            <p:ph type="sldNum" sz="quarter" idx="11"/>
          </p:nvPr>
        </p:nvSpPr>
        <p:spPr/>
        <p:txBody>
          <a:bodyPr/>
          <a:lstStyle>
            <a:lvl1pPr>
              <a:defRPr/>
            </a:lvl1pPr>
          </a:lstStyle>
          <a:p>
            <a:fld id="{55924688-3A81-443F-923E-AFE0E2605C5F}" type="slidenum">
              <a:rPr lang="en-US" altLang="en-US"/>
              <a:pPr/>
              <a:t>‹#›</a:t>
            </a:fld>
            <a:endParaRPr lang="en-US" altLang="en-US"/>
          </a:p>
        </p:txBody>
      </p:sp>
    </p:spTree>
    <p:extLst>
      <p:ext uri="{BB962C8B-B14F-4D97-AF65-F5344CB8AC3E}">
        <p14:creationId xmlns:p14="http://schemas.microsoft.com/office/powerpoint/2010/main" val="336285160"/>
      </p:ext>
    </p:extLst>
  </p:cSld>
  <p:clrMapOvr>
    <a:masterClrMapping/>
  </p:clrMapOvr>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endParaRPr lang="en-US" altLang="en-US"/>
          </a:p>
        </p:txBody>
      </p:sp>
      <p:sp>
        <p:nvSpPr>
          <p:cNvPr id="5" name="Rectangle 1030"/>
          <p:cNvSpPr>
            <a:spLocks noGrp="1" noChangeArrowheads="1"/>
          </p:cNvSpPr>
          <p:nvPr>
            <p:ph type="sldNum" sz="quarter" idx="11"/>
          </p:nvPr>
        </p:nvSpPr>
        <p:spPr/>
        <p:txBody>
          <a:bodyPr/>
          <a:lstStyle>
            <a:lvl1pPr>
              <a:defRPr/>
            </a:lvl1pPr>
          </a:lstStyle>
          <a:p>
            <a:fld id="{F73FC67E-8408-42FE-9DB4-6E7D9F45574F}" type="slidenum">
              <a:rPr lang="en-US" altLang="en-US"/>
              <a:pPr/>
              <a:t>‹#›</a:t>
            </a:fld>
            <a:endParaRPr lang="en-US" altLang="en-US"/>
          </a:p>
        </p:txBody>
      </p:sp>
    </p:spTree>
    <p:extLst>
      <p:ext uri="{BB962C8B-B14F-4D97-AF65-F5344CB8AC3E}">
        <p14:creationId xmlns:p14="http://schemas.microsoft.com/office/powerpoint/2010/main" val="3770520035"/>
      </p:ext>
    </p:extLst>
  </p:cSld>
  <p:clrMapOvr>
    <a:masterClrMapping/>
  </p:clrMapOvr>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91402" tIns="45702" rIns="91402" bIns="45702"/>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402" tIns="45702" rIns="91402" bIns="45702"/>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lIns="91402" tIns="45702" rIns="91402" bIns="45702"/>
          <a:lstStyle/>
          <a:p>
            <a:endParaRPr lang="en-US"/>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defTabSz="912813">
              <a:defRPr sz="1200">
                <a:solidFill>
                  <a:srgbClr val="000000"/>
                </a:solidFill>
                <a:latin typeface="Garamond" panose="02020404030301010803"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defTabSz="914400">
              <a:defRPr/>
            </a:lvl1pPr>
          </a:lstStyle>
          <a:p>
            <a:endParaRPr lang="en-US" altLang="en-US"/>
          </a:p>
        </p:txBody>
      </p:sp>
      <p:sp>
        <p:nvSpPr>
          <p:cNvPr id="9" name="Rectangle 6"/>
          <p:cNvSpPr>
            <a:spLocks noGrp="1" noChangeArrowheads="1"/>
          </p:cNvSpPr>
          <p:nvPr>
            <p:ph type="sldNum" sz="quarter" idx="12"/>
          </p:nvPr>
        </p:nvSpPr>
        <p:spPr/>
        <p:txBody>
          <a:bodyPr/>
          <a:lstStyle>
            <a:lvl1pPr defTabSz="914400">
              <a:defRPr sz="1200"/>
            </a:lvl1pPr>
          </a:lstStyle>
          <a:p>
            <a:fld id="{8D5E9C82-0DF2-4F0B-9E2E-B7B2E4B87B9D}" type="slidenum">
              <a:rPr lang="en-US" altLang="en-US"/>
              <a:pPr/>
              <a:t>‹#›</a:t>
            </a:fld>
            <a:endParaRPr lang="en-US" altLang="en-US"/>
          </a:p>
        </p:txBody>
      </p:sp>
    </p:spTree>
    <p:extLst>
      <p:ext uri="{BB962C8B-B14F-4D97-AF65-F5344CB8AC3E}">
        <p14:creationId xmlns:p14="http://schemas.microsoft.com/office/powerpoint/2010/main" val="4040787760"/>
      </p:ext>
    </p:extLst>
  </p:cSld>
  <p:clrMapOvr>
    <a:masterClrMapping/>
  </p:clrMapOvr>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defTabSz="914400">
              <a:defRPr/>
            </a:lvl1pPr>
          </a:lstStyle>
          <a:p>
            <a:endParaRPr lang="en-US" altLang="en-US"/>
          </a:p>
        </p:txBody>
      </p:sp>
      <p:sp>
        <p:nvSpPr>
          <p:cNvPr id="5" name="Rectangle 1030"/>
          <p:cNvSpPr>
            <a:spLocks noGrp="1" noChangeArrowheads="1"/>
          </p:cNvSpPr>
          <p:nvPr>
            <p:ph type="sldNum" sz="quarter" idx="11"/>
          </p:nvPr>
        </p:nvSpPr>
        <p:spPr/>
        <p:txBody>
          <a:bodyPr/>
          <a:lstStyle>
            <a:lvl1pPr defTabSz="914400">
              <a:defRPr/>
            </a:lvl1pPr>
          </a:lstStyle>
          <a:p>
            <a:fld id="{151853FE-B368-4CDA-AEFE-3FD0C7E39131}" type="slidenum">
              <a:rPr lang="en-US" altLang="en-US"/>
              <a:pPr/>
              <a:t>‹#›</a:t>
            </a:fld>
            <a:endParaRPr lang="en-US" altLang="en-US"/>
          </a:p>
        </p:txBody>
      </p:sp>
    </p:spTree>
    <p:extLst>
      <p:ext uri="{BB962C8B-B14F-4D97-AF65-F5344CB8AC3E}">
        <p14:creationId xmlns:p14="http://schemas.microsoft.com/office/powerpoint/2010/main" val="3152403905"/>
      </p:ext>
    </p:extLst>
  </p:cSld>
  <p:clrMapOvr>
    <a:masterClrMapping/>
  </p:clrMapOvr>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defTabSz="914400">
              <a:defRPr/>
            </a:lvl1pPr>
          </a:lstStyle>
          <a:p>
            <a:endParaRPr lang="en-US" altLang="en-US"/>
          </a:p>
        </p:txBody>
      </p:sp>
      <p:sp>
        <p:nvSpPr>
          <p:cNvPr id="5" name="Rectangle 1030"/>
          <p:cNvSpPr>
            <a:spLocks noGrp="1" noChangeArrowheads="1"/>
          </p:cNvSpPr>
          <p:nvPr>
            <p:ph type="sldNum" sz="quarter" idx="11"/>
          </p:nvPr>
        </p:nvSpPr>
        <p:spPr/>
        <p:txBody>
          <a:bodyPr/>
          <a:lstStyle>
            <a:lvl1pPr defTabSz="914400">
              <a:defRPr/>
            </a:lvl1pPr>
          </a:lstStyle>
          <a:p>
            <a:fld id="{34236577-409A-465F-8969-D5134DEC016A}" type="slidenum">
              <a:rPr lang="en-US" altLang="en-US"/>
              <a:pPr/>
              <a:t>‹#›</a:t>
            </a:fld>
            <a:endParaRPr lang="en-US" altLang="en-US"/>
          </a:p>
        </p:txBody>
      </p:sp>
    </p:spTree>
    <p:extLst>
      <p:ext uri="{BB962C8B-B14F-4D97-AF65-F5344CB8AC3E}">
        <p14:creationId xmlns:p14="http://schemas.microsoft.com/office/powerpoint/2010/main" val="1141450842"/>
      </p:ext>
    </p:extLst>
  </p:cSld>
  <p:clrMapOvr>
    <a:masterClrMapping/>
  </p:clrMapOvr>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defTabSz="914400">
              <a:defRPr/>
            </a:lvl1pPr>
          </a:lstStyle>
          <a:p>
            <a:endParaRPr lang="en-US" altLang="en-US"/>
          </a:p>
        </p:txBody>
      </p:sp>
      <p:sp>
        <p:nvSpPr>
          <p:cNvPr id="6" name="Rectangle 1030"/>
          <p:cNvSpPr>
            <a:spLocks noGrp="1" noChangeArrowheads="1"/>
          </p:cNvSpPr>
          <p:nvPr>
            <p:ph type="sldNum" sz="quarter" idx="11"/>
          </p:nvPr>
        </p:nvSpPr>
        <p:spPr/>
        <p:txBody>
          <a:bodyPr/>
          <a:lstStyle>
            <a:lvl1pPr defTabSz="914400">
              <a:defRPr/>
            </a:lvl1pPr>
          </a:lstStyle>
          <a:p>
            <a:fld id="{08210454-713B-4607-9267-B9A21B818AB8}" type="slidenum">
              <a:rPr lang="en-US" altLang="en-US"/>
              <a:pPr/>
              <a:t>‹#›</a:t>
            </a:fld>
            <a:endParaRPr lang="en-US" altLang="en-US"/>
          </a:p>
        </p:txBody>
      </p:sp>
    </p:spTree>
    <p:extLst>
      <p:ext uri="{BB962C8B-B14F-4D97-AF65-F5344CB8AC3E}">
        <p14:creationId xmlns:p14="http://schemas.microsoft.com/office/powerpoint/2010/main" val="517183817"/>
      </p:ext>
    </p:extLst>
  </p:cSld>
  <p:clrMapOvr>
    <a:masterClrMapping/>
  </p:clrMapOvr>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defTabSz="914400">
              <a:defRPr/>
            </a:lvl1pPr>
          </a:lstStyle>
          <a:p>
            <a:endParaRPr lang="en-US" altLang="en-US"/>
          </a:p>
        </p:txBody>
      </p:sp>
      <p:sp>
        <p:nvSpPr>
          <p:cNvPr id="8" name="Rectangle 1030"/>
          <p:cNvSpPr>
            <a:spLocks noGrp="1" noChangeArrowheads="1"/>
          </p:cNvSpPr>
          <p:nvPr>
            <p:ph type="sldNum" sz="quarter" idx="11"/>
          </p:nvPr>
        </p:nvSpPr>
        <p:spPr/>
        <p:txBody>
          <a:bodyPr/>
          <a:lstStyle>
            <a:lvl1pPr defTabSz="914400">
              <a:defRPr/>
            </a:lvl1pPr>
          </a:lstStyle>
          <a:p>
            <a:fld id="{6C727AFA-8502-485B-82C3-6D8993C5B79C}" type="slidenum">
              <a:rPr lang="en-US" altLang="en-US"/>
              <a:pPr/>
              <a:t>‹#›</a:t>
            </a:fld>
            <a:endParaRPr lang="en-US" altLang="en-US"/>
          </a:p>
        </p:txBody>
      </p:sp>
    </p:spTree>
    <p:extLst>
      <p:ext uri="{BB962C8B-B14F-4D97-AF65-F5344CB8AC3E}">
        <p14:creationId xmlns:p14="http://schemas.microsoft.com/office/powerpoint/2010/main" val="673012564"/>
      </p:ext>
    </p:extLst>
  </p:cSld>
  <p:clrMapOvr>
    <a:masterClrMapping/>
  </p:clrMapOvr>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defTabSz="914400">
              <a:defRPr/>
            </a:lvl1pPr>
          </a:lstStyle>
          <a:p>
            <a:endParaRPr lang="en-US" altLang="en-US"/>
          </a:p>
        </p:txBody>
      </p:sp>
      <p:sp>
        <p:nvSpPr>
          <p:cNvPr id="4" name="Rectangle 1030"/>
          <p:cNvSpPr>
            <a:spLocks noGrp="1" noChangeArrowheads="1"/>
          </p:cNvSpPr>
          <p:nvPr>
            <p:ph type="sldNum" sz="quarter" idx="11"/>
          </p:nvPr>
        </p:nvSpPr>
        <p:spPr/>
        <p:txBody>
          <a:bodyPr/>
          <a:lstStyle>
            <a:lvl1pPr defTabSz="914400">
              <a:defRPr/>
            </a:lvl1pPr>
          </a:lstStyle>
          <a:p>
            <a:fld id="{E2D46DFF-5547-4CC3-90C3-B7E7DFB96514}" type="slidenum">
              <a:rPr lang="en-US" altLang="en-US"/>
              <a:pPr/>
              <a:t>‹#›</a:t>
            </a:fld>
            <a:endParaRPr lang="en-US" altLang="en-US"/>
          </a:p>
        </p:txBody>
      </p:sp>
    </p:spTree>
    <p:extLst>
      <p:ext uri="{BB962C8B-B14F-4D97-AF65-F5344CB8AC3E}">
        <p14:creationId xmlns:p14="http://schemas.microsoft.com/office/powerpoint/2010/main" val="517939455"/>
      </p:ext>
    </p:extLst>
  </p:cSld>
  <p:clrMapOvr>
    <a:masterClrMapping/>
  </p:clrMapOvr>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defTabSz="914400">
              <a:defRPr/>
            </a:lvl1pPr>
          </a:lstStyle>
          <a:p>
            <a:endParaRPr lang="en-US" altLang="en-US"/>
          </a:p>
        </p:txBody>
      </p:sp>
      <p:sp>
        <p:nvSpPr>
          <p:cNvPr id="3" name="Rectangle 1030"/>
          <p:cNvSpPr>
            <a:spLocks noGrp="1" noChangeArrowheads="1"/>
          </p:cNvSpPr>
          <p:nvPr>
            <p:ph type="sldNum" sz="quarter" idx="11"/>
          </p:nvPr>
        </p:nvSpPr>
        <p:spPr/>
        <p:txBody>
          <a:bodyPr/>
          <a:lstStyle>
            <a:lvl1pPr defTabSz="914400">
              <a:defRPr/>
            </a:lvl1pPr>
          </a:lstStyle>
          <a:p>
            <a:fld id="{553B22B4-7F0F-47B8-A07D-F7A256755FB5}" type="slidenum">
              <a:rPr lang="en-US" altLang="en-US"/>
              <a:pPr/>
              <a:t>‹#›</a:t>
            </a:fld>
            <a:endParaRPr lang="en-US" altLang="en-US"/>
          </a:p>
        </p:txBody>
      </p:sp>
    </p:spTree>
    <p:extLst>
      <p:ext uri="{BB962C8B-B14F-4D97-AF65-F5344CB8AC3E}">
        <p14:creationId xmlns:p14="http://schemas.microsoft.com/office/powerpoint/2010/main" val="2134309882"/>
      </p:ext>
    </p:extLst>
  </p:cSld>
  <p:clrMapOvr>
    <a:masterClrMapping/>
  </p:clrMapOvr>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defTabSz="914400">
              <a:defRPr/>
            </a:lvl1pPr>
          </a:lstStyle>
          <a:p>
            <a:endParaRPr lang="en-US" altLang="en-US"/>
          </a:p>
        </p:txBody>
      </p:sp>
      <p:sp>
        <p:nvSpPr>
          <p:cNvPr id="6" name="Rectangle 1030"/>
          <p:cNvSpPr>
            <a:spLocks noGrp="1" noChangeArrowheads="1"/>
          </p:cNvSpPr>
          <p:nvPr>
            <p:ph type="sldNum" sz="quarter" idx="11"/>
          </p:nvPr>
        </p:nvSpPr>
        <p:spPr/>
        <p:txBody>
          <a:bodyPr/>
          <a:lstStyle>
            <a:lvl1pPr defTabSz="914400">
              <a:defRPr/>
            </a:lvl1pPr>
          </a:lstStyle>
          <a:p>
            <a:fld id="{ED490BEF-EE0A-48D7-B25D-8069DAEC103D}" type="slidenum">
              <a:rPr lang="en-US" altLang="en-US"/>
              <a:pPr/>
              <a:t>‹#›</a:t>
            </a:fld>
            <a:endParaRPr lang="en-US" altLang="en-US"/>
          </a:p>
        </p:txBody>
      </p:sp>
    </p:spTree>
    <p:extLst>
      <p:ext uri="{BB962C8B-B14F-4D97-AF65-F5344CB8AC3E}">
        <p14:creationId xmlns:p14="http://schemas.microsoft.com/office/powerpoint/2010/main" val="345180963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defTabSz="914400">
              <a:defRPr/>
            </a:lvl1pPr>
          </a:lstStyle>
          <a:p>
            <a:endParaRPr lang="en-US" altLang="en-US"/>
          </a:p>
        </p:txBody>
      </p:sp>
      <p:sp>
        <p:nvSpPr>
          <p:cNvPr id="4" name="Rectangle 1030"/>
          <p:cNvSpPr>
            <a:spLocks noGrp="1" noChangeArrowheads="1"/>
          </p:cNvSpPr>
          <p:nvPr>
            <p:ph type="sldNum" sz="quarter" idx="11"/>
          </p:nvPr>
        </p:nvSpPr>
        <p:spPr/>
        <p:txBody>
          <a:bodyPr/>
          <a:lstStyle>
            <a:lvl1pPr defTabSz="914400">
              <a:defRPr/>
            </a:lvl1pPr>
          </a:lstStyle>
          <a:p>
            <a:fld id="{73A58E14-A6B9-4DA7-A858-EEDE6F71A6EC}" type="slidenum">
              <a:rPr lang="en-US" altLang="en-US"/>
              <a:pPr/>
              <a:t>‹#›</a:t>
            </a:fld>
            <a:endParaRPr lang="en-US" altLang="en-US"/>
          </a:p>
        </p:txBody>
      </p:sp>
    </p:spTree>
    <p:extLst>
      <p:ext uri="{BB962C8B-B14F-4D97-AF65-F5344CB8AC3E}">
        <p14:creationId xmlns:p14="http://schemas.microsoft.com/office/powerpoint/2010/main" val="1783180593"/>
      </p:ext>
    </p:extLst>
  </p:cSld>
  <p:clrMapOvr>
    <a:masterClrMapping/>
  </p:clrMapOvr>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defTabSz="914400">
              <a:defRPr/>
            </a:lvl1pPr>
          </a:lstStyle>
          <a:p>
            <a:endParaRPr lang="en-US" altLang="en-US"/>
          </a:p>
        </p:txBody>
      </p:sp>
      <p:sp>
        <p:nvSpPr>
          <p:cNvPr id="6" name="Rectangle 1030"/>
          <p:cNvSpPr>
            <a:spLocks noGrp="1" noChangeArrowheads="1"/>
          </p:cNvSpPr>
          <p:nvPr>
            <p:ph type="sldNum" sz="quarter" idx="11"/>
          </p:nvPr>
        </p:nvSpPr>
        <p:spPr/>
        <p:txBody>
          <a:bodyPr/>
          <a:lstStyle>
            <a:lvl1pPr defTabSz="914400">
              <a:defRPr/>
            </a:lvl1pPr>
          </a:lstStyle>
          <a:p>
            <a:fld id="{F615D36C-1B2F-467B-BC3A-E651280B20B3}" type="slidenum">
              <a:rPr lang="en-US" altLang="en-US"/>
              <a:pPr/>
              <a:t>‹#›</a:t>
            </a:fld>
            <a:endParaRPr lang="en-US" altLang="en-US"/>
          </a:p>
        </p:txBody>
      </p:sp>
    </p:spTree>
    <p:extLst>
      <p:ext uri="{BB962C8B-B14F-4D97-AF65-F5344CB8AC3E}">
        <p14:creationId xmlns:p14="http://schemas.microsoft.com/office/powerpoint/2010/main" val="4207565510"/>
      </p:ext>
    </p:extLst>
  </p:cSld>
  <p:clrMapOvr>
    <a:masterClrMapping/>
  </p:clrMapOvr>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defTabSz="914400">
              <a:defRPr/>
            </a:lvl1pPr>
          </a:lstStyle>
          <a:p>
            <a:endParaRPr lang="en-US" altLang="en-US"/>
          </a:p>
        </p:txBody>
      </p:sp>
      <p:sp>
        <p:nvSpPr>
          <p:cNvPr id="5" name="Rectangle 1030"/>
          <p:cNvSpPr>
            <a:spLocks noGrp="1" noChangeArrowheads="1"/>
          </p:cNvSpPr>
          <p:nvPr>
            <p:ph type="sldNum" sz="quarter" idx="11"/>
          </p:nvPr>
        </p:nvSpPr>
        <p:spPr/>
        <p:txBody>
          <a:bodyPr/>
          <a:lstStyle>
            <a:lvl1pPr defTabSz="914400">
              <a:defRPr/>
            </a:lvl1pPr>
          </a:lstStyle>
          <a:p>
            <a:fld id="{26C64636-F44D-40E6-893A-E016ABA037F5}" type="slidenum">
              <a:rPr lang="en-US" altLang="en-US"/>
              <a:pPr/>
              <a:t>‹#›</a:t>
            </a:fld>
            <a:endParaRPr lang="en-US" altLang="en-US"/>
          </a:p>
        </p:txBody>
      </p:sp>
    </p:spTree>
    <p:extLst>
      <p:ext uri="{BB962C8B-B14F-4D97-AF65-F5344CB8AC3E}">
        <p14:creationId xmlns:p14="http://schemas.microsoft.com/office/powerpoint/2010/main" val="867875579"/>
      </p:ext>
    </p:extLst>
  </p:cSld>
  <p:clrMapOvr>
    <a:masterClrMapping/>
  </p:clrMapOvr>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defTabSz="914400">
              <a:defRPr/>
            </a:lvl1pPr>
          </a:lstStyle>
          <a:p>
            <a:endParaRPr lang="en-US" altLang="en-US"/>
          </a:p>
        </p:txBody>
      </p:sp>
      <p:sp>
        <p:nvSpPr>
          <p:cNvPr id="5" name="Rectangle 1030"/>
          <p:cNvSpPr>
            <a:spLocks noGrp="1" noChangeArrowheads="1"/>
          </p:cNvSpPr>
          <p:nvPr>
            <p:ph type="sldNum" sz="quarter" idx="11"/>
          </p:nvPr>
        </p:nvSpPr>
        <p:spPr/>
        <p:txBody>
          <a:bodyPr/>
          <a:lstStyle>
            <a:lvl1pPr defTabSz="914400">
              <a:defRPr/>
            </a:lvl1pPr>
          </a:lstStyle>
          <a:p>
            <a:fld id="{7491DC69-2511-45FD-A6B1-5E63E7B84CBB}" type="slidenum">
              <a:rPr lang="en-US" altLang="en-US"/>
              <a:pPr/>
              <a:t>‹#›</a:t>
            </a:fld>
            <a:endParaRPr lang="en-US" altLang="en-US"/>
          </a:p>
        </p:txBody>
      </p:sp>
    </p:spTree>
    <p:extLst>
      <p:ext uri="{BB962C8B-B14F-4D97-AF65-F5344CB8AC3E}">
        <p14:creationId xmlns:p14="http://schemas.microsoft.com/office/powerpoint/2010/main" val="2823144574"/>
      </p:ext>
    </p:extLst>
  </p:cSld>
  <p:clrMapOvr>
    <a:masterClrMapping/>
  </p:clrMapOvr>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anose="02020404030301010803"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DDC6A4E3-30B1-412A-BE0C-3616E6FA1222}" type="slidenum">
              <a:rPr lang="en-US" altLang="en-US"/>
              <a:pPr/>
              <a:t>‹#›</a:t>
            </a:fld>
            <a:endParaRPr lang="en-US" altLang="en-US"/>
          </a:p>
        </p:txBody>
      </p:sp>
    </p:spTree>
    <p:extLst>
      <p:ext uri="{BB962C8B-B14F-4D97-AF65-F5344CB8AC3E}">
        <p14:creationId xmlns:p14="http://schemas.microsoft.com/office/powerpoint/2010/main" val="1417315162"/>
      </p:ext>
    </p:extLst>
  </p:cSld>
  <p:clrMapOvr>
    <a:masterClrMapping/>
  </p:clrMapOvr>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endParaRPr lang="en-US" altLang="en-US"/>
          </a:p>
        </p:txBody>
      </p:sp>
      <p:sp>
        <p:nvSpPr>
          <p:cNvPr id="5" name="Rectangle 1030"/>
          <p:cNvSpPr>
            <a:spLocks noGrp="1" noChangeArrowheads="1"/>
          </p:cNvSpPr>
          <p:nvPr>
            <p:ph type="sldNum" sz="quarter" idx="11"/>
          </p:nvPr>
        </p:nvSpPr>
        <p:spPr/>
        <p:txBody>
          <a:bodyPr/>
          <a:lstStyle>
            <a:lvl1pPr>
              <a:defRPr/>
            </a:lvl1pPr>
          </a:lstStyle>
          <a:p>
            <a:fld id="{D64BDE2F-3007-4844-8DE9-46C7E573281D}" type="slidenum">
              <a:rPr lang="en-US" altLang="en-US"/>
              <a:pPr/>
              <a:t>‹#›</a:t>
            </a:fld>
            <a:endParaRPr lang="en-US" altLang="en-US"/>
          </a:p>
        </p:txBody>
      </p:sp>
    </p:spTree>
    <p:extLst>
      <p:ext uri="{BB962C8B-B14F-4D97-AF65-F5344CB8AC3E}">
        <p14:creationId xmlns:p14="http://schemas.microsoft.com/office/powerpoint/2010/main" val="640635754"/>
      </p:ext>
    </p:extLst>
  </p:cSld>
  <p:clrMapOvr>
    <a:masterClrMapping/>
  </p:clrMapOvr>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a:defRPr/>
            </a:lvl1pPr>
          </a:lstStyle>
          <a:p>
            <a:endParaRPr lang="en-US" altLang="en-US"/>
          </a:p>
        </p:txBody>
      </p:sp>
      <p:sp>
        <p:nvSpPr>
          <p:cNvPr id="5" name="Rectangle 1030"/>
          <p:cNvSpPr>
            <a:spLocks noGrp="1" noChangeArrowheads="1"/>
          </p:cNvSpPr>
          <p:nvPr>
            <p:ph type="sldNum" sz="quarter" idx="11"/>
          </p:nvPr>
        </p:nvSpPr>
        <p:spPr/>
        <p:txBody>
          <a:bodyPr/>
          <a:lstStyle>
            <a:lvl1pPr>
              <a:defRPr/>
            </a:lvl1pPr>
          </a:lstStyle>
          <a:p>
            <a:fld id="{B1AC1860-E0A5-417F-B692-500276C7C86E}" type="slidenum">
              <a:rPr lang="en-US" altLang="en-US"/>
              <a:pPr/>
              <a:t>‹#›</a:t>
            </a:fld>
            <a:endParaRPr lang="en-US" altLang="en-US"/>
          </a:p>
        </p:txBody>
      </p:sp>
    </p:spTree>
    <p:extLst>
      <p:ext uri="{BB962C8B-B14F-4D97-AF65-F5344CB8AC3E}">
        <p14:creationId xmlns:p14="http://schemas.microsoft.com/office/powerpoint/2010/main" val="1892551777"/>
      </p:ext>
    </p:extLst>
  </p:cSld>
  <p:clrMapOvr>
    <a:masterClrMapping/>
  </p:clrMapOvr>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a:defRPr/>
            </a:lvl1pPr>
          </a:lstStyle>
          <a:p>
            <a:endParaRPr lang="en-US" altLang="en-US"/>
          </a:p>
        </p:txBody>
      </p:sp>
      <p:sp>
        <p:nvSpPr>
          <p:cNvPr id="6" name="Rectangle 1030"/>
          <p:cNvSpPr>
            <a:spLocks noGrp="1" noChangeArrowheads="1"/>
          </p:cNvSpPr>
          <p:nvPr>
            <p:ph type="sldNum" sz="quarter" idx="11"/>
          </p:nvPr>
        </p:nvSpPr>
        <p:spPr/>
        <p:txBody>
          <a:bodyPr/>
          <a:lstStyle>
            <a:lvl1pPr>
              <a:defRPr/>
            </a:lvl1pPr>
          </a:lstStyle>
          <a:p>
            <a:fld id="{7FF4DD4C-557D-4161-B26A-AC9B9D4FCBA9}" type="slidenum">
              <a:rPr lang="en-US" altLang="en-US"/>
              <a:pPr/>
              <a:t>‹#›</a:t>
            </a:fld>
            <a:endParaRPr lang="en-US" altLang="en-US"/>
          </a:p>
        </p:txBody>
      </p:sp>
    </p:spTree>
    <p:extLst>
      <p:ext uri="{BB962C8B-B14F-4D97-AF65-F5344CB8AC3E}">
        <p14:creationId xmlns:p14="http://schemas.microsoft.com/office/powerpoint/2010/main" val="3105215663"/>
      </p:ext>
    </p:extLst>
  </p:cSld>
  <p:clrMapOvr>
    <a:masterClrMapping/>
  </p:clrMapOvr>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a:defRPr/>
            </a:lvl1pPr>
          </a:lstStyle>
          <a:p>
            <a:endParaRPr lang="en-US" altLang="en-US"/>
          </a:p>
        </p:txBody>
      </p:sp>
      <p:sp>
        <p:nvSpPr>
          <p:cNvPr id="8" name="Rectangle 1030"/>
          <p:cNvSpPr>
            <a:spLocks noGrp="1" noChangeArrowheads="1"/>
          </p:cNvSpPr>
          <p:nvPr>
            <p:ph type="sldNum" sz="quarter" idx="11"/>
          </p:nvPr>
        </p:nvSpPr>
        <p:spPr/>
        <p:txBody>
          <a:bodyPr/>
          <a:lstStyle>
            <a:lvl1pPr>
              <a:defRPr/>
            </a:lvl1pPr>
          </a:lstStyle>
          <a:p>
            <a:fld id="{7CAB5B08-4875-43F8-96D8-2E759BDC7EE0}" type="slidenum">
              <a:rPr lang="en-US" altLang="en-US"/>
              <a:pPr/>
              <a:t>‹#›</a:t>
            </a:fld>
            <a:endParaRPr lang="en-US" altLang="en-US"/>
          </a:p>
        </p:txBody>
      </p:sp>
    </p:spTree>
    <p:extLst>
      <p:ext uri="{BB962C8B-B14F-4D97-AF65-F5344CB8AC3E}">
        <p14:creationId xmlns:p14="http://schemas.microsoft.com/office/powerpoint/2010/main" val="842027747"/>
      </p:ext>
    </p:extLst>
  </p:cSld>
  <p:clrMapOvr>
    <a:masterClrMapping/>
  </p:clrMapOvr>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a:defRPr/>
            </a:lvl1pPr>
          </a:lstStyle>
          <a:p>
            <a:endParaRPr lang="en-US" altLang="en-US"/>
          </a:p>
        </p:txBody>
      </p:sp>
      <p:sp>
        <p:nvSpPr>
          <p:cNvPr id="4" name="Rectangle 1030"/>
          <p:cNvSpPr>
            <a:spLocks noGrp="1" noChangeArrowheads="1"/>
          </p:cNvSpPr>
          <p:nvPr>
            <p:ph type="sldNum" sz="quarter" idx="11"/>
          </p:nvPr>
        </p:nvSpPr>
        <p:spPr/>
        <p:txBody>
          <a:bodyPr/>
          <a:lstStyle>
            <a:lvl1pPr>
              <a:defRPr/>
            </a:lvl1pPr>
          </a:lstStyle>
          <a:p>
            <a:fld id="{0EBA43B8-B93D-423F-BFD4-97B4434BD5BC}" type="slidenum">
              <a:rPr lang="en-US" altLang="en-US"/>
              <a:pPr/>
              <a:t>‹#›</a:t>
            </a:fld>
            <a:endParaRPr lang="en-US" altLang="en-US"/>
          </a:p>
        </p:txBody>
      </p:sp>
    </p:spTree>
    <p:extLst>
      <p:ext uri="{BB962C8B-B14F-4D97-AF65-F5344CB8AC3E}">
        <p14:creationId xmlns:p14="http://schemas.microsoft.com/office/powerpoint/2010/main" val="3451150175"/>
      </p:ext>
    </p:extLst>
  </p:cSld>
  <p:clrMapOvr>
    <a:masterClrMapping/>
  </p:clrMapOvr>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a:defRPr/>
            </a:lvl1pPr>
          </a:lstStyle>
          <a:p>
            <a:endParaRPr lang="en-US" altLang="en-US"/>
          </a:p>
        </p:txBody>
      </p:sp>
      <p:sp>
        <p:nvSpPr>
          <p:cNvPr id="3" name="Rectangle 1030"/>
          <p:cNvSpPr>
            <a:spLocks noGrp="1" noChangeArrowheads="1"/>
          </p:cNvSpPr>
          <p:nvPr>
            <p:ph type="sldNum" sz="quarter" idx="11"/>
          </p:nvPr>
        </p:nvSpPr>
        <p:spPr/>
        <p:txBody>
          <a:bodyPr/>
          <a:lstStyle>
            <a:lvl1pPr>
              <a:defRPr/>
            </a:lvl1pPr>
          </a:lstStyle>
          <a:p>
            <a:fld id="{31E15081-07BE-4E0F-B1F6-7D508C2BA621}" type="slidenum">
              <a:rPr lang="en-US" altLang="en-US"/>
              <a:pPr/>
              <a:t>‹#›</a:t>
            </a:fld>
            <a:endParaRPr lang="en-US" altLang="en-US"/>
          </a:p>
        </p:txBody>
      </p:sp>
    </p:spTree>
    <p:extLst>
      <p:ext uri="{BB962C8B-B14F-4D97-AF65-F5344CB8AC3E}">
        <p14:creationId xmlns:p14="http://schemas.microsoft.com/office/powerpoint/2010/main" val="139100174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28D582FC-8A17-4A81-A4C8-4D12A3450320}" type="slidenum">
              <a:rPr lang="en-US" altLang="en-US"/>
              <a:pPr/>
              <a:t>‹#›</a:t>
            </a:fld>
            <a:endParaRPr lang="en-US" altLang="en-US"/>
          </a:p>
        </p:txBody>
      </p:sp>
    </p:spTree>
    <p:extLst>
      <p:ext uri="{BB962C8B-B14F-4D97-AF65-F5344CB8AC3E}">
        <p14:creationId xmlns:p14="http://schemas.microsoft.com/office/powerpoint/2010/main" val="3421803479"/>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defTabSz="914400">
              <a:defRPr/>
            </a:lvl1pPr>
          </a:lstStyle>
          <a:p>
            <a:endParaRPr lang="en-US" altLang="en-US"/>
          </a:p>
        </p:txBody>
      </p:sp>
      <p:sp>
        <p:nvSpPr>
          <p:cNvPr id="3" name="Rectangle 1030"/>
          <p:cNvSpPr>
            <a:spLocks noGrp="1" noChangeArrowheads="1"/>
          </p:cNvSpPr>
          <p:nvPr>
            <p:ph type="sldNum" sz="quarter" idx="11"/>
          </p:nvPr>
        </p:nvSpPr>
        <p:spPr/>
        <p:txBody>
          <a:bodyPr/>
          <a:lstStyle>
            <a:lvl1pPr defTabSz="914400">
              <a:defRPr/>
            </a:lvl1pPr>
          </a:lstStyle>
          <a:p>
            <a:fld id="{A0ED7468-0E0A-429D-A71A-CDF6FC76AD4D}" type="slidenum">
              <a:rPr lang="en-US" altLang="en-US"/>
              <a:pPr/>
              <a:t>‹#›</a:t>
            </a:fld>
            <a:endParaRPr lang="en-US" altLang="en-US"/>
          </a:p>
        </p:txBody>
      </p:sp>
    </p:spTree>
    <p:extLst>
      <p:ext uri="{BB962C8B-B14F-4D97-AF65-F5344CB8AC3E}">
        <p14:creationId xmlns:p14="http://schemas.microsoft.com/office/powerpoint/2010/main" val="1006605648"/>
      </p:ext>
    </p:extLst>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endParaRPr lang="en-US" altLang="en-US"/>
          </a:p>
        </p:txBody>
      </p:sp>
      <p:sp>
        <p:nvSpPr>
          <p:cNvPr id="6" name="Rectangle 1030"/>
          <p:cNvSpPr>
            <a:spLocks noGrp="1" noChangeArrowheads="1"/>
          </p:cNvSpPr>
          <p:nvPr>
            <p:ph type="sldNum" sz="quarter" idx="11"/>
          </p:nvPr>
        </p:nvSpPr>
        <p:spPr/>
        <p:txBody>
          <a:bodyPr/>
          <a:lstStyle>
            <a:lvl1pPr>
              <a:defRPr/>
            </a:lvl1pPr>
          </a:lstStyle>
          <a:p>
            <a:fld id="{445F1705-FBFF-43AA-BB3B-E744111C89D2}" type="slidenum">
              <a:rPr lang="en-US" altLang="en-US"/>
              <a:pPr/>
              <a:t>‹#›</a:t>
            </a:fld>
            <a:endParaRPr lang="en-US" altLang="en-US"/>
          </a:p>
        </p:txBody>
      </p:sp>
    </p:spTree>
    <p:extLst>
      <p:ext uri="{BB962C8B-B14F-4D97-AF65-F5344CB8AC3E}">
        <p14:creationId xmlns:p14="http://schemas.microsoft.com/office/powerpoint/2010/main" val="527859690"/>
      </p:ext>
    </p:extLst>
  </p:cSld>
  <p:clrMapOvr>
    <a:masterClrMapping/>
  </p:clrMapOvr>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endParaRPr lang="en-US" altLang="en-US"/>
          </a:p>
        </p:txBody>
      </p:sp>
      <p:sp>
        <p:nvSpPr>
          <p:cNvPr id="6" name="Rectangle 1030"/>
          <p:cNvSpPr>
            <a:spLocks noGrp="1" noChangeArrowheads="1"/>
          </p:cNvSpPr>
          <p:nvPr>
            <p:ph type="sldNum" sz="quarter" idx="11"/>
          </p:nvPr>
        </p:nvSpPr>
        <p:spPr/>
        <p:txBody>
          <a:bodyPr/>
          <a:lstStyle>
            <a:lvl1pPr>
              <a:defRPr/>
            </a:lvl1pPr>
          </a:lstStyle>
          <a:p>
            <a:fld id="{5F7CB38D-DB4A-4259-9BF6-416038EA8D15}" type="slidenum">
              <a:rPr lang="en-US" altLang="en-US"/>
              <a:pPr/>
              <a:t>‹#›</a:t>
            </a:fld>
            <a:endParaRPr lang="en-US" altLang="en-US"/>
          </a:p>
        </p:txBody>
      </p:sp>
    </p:spTree>
    <p:extLst>
      <p:ext uri="{BB962C8B-B14F-4D97-AF65-F5344CB8AC3E}">
        <p14:creationId xmlns:p14="http://schemas.microsoft.com/office/powerpoint/2010/main" val="1316831169"/>
      </p:ext>
    </p:extLst>
  </p:cSld>
  <p:clrMapOvr>
    <a:masterClrMapping/>
  </p:clrMapOvr>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endParaRPr lang="en-US" altLang="en-US"/>
          </a:p>
        </p:txBody>
      </p:sp>
      <p:sp>
        <p:nvSpPr>
          <p:cNvPr id="5" name="Rectangle 1030"/>
          <p:cNvSpPr>
            <a:spLocks noGrp="1" noChangeArrowheads="1"/>
          </p:cNvSpPr>
          <p:nvPr>
            <p:ph type="sldNum" sz="quarter" idx="11"/>
          </p:nvPr>
        </p:nvSpPr>
        <p:spPr/>
        <p:txBody>
          <a:bodyPr/>
          <a:lstStyle>
            <a:lvl1pPr>
              <a:defRPr/>
            </a:lvl1pPr>
          </a:lstStyle>
          <a:p>
            <a:fld id="{468EAE46-10E3-4E5C-B772-D9DF42580D8E}" type="slidenum">
              <a:rPr lang="en-US" altLang="en-US"/>
              <a:pPr/>
              <a:t>‹#›</a:t>
            </a:fld>
            <a:endParaRPr lang="en-US" altLang="en-US"/>
          </a:p>
        </p:txBody>
      </p:sp>
    </p:spTree>
    <p:extLst>
      <p:ext uri="{BB962C8B-B14F-4D97-AF65-F5344CB8AC3E}">
        <p14:creationId xmlns:p14="http://schemas.microsoft.com/office/powerpoint/2010/main" val="4061200596"/>
      </p:ext>
    </p:extLst>
  </p:cSld>
  <p:clrMapOvr>
    <a:masterClrMapping/>
  </p:clrMapOvr>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endParaRPr lang="en-US" altLang="en-US"/>
          </a:p>
        </p:txBody>
      </p:sp>
      <p:sp>
        <p:nvSpPr>
          <p:cNvPr id="5" name="Rectangle 1030"/>
          <p:cNvSpPr>
            <a:spLocks noGrp="1" noChangeArrowheads="1"/>
          </p:cNvSpPr>
          <p:nvPr>
            <p:ph type="sldNum" sz="quarter" idx="11"/>
          </p:nvPr>
        </p:nvSpPr>
        <p:spPr/>
        <p:txBody>
          <a:bodyPr/>
          <a:lstStyle>
            <a:lvl1pPr>
              <a:defRPr/>
            </a:lvl1pPr>
          </a:lstStyle>
          <a:p>
            <a:fld id="{994B8FC2-A44B-48BD-969C-BAC9EAEFEA27}" type="slidenum">
              <a:rPr lang="en-US" altLang="en-US"/>
              <a:pPr/>
              <a:t>‹#›</a:t>
            </a:fld>
            <a:endParaRPr lang="en-US" altLang="en-US"/>
          </a:p>
        </p:txBody>
      </p:sp>
    </p:spTree>
    <p:extLst>
      <p:ext uri="{BB962C8B-B14F-4D97-AF65-F5344CB8AC3E}">
        <p14:creationId xmlns:p14="http://schemas.microsoft.com/office/powerpoint/2010/main" val="1139293745"/>
      </p:ext>
    </p:extLst>
  </p:cSld>
  <p:clrMapOvr>
    <a:masterClrMapping/>
  </p:clrMapOvr>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anose="02020404030301010803"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FBD6291C-7888-4933-85C1-F414AEA0E6E6}" type="slidenum">
              <a:rPr lang="en-US" altLang="en-US"/>
              <a:pPr/>
              <a:t>‹#›</a:t>
            </a:fld>
            <a:endParaRPr lang="en-US" altLang="en-US"/>
          </a:p>
        </p:txBody>
      </p:sp>
    </p:spTree>
    <p:extLst>
      <p:ext uri="{BB962C8B-B14F-4D97-AF65-F5344CB8AC3E}">
        <p14:creationId xmlns:p14="http://schemas.microsoft.com/office/powerpoint/2010/main" val="2614353189"/>
      </p:ext>
    </p:extLst>
  </p:cSld>
  <p:clrMapOvr>
    <a:masterClrMapping/>
  </p:clrMapOvr>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endParaRPr lang="en-US" altLang="en-US"/>
          </a:p>
        </p:txBody>
      </p:sp>
      <p:sp>
        <p:nvSpPr>
          <p:cNvPr id="5" name="Rectangle 1030"/>
          <p:cNvSpPr>
            <a:spLocks noGrp="1" noChangeArrowheads="1"/>
          </p:cNvSpPr>
          <p:nvPr>
            <p:ph type="sldNum" sz="quarter" idx="11"/>
          </p:nvPr>
        </p:nvSpPr>
        <p:spPr/>
        <p:txBody>
          <a:bodyPr/>
          <a:lstStyle>
            <a:lvl1pPr>
              <a:defRPr/>
            </a:lvl1pPr>
          </a:lstStyle>
          <a:p>
            <a:fld id="{3616E348-4986-418E-864D-20BB4EAC8C2E}" type="slidenum">
              <a:rPr lang="en-US" altLang="en-US"/>
              <a:pPr/>
              <a:t>‹#›</a:t>
            </a:fld>
            <a:endParaRPr lang="en-US" altLang="en-US"/>
          </a:p>
        </p:txBody>
      </p:sp>
    </p:spTree>
    <p:extLst>
      <p:ext uri="{BB962C8B-B14F-4D97-AF65-F5344CB8AC3E}">
        <p14:creationId xmlns:p14="http://schemas.microsoft.com/office/powerpoint/2010/main" val="2051052"/>
      </p:ext>
    </p:extLst>
  </p:cSld>
  <p:clrMapOvr>
    <a:masterClrMapping/>
  </p:clrMapOvr>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a:defRPr/>
            </a:lvl1pPr>
          </a:lstStyle>
          <a:p>
            <a:endParaRPr lang="en-US" altLang="en-US"/>
          </a:p>
        </p:txBody>
      </p:sp>
      <p:sp>
        <p:nvSpPr>
          <p:cNvPr id="5" name="Rectangle 1030"/>
          <p:cNvSpPr>
            <a:spLocks noGrp="1" noChangeArrowheads="1"/>
          </p:cNvSpPr>
          <p:nvPr>
            <p:ph type="sldNum" sz="quarter" idx="11"/>
          </p:nvPr>
        </p:nvSpPr>
        <p:spPr/>
        <p:txBody>
          <a:bodyPr/>
          <a:lstStyle>
            <a:lvl1pPr>
              <a:defRPr/>
            </a:lvl1pPr>
          </a:lstStyle>
          <a:p>
            <a:fld id="{86397B5D-2465-40F5-8D13-AEA3072B0D87}" type="slidenum">
              <a:rPr lang="en-US" altLang="en-US"/>
              <a:pPr/>
              <a:t>‹#›</a:t>
            </a:fld>
            <a:endParaRPr lang="en-US" altLang="en-US"/>
          </a:p>
        </p:txBody>
      </p:sp>
    </p:spTree>
    <p:extLst>
      <p:ext uri="{BB962C8B-B14F-4D97-AF65-F5344CB8AC3E}">
        <p14:creationId xmlns:p14="http://schemas.microsoft.com/office/powerpoint/2010/main" val="1929474395"/>
      </p:ext>
    </p:extLst>
  </p:cSld>
  <p:clrMapOvr>
    <a:masterClrMapping/>
  </p:clrMapOvr>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a:defRPr/>
            </a:lvl1pPr>
          </a:lstStyle>
          <a:p>
            <a:endParaRPr lang="en-US" altLang="en-US"/>
          </a:p>
        </p:txBody>
      </p:sp>
      <p:sp>
        <p:nvSpPr>
          <p:cNvPr id="6" name="Rectangle 1030"/>
          <p:cNvSpPr>
            <a:spLocks noGrp="1" noChangeArrowheads="1"/>
          </p:cNvSpPr>
          <p:nvPr>
            <p:ph type="sldNum" sz="quarter" idx="11"/>
          </p:nvPr>
        </p:nvSpPr>
        <p:spPr/>
        <p:txBody>
          <a:bodyPr/>
          <a:lstStyle>
            <a:lvl1pPr>
              <a:defRPr/>
            </a:lvl1pPr>
          </a:lstStyle>
          <a:p>
            <a:fld id="{068F1923-A8DA-4115-8AD9-38B64685E23A}" type="slidenum">
              <a:rPr lang="en-US" altLang="en-US"/>
              <a:pPr/>
              <a:t>‹#›</a:t>
            </a:fld>
            <a:endParaRPr lang="en-US" altLang="en-US"/>
          </a:p>
        </p:txBody>
      </p:sp>
    </p:spTree>
    <p:extLst>
      <p:ext uri="{BB962C8B-B14F-4D97-AF65-F5344CB8AC3E}">
        <p14:creationId xmlns:p14="http://schemas.microsoft.com/office/powerpoint/2010/main" val="3133341948"/>
      </p:ext>
    </p:extLst>
  </p:cSld>
  <p:clrMapOvr>
    <a:masterClrMapping/>
  </p:clrMapOvr>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a:defRPr/>
            </a:lvl1pPr>
          </a:lstStyle>
          <a:p>
            <a:endParaRPr lang="en-US" altLang="en-US"/>
          </a:p>
        </p:txBody>
      </p:sp>
      <p:sp>
        <p:nvSpPr>
          <p:cNvPr id="8" name="Rectangle 1030"/>
          <p:cNvSpPr>
            <a:spLocks noGrp="1" noChangeArrowheads="1"/>
          </p:cNvSpPr>
          <p:nvPr>
            <p:ph type="sldNum" sz="quarter" idx="11"/>
          </p:nvPr>
        </p:nvSpPr>
        <p:spPr/>
        <p:txBody>
          <a:bodyPr/>
          <a:lstStyle>
            <a:lvl1pPr>
              <a:defRPr/>
            </a:lvl1pPr>
          </a:lstStyle>
          <a:p>
            <a:fld id="{DD7C036D-2EB3-48CC-9059-9F1129D947A7}" type="slidenum">
              <a:rPr lang="en-US" altLang="en-US"/>
              <a:pPr/>
              <a:t>‹#›</a:t>
            </a:fld>
            <a:endParaRPr lang="en-US" altLang="en-US"/>
          </a:p>
        </p:txBody>
      </p:sp>
    </p:spTree>
    <p:extLst>
      <p:ext uri="{BB962C8B-B14F-4D97-AF65-F5344CB8AC3E}">
        <p14:creationId xmlns:p14="http://schemas.microsoft.com/office/powerpoint/2010/main" val="2109845033"/>
      </p:ext>
    </p:extLst>
  </p:cSld>
  <p:clrMapOvr>
    <a:masterClrMapping/>
  </p:clrMapOvr>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a:defRPr/>
            </a:lvl1pPr>
          </a:lstStyle>
          <a:p>
            <a:endParaRPr lang="en-US" altLang="en-US"/>
          </a:p>
        </p:txBody>
      </p:sp>
      <p:sp>
        <p:nvSpPr>
          <p:cNvPr id="4" name="Rectangle 1030"/>
          <p:cNvSpPr>
            <a:spLocks noGrp="1" noChangeArrowheads="1"/>
          </p:cNvSpPr>
          <p:nvPr>
            <p:ph type="sldNum" sz="quarter" idx="11"/>
          </p:nvPr>
        </p:nvSpPr>
        <p:spPr/>
        <p:txBody>
          <a:bodyPr/>
          <a:lstStyle>
            <a:lvl1pPr>
              <a:defRPr/>
            </a:lvl1pPr>
          </a:lstStyle>
          <a:p>
            <a:fld id="{0B274F5C-89F1-4C4A-812C-C970E7C3E817}" type="slidenum">
              <a:rPr lang="en-US" altLang="en-US"/>
              <a:pPr/>
              <a:t>‹#›</a:t>
            </a:fld>
            <a:endParaRPr lang="en-US" altLang="en-US"/>
          </a:p>
        </p:txBody>
      </p:sp>
    </p:spTree>
    <p:extLst>
      <p:ext uri="{BB962C8B-B14F-4D97-AF65-F5344CB8AC3E}">
        <p14:creationId xmlns:p14="http://schemas.microsoft.com/office/powerpoint/2010/main" val="169402610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defTabSz="914400">
              <a:defRPr/>
            </a:lvl1pPr>
          </a:lstStyle>
          <a:p>
            <a:endParaRPr lang="en-US" altLang="en-US"/>
          </a:p>
        </p:txBody>
      </p:sp>
      <p:sp>
        <p:nvSpPr>
          <p:cNvPr id="6" name="Rectangle 1030"/>
          <p:cNvSpPr>
            <a:spLocks noGrp="1" noChangeArrowheads="1"/>
          </p:cNvSpPr>
          <p:nvPr>
            <p:ph type="sldNum" sz="quarter" idx="11"/>
          </p:nvPr>
        </p:nvSpPr>
        <p:spPr/>
        <p:txBody>
          <a:bodyPr/>
          <a:lstStyle>
            <a:lvl1pPr defTabSz="914400">
              <a:defRPr/>
            </a:lvl1pPr>
          </a:lstStyle>
          <a:p>
            <a:fld id="{DBCCA261-EA90-4E24-B0F6-34269108226D}" type="slidenum">
              <a:rPr lang="en-US" altLang="en-US"/>
              <a:pPr/>
              <a:t>‹#›</a:t>
            </a:fld>
            <a:endParaRPr lang="en-US" altLang="en-US"/>
          </a:p>
        </p:txBody>
      </p:sp>
    </p:spTree>
    <p:extLst>
      <p:ext uri="{BB962C8B-B14F-4D97-AF65-F5344CB8AC3E}">
        <p14:creationId xmlns:p14="http://schemas.microsoft.com/office/powerpoint/2010/main" val="1570699489"/>
      </p:ext>
    </p:extLst>
  </p:cSld>
  <p:clrMapOvr>
    <a:masterClrMapping/>
  </p:clrMapOvr>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a:defRPr/>
            </a:lvl1pPr>
          </a:lstStyle>
          <a:p>
            <a:endParaRPr lang="en-US" altLang="en-US"/>
          </a:p>
        </p:txBody>
      </p:sp>
      <p:sp>
        <p:nvSpPr>
          <p:cNvPr id="3" name="Rectangle 1030"/>
          <p:cNvSpPr>
            <a:spLocks noGrp="1" noChangeArrowheads="1"/>
          </p:cNvSpPr>
          <p:nvPr>
            <p:ph type="sldNum" sz="quarter" idx="11"/>
          </p:nvPr>
        </p:nvSpPr>
        <p:spPr/>
        <p:txBody>
          <a:bodyPr/>
          <a:lstStyle>
            <a:lvl1pPr>
              <a:defRPr/>
            </a:lvl1pPr>
          </a:lstStyle>
          <a:p>
            <a:fld id="{17F26794-61E7-4FD9-B95E-E6988BEBEC48}" type="slidenum">
              <a:rPr lang="en-US" altLang="en-US"/>
              <a:pPr/>
              <a:t>‹#›</a:t>
            </a:fld>
            <a:endParaRPr lang="en-US" altLang="en-US"/>
          </a:p>
        </p:txBody>
      </p:sp>
    </p:spTree>
    <p:extLst>
      <p:ext uri="{BB962C8B-B14F-4D97-AF65-F5344CB8AC3E}">
        <p14:creationId xmlns:p14="http://schemas.microsoft.com/office/powerpoint/2010/main" val="2194609884"/>
      </p:ext>
    </p:extLst>
  </p:cSld>
  <p:clrMapOvr>
    <a:masterClrMapping/>
  </p:clrMapOvr>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endParaRPr lang="en-US" altLang="en-US"/>
          </a:p>
        </p:txBody>
      </p:sp>
      <p:sp>
        <p:nvSpPr>
          <p:cNvPr id="6" name="Rectangle 1030"/>
          <p:cNvSpPr>
            <a:spLocks noGrp="1" noChangeArrowheads="1"/>
          </p:cNvSpPr>
          <p:nvPr>
            <p:ph type="sldNum" sz="quarter" idx="11"/>
          </p:nvPr>
        </p:nvSpPr>
        <p:spPr/>
        <p:txBody>
          <a:bodyPr/>
          <a:lstStyle>
            <a:lvl1pPr>
              <a:defRPr/>
            </a:lvl1pPr>
          </a:lstStyle>
          <a:p>
            <a:fld id="{45E8B386-A0EF-4639-BB64-956E2C1B7D96}" type="slidenum">
              <a:rPr lang="en-US" altLang="en-US"/>
              <a:pPr/>
              <a:t>‹#›</a:t>
            </a:fld>
            <a:endParaRPr lang="en-US" altLang="en-US"/>
          </a:p>
        </p:txBody>
      </p:sp>
    </p:spTree>
    <p:extLst>
      <p:ext uri="{BB962C8B-B14F-4D97-AF65-F5344CB8AC3E}">
        <p14:creationId xmlns:p14="http://schemas.microsoft.com/office/powerpoint/2010/main" val="3341043404"/>
      </p:ext>
    </p:extLst>
  </p:cSld>
  <p:clrMapOvr>
    <a:masterClrMapping/>
  </p:clrMapOvr>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endParaRPr lang="en-US" altLang="en-US"/>
          </a:p>
        </p:txBody>
      </p:sp>
      <p:sp>
        <p:nvSpPr>
          <p:cNvPr id="6" name="Rectangle 1030"/>
          <p:cNvSpPr>
            <a:spLocks noGrp="1" noChangeArrowheads="1"/>
          </p:cNvSpPr>
          <p:nvPr>
            <p:ph type="sldNum" sz="quarter" idx="11"/>
          </p:nvPr>
        </p:nvSpPr>
        <p:spPr/>
        <p:txBody>
          <a:bodyPr/>
          <a:lstStyle>
            <a:lvl1pPr>
              <a:defRPr/>
            </a:lvl1pPr>
          </a:lstStyle>
          <a:p>
            <a:fld id="{47071CC8-7694-4A57-A61B-D1E5309EFB68}" type="slidenum">
              <a:rPr lang="en-US" altLang="en-US"/>
              <a:pPr/>
              <a:t>‹#›</a:t>
            </a:fld>
            <a:endParaRPr lang="en-US" altLang="en-US"/>
          </a:p>
        </p:txBody>
      </p:sp>
    </p:spTree>
    <p:extLst>
      <p:ext uri="{BB962C8B-B14F-4D97-AF65-F5344CB8AC3E}">
        <p14:creationId xmlns:p14="http://schemas.microsoft.com/office/powerpoint/2010/main" val="225622746"/>
      </p:ext>
    </p:extLst>
  </p:cSld>
  <p:clrMapOvr>
    <a:masterClrMapping/>
  </p:clrMapOvr>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endParaRPr lang="en-US" altLang="en-US"/>
          </a:p>
        </p:txBody>
      </p:sp>
      <p:sp>
        <p:nvSpPr>
          <p:cNvPr id="5" name="Rectangle 1030"/>
          <p:cNvSpPr>
            <a:spLocks noGrp="1" noChangeArrowheads="1"/>
          </p:cNvSpPr>
          <p:nvPr>
            <p:ph type="sldNum" sz="quarter" idx="11"/>
          </p:nvPr>
        </p:nvSpPr>
        <p:spPr/>
        <p:txBody>
          <a:bodyPr/>
          <a:lstStyle>
            <a:lvl1pPr>
              <a:defRPr/>
            </a:lvl1pPr>
          </a:lstStyle>
          <a:p>
            <a:fld id="{7F94115B-1EF5-47ED-BF72-2CA78003D9AB}" type="slidenum">
              <a:rPr lang="en-US" altLang="en-US"/>
              <a:pPr/>
              <a:t>‹#›</a:t>
            </a:fld>
            <a:endParaRPr lang="en-US" altLang="en-US"/>
          </a:p>
        </p:txBody>
      </p:sp>
    </p:spTree>
    <p:extLst>
      <p:ext uri="{BB962C8B-B14F-4D97-AF65-F5344CB8AC3E}">
        <p14:creationId xmlns:p14="http://schemas.microsoft.com/office/powerpoint/2010/main" val="1956689827"/>
      </p:ext>
    </p:extLst>
  </p:cSld>
  <p:clrMapOvr>
    <a:masterClrMapping/>
  </p:clrMapOvr>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endParaRPr lang="en-US" altLang="en-US"/>
          </a:p>
        </p:txBody>
      </p:sp>
      <p:sp>
        <p:nvSpPr>
          <p:cNvPr id="5" name="Rectangle 1030"/>
          <p:cNvSpPr>
            <a:spLocks noGrp="1" noChangeArrowheads="1"/>
          </p:cNvSpPr>
          <p:nvPr>
            <p:ph type="sldNum" sz="quarter" idx="11"/>
          </p:nvPr>
        </p:nvSpPr>
        <p:spPr/>
        <p:txBody>
          <a:bodyPr/>
          <a:lstStyle>
            <a:lvl1pPr>
              <a:defRPr/>
            </a:lvl1pPr>
          </a:lstStyle>
          <a:p>
            <a:fld id="{D82A5E08-1DAD-4F12-A3C7-8D780D4F4245}" type="slidenum">
              <a:rPr lang="en-US" altLang="en-US"/>
              <a:pPr/>
              <a:t>‹#›</a:t>
            </a:fld>
            <a:endParaRPr lang="en-US" altLang="en-US"/>
          </a:p>
        </p:txBody>
      </p:sp>
    </p:spTree>
    <p:extLst>
      <p:ext uri="{BB962C8B-B14F-4D97-AF65-F5344CB8AC3E}">
        <p14:creationId xmlns:p14="http://schemas.microsoft.com/office/powerpoint/2010/main" val="2877228310"/>
      </p:ext>
    </p:extLst>
  </p:cSld>
  <p:clrMapOvr>
    <a:masterClrMapping/>
  </p:clrMapOvr>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anose="02020404030301010803"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930A1B41-B3C4-42B3-9DA2-F6D97D5EF95B}" type="slidenum">
              <a:rPr lang="en-US" altLang="en-US"/>
              <a:pPr/>
              <a:t>‹#›</a:t>
            </a:fld>
            <a:endParaRPr lang="en-US" altLang="en-US"/>
          </a:p>
        </p:txBody>
      </p:sp>
    </p:spTree>
    <p:extLst>
      <p:ext uri="{BB962C8B-B14F-4D97-AF65-F5344CB8AC3E}">
        <p14:creationId xmlns:p14="http://schemas.microsoft.com/office/powerpoint/2010/main" val="3678748769"/>
      </p:ext>
    </p:extLst>
  </p:cSld>
  <p:clrMapOvr>
    <a:masterClrMapping/>
  </p:clrMapOvr>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endParaRPr lang="en-US" altLang="en-US"/>
          </a:p>
        </p:txBody>
      </p:sp>
      <p:sp>
        <p:nvSpPr>
          <p:cNvPr id="5" name="Rectangle 1030"/>
          <p:cNvSpPr>
            <a:spLocks noGrp="1" noChangeArrowheads="1"/>
          </p:cNvSpPr>
          <p:nvPr>
            <p:ph type="sldNum" sz="quarter" idx="11"/>
          </p:nvPr>
        </p:nvSpPr>
        <p:spPr/>
        <p:txBody>
          <a:bodyPr/>
          <a:lstStyle>
            <a:lvl1pPr>
              <a:defRPr/>
            </a:lvl1pPr>
          </a:lstStyle>
          <a:p>
            <a:fld id="{AD4A2A78-FF04-4709-A86B-6E1BE6682561}" type="slidenum">
              <a:rPr lang="en-US" altLang="en-US"/>
              <a:pPr/>
              <a:t>‹#›</a:t>
            </a:fld>
            <a:endParaRPr lang="en-US" altLang="en-US"/>
          </a:p>
        </p:txBody>
      </p:sp>
    </p:spTree>
    <p:extLst>
      <p:ext uri="{BB962C8B-B14F-4D97-AF65-F5344CB8AC3E}">
        <p14:creationId xmlns:p14="http://schemas.microsoft.com/office/powerpoint/2010/main" val="3525542144"/>
      </p:ext>
    </p:extLst>
  </p:cSld>
  <p:clrMapOvr>
    <a:masterClrMapping/>
  </p:clrMapOvr>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a:defRPr/>
            </a:lvl1pPr>
          </a:lstStyle>
          <a:p>
            <a:endParaRPr lang="en-US" altLang="en-US"/>
          </a:p>
        </p:txBody>
      </p:sp>
      <p:sp>
        <p:nvSpPr>
          <p:cNvPr id="5" name="Rectangle 1030"/>
          <p:cNvSpPr>
            <a:spLocks noGrp="1" noChangeArrowheads="1"/>
          </p:cNvSpPr>
          <p:nvPr>
            <p:ph type="sldNum" sz="quarter" idx="11"/>
          </p:nvPr>
        </p:nvSpPr>
        <p:spPr/>
        <p:txBody>
          <a:bodyPr/>
          <a:lstStyle>
            <a:lvl1pPr>
              <a:defRPr/>
            </a:lvl1pPr>
          </a:lstStyle>
          <a:p>
            <a:fld id="{92ED2DF6-64D3-4893-BC5C-26FD0EB952AE}" type="slidenum">
              <a:rPr lang="en-US" altLang="en-US"/>
              <a:pPr/>
              <a:t>‹#›</a:t>
            </a:fld>
            <a:endParaRPr lang="en-US" altLang="en-US"/>
          </a:p>
        </p:txBody>
      </p:sp>
    </p:spTree>
    <p:extLst>
      <p:ext uri="{BB962C8B-B14F-4D97-AF65-F5344CB8AC3E}">
        <p14:creationId xmlns:p14="http://schemas.microsoft.com/office/powerpoint/2010/main" val="4143117122"/>
      </p:ext>
    </p:extLst>
  </p:cSld>
  <p:clrMapOvr>
    <a:masterClrMapping/>
  </p:clrMapOvr>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a:defRPr/>
            </a:lvl1pPr>
          </a:lstStyle>
          <a:p>
            <a:endParaRPr lang="en-US" altLang="en-US"/>
          </a:p>
        </p:txBody>
      </p:sp>
      <p:sp>
        <p:nvSpPr>
          <p:cNvPr id="6" name="Rectangle 1030"/>
          <p:cNvSpPr>
            <a:spLocks noGrp="1" noChangeArrowheads="1"/>
          </p:cNvSpPr>
          <p:nvPr>
            <p:ph type="sldNum" sz="quarter" idx="11"/>
          </p:nvPr>
        </p:nvSpPr>
        <p:spPr/>
        <p:txBody>
          <a:bodyPr/>
          <a:lstStyle>
            <a:lvl1pPr>
              <a:defRPr/>
            </a:lvl1pPr>
          </a:lstStyle>
          <a:p>
            <a:fld id="{9E0072E7-8610-46A4-819E-DF21FE778FBA}" type="slidenum">
              <a:rPr lang="en-US" altLang="en-US"/>
              <a:pPr/>
              <a:t>‹#›</a:t>
            </a:fld>
            <a:endParaRPr lang="en-US" altLang="en-US"/>
          </a:p>
        </p:txBody>
      </p:sp>
    </p:spTree>
    <p:extLst>
      <p:ext uri="{BB962C8B-B14F-4D97-AF65-F5344CB8AC3E}">
        <p14:creationId xmlns:p14="http://schemas.microsoft.com/office/powerpoint/2010/main" val="1525735470"/>
      </p:ext>
    </p:extLst>
  </p:cSld>
  <p:clrMapOvr>
    <a:masterClrMapping/>
  </p:clrMapOvr>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a:defRPr/>
            </a:lvl1pPr>
          </a:lstStyle>
          <a:p>
            <a:endParaRPr lang="en-US" altLang="en-US"/>
          </a:p>
        </p:txBody>
      </p:sp>
      <p:sp>
        <p:nvSpPr>
          <p:cNvPr id="8" name="Rectangle 1030"/>
          <p:cNvSpPr>
            <a:spLocks noGrp="1" noChangeArrowheads="1"/>
          </p:cNvSpPr>
          <p:nvPr>
            <p:ph type="sldNum" sz="quarter" idx="11"/>
          </p:nvPr>
        </p:nvSpPr>
        <p:spPr/>
        <p:txBody>
          <a:bodyPr/>
          <a:lstStyle>
            <a:lvl1pPr>
              <a:defRPr/>
            </a:lvl1pPr>
          </a:lstStyle>
          <a:p>
            <a:fld id="{DF5E2E52-65B2-4828-9BB2-DB0BCC420777}" type="slidenum">
              <a:rPr lang="en-US" altLang="en-US"/>
              <a:pPr/>
              <a:t>‹#›</a:t>
            </a:fld>
            <a:endParaRPr lang="en-US" altLang="en-US"/>
          </a:p>
        </p:txBody>
      </p:sp>
    </p:spTree>
    <p:extLst>
      <p:ext uri="{BB962C8B-B14F-4D97-AF65-F5344CB8AC3E}">
        <p14:creationId xmlns:p14="http://schemas.microsoft.com/office/powerpoint/2010/main" val="109933449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defTabSz="914400">
              <a:defRPr/>
            </a:lvl1pPr>
          </a:lstStyle>
          <a:p>
            <a:endParaRPr lang="en-US" altLang="en-US"/>
          </a:p>
        </p:txBody>
      </p:sp>
      <p:sp>
        <p:nvSpPr>
          <p:cNvPr id="6" name="Rectangle 1030"/>
          <p:cNvSpPr>
            <a:spLocks noGrp="1" noChangeArrowheads="1"/>
          </p:cNvSpPr>
          <p:nvPr>
            <p:ph type="sldNum" sz="quarter" idx="11"/>
          </p:nvPr>
        </p:nvSpPr>
        <p:spPr/>
        <p:txBody>
          <a:bodyPr/>
          <a:lstStyle>
            <a:lvl1pPr defTabSz="914400">
              <a:defRPr/>
            </a:lvl1pPr>
          </a:lstStyle>
          <a:p>
            <a:fld id="{2A5B910A-FB70-476C-8FCA-F2B46EBEA222}" type="slidenum">
              <a:rPr lang="en-US" altLang="en-US"/>
              <a:pPr/>
              <a:t>‹#›</a:t>
            </a:fld>
            <a:endParaRPr lang="en-US" altLang="en-US"/>
          </a:p>
        </p:txBody>
      </p:sp>
    </p:spTree>
    <p:extLst>
      <p:ext uri="{BB962C8B-B14F-4D97-AF65-F5344CB8AC3E}">
        <p14:creationId xmlns:p14="http://schemas.microsoft.com/office/powerpoint/2010/main" val="623842945"/>
      </p:ext>
    </p:extLst>
  </p:cSld>
  <p:clrMapOvr>
    <a:masterClrMapping/>
  </p:clrMapOvr>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a:defRPr/>
            </a:lvl1pPr>
          </a:lstStyle>
          <a:p>
            <a:endParaRPr lang="en-US" altLang="en-US"/>
          </a:p>
        </p:txBody>
      </p:sp>
      <p:sp>
        <p:nvSpPr>
          <p:cNvPr id="4" name="Rectangle 1030"/>
          <p:cNvSpPr>
            <a:spLocks noGrp="1" noChangeArrowheads="1"/>
          </p:cNvSpPr>
          <p:nvPr>
            <p:ph type="sldNum" sz="quarter" idx="11"/>
          </p:nvPr>
        </p:nvSpPr>
        <p:spPr/>
        <p:txBody>
          <a:bodyPr/>
          <a:lstStyle>
            <a:lvl1pPr>
              <a:defRPr/>
            </a:lvl1pPr>
          </a:lstStyle>
          <a:p>
            <a:fld id="{105BAB8E-A4B4-40C8-9758-474DE4B82E8B}" type="slidenum">
              <a:rPr lang="en-US" altLang="en-US"/>
              <a:pPr/>
              <a:t>‹#›</a:t>
            </a:fld>
            <a:endParaRPr lang="en-US" altLang="en-US"/>
          </a:p>
        </p:txBody>
      </p:sp>
    </p:spTree>
    <p:extLst>
      <p:ext uri="{BB962C8B-B14F-4D97-AF65-F5344CB8AC3E}">
        <p14:creationId xmlns:p14="http://schemas.microsoft.com/office/powerpoint/2010/main" val="301416431"/>
      </p:ext>
    </p:extLst>
  </p:cSld>
  <p:clrMapOvr>
    <a:masterClrMapping/>
  </p:clrMapOvr>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a:defRPr/>
            </a:lvl1pPr>
          </a:lstStyle>
          <a:p>
            <a:endParaRPr lang="en-US" altLang="en-US"/>
          </a:p>
        </p:txBody>
      </p:sp>
      <p:sp>
        <p:nvSpPr>
          <p:cNvPr id="3" name="Rectangle 1030"/>
          <p:cNvSpPr>
            <a:spLocks noGrp="1" noChangeArrowheads="1"/>
          </p:cNvSpPr>
          <p:nvPr>
            <p:ph type="sldNum" sz="quarter" idx="11"/>
          </p:nvPr>
        </p:nvSpPr>
        <p:spPr/>
        <p:txBody>
          <a:bodyPr/>
          <a:lstStyle>
            <a:lvl1pPr>
              <a:defRPr/>
            </a:lvl1pPr>
          </a:lstStyle>
          <a:p>
            <a:fld id="{8054CEA6-E250-4E4D-A702-5D13550D9373}" type="slidenum">
              <a:rPr lang="en-US" altLang="en-US"/>
              <a:pPr/>
              <a:t>‹#›</a:t>
            </a:fld>
            <a:endParaRPr lang="en-US" altLang="en-US"/>
          </a:p>
        </p:txBody>
      </p:sp>
    </p:spTree>
    <p:extLst>
      <p:ext uri="{BB962C8B-B14F-4D97-AF65-F5344CB8AC3E}">
        <p14:creationId xmlns:p14="http://schemas.microsoft.com/office/powerpoint/2010/main" val="2135825862"/>
      </p:ext>
    </p:extLst>
  </p:cSld>
  <p:clrMapOvr>
    <a:masterClrMapping/>
  </p:clrMapOvr>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endParaRPr lang="en-US" altLang="en-US"/>
          </a:p>
        </p:txBody>
      </p:sp>
      <p:sp>
        <p:nvSpPr>
          <p:cNvPr id="6" name="Rectangle 1030"/>
          <p:cNvSpPr>
            <a:spLocks noGrp="1" noChangeArrowheads="1"/>
          </p:cNvSpPr>
          <p:nvPr>
            <p:ph type="sldNum" sz="quarter" idx="11"/>
          </p:nvPr>
        </p:nvSpPr>
        <p:spPr/>
        <p:txBody>
          <a:bodyPr/>
          <a:lstStyle>
            <a:lvl1pPr>
              <a:defRPr/>
            </a:lvl1pPr>
          </a:lstStyle>
          <a:p>
            <a:fld id="{BE2E0A2B-047A-440C-BF51-91B5C5DE2B30}" type="slidenum">
              <a:rPr lang="en-US" altLang="en-US"/>
              <a:pPr/>
              <a:t>‹#›</a:t>
            </a:fld>
            <a:endParaRPr lang="en-US" altLang="en-US"/>
          </a:p>
        </p:txBody>
      </p:sp>
    </p:spTree>
    <p:extLst>
      <p:ext uri="{BB962C8B-B14F-4D97-AF65-F5344CB8AC3E}">
        <p14:creationId xmlns:p14="http://schemas.microsoft.com/office/powerpoint/2010/main" val="3739240931"/>
      </p:ext>
    </p:extLst>
  </p:cSld>
  <p:clrMapOvr>
    <a:masterClrMapping/>
  </p:clrMapOvr>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endParaRPr lang="en-US" altLang="en-US"/>
          </a:p>
        </p:txBody>
      </p:sp>
      <p:sp>
        <p:nvSpPr>
          <p:cNvPr id="6" name="Rectangle 1030"/>
          <p:cNvSpPr>
            <a:spLocks noGrp="1" noChangeArrowheads="1"/>
          </p:cNvSpPr>
          <p:nvPr>
            <p:ph type="sldNum" sz="quarter" idx="11"/>
          </p:nvPr>
        </p:nvSpPr>
        <p:spPr/>
        <p:txBody>
          <a:bodyPr/>
          <a:lstStyle>
            <a:lvl1pPr>
              <a:defRPr/>
            </a:lvl1pPr>
          </a:lstStyle>
          <a:p>
            <a:fld id="{C28B7909-0163-4688-8A4E-FD1036BAA638}" type="slidenum">
              <a:rPr lang="en-US" altLang="en-US"/>
              <a:pPr/>
              <a:t>‹#›</a:t>
            </a:fld>
            <a:endParaRPr lang="en-US" altLang="en-US"/>
          </a:p>
        </p:txBody>
      </p:sp>
    </p:spTree>
    <p:extLst>
      <p:ext uri="{BB962C8B-B14F-4D97-AF65-F5344CB8AC3E}">
        <p14:creationId xmlns:p14="http://schemas.microsoft.com/office/powerpoint/2010/main" val="3183356136"/>
      </p:ext>
    </p:extLst>
  </p:cSld>
  <p:clrMapOvr>
    <a:masterClrMapping/>
  </p:clrMapOvr>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endParaRPr lang="en-US" altLang="en-US"/>
          </a:p>
        </p:txBody>
      </p:sp>
      <p:sp>
        <p:nvSpPr>
          <p:cNvPr id="5" name="Rectangle 1030"/>
          <p:cNvSpPr>
            <a:spLocks noGrp="1" noChangeArrowheads="1"/>
          </p:cNvSpPr>
          <p:nvPr>
            <p:ph type="sldNum" sz="quarter" idx="11"/>
          </p:nvPr>
        </p:nvSpPr>
        <p:spPr/>
        <p:txBody>
          <a:bodyPr/>
          <a:lstStyle>
            <a:lvl1pPr>
              <a:defRPr/>
            </a:lvl1pPr>
          </a:lstStyle>
          <a:p>
            <a:fld id="{94795DA5-3A36-4556-8133-4610CEC45F83}" type="slidenum">
              <a:rPr lang="en-US" altLang="en-US"/>
              <a:pPr/>
              <a:t>‹#›</a:t>
            </a:fld>
            <a:endParaRPr lang="en-US" altLang="en-US"/>
          </a:p>
        </p:txBody>
      </p:sp>
    </p:spTree>
    <p:extLst>
      <p:ext uri="{BB962C8B-B14F-4D97-AF65-F5344CB8AC3E}">
        <p14:creationId xmlns:p14="http://schemas.microsoft.com/office/powerpoint/2010/main" val="3985838585"/>
      </p:ext>
    </p:extLst>
  </p:cSld>
  <p:clrMapOvr>
    <a:masterClrMapping/>
  </p:clrMapOvr>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endParaRPr lang="en-US" altLang="en-US"/>
          </a:p>
        </p:txBody>
      </p:sp>
      <p:sp>
        <p:nvSpPr>
          <p:cNvPr id="5" name="Rectangle 1030"/>
          <p:cNvSpPr>
            <a:spLocks noGrp="1" noChangeArrowheads="1"/>
          </p:cNvSpPr>
          <p:nvPr>
            <p:ph type="sldNum" sz="quarter" idx="11"/>
          </p:nvPr>
        </p:nvSpPr>
        <p:spPr/>
        <p:txBody>
          <a:bodyPr/>
          <a:lstStyle>
            <a:lvl1pPr>
              <a:defRPr/>
            </a:lvl1pPr>
          </a:lstStyle>
          <a:p>
            <a:fld id="{B49EC93F-2B63-4F3F-876D-415E75AF0924}" type="slidenum">
              <a:rPr lang="en-US" altLang="en-US"/>
              <a:pPr/>
              <a:t>‹#›</a:t>
            </a:fld>
            <a:endParaRPr lang="en-US" altLang="en-US"/>
          </a:p>
        </p:txBody>
      </p:sp>
    </p:spTree>
    <p:extLst>
      <p:ext uri="{BB962C8B-B14F-4D97-AF65-F5344CB8AC3E}">
        <p14:creationId xmlns:p14="http://schemas.microsoft.com/office/powerpoint/2010/main" val="1429925611"/>
      </p:ext>
    </p:extLst>
  </p:cSld>
  <p:clrMapOvr>
    <a:masterClrMapping/>
  </p:clrMapOvr>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91425" tIns="45713" rIns="91425" bIns="45713"/>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defTabSz="912813">
              <a:defRPr sz="1200">
                <a:solidFill>
                  <a:srgbClr val="000000"/>
                </a:solidFill>
                <a:latin typeface="Garamond" panose="02020404030301010803"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defTabSz="914400">
              <a:defRPr/>
            </a:lvl1pPr>
          </a:lstStyle>
          <a:p>
            <a:endParaRPr lang="en-US" altLang="en-US"/>
          </a:p>
        </p:txBody>
      </p:sp>
      <p:sp>
        <p:nvSpPr>
          <p:cNvPr id="9" name="Rectangle 6"/>
          <p:cNvSpPr>
            <a:spLocks noGrp="1" noChangeArrowheads="1"/>
          </p:cNvSpPr>
          <p:nvPr>
            <p:ph type="sldNum" sz="quarter" idx="12"/>
          </p:nvPr>
        </p:nvSpPr>
        <p:spPr/>
        <p:txBody>
          <a:bodyPr/>
          <a:lstStyle>
            <a:lvl1pPr defTabSz="914400">
              <a:defRPr sz="1200"/>
            </a:lvl1pPr>
          </a:lstStyle>
          <a:p>
            <a:fld id="{73A77DB3-876B-40B0-80F8-15714D818364}" type="slidenum">
              <a:rPr lang="en-US" altLang="en-US"/>
              <a:pPr/>
              <a:t>‹#›</a:t>
            </a:fld>
            <a:endParaRPr lang="en-US" altLang="en-US"/>
          </a:p>
        </p:txBody>
      </p:sp>
    </p:spTree>
    <p:extLst>
      <p:ext uri="{BB962C8B-B14F-4D97-AF65-F5344CB8AC3E}">
        <p14:creationId xmlns:p14="http://schemas.microsoft.com/office/powerpoint/2010/main" val="2949042436"/>
      </p:ext>
    </p:extLst>
  </p:cSld>
  <p:clrMapOvr>
    <a:masterClrMapping/>
  </p:clrMapOvr>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defTabSz="914400">
              <a:defRPr/>
            </a:lvl1pPr>
          </a:lstStyle>
          <a:p>
            <a:endParaRPr lang="en-US" altLang="en-US"/>
          </a:p>
        </p:txBody>
      </p:sp>
      <p:sp>
        <p:nvSpPr>
          <p:cNvPr id="5" name="Rectangle 1030"/>
          <p:cNvSpPr>
            <a:spLocks noGrp="1" noChangeArrowheads="1"/>
          </p:cNvSpPr>
          <p:nvPr>
            <p:ph type="sldNum" sz="quarter" idx="11"/>
          </p:nvPr>
        </p:nvSpPr>
        <p:spPr/>
        <p:txBody>
          <a:bodyPr/>
          <a:lstStyle>
            <a:lvl1pPr defTabSz="914400">
              <a:defRPr/>
            </a:lvl1pPr>
          </a:lstStyle>
          <a:p>
            <a:fld id="{DCEA1E59-2147-4A04-91CF-D80FD56ED46A}" type="slidenum">
              <a:rPr lang="en-US" altLang="en-US"/>
              <a:pPr/>
              <a:t>‹#›</a:t>
            </a:fld>
            <a:endParaRPr lang="en-US" altLang="en-US"/>
          </a:p>
        </p:txBody>
      </p:sp>
    </p:spTree>
    <p:extLst>
      <p:ext uri="{BB962C8B-B14F-4D97-AF65-F5344CB8AC3E}">
        <p14:creationId xmlns:p14="http://schemas.microsoft.com/office/powerpoint/2010/main" val="2445229685"/>
      </p:ext>
    </p:extLst>
  </p:cSld>
  <p:clrMapOvr>
    <a:masterClrMapping/>
  </p:clrMapOvr>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defTabSz="914400">
              <a:defRPr/>
            </a:lvl1pPr>
          </a:lstStyle>
          <a:p>
            <a:endParaRPr lang="en-US" altLang="en-US"/>
          </a:p>
        </p:txBody>
      </p:sp>
      <p:sp>
        <p:nvSpPr>
          <p:cNvPr id="5" name="Rectangle 1030"/>
          <p:cNvSpPr>
            <a:spLocks noGrp="1" noChangeArrowheads="1"/>
          </p:cNvSpPr>
          <p:nvPr>
            <p:ph type="sldNum" sz="quarter" idx="11"/>
          </p:nvPr>
        </p:nvSpPr>
        <p:spPr/>
        <p:txBody>
          <a:bodyPr/>
          <a:lstStyle>
            <a:lvl1pPr defTabSz="914400">
              <a:defRPr/>
            </a:lvl1pPr>
          </a:lstStyle>
          <a:p>
            <a:fld id="{5157B72C-6ADB-4B3A-9953-7011E7A51531}" type="slidenum">
              <a:rPr lang="en-US" altLang="en-US"/>
              <a:pPr/>
              <a:t>‹#›</a:t>
            </a:fld>
            <a:endParaRPr lang="en-US" altLang="en-US"/>
          </a:p>
        </p:txBody>
      </p:sp>
    </p:spTree>
    <p:extLst>
      <p:ext uri="{BB962C8B-B14F-4D97-AF65-F5344CB8AC3E}">
        <p14:creationId xmlns:p14="http://schemas.microsoft.com/office/powerpoint/2010/main" val="736588202"/>
      </p:ext>
    </p:extLst>
  </p:cSld>
  <p:clrMapOvr>
    <a:masterClrMapping/>
  </p:clrMapOvr>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defTabSz="914400">
              <a:defRPr/>
            </a:lvl1pPr>
          </a:lstStyle>
          <a:p>
            <a:endParaRPr lang="en-US" altLang="en-US"/>
          </a:p>
        </p:txBody>
      </p:sp>
      <p:sp>
        <p:nvSpPr>
          <p:cNvPr id="6" name="Rectangle 1030"/>
          <p:cNvSpPr>
            <a:spLocks noGrp="1" noChangeArrowheads="1"/>
          </p:cNvSpPr>
          <p:nvPr>
            <p:ph type="sldNum" sz="quarter" idx="11"/>
          </p:nvPr>
        </p:nvSpPr>
        <p:spPr/>
        <p:txBody>
          <a:bodyPr/>
          <a:lstStyle>
            <a:lvl1pPr defTabSz="914400">
              <a:defRPr/>
            </a:lvl1pPr>
          </a:lstStyle>
          <a:p>
            <a:fld id="{A355244D-C0F9-4B0F-8C04-F3ECF6CD7DDE}" type="slidenum">
              <a:rPr lang="en-US" altLang="en-US"/>
              <a:pPr/>
              <a:t>‹#›</a:t>
            </a:fld>
            <a:endParaRPr lang="en-US" altLang="en-US"/>
          </a:p>
        </p:txBody>
      </p:sp>
    </p:spTree>
    <p:extLst>
      <p:ext uri="{BB962C8B-B14F-4D97-AF65-F5344CB8AC3E}">
        <p14:creationId xmlns:p14="http://schemas.microsoft.com/office/powerpoint/2010/main" val="1078409471"/>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defTabSz="914400">
              <a:defRPr/>
            </a:lvl1pPr>
          </a:lstStyle>
          <a:p>
            <a:endParaRPr lang="en-US" altLang="en-US"/>
          </a:p>
        </p:txBody>
      </p:sp>
      <p:sp>
        <p:nvSpPr>
          <p:cNvPr id="5" name="Rectangle 1030"/>
          <p:cNvSpPr>
            <a:spLocks noGrp="1" noChangeArrowheads="1"/>
          </p:cNvSpPr>
          <p:nvPr>
            <p:ph type="sldNum" sz="quarter" idx="11"/>
          </p:nvPr>
        </p:nvSpPr>
        <p:spPr/>
        <p:txBody>
          <a:bodyPr/>
          <a:lstStyle>
            <a:lvl1pPr defTabSz="914400">
              <a:defRPr/>
            </a:lvl1pPr>
          </a:lstStyle>
          <a:p>
            <a:fld id="{8FF40F35-96D9-463A-8186-E978DB2EABEC}" type="slidenum">
              <a:rPr lang="en-US" altLang="en-US"/>
              <a:pPr/>
              <a:t>‹#›</a:t>
            </a:fld>
            <a:endParaRPr lang="en-US" altLang="en-US"/>
          </a:p>
        </p:txBody>
      </p:sp>
    </p:spTree>
    <p:extLst>
      <p:ext uri="{BB962C8B-B14F-4D97-AF65-F5344CB8AC3E}">
        <p14:creationId xmlns:p14="http://schemas.microsoft.com/office/powerpoint/2010/main" val="3715709039"/>
      </p:ext>
    </p:extLst>
  </p:cSld>
  <p:clrMapOvr>
    <a:masterClrMapping/>
  </p:clrMapOvr>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defTabSz="914400">
              <a:defRPr/>
            </a:lvl1pPr>
          </a:lstStyle>
          <a:p>
            <a:endParaRPr lang="en-US" altLang="en-US"/>
          </a:p>
        </p:txBody>
      </p:sp>
      <p:sp>
        <p:nvSpPr>
          <p:cNvPr id="8" name="Rectangle 1030"/>
          <p:cNvSpPr>
            <a:spLocks noGrp="1" noChangeArrowheads="1"/>
          </p:cNvSpPr>
          <p:nvPr>
            <p:ph type="sldNum" sz="quarter" idx="11"/>
          </p:nvPr>
        </p:nvSpPr>
        <p:spPr/>
        <p:txBody>
          <a:bodyPr/>
          <a:lstStyle>
            <a:lvl1pPr defTabSz="914400">
              <a:defRPr/>
            </a:lvl1pPr>
          </a:lstStyle>
          <a:p>
            <a:fld id="{1A333517-239A-4939-8A15-7848BC99B21E}" type="slidenum">
              <a:rPr lang="en-US" altLang="en-US"/>
              <a:pPr/>
              <a:t>‹#›</a:t>
            </a:fld>
            <a:endParaRPr lang="en-US" altLang="en-US"/>
          </a:p>
        </p:txBody>
      </p:sp>
    </p:spTree>
    <p:extLst>
      <p:ext uri="{BB962C8B-B14F-4D97-AF65-F5344CB8AC3E}">
        <p14:creationId xmlns:p14="http://schemas.microsoft.com/office/powerpoint/2010/main" val="179185796"/>
      </p:ext>
    </p:extLst>
  </p:cSld>
  <p:clrMapOvr>
    <a:masterClrMapping/>
  </p:clrMapOvr>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defTabSz="914400">
              <a:defRPr/>
            </a:lvl1pPr>
          </a:lstStyle>
          <a:p>
            <a:endParaRPr lang="en-US" altLang="en-US"/>
          </a:p>
        </p:txBody>
      </p:sp>
      <p:sp>
        <p:nvSpPr>
          <p:cNvPr id="4" name="Rectangle 1030"/>
          <p:cNvSpPr>
            <a:spLocks noGrp="1" noChangeArrowheads="1"/>
          </p:cNvSpPr>
          <p:nvPr>
            <p:ph type="sldNum" sz="quarter" idx="11"/>
          </p:nvPr>
        </p:nvSpPr>
        <p:spPr/>
        <p:txBody>
          <a:bodyPr/>
          <a:lstStyle>
            <a:lvl1pPr defTabSz="914400">
              <a:defRPr/>
            </a:lvl1pPr>
          </a:lstStyle>
          <a:p>
            <a:fld id="{B8814BF5-9FDB-4776-88A9-C21416CA6CBB}" type="slidenum">
              <a:rPr lang="en-US" altLang="en-US"/>
              <a:pPr/>
              <a:t>‹#›</a:t>
            </a:fld>
            <a:endParaRPr lang="en-US" altLang="en-US"/>
          </a:p>
        </p:txBody>
      </p:sp>
    </p:spTree>
    <p:extLst>
      <p:ext uri="{BB962C8B-B14F-4D97-AF65-F5344CB8AC3E}">
        <p14:creationId xmlns:p14="http://schemas.microsoft.com/office/powerpoint/2010/main" val="447700773"/>
      </p:ext>
    </p:extLst>
  </p:cSld>
  <p:clrMapOvr>
    <a:masterClrMapping/>
  </p:clrMapOvr>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defTabSz="914400">
              <a:defRPr/>
            </a:lvl1pPr>
          </a:lstStyle>
          <a:p>
            <a:endParaRPr lang="en-US" altLang="en-US"/>
          </a:p>
        </p:txBody>
      </p:sp>
      <p:sp>
        <p:nvSpPr>
          <p:cNvPr id="3" name="Rectangle 1030"/>
          <p:cNvSpPr>
            <a:spLocks noGrp="1" noChangeArrowheads="1"/>
          </p:cNvSpPr>
          <p:nvPr>
            <p:ph type="sldNum" sz="quarter" idx="11"/>
          </p:nvPr>
        </p:nvSpPr>
        <p:spPr/>
        <p:txBody>
          <a:bodyPr/>
          <a:lstStyle>
            <a:lvl1pPr defTabSz="914400">
              <a:defRPr/>
            </a:lvl1pPr>
          </a:lstStyle>
          <a:p>
            <a:fld id="{C2AF25AE-207A-41AE-813B-1AE1E92BA20C}" type="slidenum">
              <a:rPr lang="en-US" altLang="en-US"/>
              <a:pPr/>
              <a:t>‹#›</a:t>
            </a:fld>
            <a:endParaRPr lang="en-US" altLang="en-US"/>
          </a:p>
        </p:txBody>
      </p:sp>
    </p:spTree>
    <p:extLst>
      <p:ext uri="{BB962C8B-B14F-4D97-AF65-F5344CB8AC3E}">
        <p14:creationId xmlns:p14="http://schemas.microsoft.com/office/powerpoint/2010/main" val="4168400378"/>
      </p:ext>
    </p:extLst>
  </p:cSld>
  <p:clrMapOvr>
    <a:masterClrMapping/>
  </p:clrMapOvr>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defTabSz="914400">
              <a:defRPr/>
            </a:lvl1pPr>
          </a:lstStyle>
          <a:p>
            <a:endParaRPr lang="en-US" altLang="en-US"/>
          </a:p>
        </p:txBody>
      </p:sp>
      <p:sp>
        <p:nvSpPr>
          <p:cNvPr id="6" name="Rectangle 1030"/>
          <p:cNvSpPr>
            <a:spLocks noGrp="1" noChangeArrowheads="1"/>
          </p:cNvSpPr>
          <p:nvPr>
            <p:ph type="sldNum" sz="quarter" idx="11"/>
          </p:nvPr>
        </p:nvSpPr>
        <p:spPr/>
        <p:txBody>
          <a:bodyPr/>
          <a:lstStyle>
            <a:lvl1pPr defTabSz="914400">
              <a:defRPr/>
            </a:lvl1pPr>
          </a:lstStyle>
          <a:p>
            <a:fld id="{71667AB5-A498-4683-B722-396218E3C377}" type="slidenum">
              <a:rPr lang="en-US" altLang="en-US"/>
              <a:pPr/>
              <a:t>‹#›</a:t>
            </a:fld>
            <a:endParaRPr lang="en-US" altLang="en-US"/>
          </a:p>
        </p:txBody>
      </p:sp>
    </p:spTree>
    <p:extLst>
      <p:ext uri="{BB962C8B-B14F-4D97-AF65-F5344CB8AC3E}">
        <p14:creationId xmlns:p14="http://schemas.microsoft.com/office/powerpoint/2010/main" val="108129612"/>
      </p:ext>
    </p:extLst>
  </p:cSld>
  <p:clrMapOvr>
    <a:masterClrMapping/>
  </p:clrMapOvr>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defTabSz="914400">
              <a:defRPr/>
            </a:lvl1pPr>
          </a:lstStyle>
          <a:p>
            <a:endParaRPr lang="en-US" altLang="en-US"/>
          </a:p>
        </p:txBody>
      </p:sp>
      <p:sp>
        <p:nvSpPr>
          <p:cNvPr id="6" name="Rectangle 1030"/>
          <p:cNvSpPr>
            <a:spLocks noGrp="1" noChangeArrowheads="1"/>
          </p:cNvSpPr>
          <p:nvPr>
            <p:ph type="sldNum" sz="quarter" idx="11"/>
          </p:nvPr>
        </p:nvSpPr>
        <p:spPr/>
        <p:txBody>
          <a:bodyPr/>
          <a:lstStyle>
            <a:lvl1pPr defTabSz="914400">
              <a:defRPr/>
            </a:lvl1pPr>
          </a:lstStyle>
          <a:p>
            <a:fld id="{5A3CC31B-78CD-4BC0-944A-EEED9446D161}" type="slidenum">
              <a:rPr lang="en-US" altLang="en-US"/>
              <a:pPr/>
              <a:t>‹#›</a:t>
            </a:fld>
            <a:endParaRPr lang="en-US" altLang="en-US"/>
          </a:p>
        </p:txBody>
      </p:sp>
    </p:spTree>
    <p:extLst>
      <p:ext uri="{BB962C8B-B14F-4D97-AF65-F5344CB8AC3E}">
        <p14:creationId xmlns:p14="http://schemas.microsoft.com/office/powerpoint/2010/main" val="1984283748"/>
      </p:ext>
    </p:extLst>
  </p:cSld>
  <p:clrMapOvr>
    <a:masterClrMapping/>
  </p:clrMapOvr>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defTabSz="914400">
              <a:defRPr/>
            </a:lvl1pPr>
          </a:lstStyle>
          <a:p>
            <a:endParaRPr lang="en-US" altLang="en-US"/>
          </a:p>
        </p:txBody>
      </p:sp>
      <p:sp>
        <p:nvSpPr>
          <p:cNvPr id="5" name="Rectangle 1030"/>
          <p:cNvSpPr>
            <a:spLocks noGrp="1" noChangeArrowheads="1"/>
          </p:cNvSpPr>
          <p:nvPr>
            <p:ph type="sldNum" sz="quarter" idx="11"/>
          </p:nvPr>
        </p:nvSpPr>
        <p:spPr/>
        <p:txBody>
          <a:bodyPr/>
          <a:lstStyle>
            <a:lvl1pPr defTabSz="914400">
              <a:defRPr/>
            </a:lvl1pPr>
          </a:lstStyle>
          <a:p>
            <a:fld id="{F810DA08-4E4D-4751-A2AD-BFC7716CD8A1}" type="slidenum">
              <a:rPr lang="en-US" altLang="en-US"/>
              <a:pPr/>
              <a:t>‹#›</a:t>
            </a:fld>
            <a:endParaRPr lang="en-US" altLang="en-US"/>
          </a:p>
        </p:txBody>
      </p:sp>
    </p:spTree>
    <p:extLst>
      <p:ext uri="{BB962C8B-B14F-4D97-AF65-F5344CB8AC3E}">
        <p14:creationId xmlns:p14="http://schemas.microsoft.com/office/powerpoint/2010/main" val="1393861905"/>
      </p:ext>
    </p:extLst>
  </p:cSld>
  <p:clrMapOvr>
    <a:masterClrMapping/>
  </p:clrMapOvr>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defTabSz="914400">
              <a:defRPr/>
            </a:lvl1pPr>
          </a:lstStyle>
          <a:p>
            <a:endParaRPr lang="en-US" altLang="en-US"/>
          </a:p>
        </p:txBody>
      </p:sp>
      <p:sp>
        <p:nvSpPr>
          <p:cNvPr id="5" name="Rectangle 1030"/>
          <p:cNvSpPr>
            <a:spLocks noGrp="1" noChangeArrowheads="1"/>
          </p:cNvSpPr>
          <p:nvPr>
            <p:ph type="sldNum" sz="quarter" idx="11"/>
          </p:nvPr>
        </p:nvSpPr>
        <p:spPr/>
        <p:txBody>
          <a:bodyPr/>
          <a:lstStyle>
            <a:lvl1pPr defTabSz="914400">
              <a:defRPr/>
            </a:lvl1pPr>
          </a:lstStyle>
          <a:p>
            <a:fld id="{EB61ED67-C31F-4D09-8B3E-65DC216D5ADD}" type="slidenum">
              <a:rPr lang="en-US" altLang="en-US"/>
              <a:pPr/>
              <a:t>‹#›</a:t>
            </a:fld>
            <a:endParaRPr lang="en-US" altLang="en-US"/>
          </a:p>
        </p:txBody>
      </p:sp>
    </p:spTree>
    <p:extLst>
      <p:ext uri="{BB962C8B-B14F-4D97-AF65-F5344CB8AC3E}">
        <p14:creationId xmlns:p14="http://schemas.microsoft.com/office/powerpoint/2010/main" val="3602656427"/>
      </p:ext>
    </p:extLst>
  </p:cSld>
  <p:clrMapOvr>
    <a:masterClrMapping/>
  </p:clrMapOvr>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91402" tIns="45702" rIns="91402" bIns="45702"/>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402" tIns="45702" rIns="91402" bIns="45702"/>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lIns="91402" tIns="45702" rIns="91402" bIns="45702"/>
          <a:lstStyle/>
          <a:p>
            <a:endParaRPr lang="en-US"/>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defTabSz="912813">
              <a:defRPr sz="1200">
                <a:solidFill>
                  <a:srgbClr val="000000"/>
                </a:solidFill>
                <a:latin typeface="Garamond" panose="02020404030301010803"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defTabSz="914400">
              <a:defRPr/>
            </a:lvl1pPr>
          </a:lstStyle>
          <a:p>
            <a:endParaRPr lang="en-US" altLang="en-US"/>
          </a:p>
        </p:txBody>
      </p:sp>
      <p:sp>
        <p:nvSpPr>
          <p:cNvPr id="9" name="Rectangle 6"/>
          <p:cNvSpPr>
            <a:spLocks noGrp="1" noChangeArrowheads="1"/>
          </p:cNvSpPr>
          <p:nvPr>
            <p:ph type="sldNum" sz="quarter" idx="12"/>
          </p:nvPr>
        </p:nvSpPr>
        <p:spPr/>
        <p:txBody>
          <a:bodyPr/>
          <a:lstStyle>
            <a:lvl1pPr defTabSz="914400">
              <a:defRPr sz="1200"/>
            </a:lvl1pPr>
          </a:lstStyle>
          <a:p>
            <a:fld id="{D78DF220-3429-481A-9DDF-7E98B6E1794D}" type="slidenum">
              <a:rPr lang="en-US" altLang="en-US"/>
              <a:pPr/>
              <a:t>‹#›</a:t>
            </a:fld>
            <a:endParaRPr lang="en-US" altLang="en-US"/>
          </a:p>
        </p:txBody>
      </p:sp>
    </p:spTree>
    <p:extLst>
      <p:ext uri="{BB962C8B-B14F-4D97-AF65-F5344CB8AC3E}">
        <p14:creationId xmlns:p14="http://schemas.microsoft.com/office/powerpoint/2010/main" val="485131262"/>
      </p:ext>
    </p:extLst>
  </p:cSld>
  <p:clrMapOvr>
    <a:masterClrMapping/>
  </p:clrMapOvr>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defTabSz="914400">
              <a:defRPr/>
            </a:lvl1pPr>
          </a:lstStyle>
          <a:p>
            <a:endParaRPr lang="en-US" altLang="en-US"/>
          </a:p>
        </p:txBody>
      </p:sp>
      <p:sp>
        <p:nvSpPr>
          <p:cNvPr id="5" name="Rectangle 1030"/>
          <p:cNvSpPr>
            <a:spLocks noGrp="1" noChangeArrowheads="1"/>
          </p:cNvSpPr>
          <p:nvPr>
            <p:ph type="sldNum" sz="quarter" idx="11"/>
          </p:nvPr>
        </p:nvSpPr>
        <p:spPr/>
        <p:txBody>
          <a:bodyPr/>
          <a:lstStyle>
            <a:lvl1pPr defTabSz="914400">
              <a:defRPr/>
            </a:lvl1pPr>
          </a:lstStyle>
          <a:p>
            <a:fld id="{9E6E2EDA-1803-4F6C-A855-1C5C786E7B97}" type="slidenum">
              <a:rPr lang="en-US" altLang="en-US"/>
              <a:pPr/>
              <a:t>‹#›</a:t>
            </a:fld>
            <a:endParaRPr lang="en-US" altLang="en-US"/>
          </a:p>
        </p:txBody>
      </p:sp>
    </p:spTree>
    <p:extLst>
      <p:ext uri="{BB962C8B-B14F-4D97-AF65-F5344CB8AC3E}">
        <p14:creationId xmlns:p14="http://schemas.microsoft.com/office/powerpoint/2010/main" val="3295619307"/>
      </p:ext>
    </p:extLst>
  </p:cSld>
  <p:clrMapOvr>
    <a:masterClrMapping/>
  </p:clrMapOvr>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defTabSz="914400">
              <a:defRPr/>
            </a:lvl1pPr>
          </a:lstStyle>
          <a:p>
            <a:endParaRPr lang="en-US" altLang="en-US"/>
          </a:p>
        </p:txBody>
      </p:sp>
      <p:sp>
        <p:nvSpPr>
          <p:cNvPr id="5" name="Rectangle 1030"/>
          <p:cNvSpPr>
            <a:spLocks noGrp="1" noChangeArrowheads="1"/>
          </p:cNvSpPr>
          <p:nvPr>
            <p:ph type="sldNum" sz="quarter" idx="11"/>
          </p:nvPr>
        </p:nvSpPr>
        <p:spPr/>
        <p:txBody>
          <a:bodyPr/>
          <a:lstStyle>
            <a:lvl1pPr defTabSz="914400">
              <a:defRPr/>
            </a:lvl1pPr>
          </a:lstStyle>
          <a:p>
            <a:fld id="{E9F402D4-6AD1-4090-960C-05F297F0A56A}" type="slidenum">
              <a:rPr lang="en-US" altLang="en-US"/>
              <a:pPr/>
              <a:t>‹#›</a:t>
            </a:fld>
            <a:endParaRPr lang="en-US" altLang="en-US"/>
          </a:p>
        </p:txBody>
      </p:sp>
    </p:spTree>
    <p:extLst>
      <p:ext uri="{BB962C8B-B14F-4D97-AF65-F5344CB8AC3E}">
        <p14:creationId xmlns:p14="http://schemas.microsoft.com/office/powerpoint/2010/main" val="56513244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defTabSz="914400">
              <a:defRPr/>
            </a:lvl1pPr>
          </a:lstStyle>
          <a:p>
            <a:endParaRPr lang="en-US" altLang="en-US"/>
          </a:p>
        </p:txBody>
      </p:sp>
      <p:sp>
        <p:nvSpPr>
          <p:cNvPr id="5" name="Rectangle 1030"/>
          <p:cNvSpPr>
            <a:spLocks noGrp="1" noChangeArrowheads="1"/>
          </p:cNvSpPr>
          <p:nvPr>
            <p:ph type="sldNum" sz="quarter" idx="11"/>
          </p:nvPr>
        </p:nvSpPr>
        <p:spPr/>
        <p:txBody>
          <a:bodyPr/>
          <a:lstStyle>
            <a:lvl1pPr defTabSz="914400">
              <a:defRPr/>
            </a:lvl1pPr>
          </a:lstStyle>
          <a:p>
            <a:fld id="{0E7CB0AB-FA88-4D93-88E5-41F8D8F64E83}" type="slidenum">
              <a:rPr lang="en-US" altLang="en-US"/>
              <a:pPr/>
              <a:t>‹#›</a:t>
            </a:fld>
            <a:endParaRPr lang="en-US" altLang="en-US"/>
          </a:p>
        </p:txBody>
      </p:sp>
    </p:spTree>
    <p:extLst>
      <p:ext uri="{BB962C8B-B14F-4D97-AF65-F5344CB8AC3E}">
        <p14:creationId xmlns:p14="http://schemas.microsoft.com/office/powerpoint/2010/main" val="906164778"/>
      </p:ext>
    </p:extLst>
  </p:cSld>
  <p:clrMapOvr>
    <a:masterClrMapping/>
  </p:clrMapOvr>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defTabSz="914400">
              <a:defRPr/>
            </a:lvl1pPr>
          </a:lstStyle>
          <a:p>
            <a:endParaRPr lang="en-US" altLang="en-US"/>
          </a:p>
        </p:txBody>
      </p:sp>
      <p:sp>
        <p:nvSpPr>
          <p:cNvPr id="6" name="Rectangle 1030"/>
          <p:cNvSpPr>
            <a:spLocks noGrp="1" noChangeArrowheads="1"/>
          </p:cNvSpPr>
          <p:nvPr>
            <p:ph type="sldNum" sz="quarter" idx="11"/>
          </p:nvPr>
        </p:nvSpPr>
        <p:spPr/>
        <p:txBody>
          <a:bodyPr/>
          <a:lstStyle>
            <a:lvl1pPr defTabSz="914400">
              <a:defRPr/>
            </a:lvl1pPr>
          </a:lstStyle>
          <a:p>
            <a:fld id="{776079FE-8ACE-405A-9912-D3065602B3C8}" type="slidenum">
              <a:rPr lang="en-US" altLang="en-US"/>
              <a:pPr/>
              <a:t>‹#›</a:t>
            </a:fld>
            <a:endParaRPr lang="en-US" altLang="en-US"/>
          </a:p>
        </p:txBody>
      </p:sp>
    </p:spTree>
    <p:extLst>
      <p:ext uri="{BB962C8B-B14F-4D97-AF65-F5344CB8AC3E}">
        <p14:creationId xmlns:p14="http://schemas.microsoft.com/office/powerpoint/2010/main" val="2463448000"/>
      </p:ext>
    </p:extLst>
  </p:cSld>
  <p:clrMapOvr>
    <a:masterClrMapping/>
  </p:clrMapOvr>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defTabSz="914400">
              <a:defRPr/>
            </a:lvl1pPr>
          </a:lstStyle>
          <a:p>
            <a:endParaRPr lang="en-US" altLang="en-US"/>
          </a:p>
        </p:txBody>
      </p:sp>
      <p:sp>
        <p:nvSpPr>
          <p:cNvPr id="8" name="Rectangle 1030"/>
          <p:cNvSpPr>
            <a:spLocks noGrp="1" noChangeArrowheads="1"/>
          </p:cNvSpPr>
          <p:nvPr>
            <p:ph type="sldNum" sz="quarter" idx="11"/>
          </p:nvPr>
        </p:nvSpPr>
        <p:spPr/>
        <p:txBody>
          <a:bodyPr/>
          <a:lstStyle>
            <a:lvl1pPr defTabSz="914400">
              <a:defRPr/>
            </a:lvl1pPr>
          </a:lstStyle>
          <a:p>
            <a:fld id="{B2176DD1-F8BC-42AE-BC67-B6B90DE0BE1C}" type="slidenum">
              <a:rPr lang="en-US" altLang="en-US"/>
              <a:pPr/>
              <a:t>‹#›</a:t>
            </a:fld>
            <a:endParaRPr lang="en-US" altLang="en-US"/>
          </a:p>
        </p:txBody>
      </p:sp>
    </p:spTree>
    <p:extLst>
      <p:ext uri="{BB962C8B-B14F-4D97-AF65-F5344CB8AC3E}">
        <p14:creationId xmlns:p14="http://schemas.microsoft.com/office/powerpoint/2010/main" val="1197684714"/>
      </p:ext>
    </p:extLst>
  </p:cSld>
  <p:clrMapOvr>
    <a:masterClrMapping/>
  </p:clrMapOvr>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defTabSz="914400">
              <a:defRPr/>
            </a:lvl1pPr>
          </a:lstStyle>
          <a:p>
            <a:endParaRPr lang="en-US" altLang="en-US"/>
          </a:p>
        </p:txBody>
      </p:sp>
      <p:sp>
        <p:nvSpPr>
          <p:cNvPr id="4" name="Rectangle 1030"/>
          <p:cNvSpPr>
            <a:spLocks noGrp="1" noChangeArrowheads="1"/>
          </p:cNvSpPr>
          <p:nvPr>
            <p:ph type="sldNum" sz="quarter" idx="11"/>
          </p:nvPr>
        </p:nvSpPr>
        <p:spPr/>
        <p:txBody>
          <a:bodyPr/>
          <a:lstStyle>
            <a:lvl1pPr defTabSz="914400">
              <a:defRPr/>
            </a:lvl1pPr>
          </a:lstStyle>
          <a:p>
            <a:fld id="{D73B5FAA-6DAC-4C2B-B204-F4ACD40C6C29}" type="slidenum">
              <a:rPr lang="en-US" altLang="en-US"/>
              <a:pPr/>
              <a:t>‹#›</a:t>
            </a:fld>
            <a:endParaRPr lang="en-US" altLang="en-US"/>
          </a:p>
        </p:txBody>
      </p:sp>
    </p:spTree>
    <p:extLst>
      <p:ext uri="{BB962C8B-B14F-4D97-AF65-F5344CB8AC3E}">
        <p14:creationId xmlns:p14="http://schemas.microsoft.com/office/powerpoint/2010/main" val="159969732"/>
      </p:ext>
    </p:extLst>
  </p:cSld>
  <p:clrMapOvr>
    <a:masterClrMapping/>
  </p:clrMapOvr>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defTabSz="914400">
              <a:defRPr/>
            </a:lvl1pPr>
          </a:lstStyle>
          <a:p>
            <a:endParaRPr lang="en-US" altLang="en-US"/>
          </a:p>
        </p:txBody>
      </p:sp>
      <p:sp>
        <p:nvSpPr>
          <p:cNvPr id="3" name="Rectangle 1030"/>
          <p:cNvSpPr>
            <a:spLocks noGrp="1" noChangeArrowheads="1"/>
          </p:cNvSpPr>
          <p:nvPr>
            <p:ph type="sldNum" sz="quarter" idx="11"/>
          </p:nvPr>
        </p:nvSpPr>
        <p:spPr/>
        <p:txBody>
          <a:bodyPr/>
          <a:lstStyle>
            <a:lvl1pPr defTabSz="914400">
              <a:defRPr/>
            </a:lvl1pPr>
          </a:lstStyle>
          <a:p>
            <a:fld id="{0AFCEE0E-DB06-4A29-8951-6EB882679A17}" type="slidenum">
              <a:rPr lang="en-US" altLang="en-US"/>
              <a:pPr/>
              <a:t>‹#›</a:t>
            </a:fld>
            <a:endParaRPr lang="en-US" altLang="en-US"/>
          </a:p>
        </p:txBody>
      </p:sp>
    </p:spTree>
    <p:extLst>
      <p:ext uri="{BB962C8B-B14F-4D97-AF65-F5344CB8AC3E}">
        <p14:creationId xmlns:p14="http://schemas.microsoft.com/office/powerpoint/2010/main" val="264380290"/>
      </p:ext>
    </p:extLst>
  </p:cSld>
  <p:clrMapOvr>
    <a:masterClrMapping/>
  </p:clrMapOvr>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defTabSz="914400">
              <a:defRPr/>
            </a:lvl1pPr>
          </a:lstStyle>
          <a:p>
            <a:endParaRPr lang="en-US" altLang="en-US"/>
          </a:p>
        </p:txBody>
      </p:sp>
      <p:sp>
        <p:nvSpPr>
          <p:cNvPr id="6" name="Rectangle 1030"/>
          <p:cNvSpPr>
            <a:spLocks noGrp="1" noChangeArrowheads="1"/>
          </p:cNvSpPr>
          <p:nvPr>
            <p:ph type="sldNum" sz="quarter" idx="11"/>
          </p:nvPr>
        </p:nvSpPr>
        <p:spPr/>
        <p:txBody>
          <a:bodyPr/>
          <a:lstStyle>
            <a:lvl1pPr defTabSz="914400">
              <a:defRPr/>
            </a:lvl1pPr>
          </a:lstStyle>
          <a:p>
            <a:fld id="{3B8E1E9C-B932-458E-B395-F3A3B6AFD33A}" type="slidenum">
              <a:rPr lang="en-US" altLang="en-US"/>
              <a:pPr/>
              <a:t>‹#›</a:t>
            </a:fld>
            <a:endParaRPr lang="en-US" altLang="en-US"/>
          </a:p>
        </p:txBody>
      </p:sp>
    </p:spTree>
    <p:extLst>
      <p:ext uri="{BB962C8B-B14F-4D97-AF65-F5344CB8AC3E}">
        <p14:creationId xmlns:p14="http://schemas.microsoft.com/office/powerpoint/2010/main" val="450896433"/>
      </p:ext>
    </p:extLst>
  </p:cSld>
  <p:clrMapOvr>
    <a:masterClrMapping/>
  </p:clrMapOvr>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defTabSz="914400">
              <a:defRPr/>
            </a:lvl1pPr>
          </a:lstStyle>
          <a:p>
            <a:endParaRPr lang="en-US" altLang="en-US"/>
          </a:p>
        </p:txBody>
      </p:sp>
      <p:sp>
        <p:nvSpPr>
          <p:cNvPr id="6" name="Rectangle 1030"/>
          <p:cNvSpPr>
            <a:spLocks noGrp="1" noChangeArrowheads="1"/>
          </p:cNvSpPr>
          <p:nvPr>
            <p:ph type="sldNum" sz="quarter" idx="11"/>
          </p:nvPr>
        </p:nvSpPr>
        <p:spPr/>
        <p:txBody>
          <a:bodyPr/>
          <a:lstStyle>
            <a:lvl1pPr defTabSz="914400">
              <a:defRPr/>
            </a:lvl1pPr>
          </a:lstStyle>
          <a:p>
            <a:fld id="{1EC21A96-1A6C-456C-89B0-FEDF52729EB4}" type="slidenum">
              <a:rPr lang="en-US" altLang="en-US"/>
              <a:pPr/>
              <a:t>‹#›</a:t>
            </a:fld>
            <a:endParaRPr lang="en-US" altLang="en-US"/>
          </a:p>
        </p:txBody>
      </p:sp>
    </p:spTree>
    <p:extLst>
      <p:ext uri="{BB962C8B-B14F-4D97-AF65-F5344CB8AC3E}">
        <p14:creationId xmlns:p14="http://schemas.microsoft.com/office/powerpoint/2010/main" val="146905596"/>
      </p:ext>
    </p:extLst>
  </p:cSld>
  <p:clrMapOvr>
    <a:masterClrMapping/>
  </p:clrMapOvr>
  <p:transition/>
</p:sldLayout>
</file>

<file path=ppt/slideLayouts/slideLayout3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defTabSz="914400">
              <a:defRPr/>
            </a:lvl1pPr>
          </a:lstStyle>
          <a:p>
            <a:endParaRPr lang="en-US" altLang="en-US"/>
          </a:p>
        </p:txBody>
      </p:sp>
      <p:sp>
        <p:nvSpPr>
          <p:cNvPr id="5" name="Rectangle 1030"/>
          <p:cNvSpPr>
            <a:spLocks noGrp="1" noChangeArrowheads="1"/>
          </p:cNvSpPr>
          <p:nvPr>
            <p:ph type="sldNum" sz="quarter" idx="11"/>
          </p:nvPr>
        </p:nvSpPr>
        <p:spPr/>
        <p:txBody>
          <a:bodyPr/>
          <a:lstStyle>
            <a:lvl1pPr defTabSz="914400">
              <a:defRPr/>
            </a:lvl1pPr>
          </a:lstStyle>
          <a:p>
            <a:fld id="{2A2A91BC-5A7F-4807-BCE9-69B632160AFD}" type="slidenum">
              <a:rPr lang="en-US" altLang="en-US"/>
              <a:pPr/>
              <a:t>‹#›</a:t>
            </a:fld>
            <a:endParaRPr lang="en-US" altLang="en-US"/>
          </a:p>
        </p:txBody>
      </p:sp>
    </p:spTree>
    <p:extLst>
      <p:ext uri="{BB962C8B-B14F-4D97-AF65-F5344CB8AC3E}">
        <p14:creationId xmlns:p14="http://schemas.microsoft.com/office/powerpoint/2010/main" val="2850447474"/>
      </p:ext>
    </p:extLst>
  </p:cSld>
  <p:clrMapOvr>
    <a:masterClrMapping/>
  </p:clrMapOvr>
  <p:transition/>
</p:sldLayout>
</file>

<file path=ppt/slideLayouts/slideLayout3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defTabSz="914400">
              <a:defRPr/>
            </a:lvl1pPr>
          </a:lstStyle>
          <a:p>
            <a:endParaRPr lang="en-US" altLang="en-US"/>
          </a:p>
        </p:txBody>
      </p:sp>
      <p:sp>
        <p:nvSpPr>
          <p:cNvPr id="5" name="Rectangle 1030"/>
          <p:cNvSpPr>
            <a:spLocks noGrp="1" noChangeArrowheads="1"/>
          </p:cNvSpPr>
          <p:nvPr>
            <p:ph type="sldNum" sz="quarter" idx="11"/>
          </p:nvPr>
        </p:nvSpPr>
        <p:spPr/>
        <p:txBody>
          <a:bodyPr/>
          <a:lstStyle>
            <a:lvl1pPr defTabSz="914400">
              <a:defRPr/>
            </a:lvl1pPr>
          </a:lstStyle>
          <a:p>
            <a:fld id="{6FC019EF-3759-427C-9C3B-B49E9043DE89}" type="slidenum">
              <a:rPr lang="en-US" altLang="en-US"/>
              <a:pPr/>
              <a:t>‹#›</a:t>
            </a:fld>
            <a:endParaRPr lang="en-US" altLang="en-US"/>
          </a:p>
        </p:txBody>
      </p:sp>
    </p:spTree>
    <p:extLst>
      <p:ext uri="{BB962C8B-B14F-4D97-AF65-F5344CB8AC3E}">
        <p14:creationId xmlns:p14="http://schemas.microsoft.com/office/powerpoint/2010/main" val="374009189"/>
      </p:ext>
    </p:extLst>
  </p:cSld>
  <p:clrMapOvr>
    <a:masterClrMapping/>
  </p:clrMapOvr>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anose="02020404030301010803"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DD153A8F-EBA4-463D-A821-193C9AFEA3B0}" type="slidenum">
              <a:rPr lang="en-US" altLang="en-US"/>
              <a:pPr/>
              <a:t>‹#›</a:t>
            </a:fld>
            <a:endParaRPr lang="en-US" altLang="en-US"/>
          </a:p>
        </p:txBody>
      </p:sp>
    </p:spTree>
    <p:extLst>
      <p:ext uri="{BB962C8B-B14F-4D97-AF65-F5344CB8AC3E}">
        <p14:creationId xmlns:p14="http://schemas.microsoft.com/office/powerpoint/2010/main" val="3609686203"/>
      </p:ext>
    </p:extLst>
  </p:cSld>
  <p:clrMapOvr>
    <a:masterClrMapping/>
  </p:clrMapOvr>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endParaRPr lang="en-US" altLang="en-US"/>
          </a:p>
        </p:txBody>
      </p:sp>
      <p:sp>
        <p:nvSpPr>
          <p:cNvPr id="5" name="Rectangle 1030"/>
          <p:cNvSpPr>
            <a:spLocks noGrp="1" noChangeArrowheads="1"/>
          </p:cNvSpPr>
          <p:nvPr>
            <p:ph type="sldNum" sz="quarter" idx="11"/>
          </p:nvPr>
        </p:nvSpPr>
        <p:spPr/>
        <p:txBody>
          <a:bodyPr/>
          <a:lstStyle>
            <a:lvl1pPr>
              <a:defRPr/>
            </a:lvl1pPr>
          </a:lstStyle>
          <a:p>
            <a:fld id="{53A91514-A999-4AC1-8451-2D70F2CF2993}" type="slidenum">
              <a:rPr lang="en-US" altLang="en-US"/>
              <a:pPr/>
              <a:t>‹#›</a:t>
            </a:fld>
            <a:endParaRPr lang="en-US" altLang="en-US"/>
          </a:p>
        </p:txBody>
      </p:sp>
    </p:spTree>
    <p:extLst>
      <p:ext uri="{BB962C8B-B14F-4D97-AF65-F5344CB8AC3E}">
        <p14:creationId xmlns:p14="http://schemas.microsoft.com/office/powerpoint/2010/main" val="276688673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anose="02020404030301010803"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D33798DC-40BC-4A00-AFEB-25E97DA10DDB}" type="slidenum">
              <a:rPr lang="en-US" altLang="en-US"/>
              <a:pPr/>
              <a:t>‹#›</a:t>
            </a:fld>
            <a:endParaRPr lang="en-US" altLang="en-US"/>
          </a:p>
        </p:txBody>
      </p:sp>
    </p:spTree>
    <p:extLst>
      <p:ext uri="{BB962C8B-B14F-4D97-AF65-F5344CB8AC3E}">
        <p14:creationId xmlns:p14="http://schemas.microsoft.com/office/powerpoint/2010/main" val="4056785745"/>
      </p:ext>
    </p:extLst>
  </p:cSld>
  <p:clrMapOvr>
    <a:masterClrMapping/>
  </p:clrMapOvr>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a:defRPr/>
            </a:lvl1pPr>
          </a:lstStyle>
          <a:p>
            <a:endParaRPr lang="en-US" altLang="en-US"/>
          </a:p>
        </p:txBody>
      </p:sp>
      <p:sp>
        <p:nvSpPr>
          <p:cNvPr id="5" name="Rectangle 1030"/>
          <p:cNvSpPr>
            <a:spLocks noGrp="1" noChangeArrowheads="1"/>
          </p:cNvSpPr>
          <p:nvPr>
            <p:ph type="sldNum" sz="quarter" idx="11"/>
          </p:nvPr>
        </p:nvSpPr>
        <p:spPr/>
        <p:txBody>
          <a:bodyPr/>
          <a:lstStyle>
            <a:lvl1pPr>
              <a:defRPr/>
            </a:lvl1pPr>
          </a:lstStyle>
          <a:p>
            <a:fld id="{92870EA2-6359-4B17-A7D3-69812DF3AC30}" type="slidenum">
              <a:rPr lang="en-US" altLang="en-US"/>
              <a:pPr/>
              <a:t>‹#›</a:t>
            </a:fld>
            <a:endParaRPr lang="en-US" altLang="en-US"/>
          </a:p>
        </p:txBody>
      </p:sp>
    </p:spTree>
    <p:extLst>
      <p:ext uri="{BB962C8B-B14F-4D97-AF65-F5344CB8AC3E}">
        <p14:creationId xmlns:p14="http://schemas.microsoft.com/office/powerpoint/2010/main" val="1923363180"/>
      </p:ext>
    </p:extLst>
  </p:cSld>
  <p:clrMapOvr>
    <a:masterClrMapping/>
  </p:clrMapOvr>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a:defRPr/>
            </a:lvl1pPr>
          </a:lstStyle>
          <a:p>
            <a:endParaRPr lang="en-US" altLang="en-US"/>
          </a:p>
        </p:txBody>
      </p:sp>
      <p:sp>
        <p:nvSpPr>
          <p:cNvPr id="6" name="Rectangle 1030"/>
          <p:cNvSpPr>
            <a:spLocks noGrp="1" noChangeArrowheads="1"/>
          </p:cNvSpPr>
          <p:nvPr>
            <p:ph type="sldNum" sz="quarter" idx="11"/>
          </p:nvPr>
        </p:nvSpPr>
        <p:spPr/>
        <p:txBody>
          <a:bodyPr/>
          <a:lstStyle>
            <a:lvl1pPr>
              <a:defRPr/>
            </a:lvl1pPr>
          </a:lstStyle>
          <a:p>
            <a:fld id="{04B1C499-D4BB-4410-8E48-C69E2CB540C3}" type="slidenum">
              <a:rPr lang="en-US" altLang="en-US"/>
              <a:pPr/>
              <a:t>‹#›</a:t>
            </a:fld>
            <a:endParaRPr lang="en-US" altLang="en-US"/>
          </a:p>
        </p:txBody>
      </p:sp>
    </p:spTree>
    <p:extLst>
      <p:ext uri="{BB962C8B-B14F-4D97-AF65-F5344CB8AC3E}">
        <p14:creationId xmlns:p14="http://schemas.microsoft.com/office/powerpoint/2010/main" val="4074559367"/>
      </p:ext>
    </p:extLst>
  </p:cSld>
  <p:clrMapOvr>
    <a:masterClrMapping/>
  </p:clrMapOvr>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a:defRPr/>
            </a:lvl1pPr>
          </a:lstStyle>
          <a:p>
            <a:endParaRPr lang="en-US" altLang="en-US"/>
          </a:p>
        </p:txBody>
      </p:sp>
      <p:sp>
        <p:nvSpPr>
          <p:cNvPr id="8" name="Rectangle 1030"/>
          <p:cNvSpPr>
            <a:spLocks noGrp="1" noChangeArrowheads="1"/>
          </p:cNvSpPr>
          <p:nvPr>
            <p:ph type="sldNum" sz="quarter" idx="11"/>
          </p:nvPr>
        </p:nvSpPr>
        <p:spPr/>
        <p:txBody>
          <a:bodyPr/>
          <a:lstStyle>
            <a:lvl1pPr>
              <a:defRPr/>
            </a:lvl1pPr>
          </a:lstStyle>
          <a:p>
            <a:fld id="{1CB71D9B-F053-4CFB-BE1B-224AECBA64D5}" type="slidenum">
              <a:rPr lang="en-US" altLang="en-US"/>
              <a:pPr/>
              <a:t>‹#›</a:t>
            </a:fld>
            <a:endParaRPr lang="en-US" altLang="en-US"/>
          </a:p>
        </p:txBody>
      </p:sp>
    </p:spTree>
    <p:extLst>
      <p:ext uri="{BB962C8B-B14F-4D97-AF65-F5344CB8AC3E}">
        <p14:creationId xmlns:p14="http://schemas.microsoft.com/office/powerpoint/2010/main" val="3667704302"/>
      </p:ext>
    </p:extLst>
  </p:cSld>
  <p:clrMapOvr>
    <a:masterClrMapping/>
  </p:clrMapOvr>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a:defRPr/>
            </a:lvl1pPr>
          </a:lstStyle>
          <a:p>
            <a:endParaRPr lang="en-US" altLang="en-US"/>
          </a:p>
        </p:txBody>
      </p:sp>
      <p:sp>
        <p:nvSpPr>
          <p:cNvPr id="4" name="Rectangle 1030"/>
          <p:cNvSpPr>
            <a:spLocks noGrp="1" noChangeArrowheads="1"/>
          </p:cNvSpPr>
          <p:nvPr>
            <p:ph type="sldNum" sz="quarter" idx="11"/>
          </p:nvPr>
        </p:nvSpPr>
        <p:spPr/>
        <p:txBody>
          <a:bodyPr/>
          <a:lstStyle>
            <a:lvl1pPr>
              <a:defRPr/>
            </a:lvl1pPr>
          </a:lstStyle>
          <a:p>
            <a:fld id="{7794AFDD-2C6B-4359-8697-C1A4C860E9FA}" type="slidenum">
              <a:rPr lang="en-US" altLang="en-US"/>
              <a:pPr/>
              <a:t>‹#›</a:t>
            </a:fld>
            <a:endParaRPr lang="en-US" altLang="en-US"/>
          </a:p>
        </p:txBody>
      </p:sp>
    </p:spTree>
    <p:extLst>
      <p:ext uri="{BB962C8B-B14F-4D97-AF65-F5344CB8AC3E}">
        <p14:creationId xmlns:p14="http://schemas.microsoft.com/office/powerpoint/2010/main" val="2293890984"/>
      </p:ext>
    </p:extLst>
  </p:cSld>
  <p:clrMapOvr>
    <a:masterClrMapping/>
  </p:clrMapOvr>
  <p:transition/>
</p:sldLayout>
</file>

<file path=ppt/slideLayouts/slideLayout3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a:defRPr/>
            </a:lvl1pPr>
          </a:lstStyle>
          <a:p>
            <a:endParaRPr lang="en-US" altLang="en-US"/>
          </a:p>
        </p:txBody>
      </p:sp>
      <p:sp>
        <p:nvSpPr>
          <p:cNvPr id="3" name="Rectangle 1030"/>
          <p:cNvSpPr>
            <a:spLocks noGrp="1" noChangeArrowheads="1"/>
          </p:cNvSpPr>
          <p:nvPr>
            <p:ph type="sldNum" sz="quarter" idx="11"/>
          </p:nvPr>
        </p:nvSpPr>
        <p:spPr/>
        <p:txBody>
          <a:bodyPr/>
          <a:lstStyle>
            <a:lvl1pPr>
              <a:defRPr/>
            </a:lvl1pPr>
          </a:lstStyle>
          <a:p>
            <a:fld id="{ED80BD35-FE49-44D7-8632-7511E6FE57E8}" type="slidenum">
              <a:rPr lang="en-US" altLang="en-US"/>
              <a:pPr/>
              <a:t>‹#›</a:t>
            </a:fld>
            <a:endParaRPr lang="en-US" altLang="en-US"/>
          </a:p>
        </p:txBody>
      </p:sp>
    </p:spTree>
    <p:extLst>
      <p:ext uri="{BB962C8B-B14F-4D97-AF65-F5344CB8AC3E}">
        <p14:creationId xmlns:p14="http://schemas.microsoft.com/office/powerpoint/2010/main" val="2057163836"/>
      </p:ext>
    </p:extLst>
  </p:cSld>
  <p:clrMapOvr>
    <a:masterClrMapping/>
  </p:clrMapOvr>
  <p:transition/>
</p:sldLayout>
</file>

<file path=ppt/slideLayouts/slideLayout3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endParaRPr lang="en-US" altLang="en-US"/>
          </a:p>
        </p:txBody>
      </p:sp>
      <p:sp>
        <p:nvSpPr>
          <p:cNvPr id="6" name="Rectangle 1030"/>
          <p:cNvSpPr>
            <a:spLocks noGrp="1" noChangeArrowheads="1"/>
          </p:cNvSpPr>
          <p:nvPr>
            <p:ph type="sldNum" sz="quarter" idx="11"/>
          </p:nvPr>
        </p:nvSpPr>
        <p:spPr/>
        <p:txBody>
          <a:bodyPr/>
          <a:lstStyle>
            <a:lvl1pPr>
              <a:defRPr/>
            </a:lvl1pPr>
          </a:lstStyle>
          <a:p>
            <a:fld id="{2CF5B9B0-809C-43FA-90C2-8B1416CB7529}" type="slidenum">
              <a:rPr lang="en-US" altLang="en-US"/>
              <a:pPr/>
              <a:t>‹#›</a:t>
            </a:fld>
            <a:endParaRPr lang="en-US" altLang="en-US"/>
          </a:p>
        </p:txBody>
      </p:sp>
    </p:spTree>
    <p:extLst>
      <p:ext uri="{BB962C8B-B14F-4D97-AF65-F5344CB8AC3E}">
        <p14:creationId xmlns:p14="http://schemas.microsoft.com/office/powerpoint/2010/main" val="1450353758"/>
      </p:ext>
    </p:extLst>
  </p:cSld>
  <p:clrMapOvr>
    <a:masterClrMapping/>
  </p:clrMapOvr>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endParaRPr lang="en-US" altLang="en-US"/>
          </a:p>
        </p:txBody>
      </p:sp>
      <p:sp>
        <p:nvSpPr>
          <p:cNvPr id="6" name="Rectangle 1030"/>
          <p:cNvSpPr>
            <a:spLocks noGrp="1" noChangeArrowheads="1"/>
          </p:cNvSpPr>
          <p:nvPr>
            <p:ph type="sldNum" sz="quarter" idx="11"/>
          </p:nvPr>
        </p:nvSpPr>
        <p:spPr/>
        <p:txBody>
          <a:bodyPr/>
          <a:lstStyle>
            <a:lvl1pPr>
              <a:defRPr/>
            </a:lvl1pPr>
          </a:lstStyle>
          <a:p>
            <a:fld id="{817120CA-F139-49F0-ABDA-399EE3AB4213}" type="slidenum">
              <a:rPr lang="en-US" altLang="en-US"/>
              <a:pPr/>
              <a:t>‹#›</a:t>
            </a:fld>
            <a:endParaRPr lang="en-US" altLang="en-US"/>
          </a:p>
        </p:txBody>
      </p:sp>
    </p:spTree>
    <p:extLst>
      <p:ext uri="{BB962C8B-B14F-4D97-AF65-F5344CB8AC3E}">
        <p14:creationId xmlns:p14="http://schemas.microsoft.com/office/powerpoint/2010/main" val="47930285"/>
      </p:ext>
    </p:extLst>
  </p:cSld>
  <p:clrMapOvr>
    <a:masterClrMapping/>
  </p:clrMapOvr>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endParaRPr lang="en-US" altLang="en-US"/>
          </a:p>
        </p:txBody>
      </p:sp>
      <p:sp>
        <p:nvSpPr>
          <p:cNvPr id="5" name="Rectangle 1030"/>
          <p:cNvSpPr>
            <a:spLocks noGrp="1" noChangeArrowheads="1"/>
          </p:cNvSpPr>
          <p:nvPr>
            <p:ph type="sldNum" sz="quarter" idx="11"/>
          </p:nvPr>
        </p:nvSpPr>
        <p:spPr/>
        <p:txBody>
          <a:bodyPr/>
          <a:lstStyle>
            <a:lvl1pPr>
              <a:defRPr/>
            </a:lvl1pPr>
          </a:lstStyle>
          <a:p>
            <a:fld id="{01D9ECB1-4F48-4FA1-A582-C91E1C39415E}" type="slidenum">
              <a:rPr lang="en-US" altLang="en-US"/>
              <a:pPr/>
              <a:t>‹#›</a:t>
            </a:fld>
            <a:endParaRPr lang="en-US" altLang="en-US"/>
          </a:p>
        </p:txBody>
      </p:sp>
    </p:spTree>
    <p:extLst>
      <p:ext uri="{BB962C8B-B14F-4D97-AF65-F5344CB8AC3E}">
        <p14:creationId xmlns:p14="http://schemas.microsoft.com/office/powerpoint/2010/main" val="3671140565"/>
      </p:ext>
    </p:extLst>
  </p:cSld>
  <p:clrMapOvr>
    <a:masterClrMapping/>
  </p:clrMapOvr>
  <p:transition/>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endParaRPr lang="en-US" altLang="en-US"/>
          </a:p>
        </p:txBody>
      </p:sp>
      <p:sp>
        <p:nvSpPr>
          <p:cNvPr id="5" name="Rectangle 1030"/>
          <p:cNvSpPr>
            <a:spLocks noGrp="1" noChangeArrowheads="1"/>
          </p:cNvSpPr>
          <p:nvPr>
            <p:ph type="sldNum" sz="quarter" idx="11"/>
          </p:nvPr>
        </p:nvSpPr>
        <p:spPr/>
        <p:txBody>
          <a:bodyPr/>
          <a:lstStyle>
            <a:lvl1pPr>
              <a:defRPr/>
            </a:lvl1pPr>
          </a:lstStyle>
          <a:p>
            <a:fld id="{CC7E48AA-84A7-4817-81EC-BF715041911E}" type="slidenum">
              <a:rPr lang="en-US" altLang="en-US"/>
              <a:pPr/>
              <a:t>‹#›</a:t>
            </a:fld>
            <a:endParaRPr lang="en-US" altLang="en-US"/>
          </a:p>
        </p:txBody>
      </p:sp>
    </p:spTree>
    <p:extLst>
      <p:ext uri="{BB962C8B-B14F-4D97-AF65-F5344CB8AC3E}">
        <p14:creationId xmlns:p14="http://schemas.microsoft.com/office/powerpoint/2010/main" val="2052164182"/>
      </p:ext>
    </p:extLst>
  </p:cSld>
  <p:clrMapOvr>
    <a:masterClrMapping/>
  </p:clrMapOvr>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91416" tIns="45709" rIns="91416" bIns="45709"/>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416" tIns="45709" rIns="91416" bIns="45709"/>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lIns="91416" tIns="45709" rIns="91416" bIns="45709"/>
          <a:lstStyle/>
          <a:p>
            <a:endParaRPr lang="en-US"/>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defTabSz="912813">
              <a:defRPr sz="1200">
                <a:solidFill>
                  <a:srgbClr val="000000"/>
                </a:solidFill>
                <a:latin typeface="Garamond" panose="02020404030301010803"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defTabSz="914400">
              <a:defRPr/>
            </a:lvl1pPr>
          </a:lstStyle>
          <a:p>
            <a:endParaRPr lang="en-US" altLang="en-US"/>
          </a:p>
        </p:txBody>
      </p:sp>
      <p:sp>
        <p:nvSpPr>
          <p:cNvPr id="9" name="Rectangle 6"/>
          <p:cNvSpPr>
            <a:spLocks noGrp="1" noChangeArrowheads="1"/>
          </p:cNvSpPr>
          <p:nvPr>
            <p:ph type="sldNum" sz="quarter" idx="12"/>
          </p:nvPr>
        </p:nvSpPr>
        <p:spPr/>
        <p:txBody>
          <a:bodyPr/>
          <a:lstStyle>
            <a:lvl1pPr defTabSz="914400">
              <a:defRPr sz="1200"/>
            </a:lvl1pPr>
          </a:lstStyle>
          <a:p>
            <a:fld id="{CEE872BD-4351-47B3-83B9-E01BBBDCB2EC}" type="slidenum">
              <a:rPr lang="en-US" altLang="en-US"/>
              <a:pPr/>
              <a:t>‹#›</a:t>
            </a:fld>
            <a:endParaRPr lang="en-US" altLang="en-US"/>
          </a:p>
        </p:txBody>
      </p:sp>
    </p:spTree>
    <p:extLst>
      <p:ext uri="{BB962C8B-B14F-4D97-AF65-F5344CB8AC3E}">
        <p14:creationId xmlns:p14="http://schemas.microsoft.com/office/powerpoint/2010/main" val="3235944942"/>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endParaRPr lang="en-US" altLang="en-US"/>
          </a:p>
        </p:txBody>
      </p:sp>
      <p:sp>
        <p:nvSpPr>
          <p:cNvPr id="5" name="Rectangle 1030"/>
          <p:cNvSpPr>
            <a:spLocks noGrp="1" noChangeArrowheads="1"/>
          </p:cNvSpPr>
          <p:nvPr>
            <p:ph type="sldNum" sz="quarter" idx="11"/>
          </p:nvPr>
        </p:nvSpPr>
        <p:spPr/>
        <p:txBody>
          <a:bodyPr/>
          <a:lstStyle>
            <a:lvl1pPr>
              <a:defRPr/>
            </a:lvl1pPr>
          </a:lstStyle>
          <a:p>
            <a:fld id="{AF9CC3E3-C7F3-4C4D-B1DF-A1F366E92148}" type="slidenum">
              <a:rPr lang="en-US" altLang="en-US"/>
              <a:pPr/>
              <a:t>‹#›</a:t>
            </a:fld>
            <a:endParaRPr lang="en-US" altLang="en-US"/>
          </a:p>
        </p:txBody>
      </p:sp>
    </p:spTree>
    <p:extLst>
      <p:ext uri="{BB962C8B-B14F-4D97-AF65-F5344CB8AC3E}">
        <p14:creationId xmlns:p14="http://schemas.microsoft.com/office/powerpoint/2010/main" val="1648816930"/>
      </p:ext>
    </p:extLst>
  </p:cSld>
  <p:clrMapOvr>
    <a:masterClrMapping/>
  </p:clrMapOvr>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defTabSz="914400">
              <a:defRPr/>
            </a:lvl1pPr>
          </a:lstStyle>
          <a:p>
            <a:endParaRPr lang="en-US" altLang="en-US"/>
          </a:p>
        </p:txBody>
      </p:sp>
      <p:sp>
        <p:nvSpPr>
          <p:cNvPr id="5" name="Rectangle 1030"/>
          <p:cNvSpPr>
            <a:spLocks noGrp="1" noChangeArrowheads="1"/>
          </p:cNvSpPr>
          <p:nvPr>
            <p:ph type="sldNum" sz="quarter" idx="11"/>
          </p:nvPr>
        </p:nvSpPr>
        <p:spPr/>
        <p:txBody>
          <a:bodyPr/>
          <a:lstStyle>
            <a:lvl1pPr defTabSz="914400">
              <a:defRPr/>
            </a:lvl1pPr>
          </a:lstStyle>
          <a:p>
            <a:fld id="{5D89776F-C8ED-413D-ACFC-CB74CA17A984}" type="slidenum">
              <a:rPr lang="en-US" altLang="en-US"/>
              <a:pPr/>
              <a:t>‹#›</a:t>
            </a:fld>
            <a:endParaRPr lang="en-US" altLang="en-US"/>
          </a:p>
        </p:txBody>
      </p:sp>
    </p:spTree>
    <p:extLst>
      <p:ext uri="{BB962C8B-B14F-4D97-AF65-F5344CB8AC3E}">
        <p14:creationId xmlns:p14="http://schemas.microsoft.com/office/powerpoint/2010/main" val="1374897390"/>
      </p:ext>
    </p:extLst>
  </p:cSld>
  <p:clrMapOvr>
    <a:masterClrMapping/>
  </p:clrMapOvr>
  <p:transition/>
</p:sldLayout>
</file>

<file path=ppt/slideLayouts/slideLayout3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defTabSz="914400">
              <a:defRPr/>
            </a:lvl1pPr>
          </a:lstStyle>
          <a:p>
            <a:endParaRPr lang="en-US" altLang="en-US"/>
          </a:p>
        </p:txBody>
      </p:sp>
      <p:sp>
        <p:nvSpPr>
          <p:cNvPr id="5" name="Rectangle 1030"/>
          <p:cNvSpPr>
            <a:spLocks noGrp="1" noChangeArrowheads="1"/>
          </p:cNvSpPr>
          <p:nvPr>
            <p:ph type="sldNum" sz="quarter" idx="11"/>
          </p:nvPr>
        </p:nvSpPr>
        <p:spPr/>
        <p:txBody>
          <a:bodyPr/>
          <a:lstStyle>
            <a:lvl1pPr defTabSz="914400">
              <a:defRPr/>
            </a:lvl1pPr>
          </a:lstStyle>
          <a:p>
            <a:fld id="{F8FAE029-5B22-4EE9-AF76-0A29A83BAB63}" type="slidenum">
              <a:rPr lang="en-US" altLang="en-US"/>
              <a:pPr/>
              <a:t>‹#›</a:t>
            </a:fld>
            <a:endParaRPr lang="en-US" altLang="en-US"/>
          </a:p>
        </p:txBody>
      </p:sp>
    </p:spTree>
    <p:extLst>
      <p:ext uri="{BB962C8B-B14F-4D97-AF65-F5344CB8AC3E}">
        <p14:creationId xmlns:p14="http://schemas.microsoft.com/office/powerpoint/2010/main" val="606475964"/>
      </p:ext>
    </p:extLst>
  </p:cSld>
  <p:clrMapOvr>
    <a:masterClrMapping/>
  </p:clrMapOvr>
  <p:transition/>
</p:sldLayout>
</file>

<file path=ppt/slideLayouts/slideLayout3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defTabSz="914400">
              <a:defRPr/>
            </a:lvl1pPr>
          </a:lstStyle>
          <a:p>
            <a:endParaRPr lang="en-US" altLang="en-US"/>
          </a:p>
        </p:txBody>
      </p:sp>
      <p:sp>
        <p:nvSpPr>
          <p:cNvPr id="6" name="Rectangle 1030"/>
          <p:cNvSpPr>
            <a:spLocks noGrp="1" noChangeArrowheads="1"/>
          </p:cNvSpPr>
          <p:nvPr>
            <p:ph type="sldNum" sz="quarter" idx="11"/>
          </p:nvPr>
        </p:nvSpPr>
        <p:spPr/>
        <p:txBody>
          <a:bodyPr/>
          <a:lstStyle>
            <a:lvl1pPr defTabSz="914400">
              <a:defRPr/>
            </a:lvl1pPr>
          </a:lstStyle>
          <a:p>
            <a:fld id="{F52B84FC-E437-4FAC-A187-9EAEF446F87E}" type="slidenum">
              <a:rPr lang="en-US" altLang="en-US"/>
              <a:pPr/>
              <a:t>‹#›</a:t>
            </a:fld>
            <a:endParaRPr lang="en-US" altLang="en-US"/>
          </a:p>
        </p:txBody>
      </p:sp>
    </p:spTree>
    <p:extLst>
      <p:ext uri="{BB962C8B-B14F-4D97-AF65-F5344CB8AC3E}">
        <p14:creationId xmlns:p14="http://schemas.microsoft.com/office/powerpoint/2010/main" val="2018727715"/>
      </p:ext>
    </p:extLst>
  </p:cSld>
  <p:clrMapOvr>
    <a:masterClrMapping/>
  </p:clrMapOvr>
  <p:transition/>
</p:sldLayout>
</file>

<file path=ppt/slideLayouts/slideLayout3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defTabSz="914400">
              <a:defRPr/>
            </a:lvl1pPr>
          </a:lstStyle>
          <a:p>
            <a:endParaRPr lang="en-US" altLang="en-US"/>
          </a:p>
        </p:txBody>
      </p:sp>
      <p:sp>
        <p:nvSpPr>
          <p:cNvPr id="8" name="Rectangle 1030"/>
          <p:cNvSpPr>
            <a:spLocks noGrp="1" noChangeArrowheads="1"/>
          </p:cNvSpPr>
          <p:nvPr>
            <p:ph type="sldNum" sz="quarter" idx="11"/>
          </p:nvPr>
        </p:nvSpPr>
        <p:spPr/>
        <p:txBody>
          <a:bodyPr/>
          <a:lstStyle>
            <a:lvl1pPr defTabSz="914400">
              <a:defRPr/>
            </a:lvl1pPr>
          </a:lstStyle>
          <a:p>
            <a:fld id="{F2A6FACE-7982-41C4-9FF8-1234F398E97A}" type="slidenum">
              <a:rPr lang="en-US" altLang="en-US"/>
              <a:pPr/>
              <a:t>‹#›</a:t>
            </a:fld>
            <a:endParaRPr lang="en-US" altLang="en-US"/>
          </a:p>
        </p:txBody>
      </p:sp>
    </p:spTree>
    <p:extLst>
      <p:ext uri="{BB962C8B-B14F-4D97-AF65-F5344CB8AC3E}">
        <p14:creationId xmlns:p14="http://schemas.microsoft.com/office/powerpoint/2010/main" val="565621957"/>
      </p:ext>
    </p:extLst>
  </p:cSld>
  <p:clrMapOvr>
    <a:masterClrMapping/>
  </p:clrMapOvr>
  <p:transition/>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defTabSz="914400">
              <a:defRPr/>
            </a:lvl1pPr>
          </a:lstStyle>
          <a:p>
            <a:endParaRPr lang="en-US" altLang="en-US"/>
          </a:p>
        </p:txBody>
      </p:sp>
      <p:sp>
        <p:nvSpPr>
          <p:cNvPr id="4" name="Rectangle 1030"/>
          <p:cNvSpPr>
            <a:spLocks noGrp="1" noChangeArrowheads="1"/>
          </p:cNvSpPr>
          <p:nvPr>
            <p:ph type="sldNum" sz="quarter" idx="11"/>
          </p:nvPr>
        </p:nvSpPr>
        <p:spPr/>
        <p:txBody>
          <a:bodyPr/>
          <a:lstStyle>
            <a:lvl1pPr defTabSz="914400">
              <a:defRPr/>
            </a:lvl1pPr>
          </a:lstStyle>
          <a:p>
            <a:fld id="{75C409A0-B44D-4B02-8996-2CF6873183EA}" type="slidenum">
              <a:rPr lang="en-US" altLang="en-US"/>
              <a:pPr/>
              <a:t>‹#›</a:t>
            </a:fld>
            <a:endParaRPr lang="en-US" altLang="en-US"/>
          </a:p>
        </p:txBody>
      </p:sp>
    </p:spTree>
    <p:extLst>
      <p:ext uri="{BB962C8B-B14F-4D97-AF65-F5344CB8AC3E}">
        <p14:creationId xmlns:p14="http://schemas.microsoft.com/office/powerpoint/2010/main" val="1719790312"/>
      </p:ext>
    </p:extLst>
  </p:cSld>
  <p:clrMapOvr>
    <a:masterClrMapping/>
  </p:clrMapOvr>
  <p:transition/>
</p:sldLayout>
</file>

<file path=ppt/slideLayouts/slideLayout3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defTabSz="914400">
              <a:defRPr/>
            </a:lvl1pPr>
          </a:lstStyle>
          <a:p>
            <a:endParaRPr lang="en-US" altLang="en-US"/>
          </a:p>
        </p:txBody>
      </p:sp>
      <p:sp>
        <p:nvSpPr>
          <p:cNvPr id="3" name="Rectangle 1030"/>
          <p:cNvSpPr>
            <a:spLocks noGrp="1" noChangeArrowheads="1"/>
          </p:cNvSpPr>
          <p:nvPr>
            <p:ph type="sldNum" sz="quarter" idx="11"/>
          </p:nvPr>
        </p:nvSpPr>
        <p:spPr/>
        <p:txBody>
          <a:bodyPr/>
          <a:lstStyle>
            <a:lvl1pPr defTabSz="914400">
              <a:defRPr/>
            </a:lvl1pPr>
          </a:lstStyle>
          <a:p>
            <a:fld id="{728CC54D-462A-455C-B6DC-0886356F3800}" type="slidenum">
              <a:rPr lang="en-US" altLang="en-US"/>
              <a:pPr/>
              <a:t>‹#›</a:t>
            </a:fld>
            <a:endParaRPr lang="en-US" altLang="en-US"/>
          </a:p>
        </p:txBody>
      </p:sp>
    </p:spTree>
    <p:extLst>
      <p:ext uri="{BB962C8B-B14F-4D97-AF65-F5344CB8AC3E}">
        <p14:creationId xmlns:p14="http://schemas.microsoft.com/office/powerpoint/2010/main" val="657733227"/>
      </p:ext>
    </p:extLst>
  </p:cSld>
  <p:clrMapOvr>
    <a:masterClrMapping/>
  </p:clrMapOvr>
  <p:transition/>
</p:sldLayout>
</file>

<file path=ppt/slideLayouts/slideLayout3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defTabSz="914400">
              <a:defRPr/>
            </a:lvl1pPr>
          </a:lstStyle>
          <a:p>
            <a:endParaRPr lang="en-US" altLang="en-US"/>
          </a:p>
        </p:txBody>
      </p:sp>
      <p:sp>
        <p:nvSpPr>
          <p:cNvPr id="6" name="Rectangle 1030"/>
          <p:cNvSpPr>
            <a:spLocks noGrp="1" noChangeArrowheads="1"/>
          </p:cNvSpPr>
          <p:nvPr>
            <p:ph type="sldNum" sz="quarter" idx="11"/>
          </p:nvPr>
        </p:nvSpPr>
        <p:spPr/>
        <p:txBody>
          <a:bodyPr/>
          <a:lstStyle>
            <a:lvl1pPr defTabSz="914400">
              <a:defRPr/>
            </a:lvl1pPr>
          </a:lstStyle>
          <a:p>
            <a:fld id="{88B404F4-0178-42E1-A592-EBA1D3D08158}" type="slidenum">
              <a:rPr lang="en-US" altLang="en-US"/>
              <a:pPr/>
              <a:t>‹#›</a:t>
            </a:fld>
            <a:endParaRPr lang="en-US" altLang="en-US"/>
          </a:p>
        </p:txBody>
      </p:sp>
    </p:spTree>
    <p:extLst>
      <p:ext uri="{BB962C8B-B14F-4D97-AF65-F5344CB8AC3E}">
        <p14:creationId xmlns:p14="http://schemas.microsoft.com/office/powerpoint/2010/main" val="1632360454"/>
      </p:ext>
    </p:extLst>
  </p:cSld>
  <p:clrMapOvr>
    <a:masterClrMapping/>
  </p:clrMapOvr>
  <p:transition/>
</p:sldLayout>
</file>

<file path=ppt/slideLayouts/slideLayout3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defTabSz="914400">
              <a:defRPr/>
            </a:lvl1pPr>
          </a:lstStyle>
          <a:p>
            <a:endParaRPr lang="en-US" altLang="en-US"/>
          </a:p>
        </p:txBody>
      </p:sp>
      <p:sp>
        <p:nvSpPr>
          <p:cNvPr id="6" name="Rectangle 1030"/>
          <p:cNvSpPr>
            <a:spLocks noGrp="1" noChangeArrowheads="1"/>
          </p:cNvSpPr>
          <p:nvPr>
            <p:ph type="sldNum" sz="quarter" idx="11"/>
          </p:nvPr>
        </p:nvSpPr>
        <p:spPr/>
        <p:txBody>
          <a:bodyPr/>
          <a:lstStyle>
            <a:lvl1pPr defTabSz="914400">
              <a:defRPr/>
            </a:lvl1pPr>
          </a:lstStyle>
          <a:p>
            <a:fld id="{FAE930D0-1182-4C03-8D65-0E2C7A956486}" type="slidenum">
              <a:rPr lang="en-US" altLang="en-US"/>
              <a:pPr/>
              <a:t>‹#›</a:t>
            </a:fld>
            <a:endParaRPr lang="en-US" altLang="en-US"/>
          </a:p>
        </p:txBody>
      </p:sp>
    </p:spTree>
    <p:extLst>
      <p:ext uri="{BB962C8B-B14F-4D97-AF65-F5344CB8AC3E}">
        <p14:creationId xmlns:p14="http://schemas.microsoft.com/office/powerpoint/2010/main" val="3000829814"/>
      </p:ext>
    </p:extLst>
  </p:cSld>
  <p:clrMapOvr>
    <a:masterClrMapping/>
  </p:clrMapOvr>
  <p:transition/>
</p:sldLayout>
</file>

<file path=ppt/slideLayouts/slideLayout3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defTabSz="914400">
              <a:defRPr/>
            </a:lvl1pPr>
          </a:lstStyle>
          <a:p>
            <a:endParaRPr lang="en-US" altLang="en-US"/>
          </a:p>
        </p:txBody>
      </p:sp>
      <p:sp>
        <p:nvSpPr>
          <p:cNvPr id="5" name="Rectangle 1030"/>
          <p:cNvSpPr>
            <a:spLocks noGrp="1" noChangeArrowheads="1"/>
          </p:cNvSpPr>
          <p:nvPr>
            <p:ph type="sldNum" sz="quarter" idx="11"/>
          </p:nvPr>
        </p:nvSpPr>
        <p:spPr/>
        <p:txBody>
          <a:bodyPr/>
          <a:lstStyle>
            <a:lvl1pPr defTabSz="914400">
              <a:defRPr/>
            </a:lvl1pPr>
          </a:lstStyle>
          <a:p>
            <a:fld id="{3B6BFC07-13CB-4193-89D2-905819569233}" type="slidenum">
              <a:rPr lang="en-US" altLang="en-US"/>
              <a:pPr/>
              <a:t>‹#›</a:t>
            </a:fld>
            <a:endParaRPr lang="en-US" altLang="en-US"/>
          </a:p>
        </p:txBody>
      </p:sp>
    </p:spTree>
    <p:extLst>
      <p:ext uri="{BB962C8B-B14F-4D97-AF65-F5344CB8AC3E}">
        <p14:creationId xmlns:p14="http://schemas.microsoft.com/office/powerpoint/2010/main" val="4249478146"/>
      </p:ext>
    </p:extLst>
  </p:cSld>
  <p:clrMapOvr>
    <a:masterClrMapping/>
  </p:clrMapOvr>
  <p:transition/>
</p:sldLayout>
</file>

<file path=ppt/slideLayouts/slideLayout3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defTabSz="914400">
              <a:defRPr/>
            </a:lvl1pPr>
          </a:lstStyle>
          <a:p>
            <a:endParaRPr lang="en-US" altLang="en-US"/>
          </a:p>
        </p:txBody>
      </p:sp>
      <p:sp>
        <p:nvSpPr>
          <p:cNvPr id="5" name="Rectangle 1030"/>
          <p:cNvSpPr>
            <a:spLocks noGrp="1" noChangeArrowheads="1"/>
          </p:cNvSpPr>
          <p:nvPr>
            <p:ph type="sldNum" sz="quarter" idx="11"/>
          </p:nvPr>
        </p:nvSpPr>
        <p:spPr/>
        <p:txBody>
          <a:bodyPr/>
          <a:lstStyle>
            <a:lvl1pPr defTabSz="914400">
              <a:defRPr/>
            </a:lvl1pPr>
          </a:lstStyle>
          <a:p>
            <a:fld id="{AA63BFF3-4D31-4917-ADB6-2E7CD8272B16}" type="slidenum">
              <a:rPr lang="en-US" altLang="en-US"/>
              <a:pPr/>
              <a:t>‹#›</a:t>
            </a:fld>
            <a:endParaRPr lang="en-US" altLang="en-US"/>
          </a:p>
        </p:txBody>
      </p:sp>
    </p:spTree>
    <p:extLst>
      <p:ext uri="{BB962C8B-B14F-4D97-AF65-F5344CB8AC3E}">
        <p14:creationId xmlns:p14="http://schemas.microsoft.com/office/powerpoint/2010/main" val="370185181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a:defRPr/>
            </a:lvl1pPr>
          </a:lstStyle>
          <a:p>
            <a:endParaRPr lang="en-US" altLang="en-US"/>
          </a:p>
        </p:txBody>
      </p:sp>
      <p:sp>
        <p:nvSpPr>
          <p:cNvPr id="5" name="Rectangle 1030"/>
          <p:cNvSpPr>
            <a:spLocks noGrp="1" noChangeArrowheads="1"/>
          </p:cNvSpPr>
          <p:nvPr>
            <p:ph type="sldNum" sz="quarter" idx="11"/>
          </p:nvPr>
        </p:nvSpPr>
        <p:spPr/>
        <p:txBody>
          <a:bodyPr/>
          <a:lstStyle>
            <a:lvl1pPr>
              <a:defRPr/>
            </a:lvl1pPr>
          </a:lstStyle>
          <a:p>
            <a:fld id="{A3EA9E4F-3A37-49C2-814D-EB624DDE4384}" type="slidenum">
              <a:rPr lang="en-US" altLang="en-US"/>
              <a:pPr/>
              <a:t>‹#›</a:t>
            </a:fld>
            <a:endParaRPr lang="en-US" altLang="en-US"/>
          </a:p>
        </p:txBody>
      </p:sp>
    </p:spTree>
    <p:extLst>
      <p:ext uri="{BB962C8B-B14F-4D97-AF65-F5344CB8AC3E}">
        <p14:creationId xmlns:p14="http://schemas.microsoft.com/office/powerpoint/2010/main" val="2563813682"/>
      </p:ext>
    </p:extLst>
  </p:cSld>
  <p:clrMapOvr>
    <a:masterClrMapping/>
  </p:clrMapOvr>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91425" tIns="45713" rIns="91425" bIns="45713"/>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defTabSz="912813">
              <a:defRPr sz="1200">
                <a:solidFill>
                  <a:srgbClr val="000000"/>
                </a:solidFill>
                <a:latin typeface="Garamond" panose="02020404030301010803"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defTabSz="914400">
              <a:defRPr/>
            </a:lvl1pPr>
          </a:lstStyle>
          <a:p>
            <a:endParaRPr lang="en-US" altLang="en-US"/>
          </a:p>
        </p:txBody>
      </p:sp>
      <p:sp>
        <p:nvSpPr>
          <p:cNvPr id="9" name="Rectangle 6"/>
          <p:cNvSpPr>
            <a:spLocks noGrp="1" noChangeArrowheads="1"/>
          </p:cNvSpPr>
          <p:nvPr>
            <p:ph type="sldNum" sz="quarter" idx="12"/>
          </p:nvPr>
        </p:nvSpPr>
        <p:spPr/>
        <p:txBody>
          <a:bodyPr/>
          <a:lstStyle>
            <a:lvl1pPr defTabSz="914400">
              <a:defRPr sz="1200"/>
            </a:lvl1pPr>
          </a:lstStyle>
          <a:p>
            <a:fld id="{7829E49D-1528-4242-BA5B-A980C2E2A4CD}" type="slidenum">
              <a:rPr lang="en-US" altLang="en-US"/>
              <a:pPr/>
              <a:t>‹#›</a:t>
            </a:fld>
            <a:endParaRPr lang="en-US" altLang="en-US"/>
          </a:p>
        </p:txBody>
      </p:sp>
    </p:spTree>
    <p:extLst>
      <p:ext uri="{BB962C8B-B14F-4D97-AF65-F5344CB8AC3E}">
        <p14:creationId xmlns:p14="http://schemas.microsoft.com/office/powerpoint/2010/main" val="1276787993"/>
      </p:ext>
    </p:extLst>
  </p:cSld>
  <p:clrMapOvr>
    <a:masterClrMapping/>
  </p:clrMapOvr>
  <p:transition/>
</p:sldLayout>
</file>

<file path=ppt/slideLayouts/slideLayout3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defTabSz="914400">
              <a:defRPr/>
            </a:lvl1pPr>
          </a:lstStyle>
          <a:p>
            <a:endParaRPr lang="en-US" altLang="en-US"/>
          </a:p>
        </p:txBody>
      </p:sp>
      <p:sp>
        <p:nvSpPr>
          <p:cNvPr id="5" name="Rectangle 1030"/>
          <p:cNvSpPr>
            <a:spLocks noGrp="1" noChangeArrowheads="1"/>
          </p:cNvSpPr>
          <p:nvPr>
            <p:ph type="sldNum" sz="quarter" idx="11"/>
          </p:nvPr>
        </p:nvSpPr>
        <p:spPr/>
        <p:txBody>
          <a:bodyPr/>
          <a:lstStyle>
            <a:lvl1pPr defTabSz="914400">
              <a:defRPr/>
            </a:lvl1pPr>
          </a:lstStyle>
          <a:p>
            <a:fld id="{D3828795-FC01-417E-96A2-C9D979EE1CE9}" type="slidenum">
              <a:rPr lang="en-US" altLang="en-US"/>
              <a:pPr/>
              <a:t>‹#›</a:t>
            </a:fld>
            <a:endParaRPr lang="en-US" altLang="en-US"/>
          </a:p>
        </p:txBody>
      </p:sp>
    </p:spTree>
    <p:extLst>
      <p:ext uri="{BB962C8B-B14F-4D97-AF65-F5344CB8AC3E}">
        <p14:creationId xmlns:p14="http://schemas.microsoft.com/office/powerpoint/2010/main" val="2933157440"/>
      </p:ext>
    </p:extLst>
  </p:cSld>
  <p:clrMapOvr>
    <a:masterClrMapping/>
  </p:clrMapOvr>
  <p:transition/>
</p:sldLayout>
</file>

<file path=ppt/slideLayouts/slideLayout3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defTabSz="914400">
              <a:defRPr/>
            </a:lvl1pPr>
          </a:lstStyle>
          <a:p>
            <a:endParaRPr lang="en-US" altLang="en-US"/>
          </a:p>
        </p:txBody>
      </p:sp>
      <p:sp>
        <p:nvSpPr>
          <p:cNvPr id="5" name="Rectangle 1030"/>
          <p:cNvSpPr>
            <a:spLocks noGrp="1" noChangeArrowheads="1"/>
          </p:cNvSpPr>
          <p:nvPr>
            <p:ph type="sldNum" sz="quarter" idx="11"/>
          </p:nvPr>
        </p:nvSpPr>
        <p:spPr/>
        <p:txBody>
          <a:bodyPr/>
          <a:lstStyle>
            <a:lvl1pPr defTabSz="914400">
              <a:defRPr/>
            </a:lvl1pPr>
          </a:lstStyle>
          <a:p>
            <a:fld id="{6033176B-F1C0-48AC-86C7-55E0D11DFA8B}" type="slidenum">
              <a:rPr lang="en-US" altLang="en-US"/>
              <a:pPr/>
              <a:t>‹#›</a:t>
            </a:fld>
            <a:endParaRPr lang="en-US" altLang="en-US"/>
          </a:p>
        </p:txBody>
      </p:sp>
    </p:spTree>
    <p:extLst>
      <p:ext uri="{BB962C8B-B14F-4D97-AF65-F5344CB8AC3E}">
        <p14:creationId xmlns:p14="http://schemas.microsoft.com/office/powerpoint/2010/main" val="1115663774"/>
      </p:ext>
    </p:extLst>
  </p:cSld>
  <p:clrMapOvr>
    <a:masterClrMapping/>
  </p:clrMapOvr>
  <p:transition/>
</p:sldLayout>
</file>

<file path=ppt/slideLayouts/slideLayout3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defTabSz="914400">
              <a:defRPr/>
            </a:lvl1pPr>
          </a:lstStyle>
          <a:p>
            <a:endParaRPr lang="en-US" altLang="en-US"/>
          </a:p>
        </p:txBody>
      </p:sp>
      <p:sp>
        <p:nvSpPr>
          <p:cNvPr id="6" name="Rectangle 1030"/>
          <p:cNvSpPr>
            <a:spLocks noGrp="1" noChangeArrowheads="1"/>
          </p:cNvSpPr>
          <p:nvPr>
            <p:ph type="sldNum" sz="quarter" idx="11"/>
          </p:nvPr>
        </p:nvSpPr>
        <p:spPr/>
        <p:txBody>
          <a:bodyPr/>
          <a:lstStyle>
            <a:lvl1pPr defTabSz="914400">
              <a:defRPr/>
            </a:lvl1pPr>
          </a:lstStyle>
          <a:p>
            <a:fld id="{A89D6C42-6301-4821-BBB1-2866D39E0247}" type="slidenum">
              <a:rPr lang="en-US" altLang="en-US"/>
              <a:pPr/>
              <a:t>‹#›</a:t>
            </a:fld>
            <a:endParaRPr lang="en-US" altLang="en-US"/>
          </a:p>
        </p:txBody>
      </p:sp>
    </p:spTree>
    <p:extLst>
      <p:ext uri="{BB962C8B-B14F-4D97-AF65-F5344CB8AC3E}">
        <p14:creationId xmlns:p14="http://schemas.microsoft.com/office/powerpoint/2010/main" val="1357223112"/>
      </p:ext>
    </p:extLst>
  </p:cSld>
  <p:clrMapOvr>
    <a:masterClrMapping/>
  </p:clrMapOvr>
  <p:transition/>
</p:sldLayout>
</file>

<file path=ppt/slideLayouts/slideLayout3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defTabSz="914400">
              <a:defRPr/>
            </a:lvl1pPr>
          </a:lstStyle>
          <a:p>
            <a:endParaRPr lang="en-US" altLang="en-US"/>
          </a:p>
        </p:txBody>
      </p:sp>
      <p:sp>
        <p:nvSpPr>
          <p:cNvPr id="8" name="Rectangle 1030"/>
          <p:cNvSpPr>
            <a:spLocks noGrp="1" noChangeArrowheads="1"/>
          </p:cNvSpPr>
          <p:nvPr>
            <p:ph type="sldNum" sz="quarter" idx="11"/>
          </p:nvPr>
        </p:nvSpPr>
        <p:spPr/>
        <p:txBody>
          <a:bodyPr/>
          <a:lstStyle>
            <a:lvl1pPr defTabSz="914400">
              <a:defRPr/>
            </a:lvl1pPr>
          </a:lstStyle>
          <a:p>
            <a:fld id="{E3FCD039-CC8B-4163-9723-0F761CF4A196}" type="slidenum">
              <a:rPr lang="en-US" altLang="en-US"/>
              <a:pPr/>
              <a:t>‹#›</a:t>
            </a:fld>
            <a:endParaRPr lang="en-US" altLang="en-US"/>
          </a:p>
        </p:txBody>
      </p:sp>
    </p:spTree>
    <p:extLst>
      <p:ext uri="{BB962C8B-B14F-4D97-AF65-F5344CB8AC3E}">
        <p14:creationId xmlns:p14="http://schemas.microsoft.com/office/powerpoint/2010/main" val="2339863203"/>
      </p:ext>
    </p:extLst>
  </p:cSld>
  <p:clrMapOvr>
    <a:masterClrMapping/>
  </p:clrMapOvr>
  <p:transition/>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defTabSz="914400">
              <a:defRPr/>
            </a:lvl1pPr>
          </a:lstStyle>
          <a:p>
            <a:endParaRPr lang="en-US" altLang="en-US"/>
          </a:p>
        </p:txBody>
      </p:sp>
      <p:sp>
        <p:nvSpPr>
          <p:cNvPr id="4" name="Rectangle 1030"/>
          <p:cNvSpPr>
            <a:spLocks noGrp="1" noChangeArrowheads="1"/>
          </p:cNvSpPr>
          <p:nvPr>
            <p:ph type="sldNum" sz="quarter" idx="11"/>
          </p:nvPr>
        </p:nvSpPr>
        <p:spPr/>
        <p:txBody>
          <a:bodyPr/>
          <a:lstStyle>
            <a:lvl1pPr defTabSz="914400">
              <a:defRPr/>
            </a:lvl1pPr>
          </a:lstStyle>
          <a:p>
            <a:fld id="{B36707AA-44D1-4E73-9F69-17872209E07A}" type="slidenum">
              <a:rPr lang="en-US" altLang="en-US"/>
              <a:pPr/>
              <a:t>‹#›</a:t>
            </a:fld>
            <a:endParaRPr lang="en-US" altLang="en-US"/>
          </a:p>
        </p:txBody>
      </p:sp>
    </p:spTree>
    <p:extLst>
      <p:ext uri="{BB962C8B-B14F-4D97-AF65-F5344CB8AC3E}">
        <p14:creationId xmlns:p14="http://schemas.microsoft.com/office/powerpoint/2010/main" val="295060576"/>
      </p:ext>
    </p:extLst>
  </p:cSld>
  <p:clrMapOvr>
    <a:masterClrMapping/>
  </p:clrMapOvr>
  <p:transition/>
</p:sldLayout>
</file>

<file path=ppt/slideLayouts/slideLayout3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defTabSz="914400">
              <a:defRPr/>
            </a:lvl1pPr>
          </a:lstStyle>
          <a:p>
            <a:endParaRPr lang="en-US" altLang="en-US"/>
          </a:p>
        </p:txBody>
      </p:sp>
      <p:sp>
        <p:nvSpPr>
          <p:cNvPr id="3" name="Rectangle 1030"/>
          <p:cNvSpPr>
            <a:spLocks noGrp="1" noChangeArrowheads="1"/>
          </p:cNvSpPr>
          <p:nvPr>
            <p:ph type="sldNum" sz="quarter" idx="11"/>
          </p:nvPr>
        </p:nvSpPr>
        <p:spPr/>
        <p:txBody>
          <a:bodyPr/>
          <a:lstStyle>
            <a:lvl1pPr defTabSz="914400">
              <a:defRPr/>
            </a:lvl1pPr>
          </a:lstStyle>
          <a:p>
            <a:fld id="{6C3BABD9-C7C5-4986-8185-D9E5D015DC30}" type="slidenum">
              <a:rPr lang="en-US" altLang="en-US"/>
              <a:pPr/>
              <a:t>‹#›</a:t>
            </a:fld>
            <a:endParaRPr lang="en-US" altLang="en-US"/>
          </a:p>
        </p:txBody>
      </p:sp>
    </p:spTree>
    <p:extLst>
      <p:ext uri="{BB962C8B-B14F-4D97-AF65-F5344CB8AC3E}">
        <p14:creationId xmlns:p14="http://schemas.microsoft.com/office/powerpoint/2010/main" val="5032389"/>
      </p:ext>
    </p:extLst>
  </p:cSld>
  <p:clrMapOvr>
    <a:masterClrMapping/>
  </p:clrMapOvr>
  <p:transition/>
</p:sldLayout>
</file>

<file path=ppt/slideLayouts/slideLayout3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defTabSz="914400">
              <a:defRPr/>
            </a:lvl1pPr>
          </a:lstStyle>
          <a:p>
            <a:endParaRPr lang="en-US" altLang="en-US"/>
          </a:p>
        </p:txBody>
      </p:sp>
      <p:sp>
        <p:nvSpPr>
          <p:cNvPr id="6" name="Rectangle 1030"/>
          <p:cNvSpPr>
            <a:spLocks noGrp="1" noChangeArrowheads="1"/>
          </p:cNvSpPr>
          <p:nvPr>
            <p:ph type="sldNum" sz="quarter" idx="11"/>
          </p:nvPr>
        </p:nvSpPr>
        <p:spPr/>
        <p:txBody>
          <a:bodyPr/>
          <a:lstStyle>
            <a:lvl1pPr defTabSz="914400">
              <a:defRPr/>
            </a:lvl1pPr>
          </a:lstStyle>
          <a:p>
            <a:fld id="{DE077C0B-AE04-4317-9E1C-05AD938BE74C}" type="slidenum">
              <a:rPr lang="en-US" altLang="en-US"/>
              <a:pPr/>
              <a:t>‹#›</a:t>
            </a:fld>
            <a:endParaRPr lang="en-US" altLang="en-US"/>
          </a:p>
        </p:txBody>
      </p:sp>
    </p:spTree>
    <p:extLst>
      <p:ext uri="{BB962C8B-B14F-4D97-AF65-F5344CB8AC3E}">
        <p14:creationId xmlns:p14="http://schemas.microsoft.com/office/powerpoint/2010/main" val="2954392550"/>
      </p:ext>
    </p:extLst>
  </p:cSld>
  <p:clrMapOvr>
    <a:masterClrMapping/>
  </p:clrMapOvr>
  <p:transition/>
</p:sldLayout>
</file>

<file path=ppt/slideLayouts/slideLayout3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defTabSz="914400">
              <a:defRPr/>
            </a:lvl1pPr>
          </a:lstStyle>
          <a:p>
            <a:endParaRPr lang="en-US" altLang="en-US"/>
          </a:p>
        </p:txBody>
      </p:sp>
      <p:sp>
        <p:nvSpPr>
          <p:cNvPr id="6" name="Rectangle 1030"/>
          <p:cNvSpPr>
            <a:spLocks noGrp="1" noChangeArrowheads="1"/>
          </p:cNvSpPr>
          <p:nvPr>
            <p:ph type="sldNum" sz="quarter" idx="11"/>
          </p:nvPr>
        </p:nvSpPr>
        <p:spPr/>
        <p:txBody>
          <a:bodyPr/>
          <a:lstStyle>
            <a:lvl1pPr defTabSz="914400">
              <a:defRPr/>
            </a:lvl1pPr>
          </a:lstStyle>
          <a:p>
            <a:fld id="{962487AC-8E71-408F-8F35-7FAEBC42DE60}" type="slidenum">
              <a:rPr lang="en-US" altLang="en-US"/>
              <a:pPr/>
              <a:t>‹#›</a:t>
            </a:fld>
            <a:endParaRPr lang="en-US" altLang="en-US"/>
          </a:p>
        </p:txBody>
      </p:sp>
    </p:spTree>
    <p:extLst>
      <p:ext uri="{BB962C8B-B14F-4D97-AF65-F5344CB8AC3E}">
        <p14:creationId xmlns:p14="http://schemas.microsoft.com/office/powerpoint/2010/main" val="1130890691"/>
      </p:ext>
    </p:extLst>
  </p:cSld>
  <p:clrMapOvr>
    <a:masterClrMapping/>
  </p:clrMapOvr>
  <p:transition/>
</p:sldLayout>
</file>

<file path=ppt/slideLayouts/slideLayout3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defTabSz="914400">
              <a:defRPr/>
            </a:lvl1pPr>
          </a:lstStyle>
          <a:p>
            <a:endParaRPr lang="en-US" altLang="en-US"/>
          </a:p>
        </p:txBody>
      </p:sp>
      <p:sp>
        <p:nvSpPr>
          <p:cNvPr id="5" name="Rectangle 1030"/>
          <p:cNvSpPr>
            <a:spLocks noGrp="1" noChangeArrowheads="1"/>
          </p:cNvSpPr>
          <p:nvPr>
            <p:ph type="sldNum" sz="quarter" idx="11"/>
          </p:nvPr>
        </p:nvSpPr>
        <p:spPr/>
        <p:txBody>
          <a:bodyPr/>
          <a:lstStyle>
            <a:lvl1pPr defTabSz="914400">
              <a:defRPr/>
            </a:lvl1pPr>
          </a:lstStyle>
          <a:p>
            <a:fld id="{2E7BCC23-E6F5-4BEC-BF29-339908C7CFC0}" type="slidenum">
              <a:rPr lang="en-US" altLang="en-US"/>
              <a:pPr/>
              <a:t>‹#›</a:t>
            </a:fld>
            <a:endParaRPr lang="en-US" altLang="en-US"/>
          </a:p>
        </p:txBody>
      </p:sp>
    </p:spTree>
    <p:extLst>
      <p:ext uri="{BB962C8B-B14F-4D97-AF65-F5344CB8AC3E}">
        <p14:creationId xmlns:p14="http://schemas.microsoft.com/office/powerpoint/2010/main" val="256710274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a:defRPr/>
            </a:lvl1pPr>
          </a:lstStyle>
          <a:p>
            <a:endParaRPr lang="en-US" altLang="en-US"/>
          </a:p>
        </p:txBody>
      </p:sp>
      <p:sp>
        <p:nvSpPr>
          <p:cNvPr id="6" name="Rectangle 1030"/>
          <p:cNvSpPr>
            <a:spLocks noGrp="1" noChangeArrowheads="1"/>
          </p:cNvSpPr>
          <p:nvPr>
            <p:ph type="sldNum" sz="quarter" idx="11"/>
          </p:nvPr>
        </p:nvSpPr>
        <p:spPr/>
        <p:txBody>
          <a:bodyPr/>
          <a:lstStyle>
            <a:lvl1pPr>
              <a:defRPr/>
            </a:lvl1pPr>
          </a:lstStyle>
          <a:p>
            <a:fld id="{6A85EC63-68C6-4A46-ACC3-3ADA93317DBD}" type="slidenum">
              <a:rPr lang="en-US" altLang="en-US"/>
              <a:pPr/>
              <a:t>‹#›</a:t>
            </a:fld>
            <a:endParaRPr lang="en-US" altLang="en-US"/>
          </a:p>
        </p:txBody>
      </p:sp>
    </p:spTree>
    <p:extLst>
      <p:ext uri="{BB962C8B-B14F-4D97-AF65-F5344CB8AC3E}">
        <p14:creationId xmlns:p14="http://schemas.microsoft.com/office/powerpoint/2010/main" val="765463368"/>
      </p:ext>
    </p:extLst>
  </p:cSld>
  <p:clrMapOvr>
    <a:masterClrMapping/>
  </p:clrMapOvr>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defTabSz="914400">
              <a:defRPr/>
            </a:lvl1pPr>
          </a:lstStyle>
          <a:p>
            <a:endParaRPr lang="en-US" altLang="en-US"/>
          </a:p>
        </p:txBody>
      </p:sp>
      <p:sp>
        <p:nvSpPr>
          <p:cNvPr id="5" name="Rectangle 1030"/>
          <p:cNvSpPr>
            <a:spLocks noGrp="1" noChangeArrowheads="1"/>
          </p:cNvSpPr>
          <p:nvPr>
            <p:ph type="sldNum" sz="quarter" idx="11"/>
          </p:nvPr>
        </p:nvSpPr>
        <p:spPr/>
        <p:txBody>
          <a:bodyPr/>
          <a:lstStyle>
            <a:lvl1pPr defTabSz="914400">
              <a:defRPr/>
            </a:lvl1pPr>
          </a:lstStyle>
          <a:p>
            <a:fld id="{F91988EA-5905-41EE-ACB2-D7489D68C531}" type="slidenum">
              <a:rPr lang="en-US" altLang="en-US"/>
              <a:pPr/>
              <a:t>‹#›</a:t>
            </a:fld>
            <a:endParaRPr lang="en-US" altLang="en-US"/>
          </a:p>
        </p:txBody>
      </p:sp>
    </p:spTree>
    <p:extLst>
      <p:ext uri="{BB962C8B-B14F-4D97-AF65-F5344CB8AC3E}">
        <p14:creationId xmlns:p14="http://schemas.microsoft.com/office/powerpoint/2010/main" val="30570187"/>
      </p:ext>
    </p:extLst>
  </p:cSld>
  <p:clrMapOvr>
    <a:masterClrMapping/>
  </p:clrMapOvr>
  <p:transition/>
</p:sldLayout>
</file>

<file path=ppt/slideLayouts/slideLayout3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91402" tIns="45702" rIns="91402" bIns="45702"/>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402" tIns="45702" rIns="91402" bIns="45702"/>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lIns="91402" tIns="45702" rIns="91402" bIns="45702"/>
          <a:lstStyle/>
          <a:p>
            <a:endParaRPr lang="en-US"/>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defTabSz="912813">
              <a:defRPr sz="1200">
                <a:solidFill>
                  <a:srgbClr val="000000"/>
                </a:solidFill>
                <a:latin typeface="Garamond" panose="02020404030301010803"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defTabSz="914400">
              <a:defRPr/>
            </a:lvl1pPr>
          </a:lstStyle>
          <a:p>
            <a:endParaRPr lang="en-US" altLang="en-US"/>
          </a:p>
        </p:txBody>
      </p:sp>
      <p:sp>
        <p:nvSpPr>
          <p:cNvPr id="9" name="Rectangle 6"/>
          <p:cNvSpPr>
            <a:spLocks noGrp="1" noChangeArrowheads="1"/>
          </p:cNvSpPr>
          <p:nvPr>
            <p:ph type="sldNum" sz="quarter" idx="12"/>
          </p:nvPr>
        </p:nvSpPr>
        <p:spPr/>
        <p:txBody>
          <a:bodyPr/>
          <a:lstStyle>
            <a:lvl1pPr defTabSz="914400">
              <a:defRPr sz="1200"/>
            </a:lvl1pPr>
          </a:lstStyle>
          <a:p>
            <a:fld id="{D844D092-A0E4-44A5-93D8-15600CD55159}" type="slidenum">
              <a:rPr lang="en-US" altLang="en-US"/>
              <a:pPr/>
              <a:t>‹#›</a:t>
            </a:fld>
            <a:endParaRPr lang="en-US" altLang="en-US"/>
          </a:p>
        </p:txBody>
      </p:sp>
    </p:spTree>
    <p:extLst>
      <p:ext uri="{BB962C8B-B14F-4D97-AF65-F5344CB8AC3E}">
        <p14:creationId xmlns:p14="http://schemas.microsoft.com/office/powerpoint/2010/main" val="632745414"/>
      </p:ext>
    </p:extLst>
  </p:cSld>
  <p:clrMapOvr>
    <a:masterClrMapping/>
  </p:clrMapOvr>
  <p:transition/>
</p:sldLayout>
</file>

<file path=ppt/slideLayouts/slideLayout3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defTabSz="914400">
              <a:defRPr/>
            </a:lvl1pPr>
          </a:lstStyle>
          <a:p>
            <a:endParaRPr lang="en-US" altLang="en-US"/>
          </a:p>
        </p:txBody>
      </p:sp>
      <p:sp>
        <p:nvSpPr>
          <p:cNvPr id="5" name="Rectangle 1030"/>
          <p:cNvSpPr>
            <a:spLocks noGrp="1" noChangeArrowheads="1"/>
          </p:cNvSpPr>
          <p:nvPr>
            <p:ph type="sldNum" sz="quarter" idx="11"/>
          </p:nvPr>
        </p:nvSpPr>
        <p:spPr/>
        <p:txBody>
          <a:bodyPr/>
          <a:lstStyle>
            <a:lvl1pPr defTabSz="914400">
              <a:defRPr/>
            </a:lvl1pPr>
          </a:lstStyle>
          <a:p>
            <a:fld id="{99A6F295-75E3-4DA7-B078-DF9436BC4AE5}" type="slidenum">
              <a:rPr lang="en-US" altLang="en-US"/>
              <a:pPr/>
              <a:t>‹#›</a:t>
            </a:fld>
            <a:endParaRPr lang="en-US" altLang="en-US"/>
          </a:p>
        </p:txBody>
      </p:sp>
    </p:spTree>
    <p:extLst>
      <p:ext uri="{BB962C8B-B14F-4D97-AF65-F5344CB8AC3E}">
        <p14:creationId xmlns:p14="http://schemas.microsoft.com/office/powerpoint/2010/main" val="3518875667"/>
      </p:ext>
    </p:extLst>
  </p:cSld>
  <p:clrMapOvr>
    <a:masterClrMapping/>
  </p:clrMapOvr>
  <p:transition/>
</p:sldLayout>
</file>

<file path=ppt/slideLayouts/slideLayout3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defTabSz="914400">
              <a:defRPr/>
            </a:lvl1pPr>
          </a:lstStyle>
          <a:p>
            <a:endParaRPr lang="en-US" altLang="en-US"/>
          </a:p>
        </p:txBody>
      </p:sp>
      <p:sp>
        <p:nvSpPr>
          <p:cNvPr id="5" name="Rectangle 1030"/>
          <p:cNvSpPr>
            <a:spLocks noGrp="1" noChangeArrowheads="1"/>
          </p:cNvSpPr>
          <p:nvPr>
            <p:ph type="sldNum" sz="quarter" idx="11"/>
          </p:nvPr>
        </p:nvSpPr>
        <p:spPr/>
        <p:txBody>
          <a:bodyPr/>
          <a:lstStyle>
            <a:lvl1pPr defTabSz="914400">
              <a:defRPr/>
            </a:lvl1pPr>
          </a:lstStyle>
          <a:p>
            <a:fld id="{3086A54A-CB5A-4720-9A1F-CDB56BCE106A}" type="slidenum">
              <a:rPr lang="en-US" altLang="en-US"/>
              <a:pPr/>
              <a:t>‹#›</a:t>
            </a:fld>
            <a:endParaRPr lang="en-US" altLang="en-US"/>
          </a:p>
        </p:txBody>
      </p:sp>
    </p:spTree>
    <p:extLst>
      <p:ext uri="{BB962C8B-B14F-4D97-AF65-F5344CB8AC3E}">
        <p14:creationId xmlns:p14="http://schemas.microsoft.com/office/powerpoint/2010/main" val="708873157"/>
      </p:ext>
    </p:extLst>
  </p:cSld>
  <p:clrMapOvr>
    <a:masterClrMapping/>
  </p:clrMapOvr>
  <p:transition/>
</p:sldLayout>
</file>

<file path=ppt/slideLayouts/slideLayout3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defTabSz="914400">
              <a:defRPr/>
            </a:lvl1pPr>
          </a:lstStyle>
          <a:p>
            <a:endParaRPr lang="en-US" altLang="en-US"/>
          </a:p>
        </p:txBody>
      </p:sp>
      <p:sp>
        <p:nvSpPr>
          <p:cNvPr id="6" name="Rectangle 1030"/>
          <p:cNvSpPr>
            <a:spLocks noGrp="1" noChangeArrowheads="1"/>
          </p:cNvSpPr>
          <p:nvPr>
            <p:ph type="sldNum" sz="quarter" idx="11"/>
          </p:nvPr>
        </p:nvSpPr>
        <p:spPr/>
        <p:txBody>
          <a:bodyPr/>
          <a:lstStyle>
            <a:lvl1pPr defTabSz="914400">
              <a:defRPr/>
            </a:lvl1pPr>
          </a:lstStyle>
          <a:p>
            <a:fld id="{D06C9CEE-4953-42BA-9481-2CBA4939E341}" type="slidenum">
              <a:rPr lang="en-US" altLang="en-US"/>
              <a:pPr/>
              <a:t>‹#›</a:t>
            </a:fld>
            <a:endParaRPr lang="en-US" altLang="en-US"/>
          </a:p>
        </p:txBody>
      </p:sp>
    </p:spTree>
    <p:extLst>
      <p:ext uri="{BB962C8B-B14F-4D97-AF65-F5344CB8AC3E}">
        <p14:creationId xmlns:p14="http://schemas.microsoft.com/office/powerpoint/2010/main" val="245615821"/>
      </p:ext>
    </p:extLst>
  </p:cSld>
  <p:clrMapOvr>
    <a:masterClrMapping/>
  </p:clrMapOvr>
  <p:transition/>
</p:sldLayout>
</file>

<file path=ppt/slideLayouts/slideLayout3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defTabSz="914400">
              <a:defRPr/>
            </a:lvl1pPr>
          </a:lstStyle>
          <a:p>
            <a:endParaRPr lang="en-US" altLang="en-US"/>
          </a:p>
        </p:txBody>
      </p:sp>
      <p:sp>
        <p:nvSpPr>
          <p:cNvPr id="8" name="Rectangle 1030"/>
          <p:cNvSpPr>
            <a:spLocks noGrp="1" noChangeArrowheads="1"/>
          </p:cNvSpPr>
          <p:nvPr>
            <p:ph type="sldNum" sz="quarter" idx="11"/>
          </p:nvPr>
        </p:nvSpPr>
        <p:spPr/>
        <p:txBody>
          <a:bodyPr/>
          <a:lstStyle>
            <a:lvl1pPr defTabSz="914400">
              <a:defRPr/>
            </a:lvl1pPr>
          </a:lstStyle>
          <a:p>
            <a:fld id="{763DB08F-2B84-4257-B45D-70E67A1DCA94}" type="slidenum">
              <a:rPr lang="en-US" altLang="en-US"/>
              <a:pPr/>
              <a:t>‹#›</a:t>
            </a:fld>
            <a:endParaRPr lang="en-US" altLang="en-US"/>
          </a:p>
        </p:txBody>
      </p:sp>
    </p:spTree>
    <p:extLst>
      <p:ext uri="{BB962C8B-B14F-4D97-AF65-F5344CB8AC3E}">
        <p14:creationId xmlns:p14="http://schemas.microsoft.com/office/powerpoint/2010/main" val="3568692758"/>
      </p:ext>
    </p:extLst>
  </p:cSld>
  <p:clrMapOvr>
    <a:masterClrMapping/>
  </p:clrMapOvr>
  <p:transition/>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defTabSz="914400">
              <a:defRPr/>
            </a:lvl1pPr>
          </a:lstStyle>
          <a:p>
            <a:endParaRPr lang="en-US" altLang="en-US"/>
          </a:p>
        </p:txBody>
      </p:sp>
      <p:sp>
        <p:nvSpPr>
          <p:cNvPr id="4" name="Rectangle 1030"/>
          <p:cNvSpPr>
            <a:spLocks noGrp="1" noChangeArrowheads="1"/>
          </p:cNvSpPr>
          <p:nvPr>
            <p:ph type="sldNum" sz="quarter" idx="11"/>
          </p:nvPr>
        </p:nvSpPr>
        <p:spPr/>
        <p:txBody>
          <a:bodyPr/>
          <a:lstStyle>
            <a:lvl1pPr defTabSz="914400">
              <a:defRPr/>
            </a:lvl1pPr>
          </a:lstStyle>
          <a:p>
            <a:fld id="{210EC4A0-ADDE-4D60-BC1B-E9F48747960F}" type="slidenum">
              <a:rPr lang="en-US" altLang="en-US"/>
              <a:pPr/>
              <a:t>‹#›</a:t>
            </a:fld>
            <a:endParaRPr lang="en-US" altLang="en-US"/>
          </a:p>
        </p:txBody>
      </p:sp>
    </p:spTree>
    <p:extLst>
      <p:ext uri="{BB962C8B-B14F-4D97-AF65-F5344CB8AC3E}">
        <p14:creationId xmlns:p14="http://schemas.microsoft.com/office/powerpoint/2010/main" val="167167597"/>
      </p:ext>
    </p:extLst>
  </p:cSld>
  <p:clrMapOvr>
    <a:masterClrMapping/>
  </p:clrMapOvr>
  <p:transition/>
</p:sldLayout>
</file>

<file path=ppt/slideLayouts/slideLayout3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defTabSz="914400">
              <a:defRPr/>
            </a:lvl1pPr>
          </a:lstStyle>
          <a:p>
            <a:endParaRPr lang="en-US" altLang="en-US"/>
          </a:p>
        </p:txBody>
      </p:sp>
      <p:sp>
        <p:nvSpPr>
          <p:cNvPr id="3" name="Rectangle 1030"/>
          <p:cNvSpPr>
            <a:spLocks noGrp="1" noChangeArrowheads="1"/>
          </p:cNvSpPr>
          <p:nvPr>
            <p:ph type="sldNum" sz="quarter" idx="11"/>
          </p:nvPr>
        </p:nvSpPr>
        <p:spPr/>
        <p:txBody>
          <a:bodyPr/>
          <a:lstStyle>
            <a:lvl1pPr defTabSz="914400">
              <a:defRPr/>
            </a:lvl1pPr>
          </a:lstStyle>
          <a:p>
            <a:fld id="{44F7A42B-37F2-460E-B3F7-2057069469C2}" type="slidenum">
              <a:rPr lang="en-US" altLang="en-US"/>
              <a:pPr/>
              <a:t>‹#›</a:t>
            </a:fld>
            <a:endParaRPr lang="en-US" altLang="en-US"/>
          </a:p>
        </p:txBody>
      </p:sp>
    </p:spTree>
    <p:extLst>
      <p:ext uri="{BB962C8B-B14F-4D97-AF65-F5344CB8AC3E}">
        <p14:creationId xmlns:p14="http://schemas.microsoft.com/office/powerpoint/2010/main" val="2580342499"/>
      </p:ext>
    </p:extLst>
  </p:cSld>
  <p:clrMapOvr>
    <a:masterClrMapping/>
  </p:clrMapOvr>
  <p:transition/>
</p:sldLayout>
</file>

<file path=ppt/slideLayouts/slideLayout3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defTabSz="914400">
              <a:defRPr/>
            </a:lvl1pPr>
          </a:lstStyle>
          <a:p>
            <a:endParaRPr lang="en-US" altLang="en-US"/>
          </a:p>
        </p:txBody>
      </p:sp>
      <p:sp>
        <p:nvSpPr>
          <p:cNvPr id="6" name="Rectangle 1030"/>
          <p:cNvSpPr>
            <a:spLocks noGrp="1" noChangeArrowheads="1"/>
          </p:cNvSpPr>
          <p:nvPr>
            <p:ph type="sldNum" sz="quarter" idx="11"/>
          </p:nvPr>
        </p:nvSpPr>
        <p:spPr/>
        <p:txBody>
          <a:bodyPr/>
          <a:lstStyle>
            <a:lvl1pPr defTabSz="914400">
              <a:defRPr/>
            </a:lvl1pPr>
          </a:lstStyle>
          <a:p>
            <a:fld id="{20D2DA2B-5881-44BE-B66C-E7982B279792}" type="slidenum">
              <a:rPr lang="en-US" altLang="en-US"/>
              <a:pPr/>
              <a:t>‹#›</a:t>
            </a:fld>
            <a:endParaRPr lang="en-US" altLang="en-US"/>
          </a:p>
        </p:txBody>
      </p:sp>
    </p:spTree>
    <p:extLst>
      <p:ext uri="{BB962C8B-B14F-4D97-AF65-F5344CB8AC3E}">
        <p14:creationId xmlns:p14="http://schemas.microsoft.com/office/powerpoint/2010/main" val="2867473665"/>
      </p:ext>
    </p:extLst>
  </p:cSld>
  <p:clrMapOvr>
    <a:masterClrMapping/>
  </p:clrMapOvr>
  <p:transition/>
</p:sldLayout>
</file>

<file path=ppt/slideLayouts/slideLayout3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defTabSz="914400">
              <a:defRPr/>
            </a:lvl1pPr>
          </a:lstStyle>
          <a:p>
            <a:endParaRPr lang="en-US" altLang="en-US"/>
          </a:p>
        </p:txBody>
      </p:sp>
      <p:sp>
        <p:nvSpPr>
          <p:cNvPr id="6" name="Rectangle 1030"/>
          <p:cNvSpPr>
            <a:spLocks noGrp="1" noChangeArrowheads="1"/>
          </p:cNvSpPr>
          <p:nvPr>
            <p:ph type="sldNum" sz="quarter" idx="11"/>
          </p:nvPr>
        </p:nvSpPr>
        <p:spPr/>
        <p:txBody>
          <a:bodyPr/>
          <a:lstStyle>
            <a:lvl1pPr defTabSz="914400">
              <a:defRPr/>
            </a:lvl1pPr>
          </a:lstStyle>
          <a:p>
            <a:fld id="{25AFC44F-406C-4CA9-A9A7-AB67423E93AF}" type="slidenum">
              <a:rPr lang="en-US" altLang="en-US"/>
              <a:pPr/>
              <a:t>‹#›</a:t>
            </a:fld>
            <a:endParaRPr lang="en-US" altLang="en-US"/>
          </a:p>
        </p:txBody>
      </p:sp>
    </p:spTree>
    <p:extLst>
      <p:ext uri="{BB962C8B-B14F-4D97-AF65-F5344CB8AC3E}">
        <p14:creationId xmlns:p14="http://schemas.microsoft.com/office/powerpoint/2010/main" val="2275794801"/>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a:defRPr/>
            </a:lvl1pPr>
          </a:lstStyle>
          <a:p>
            <a:endParaRPr lang="en-US" altLang="en-US"/>
          </a:p>
        </p:txBody>
      </p:sp>
      <p:sp>
        <p:nvSpPr>
          <p:cNvPr id="8" name="Rectangle 1030"/>
          <p:cNvSpPr>
            <a:spLocks noGrp="1" noChangeArrowheads="1"/>
          </p:cNvSpPr>
          <p:nvPr>
            <p:ph type="sldNum" sz="quarter" idx="11"/>
          </p:nvPr>
        </p:nvSpPr>
        <p:spPr/>
        <p:txBody>
          <a:bodyPr/>
          <a:lstStyle>
            <a:lvl1pPr>
              <a:defRPr/>
            </a:lvl1pPr>
          </a:lstStyle>
          <a:p>
            <a:fld id="{DF13B907-F75A-499C-A741-4CA6A97F579C}" type="slidenum">
              <a:rPr lang="en-US" altLang="en-US"/>
              <a:pPr/>
              <a:t>‹#›</a:t>
            </a:fld>
            <a:endParaRPr lang="en-US" altLang="en-US"/>
          </a:p>
        </p:txBody>
      </p:sp>
    </p:spTree>
    <p:extLst>
      <p:ext uri="{BB962C8B-B14F-4D97-AF65-F5344CB8AC3E}">
        <p14:creationId xmlns:p14="http://schemas.microsoft.com/office/powerpoint/2010/main" val="3664687555"/>
      </p:ext>
    </p:extLst>
  </p:cSld>
  <p:clrMapOvr>
    <a:masterClrMapping/>
  </p:clrMapOvr>
  <p:transition/>
</p:sldLayout>
</file>

<file path=ppt/slideLayouts/slideLayout3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defTabSz="914400">
              <a:defRPr/>
            </a:lvl1pPr>
          </a:lstStyle>
          <a:p>
            <a:endParaRPr lang="en-US" altLang="en-US"/>
          </a:p>
        </p:txBody>
      </p:sp>
      <p:sp>
        <p:nvSpPr>
          <p:cNvPr id="5" name="Rectangle 1030"/>
          <p:cNvSpPr>
            <a:spLocks noGrp="1" noChangeArrowheads="1"/>
          </p:cNvSpPr>
          <p:nvPr>
            <p:ph type="sldNum" sz="quarter" idx="11"/>
          </p:nvPr>
        </p:nvSpPr>
        <p:spPr/>
        <p:txBody>
          <a:bodyPr/>
          <a:lstStyle>
            <a:lvl1pPr defTabSz="914400">
              <a:defRPr/>
            </a:lvl1pPr>
          </a:lstStyle>
          <a:p>
            <a:fld id="{DB708FD4-B518-4863-B630-B318F0887256}" type="slidenum">
              <a:rPr lang="en-US" altLang="en-US"/>
              <a:pPr/>
              <a:t>‹#›</a:t>
            </a:fld>
            <a:endParaRPr lang="en-US" altLang="en-US"/>
          </a:p>
        </p:txBody>
      </p:sp>
    </p:spTree>
    <p:extLst>
      <p:ext uri="{BB962C8B-B14F-4D97-AF65-F5344CB8AC3E}">
        <p14:creationId xmlns:p14="http://schemas.microsoft.com/office/powerpoint/2010/main" val="3856356663"/>
      </p:ext>
    </p:extLst>
  </p:cSld>
  <p:clrMapOvr>
    <a:masterClrMapping/>
  </p:clrMapOvr>
  <p:transition/>
</p:sldLayout>
</file>

<file path=ppt/slideLayouts/slideLayout3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defTabSz="914400">
              <a:defRPr/>
            </a:lvl1pPr>
          </a:lstStyle>
          <a:p>
            <a:endParaRPr lang="en-US" altLang="en-US"/>
          </a:p>
        </p:txBody>
      </p:sp>
      <p:sp>
        <p:nvSpPr>
          <p:cNvPr id="5" name="Rectangle 1030"/>
          <p:cNvSpPr>
            <a:spLocks noGrp="1" noChangeArrowheads="1"/>
          </p:cNvSpPr>
          <p:nvPr>
            <p:ph type="sldNum" sz="quarter" idx="11"/>
          </p:nvPr>
        </p:nvSpPr>
        <p:spPr/>
        <p:txBody>
          <a:bodyPr/>
          <a:lstStyle>
            <a:lvl1pPr defTabSz="914400">
              <a:defRPr/>
            </a:lvl1pPr>
          </a:lstStyle>
          <a:p>
            <a:fld id="{602A42CB-2485-4C76-B62A-0362D06A1184}" type="slidenum">
              <a:rPr lang="en-US" altLang="en-US"/>
              <a:pPr/>
              <a:t>‹#›</a:t>
            </a:fld>
            <a:endParaRPr lang="en-US" altLang="en-US"/>
          </a:p>
        </p:txBody>
      </p:sp>
    </p:spTree>
    <p:extLst>
      <p:ext uri="{BB962C8B-B14F-4D97-AF65-F5344CB8AC3E}">
        <p14:creationId xmlns:p14="http://schemas.microsoft.com/office/powerpoint/2010/main" val="2900832714"/>
      </p:ext>
    </p:extLst>
  </p:cSld>
  <p:clrMapOvr>
    <a:masterClrMapping/>
  </p:clrMapOvr>
  <p:transition/>
</p:sldLayout>
</file>

<file path=ppt/slideLayouts/slideLayout3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11" indent="0" algn="ctr">
              <a:buNone/>
              <a:defRPr>
                <a:solidFill>
                  <a:schemeClr val="tx1">
                    <a:tint val="75000"/>
                  </a:schemeClr>
                </a:solidFill>
              </a:defRPr>
            </a:lvl2pPr>
            <a:lvl3pPr marL="914024" indent="0" algn="ctr">
              <a:buNone/>
              <a:defRPr>
                <a:solidFill>
                  <a:schemeClr val="tx1">
                    <a:tint val="75000"/>
                  </a:schemeClr>
                </a:solidFill>
              </a:defRPr>
            </a:lvl3pPr>
            <a:lvl4pPr marL="1371040" indent="0" algn="ctr">
              <a:buNone/>
              <a:defRPr>
                <a:solidFill>
                  <a:schemeClr val="tx1">
                    <a:tint val="75000"/>
                  </a:schemeClr>
                </a:solidFill>
              </a:defRPr>
            </a:lvl4pPr>
            <a:lvl5pPr marL="1828052" indent="0" algn="ctr">
              <a:buNone/>
              <a:defRPr>
                <a:solidFill>
                  <a:schemeClr val="tx1">
                    <a:tint val="75000"/>
                  </a:schemeClr>
                </a:solidFill>
              </a:defRPr>
            </a:lvl5pPr>
            <a:lvl6pPr marL="2285064" indent="0" algn="ctr">
              <a:buNone/>
              <a:defRPr>
                <a:solidFill>
                  <a:schemeClr val="tx1">
                    <a:tint val="75000"/>
                  </a:schemeClr>
                </a:solidFill>
              </a:defRPr>
            </a:lvl6pPr>
            <a:lvl7pPr marL="2742079" indent="0" algn="ctr">
              <a:buNone/>
              <a:defRPr>
                <a:solidFill>
                  <a:schemeClr val="tx1">
                    <a:tint val="75000"/>
                  </a:schemeClr>
                </a:solidFill>
              </a:defRPr>
            </a:lvl7pPr>
            <a:lvl8pPr marL="3199088" indent="0" algn="ctr">
              <a:buNone/>
              <a:defRPr>
                <a:solidFill>
                  <a:schemeClr val="tx1">
                    <a:tint val="75000"/>
                  </a:schemeClr>
                </a:solidFill>
              </a:defRPr>
            </a:lvl8pPr>
            <a:lvl9pPr marL="3656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400">
              <a:defRPr/>
            </a:lvl1pPr>
          </a:lstStyle>
          <a:p>
            <a:fld id="{5079DF63-7ECA-4F6D-8DCC-0E296F9138D5}" type="datetime1">
              <a:rPr lang="en-US" altLang="en-US"/>
              <a:pPr/>
              <a:t>9/3/2014</a:t>
            </a:fld>
            <a:endParaRPr lang="en-US" altLang="en-US"/>
          </a:p>
        </p:txBody>
      </p:sp>
      <p:sp>
        <p:nvSpPr>
          <p:cNvPr id="5" name="Footer Placeholder 4"/>
          <p:cNvSpPr>
            <a:spLocks noGrp="1"/>
          </p:cNvSpPr>
          <p:nvPr>
            <p:ph type="ftr" sz="quarter" idx="11"/>
          </p:nvPr>
        </p:nvSpPr>
        <p:spPr/>
        <p:txBody>
          <a:bodyPr/>
          <a:lstStyle>
            <a:lvl1pPr defTabSz="914400">
              <a:defRPr/>
            </a:lvl1pPr>
          </a:lstStyle>
          <a:p>
            <a:endParaRPr lang="en-US" altLang="en-US"/>
          </a:p>
        </p:txBody>
      </p:sp>
      <p:sp>
        <p:nvSpPr>
          <p:cNvPr id="6" name="Slide Number Placeholder 5"/>
          <p:cNvSpPr>
            <a:spLocks noGrp="1"/>
          </p:cNvSpPr>
          <p:nvPr>
            <p:ph type="sldNum" sz="quarter" idx="12"/>
          </p:nvPr>
        </p:nvSpPr>
        <p:spPr/>
        <p:txBody>
          <a:bodyPr/>
          <a:lstStyle>
            <a:lvl1pPr defTabSz="914400">
              <a:defRPr/>
            </a:lvl1pPr>
          </a:lstStyle>
          <a:p>
            <a:fld id="{DAABD26A-952D-4F28-981C-4FECC05DB102}" type="slidenum">
              <a:rPr lang="en-US" altLang="en-US"/>
              <a:pPr/>
              <a:t>‹#›</a:t>
            </a:fld>
            <a:endParaRPr lang="en-US" altLang="en-US"/>
          </a:p>
        </p:txBody>
      </p:sp>
    </p:spTree>
    <p:extLst>
      <p:ext uri="{BB962C8B-B14F-4D97-AF65-F5344CB8AC3E}">
        <p14:creationId xmlns:p14="http://schemas.microsoft.com/office/powerpoint/2010/main" val="2337476125"/>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524001"/>
            <a:ext cx="8229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fld id="{852CA408-F07C-4980-9407-57FB1EC0942E}" type="datetime1">
              <a:rPr lang="en-US" altLang="en-US"/>
              <a:pPr/>
              <a:t>9/3/2014</a:t>
            </a:fld>
            <a:endParaRPr lang="en-US" altLang="en-US"/>
          </a:p>
        </p:txBody>
      </p:sp>
      <p:sp>
        <p:nvSpPr>
          <p:cNvPr id="5" name="Footer Placeholder 4"/>
          <p:cNvSpPr>
            <a:spLocks noGrp="1"/>
          </p:cNvSpPr>
          <p:nvPr>
            <p:ph type="ftr" sz="quarter" idx="11"/>
          </p:nvPr>
        </p:nvSpPr>
        <p:spPr/>
        <p:txBody>
          <a:bodyPr/>
          <a:lstStyle>
            <a:lvl1pPr defTabSz="914400">
              <a:defRPr/>
            </a:lvl1pPr>
          </a:lstStyle>
          <a:p>
            <a:endParaRPr lang="en-US" altLang="en-US"/>
          </a:p>
        </p:txBody>
      </p:sp>
      <p:sp>
        <p:nvSpPr>
          <p:cNvPr id="6" name="Slide Number Placeholder 5"/>
          <p:cNvSpPr>
            <a:spLocks noGrp="1"/>
          </p:cNvSpPr>
          <p:nvPr>
            <p:ph type="sldNum" sz="quarter" idx="12"/>
          </p:nvPr>
        </p:nvSpPr>
        <p:spPr/>
        <p:txBody>
          <a:bodyPr/>
          <a:lstStyle>
            <a:lvl1pPr defTabSz="914400">
              <a:defRPr/>
            </a:lvl1pPr>
          </a:lstStyle>
          <a:p>
            <a:fld id="{F0D237A9-E74B-4A39-9306-9C664EEA9763}" type="slidenum">
              <a:rPr lang="en-US" altLang="en-US"/>
              <a:pPr/>
              <a:t>‹#›</a:t>
            </a:fld>
            <a:endParaRPr lang="en-US" altLang="en-US"/>
          </a:p>
        </p:txBody>
      </p:sp>
    </p:spTree>
    <p:extLst>
      <p:ext uri="{BB962C8B-B14F-4D97-AF65-F5344CB8AC3E}">
        <p14:creationId xmlns:p14="http://schemas.microsoft.com/office/powerpoint/2010/main" val="4025663848"/>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solidFill>
                  <a:schemeClr val="tx1">
                    <a:tint val="75000"/>
                  </a:schemeClr>
                </a:solidFill>
              </a:defRPr>
            </a:lvl1pPr>
            <a:lvl2pPr marL="457011" indent="0">
              <a:buNone/>
              <a:defRPr sz="1800">
                <a:solidFill>
                  <a:schemeClr val="tx1">
                    <a:tint val="75000"/>
                  </a:schemeClr>
                </a:solidFill>
              </a:defRPr>
            </a:lvl2pPr>
            <a:lvl3pPr marL="914024" indent="0">
              <a:buNone/>
              <a:defRPr sz="1600">
                <a:solidFill>
                  <a:schemeClr val="tx1">
                    <a:tint val="75000"/>
                  </a:schemeClr>
                </a:solidFill>
              </a:defRPr>
            </a:lvl3pPr>
            <a:lvl4pPr marL="1371040" indent="0">
              <a:buNone/>
              <a:defRPr sz="1400">
                <a:solidFill>
                  <a:schemeClr val="tx1">
                    <a:tint val="75000"/>
                  </a:schemeClr>
                </a:solidFill>
              </a:defRPr>
            </a:lvl4pPr>
            <a:lvl5pPr marL="1828052" indent="0">
              <a:buNone/>
              <a:defRPr sz="1400">
                <a:solidFill>
                  <a:schemeClr val="tx1">
                    <a:tint val="75000"/>
                  </a:schemeClr>
                </a:solidFill>
              </a:defRPr>
            </a:lvl5pPr>
            <a:lvl6pPr marL="2285064" indent="0">
              <a:buNone/>
              <a:defRPr sz="1400">
                <a:solidFill>
                  <a:schemeClr val="tx1">
                    <a:tint val="75000"/>
                  </a:schemeClr>
                </a:solidFill>
              </a:defRPr>
            </a:lvl6pPr>
            <a:lvl7pPr marL="2742079" indent="0">
              <a:buNone/>
              <a:defRPr sz="1400">
                <a:solidFill>
                  <a:schemeClr val="tx1">
                    <a:tint val="75000"/>
                  </a:schemeClr>
                </a:solidFill>
              </a:defRPr>
            </a:lvl7pPr>
            <a:lvl8pPr marL="3199088" indent="0">
              <a:buNone/>
              <a:defRPr sz="1400">
                <a:solidFill>
                  <a:schemeClr val="tx1">
                    <a:tint val="75000"/>
                  </a:schemeClr>
                </a:solidFill>
              </a:defRPr>
            </a:lvl8pPr>
            <a:lvl9pPr marL="3656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a:defRPr/>
            </a:lvl1pPr>
          </a:lstStyle>
          <a:p>
            <a:fld id="{1640B73A-5F9B-4D21-9C44-0B983D85D61A}" type="datetime1">
              <a:rPr lang="en-US" altLang="en-US"/>
              <a:pPr/>
              <a:t>9/3/2014</a:t>
            </a:fld>
            <a:endParaRPr lang="en-US" altLang="en-US"/>
          </a:p>
        </p:txBody>
      </p:sp>
      <p:sp>
        <p:nvSpPr>
          <p:cNvPr id="5" name="Footer Placeholder 4"/>
          <p:cNvSpPr>
            <a:spLocks noGrp="1"/>
          </p:cNvSpPr>
          <p:nvPr>
            <p:ph type="ftr" sz="quarter" idx="11"/>
          </p:nvPr>
        </p:nvSpPr>
        <p:spPr/>
        <p:txBody>
          <a:bodyPr/>
          <a:lstStyle>
            <a:lvl1pPr defTabSz="914400">
              <a:defRPr/>
            </a:lvl1pPr>
          </a:lstStyle>
          <a:p>
            <a:endParaRPr lang="en-US" altLang="en-US"/>
          </a:p>
        </p:txBody>
      </p:sp>
      <p:sp>
        <p:nvSpPr>
          <p:cNvPr id="6" name="Slide Number Placeholder 5"/>
          <p:cNvSpPr>
            <a:spLocks noGrp="1"/>
          </p:cNvSpPr>
          <p:nvPr>
            <p:ph type="sldNum" sz="quarter" idx="12"/>
          </p:nvPr>
        </p:nvSpPr>
        <p:spPr/>
        <p:txBody>
          <a:bodyPr/>
          <a:lstStyle>
            <a:lvl1pPr defTabSz="914400">
              <a:defRPr/>
            </a:lvl1pPr>
          </a:lstStyle>
          <a:p>
            <a:fld id="{08BE45C8-6563-4D91-B076-A4761D5AB715}" type="slidenum">
              <a:rPr lang="en-US" altLang="en-US"/>
              <a:pPr/>
              <a:t>‹#›</a:t>
            </a:fld>
            <a:endParaRPr lang="en-US" altLang="en-US"/>
          </a:p>
        </p:txBody>
      </p:sp>
    </p:spTree>
    <p:extLst>
      <p:ext uri="{BB962C8B-B14F-4D97-AF65-F5344CB8AC3E}">
        <p14:creationId xmlns:p14="http://schemas.microsoft.com/office/powerpoint/2010/main" val="866437743"/>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914400">
              <a:defRPr/>
            </a:lvl1pPr>
          </a:lstStyle>
          <a:p>
            <a:fld id="{802E4CC4-5CDA-4333-93D3-38EF0C3D783E}" type="datetime1">
              <a:rPr lang="en-US" altLang="en-US"/>
              <a:pPr/>
              <a:t>9/3/2014</a:t>
            </a:fld>
            <a:endParaRPr lang="en-US" altLang="en-US"/>
          </a:p>
        </p:txBody>
      </p:sp>
      <p:sp>
        <p:nvSpPr>
          <p:cNvPr id="6" name="Footer Placeholder 5"/>
          <p:cNvSpPr>
            <a:spLocks noGrp="1"/>
          </p:cNvSpPr>
          <p:nvPr>
            <p:ph type="ftr" sz="quarter" idx="11"/>
          </p:nvPr>
        </p:nvSpPr>
        <p:spPr/>
        <p:txBody>
          <a:bodyPr/>
          <a:lstStyle>
            <a:lvl1pPr defTabSz="914400">
              <a:defRPr/>
            </a:lvl1pPr>
          </a:lstStyle>
          <a:p>
            <a:endParaRPr lang="en-US" altLang="en-US"/>
          </a:p>
        </p:txBody>
      </p:sp>
      <p:sp>
        <p:nvSpPr>
          <p:cNvPr id="7" name="Slide Number Placeholder 6"/>
          <p:cNvSpPr>
            <a:spLocks noGrp="1"/>
          </p:cNvSpPr>
          <p:nvPr>
            <p:ph type="sldNum" sz="quarter" idx="12"/>
          </p:nvPr>
        </p:nvSpPr>
        <p:spPr/>
        <p:txBody>
          <a:bodyPr/>
          <a:lstStyle>
            <a:lvl1pPr defTabSz="914400">
              <a:defRPr/>
            </a:lvl1pPr>
          </a:lstStyle>
          <a:p>
            <a:fld id="{61BB511C-04DD-41DF-8779-F430762B36AC}" type="slidenum">
              <a:rPr lang="en-US" altLang="en-US"/>
              <a:pPr/>
              <a:t>‹#›</a:t>
            </a:fld>
            <a:endParaRPr lang="en-US" altLang="en-US"/>
          </a:p>
        </p:txBody>
      </p:sp>
    </p:spTree>
    <p:extLst>
      <p:ext uri="{BB962C8B-B14F-4D97-AF65-F5344CB8AC3E}">
        <p14:creationId xmlns:p14="http://schemas.microsoft.com/office/powerpoint/2010/main" val="3856419236"/>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914400">
              <a:defRPr/>
            </a:lvl1pPr>
          </a:lstStyle>
          <a:p>
            <a:fld id="{27579D64-847F-4BCB-A8BF-BBE0027C3FA3}" type="datetime1">
              <a:rPr lang="en-US" altLang="en-US"/>
              <a:pPr/>
              <a:t>9/3/2014</a:t>
            </a:fld>
            <a:endParaRPr lang="en-US" altLang="en-US"/>
          </a:p>
        </p:txBody>
      </p:sp>
      <p:sp>
        <p:nvSpPr>
          <p:cNvPr id="8" name="Footer Placeholder 7"/>
          <p:cNvSpPr>
            <a:spLocks noGrp="1"/>
          </p:cNvSpPr>
          <p:nvPr>
            <p:ph type="ftr" sz="quarter" idx="11"/>
          </p:nvPr>
        </p:nvSpPr>
        <p:spPr/>
        <p:txBody>
          <a:bodyPr/>
          <a:lstStyle>
            <a:lvl1pPr defTabSz="914400">
              <a:defRPr/>
            </a:lvl1pPr>
          </a:lstStyle>
          <a:p>
            <a:endParaRPr lang="en-US" altLang="en-US"/>
          </a:p>
        </p:txBody>
      </p:sp>
      <p:sp>
        <p:nvSpPr>
          <p:cNvPr id="9" name="Slide Number Placeholder 8"/>
          <p:cNvSpPr>
            <a:spLocks noGrp="1"/>
          </p:cNvSpPr>
          <p:nvPr>
            <p:ph type="sldNum" sz="quarter" idx="12"/>
          </p:nvPr>
        </p:nvSpPr>
        <p:spPr/>
        <p:txBody>
          <a:bodyPr/>
          <a:lstStyle>
            <a:lvl1pPr defTabSz="914400">
              <a:defRPr/>
            </a:lvl1pPr>
          </a:lstStyle>
          <a:p>
            <a:fld id="{4D39B4D3-80C7-49EE-A926-9C9C36EB86C5}" type="slidenum">
              <a:rPr lang="en-US" altLang="en-US"/>
              <a:pPr/>
              <a:t>‹#›</a:t>
            </a:fld>
            <a:endParaRPr lang="en-US" altLang="en-US"/>
          </a:p>
        </p:txBody>
      </p:sp>
    </p:spTree>
    <p:extLst>
      <p:ext uri="{BB962C8B-B14F-4D97-AF65-F5344CB8AC3E}">
        <p14:creationId xmlns:p14="http://schemas.microsoft.com/office/powerpoint/2010/main" val="127308799"/>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14400">
              <a:defRPr/>
            </a:lvl1pPr>
          </a:lstStyle>
          <a:p>
            <a:fld id="{E2CE17BE-D110-4B90-A209-B7DFB9C43139}" type="datetime1">
              <a:rPr lang="en-US" altLang="en-US"/>
              <a:pPr/>
              <a:t>9/3/2014</a:t>
            </a:fld>
            <a:endParaRPr lang="en-US" altLang="en-US"/>
          </a:p>
        </p:txBody>
      </p:sp>
      <p:sp>
        <p:nvSpPr>
          <p:cNvPr id="4" name="Footer Placeholder 3"/>
          <p:cNvSpPr>
            <a:spLocks noGrp="1"/>
          </p:cNvSpPr>
          <p:nvPr>
            <p:ph type="ftr" sz="quarter" idx="11"/>
          </p:nvPr>
        </p:nvSpPr>
        <p:spPr/>
        <p:txBody>
          <a:bodyPr/>
          <a:lstStyle>
            <a:lvl1pPr defTabSz="914400">
              <a:defRPr/>
            </a:lvl1pPr>
          </a:lstStyle>
          <a:p>
            <a:endParaRPr lang="en-US" altLang="en-US"/>
          </a:p>
        </p:txBody>
      </p:sp>
      <p:sp>
        <p:nvSpPr>
          <p:cNvPr id="5" name="Slide Number Placeholder 4"/>
          <p:cNvSpPr>
            <a:spLocks noGrp="1"/>
          </p:cNvSpPr>
          <p:nvPr>
            <p:ph type="sldNum" sz="quarter" idx="12"/>
          </p:nvPr>
        </p:nvSpPr>
        <p:spPr/>
        <p:txBody>
          <a:bodyPr/>
          <a:lstStyle>
            <a:lvl1pPr defTabSz="914400">
              <a:defRPr/>
            </a:lvl1pPr>
          </a:lstStyle>
          <a:p>
            <a:fld id="{E653B8AE-2629-41F2-B9B7-5FE2397AE7DF}" type="slidenum">
              <a:rPr lang="en-US" altLang="en-US"/>
              <a:pPr/>
              <a:t>‹#›</a:t>
            </a:fld>
            <a:endParaRPr lang="en-US" altLang="en-US"/>
          </a:p>
        </p:txBody>
      </p:sp>
    </p:spTree>
    <p:extLst>
      <p:ext uri="{BB962C8B-B14F-4D97-AF65-F5344CB8AC3E}">
        <p14:creationId xmlns:p14="http://schemas.microsoft.com/office/powerpoint/2010/main" val="3369355192"/>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a:defRPr/>
            </a:lvl1pPr>
          </a:lstStyle>
          <a:p>
            <a:fld id="{F6FEECF6-FA15-4B1B-A7E3-B4995A14296A}" type="datetime1">
              <a:rPr lang="en-US" altLang="en-US"/>
              <a:pPr/>
              <a:t>9/3/2014</a:t>
            </a:fld>
            <a:endParaRPr lang="en-US" altLang="en-US"/>
          </a:p>
        </p:txBody>
      </p:sp>
      <p:sp>
        <p:nvSpPr>
          <p:cNvPr id="3" name="Footer Placeholder 2"/>
          <p:cNvSpPr>
            <a:spLocks noGrp="1"/>
          </p:cNvSpPr>
          <p:nvPr>
            <p:ph type="ftr" sz="quarter" idx="11"/>
          </p:nvPr>
        </p:nvSpPr>
        <p:spPr/>
        <p:txBody>
          <a:bodyPr/>
          <a:lstStyle>
            <a:lvl1pPr defTabSz="914400">
              <a:defRPr/>
            </a:lvl1pPr>
          </a:lstStyle>
          <a:p>
            <a:endParaRPr lang="en-US" altLang="en-US"/>
          </a:p>
        </p:txBody>
      </p:sp>
      <p:sp>
        <p:nvSpPr>
          <p:cNvPr id="4" name="Slide Number Placeholder 3"/>
          <p:cNvSpPr>
            <a:spLocks noGrp="1"/>
          </p:cNvSpPr>
          <p:nvPr>
            <p:ph type="sldNum" sz="quarter" idx="12"/>
          </p:nvPr>
        </p:nvSpPr>
        <p:spPr/>
        <p:txBody>
          <a:bodyPr/>
          <a:lstStyle>
            <a:lvl1pPr defTabSz="914400">
              <a:defRPr/>
            </a:lvl1pPr>
          </a:lstStyle>
          <a:p>
            <a:fld id="{792784C5-1ED7-4255-A709-96354D92D14F}" type="slidenum">
              <a:rPr lang="en-US" altLang="en-US"/>
              <a:pPr/>
              <a:t>‹#›</a:t>
            </a:fld>
            <a:endParaRPr lang="en-US" altLang="en-US"/>
          </a:p>
        </p:txBody>
      </p:sp>
    </p:spTree>
    <p:extLst>
      <p:ext uri="{BB962C8B-B14F-4D97-AF65-F5344CB8AC3E}">
        <p14:creationId xmlns:p14="http://schemas.microsoft.com/office/powerpoint/2010/main" val="2548387114"/>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a:defRPr/>
            </a:lvl1pPr>
          </a:lstStyle>
          <a:p>
            <a:fld id="{5AA706DD-A1F5-480D-9546-773A1B465160}" type="datetime1">
              <a:rPr lang="en-US" altLang="en-US"/>
              <a:pPr/>
              <a:t>9/3/2014</a:t>
            </a:fld>
            <a:endParaRPr lang="en-US" altLang="en-US"/>
          </a:p>
        </p:txBody>
      </p:sp>
      <p:sp>
        <p:nvSpPr>
          <p:cNvPr id="6" name="Footer Placeholder 5"/>
          <p:cNvSpPr>
            <a:spLocks noGrp="1"/>
          </p:cNvSpPr>
          <p:nvPr>
            <p:ph type="ftr" sz="quarter" idx="11"/>
          </p:nvPr>
        </p:nvSpPr>
        <p:spPr/>
        <p:txBody>
          <a:bodyPr/>
          <a:lstStyle>
            <a:lvl1pPr defTabSz="914400">
              <a:defRPr/>
            </a:lvl1pPr>
          </a:lstStyle>
          <a:p>
            <a:endParaRPr lang="en-US" altLang="en-US"/>
          </a:p>
        </p:txBody>
      </p:sp>
      <p:sp>
        <p:nvSpPr>
          <p:cNvPr id="7" name="Slide Number Placeholder 6"/>
          <p:cNvSpPr>
            <a:spLocks noGrp="1"/>
          </p:cNvSpPr>
          <p:nvPr>
            <p:ph type="sldNum" sz="quarter" idx="12"/>
          </p:nvPr>
        </p:nvSpPr>
        <p:spPr/>
        <p:txBody>
          <a:bodyPr/>
          <a:lstStyle>
            <a:lvl1pPr defTabSz="914400">
              <a:defRPr/>
            </a:lvl1pPr>
          </a:lstStyle>
          <a:p>
            <a:fld id="{25947367-DF16-412D-A19E-5F819B1A6FDB}" type="slidenum">
              <a:rPr lang="en-US" altLang="en-US"/>
              <a:pPr/>
              <a:t>‹#›</a:t>
            </a:fld>
            <a:endParaRPr lang="en-US" altLang="en-US"/>
          </a:p>
        </p:txBody>
      </p:sp>
    </p:spTree>
    <p:extLst>
      <p:ext uri="{BB962C8B-B14F-4D97-AF65-F5344CB8AC3E}">
        <p14:creationId xmlns:p14="http://schemas.microsoft.com/office/powerpoint/2010/main" val="1614758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EB6A4C1B-FFF0-4965-8C7B-28E1524B7620}" type="slidenum">
              <a:rPr lang="en-US" altLang="en-US"/>
              <a:pPr/>
              <a:t>‹#›</a:t>
            </a:fld>
            <a:endParaRPr lang="en-US" altLang="en-US"/>
          </a:p>
        </p:txBody>
      </p:sp>
    </p:spTree>
    <p:extLst>
      <p:ext uri="{BB962C8B-B14F-4D97-AF65-F5344CB8AC3E}">
        <p14:creationId xmlns:p14="http://schemas.microsoft.com/office/powerpoint/2010/main" val="157548820"/>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a:defRPr/>
            </a:lvl1pPr>
          </a:lstStyle>
          <a:p>
            <a:endParaRPr lang="en-US" altLang="en-US"/>
          </a:p>
        </p:txBody>
      </p:sp>
      <p:sp>
        <p:nvSpPr>
          <p:cNvPr id="4" name="Rectangle 1030"/>
          <p:cNvSpPr>
            <a:spLocks noGrp="1" noChangeArrowheads="1"/>
          </p:cNvSpPr>
          <p:nvPr>
            <p:ph type="sldNum" sz="quarter" idx="11"/>
          </p:nvPr>
        </p:nvSpPr>
        <p:spPr/>
        <p:txBody>
          <a:bodyPr/>
          <a:lstStyle>
            <a:lvl1pPr>
              <a:defRPr/>
            </a:lvl1pPr>
          </a:lstStyle>
          <a:p>
            <a:fld id="{87146CEC-C377-4B7D-8B43-5279CBA3ECE0}" type="slidenum">
              <a:rPr lang="en-US" altLang="en-US"/>
              <a:pPr/>
              <a:t>‹#›</a:t>
            </a:fld>
            <a:endParaRPr lang="en-US" altLang="en-US"/>
          </a:p>
        </p:txBody>
      </p:sp>
    </p:spTree>
    <p:extLst>
      <p:ext uri="{BB962C8B-B14F-4D97-AF65-F5344CB8AC3E}">
        <p14:creationId xmlns:p14="http://schemas.microsoft.com/office/powerpoint/2010/main" val="405881328"/>
      </p:ext>
    </p:extLst>
  </p:cSld>
  <p:clrMapOvr>
    <a:masterClrMapping/>
  </p:clrMapOvr>
  <p:transition/>
</p:sldLayout>
</file>

<file path=ppt/slideLayouts/slideLayout4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a:defRPr/>
            </a:lvl1pPr>
          </a:lstStyle>
          <a:p>
            <a:fld id="{B8240DEC-E048-484C-9C98-8CFDEDFF82EC}" type="datetime1">
              <a:rPr lang="en-US" altLang="en-US"/>
              <a:pPr/>
              <a:t>9/3/2014</a:t>
            </a:fld>
            <a:endParaRPr lang="en-US" altLang="en-US"/>
          </a:p>
        </p:txBody>
      </p:sp>
      <p:sp>
        <p:nvSpPr>
          <p:cNvPr id="6" name="Footer Placeholder 5"/>
          <p:cNvSpPr>
            <a:spLocks noGrp="1"/>
          </p:cNvSpPr>
          <p:nvPr>
            <p:ph type="ftr" sz="quarter" idx="11"/>
          </p:nvPr>
        </p:nvSpPr>
        <p:spPr/>
        <p:txBody>
          <a:bodyPr/>
          <a:lstStyle>
            <a:lvl1pPr defTabSz="914400">
              <a:defRPr/>
            </a:lvl1pPr>
          </a:lstStyle>
          <a:p>
            <a:endParaRPr lang="en-US" altLang="en-US"/>
          </a:p>
        </p:txBody>
      </p:sp>
      <p:sp>
        <p:nvSpPr>
          <p:cNvPr id="7" name="Slide Number Placeholder 6"/>
          <p:cNvSpPr>
            <a:spLocks noGrp="1"/>
          </p:cNvSpPr>
          <p:nvPr>
            <p:ph type="sldNum" sz="quarter" idx="12"/>
          </p:nvPr>
        </p:nvSpPr>
        <p:spPr/>
        <p:txBody>
          <a:bodyPr/>
          <a:lstStyle>
            <a:lvl1pPr defTabSz="914400">
              <a:defRPr/>
            </a:lvl1pPr>
          </a:lstStyle>
          <a:p>
            <a:fld id="{362AAB37-CA78-487A-84F9-630899D3788F}" type="slidenum">
              <a:rPr lang="en-US" altLang="en-US"/>
              <a:pPr/>
              <a:t>‹#›</a:t>
            </a:fld>
            <a:endParaRPr lang="en-US" altLang="en-US"/>
          </a:p>
        </p:txBody>
      </p:sp>
    </p:spTree>
    <p:extLst>
      <p:ext uri="{BB962C8B-B14F-4D97-AF65-F5344CB8AC3E}">
        <p14:creationId xmlns:p14="http://schemas.microsoft.com/office/powerpoint/2010/main" val="2429990837"/>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fld id="{4C613C21-9153-4DDB-A581-14F3A34D3B3F}" type="datetime1">
              <a:rPr lang="en-US" altLang="en-US"/>
              <a:pPr/>
              <a:t>9/3/2014</a:t>
            </a:fld>
            <a:endParaRPr lang="en-US" altLang="en-US"/>
          </a:p>
        </p:txBody>
      </p:sp>
      <p:sp>
        <p:nvSpPr>
          <p:cNvPr id="5" name="Footer Placeholder 4"/>
          <p:cNvSpPr>
            <a:spLocks noGrp="1"/>
          </p:cNvSpPr>
          <p:nvPr>
            <p:ph type="ftr" sz="quarter" idx="11"/>
          </p:nvPr>
        </p:nvSpPr>
        <p:spPr/>
        <p:txBody>
          <a:bodyPr/>
          <a:lstStyle>
            <a:lvl1pPr defTabSz="914400">
              <a:defRPr/>
            </a:lvl1pPr>
          </a:lstStyle>
          <a:p>
            <a:endParaRPr lang="en-US" altLang="en-US"/>
          </a:p>
        </p:txBody>
      </p:sp>
      <p:sp>
        <p:nvSpPr>
          <p:cNvPr id="6" name="Slide Number Placeholder 5"/>
          <p:cNvSpPr>
            <a:spLocks noGrp="1"/>
          </p:cNvSpPr>
          <p:nvPr>
            <p:ph type="sldNum" sz="quarter" idx="12"/>
          </p:nvPr>
        </p:nvSpPr>
        <p:spPr/>
        <p:txBody>
          <a:bodyPr/>
          <a:lstStyle>
            <a:lvl1pPr defTabSz="914400">
              <a:defRPr/>
            </a:lvl1pPr>
          </a:lstStyle>
          <a:p>
            <a:fld id="{C5DF3311-3566-49A5-B250-DECA0D0DF8E0}" type="slidenum">
              <a:rPr lang="en-US" altLang="en-US"/>
              <a:pPr/>
              <a:t>‹#›</a:t>
            </a:fld>
            <a:endParaRPr lang="en-US" altLang="en-US"/>
          </a:p>
        </p:txBody>
      </p:sp>
    </p:spTree>
    <p:extLst>
      <p:ext uri="{BB962C8B-B14F-4D97-AF65-F5344CB8AC3E}">
        <p14:creationId xmlns:p14="http://schemas.microsoft.com/office/powerpoint/2010/main" val="2347760972"/>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fld id="{0C44F0F3-D63C-4F69-B6CA-3D0C9F5E6F10}" type="datetime1">
              <a:rPr lang="en-US" altLang="en-US"/>
              <a:pPr/>
              <a:t>9/3/2014</a:t>
            </a:fld>
            <a:endParaRPr lang="en-US" altLang="en-US"/>
          </a:p>
        </p:txBody>
      </p:sp>
      <p:sp>
        <p:nvSpPr>
          <p:cNvPr id="5" name="Footer Placeholder 4"/>
          <p:cNvSpPr>
            <a:spLocks noGrp="1"/>
          </p:cNvSpPr>
          <p:nvPr>
            <p:ph type="ftr" sz="quarter" idx="11"/>
          </p:nvPr>
        </p:nvSpPr>
        <p:spPr/>
        <p:txBody>
          <a:bodyPr/>
          <a:lstStyle>
            <a:lvl1pPr defTabSz="914400">
              <a:defRPr/>
            </a:lvl1pPr>
          </a:lstStyle>
          <a:p>
            <a:endParaRPr lang="en-US" altLang="en-US"/>
          </a:p>
        </p:txBody>
      </p:sp>
      <p:sp>
        <p:nvSpPr>
          <p:cNvPr id="6" name="Slide Number Placeholder 5"/>
          <p:cNvSpPr>
            <a:spLocks noGrp="1"/>
          </p:cNvSpPr>
          <p:nvPr>
            <p:ph type="sldNum" sz="quarter" idx="12"/>
          </p:nvPr>
        </p:nvSpPr>
        <p:spPr/>
        <p:txBody>
          <a:bodyPr/>
          <a:lstStyle>
            <a:lvl1pPr defTabSz="914400">
              <a:defRPr/>
            </a:lvl1pPr>
          </a:lstStyle>
          <a:p>
            <a:fld id="{0946931D-1929-4250-982F-D941B3E73FFA}" type="slidenum">
              <a:rPr lang="en-US" altLang="en-US"/>
              <a:pPr/>
              <a:t>‹#›</a:t>
            </a:fld>
            <a:endParaRPr lang="en-US" altLang="en-US"/>
          </a:p>
        </p:txBody>
      </p:sp>
    </p:spTree>
    <p:extLst>
      <p:ext uri="{BB962C8B-B14F-4D97-AF65-F5344CB8AC3E}">
        <p14:creationId xmlns:p14="http://schemas.microsoft.com/office/powerpoint/2010/main" val="19871906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a:defRPr/>
            </a:lvl1pPr>
          </a:lstStyle>
          <a:p>
            <a:endParaRPr lang="en-US" altLang="en-US"/>
          </a:p>
        </p:txBody>
      </p:sp>
      <p:sp>
        <p:nvSpPr>
          <p:cNvPr id="3" name="Rectangle 1030"/>
          <p:cNvSpPr>
            <a:spLocks noGrp="1" noChangeArrowheads="1"/>
          </p:cNvSpPr>
          <p:nvPr>
            <p:ph type="sldNum" sz="quarter" idx="11"/>
          </p:nvPr>
        </p:nvSpPr>
        <p:spPr/>
        <p:txBody>
          <a:bodyPr/>
          <a:lstStyle>
            <a:lvl1pPr>
              <a:defRPr/>
            </a:lvl1pPr>
          </a:lstStyle>
          <a:p>
            <a:fld id="{F59C8C3C-0E38-4BCB-8D21-5474ED35CB74}" type="slidenum">
              <a:rPr lang="en-US" altLang="en-US"/>
              <a:pPr/>
              <a:t>‹#›</a:t>
            </a:fld>
            <a:endParaRPr lang="en-US" altLang="en-US"/>
          </a:p>
        </p:txBody>
      </p:sp>
    </p:spTree>
    <p:extLst>
      <p:ext uri="{BB962C8B-B14F-4D97-AF65-F5344CB8AC3E}">
        <p14:creationId xmlns:p14="http://schemas.microsoft.com/office/powerpoint/2010/main" val="111511128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endParaRPr lang="en-US" altLang="en-US"/>
          </a:p>
        </p:txBody>
      </p:sp>
      <p:sp>
        <p:nvSpPr>
          <p:cNvPr id="6" name="Rectangle 1030"/>
          <p:cNvSpPr>
            <a:spLocks noGrp="1" noChangeArrowheads="1"/>
          </p:cNvSpPr>
          <p:nvPr>
            <p:ph type="sldNum" sz="quarter" idx="11"/>
          </p:nvPr>
        </p:nvSpPr>
        <p:spPr/>
        <p:txBody>
          <a:bodyPr/>
          <a:lstStyle>
            <a:lvl1pPr>
              <a:defRPr/>
            </a:lvl1pPr>
          </a:lstStyle>
          <a:p>
            <a:fld id="{DDC198F3-9014-4BD1-A6E0-3D00CF0680BD}" type="slidenum">
              <a:rPr lang="en-US" altLang="en-US"/>
              <a:pPr/>
              <a:t>‹#›</a:t>
            </a:fld>
            <a:endParaRPr lang="en-US" altLang="en-US"/>
          </a:p>
        </p:txBody>
      </p:sp>
    </p:spTree>
    <p:extLst>
      <p:ext uri="{BB962C8B-B14F-4D97-AF65-F5344CB8AC3E}">
        <p14:creationId xmlns:p14="http://schemas.microsoft.com/office/powerpoint/2010/main" val="214543283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endParaRPr lang="en-US" altLang="en-US"/>
          </a:p>
        </p:txBody>
      </p:sp>
      <p:sp>
        <p:nvSpPr>
          <p:cNvPr id="6" name="Rectangle 1030"/>
          <p:cNvSpPr>
            <a:spLocks noGrp="1" noChangeArrowheads="1"/>
          </p:cNvSpPr>
          <p:nvPr>
            <p:ph type="sldNum" sz="quarter" idx="11"/>
          </p:nvPr>
        </p:nvSpPr>
        <p:spPr/>
        <p:txBody>
          <a:bodyPr/>
          <a:lstStyle>
            <a:lvl1pPr>
              <a:defRPr/>
            </a:lvl1pPr>
          </a:lstStyle>
          <a:p>
            <a:fld id="{0EDFA0C7-8B68-43FF-83F2-7CBC77A31B67}" type="slidenum">
              <a:rPr lang="en-US" altLang="en-US"/>
              <a:pPr/>
              <a:t>‹#›</a:t>
            </a:fld>
            <a:endParaRPr lang="en-US" altLang="en-US"/>
          </a:p>
        </p:txBody>
      </p:sp>
    </p:spTree>
    <p:extLst>
      <p:ext uri="{BB962C8B-B14F-4D97-AF65-F5344CB8AC3E}">
        <p14:creationId xmlns:p14="http://schemas.microsoft.com/office/powerpoint/2010/main" val="1704697657"/>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endParaRPr lang="en-US" altLang="en-US"/>
          </a:p>
        </p:txBody>
      </p:sp>
      <p:sp>
        <p:nvSpPr>
          <p:cNvPr id="5" name="Rectangle 1030"/>
          <p:cNvSpPr>
            <a:spLocks noGrp="1" noChangeArrowheads="1"/>
          </p:cNvSpPr>
          <p:nvPr>
            <p:ph type="sldNum" sz="quarter" idx="11"/>
          </p:nvPr>
        </p:nvSpPr>
        <p:spPr/>
        <p:txBody>
          <a:bodyPr/>
          <a:lstStyle>
            <a:lvl1pPr>
              <a:defRPr/>
            </a:lvl1pPr>
          </a:lstStyle>
          <a:p>
            <a:fld id="{EE16616C-813F-4DCF-B6A4-1098D5F01024}" type="slidenum">
              <a:rPr lang="en-US" altLang="en-US"/>
              <a:pPr/>
              <a:t>‹#›</a:t>
            </a:fld>
            <a:endParaRPr lang="en-US" altLang="en-US"/>
          </a:p>
        </p:txBody>
      </p:sp>
    </p:spTree>
    <p:extLst>
      <p:ext uri="{BB962C8B-B14F-4D97-AF65-F5344CB8AC3E}">
        <p14:creationId xmlns:p14="http://schemas.microsoft.com/office/powerpoint/2010/main" val="3601416548"/>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endParaRPr lang="en-US" altLang="en-US"/>
          </a:p>
        </p:txBody>
      </p:sp>
      <p:sp>
        <p:nvSpPr>
          <p:cNvPr id="5" name="Rectangle 1030"/>
          <p:cNvSpPr>
            <a:spLocks noGrp="1" noChangeArrowheads="1"/>
          </p:cNvSpPr>
          <p:nvPr>
            <p:ph type="sldNum" sz="quarter" idx="11"/>
          </p:nvPr>
        </p:nvSpPr>
        <p:spPr/>
        <p:txBody>
          <a:bodyPr/>
          <a:lstStyle>
            <a:lvl1pPr>
              <a:defRPr/>
            </a:lvl1pPr>
          </a:lstStyle>
          <a:p>
            <a:fld id="{06CD0E74-830F-4335-977A-DC201140B950}" type="slidenum">
              <a:rPr lang="en-US" altLang="en-US"/>
              <a:pPr/>
              <a:t>‹#›</a:t>
            </a:fld>
            <a:endParaRPr lang="en-US" altLang="en-US"/>
          </a:p>
        </p:txBody>
      </p:sp>
    </p:spTree>
    <p:extLst>
      <p:ext uri="{BB962C8B-B14F-4D97-AF65-F5344CB8AC3E}">
        <p14:creationId xmlns:p14="http://schemas.microsoft.com/office/powerpoint/2010/main" val="246250929"/>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anose="02020404030301010803"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C41976A6-C18D-42C3-B8F2-10B10154C927}" type="slidenum">
              <a:rPr lang="en-US" altLang="en-US"/>
              <a:pPr/>
              <a:t>‹#›</a:t>
            </a:fld>
            <a:endParaRPr lang="en-US" altLang="en-US"/>
          </a:p>
        </p:txBody>
      </p:sp>
    </p:spTree>
    <p:extLst>
      <p:ext uri="{BB962C8B-B14F-4D97-AF65-F5344CB8AC3E}">
        <p14:creationId xmlns:p14="http://schemas.microsoft.com/office/powerpoint/2010/main" val="205895367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endParaRPr lang="en-US" altLang="en-US"/>
          </a:p>
        </p:txBody>
      </p:sp>
      <p:sp>
        <p:nvSpPr>
          <p:cNvPr id="5" name="Rectangle 1030"/>
          <p:cNvSpPr>
            <a:spLocks noGrp="1" noChangeArrowheads="1"/>
          </p:cNvSpPr>
          <p:nvPr>
            <p:ph type="sldNum" sz="quarter" idx="11"/>
          </p:nvPr>
        </p:nvSpPr>
        <p:spPr/>
        <p:txBody>
          <a:bodyPr/>
          <a:lstStyle>
            <a:lvl1pPr>
              <a:defRPr/>
            </a:lvl1pPr>
          </a:lstStyle>
          <a:p>
            <a:fld id="{AECFDA25-D482-4258-BC48-4408126D7C04}" type="slidenum">
              <a:rPr lang="en-US" altLang="en-US"/>
              <a:pPr/>
              <a:t>‹#›</a:t>
            </a:fld>
            <a:endParaRPr lang="en-US" altLang="en-US"/>
          </a:p>
        </p:txBody>
      </p:sp>
    </p:spTree>
    <p:extLst>
      <p:ext uri="{BB962C8B-B14F-4D97-AF65-F5344CB8AC3E}">
        <p14:creationId xmlns:p14="http://schemas.microsoft.com/office/powerpoint/2010/main" val="1271548556"/>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a:defRPr/>
            </a:lvl1pPr>
          </a:lstStyle>
          <a:p>
            <a:endParaRPr lang="en-US" altLang="en-US"/>
          </a:p>
        </p:txBody>
      </p:sp>
      <p:sp>
        <p:nvSpPr>
          <p:cNvPr id="5" name="Rectangle 1030"/>
          <p:cNvSpPr>
            <a:spLocks noGrp="1" noChangeArrowheads="1"/>
          </p:cNvSpPr>
          <p:nvPr>
            <p:ph type="sldNum" sz="quarter" idx="11"/>
          </p:nvPr>
        </p:nvSpPr>
        <p:spPr/>
        <p:txBody>
          <a:bodyPr/>
          <a:lstStyle>
            <a:lvl1pPr>
              <a:defRPr/>
            </a:lvl1pPr>
          </a:lstStyle>
          <a:p>
            <a:fld id="{307E4FCC-E693-482C-990E-7060B66C16B4}" type="slidenum">
              <a:rPr lang="en-US" altLang="en-US"/>
              <a:pPr/>
              <a:t>‹#›</a:t>
            </a:fld>
            <a:endParaRPr lang="en-US" altLang="en-US"/>
          </a:p>
        </p:txBody>
      </p:sp>
    </p:spTree>
    <p:extLst>
      <p:ext uri="{BB962C8B-B14F-4D97-AF65-F5344CB8AC3E}">
        <p14:creationId xmlns:p14="http://schemas.microsoft.com/office/powerpoint/2010/main" val="3089712280"/>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a:defRPr/>
            </a:lvl1pPr>
          </a:lstStyle>
          <a:p>
            <a:endParaRPr lang="en-US" altLang="en-US"/>
          </a:p>
        </p:txBody>
      </p:sp>
      <p:sp>
        <p:nvSpPr>
          <p:cNvPr id="6" name="Rectangle 1030"/>
          <p:cNvSpPr>
            <a:spLocks noGrp="1" noChangeArrowheads="1"/>
          </p:cNvSpPr>
          <p:nvPr>
            <p:ph type="sldNum" sz="quarter" idx="11"/>
          </p:nvPr>
        </p:nvSpPr>
        <p:spPr/>
        <p:txBody>
          <a:bodyPr/>
          <a:lstStyle>
            <a:lvl1pPr>
              <a:defRPr/>
            </a:lvl1pPr>
          </a:lstStyle>
          <a:p>
            <a:fld id="{3D04CAC3-14EC-482B-B04D-D8F74917634A}" type="slidenum">
              <a:rPr lang="en-US" altLang="en-US"/>
              <a:pPr/>
              <a:t>‹#›</a:t>
            </a:fld>
            <a:endParaRPr lang="en-US" altLang="en-US"/>
          </a:p>
        </p:txBody>
      </p:sp>
    </p:spTree>
    <p:extLst>
      <p:ext uri="{BB962C8B-B14F-4D97-AF65-F5344CB8AC3E}">
        <p14:creationId xmlns:p14="http://schemas.microsoft.com/office/powerpoint/2010/main" val="321401839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A7CF8057-A399-49A7-B13E-6666EA9B16A5}" type="slidenum">
              <a:rPr lang="en-US" altLang="en-US"/>
              <a:pPr/>
              <a:t>‹#›</a:t>
            </a:fld>
            <a:endParaRPr lang="en-US" altLang="en-US"/>
          </a:p>
        </p:txBody>
      </p:sp>
    </p:spTree>
    <p:extLst>
      <p:ext uri="{BB962C8B-B14F-4D97-AF65-F5344CB8AC3E}">
        <p14:creationId xmlns:p14="http://schemas.microsoft.com/office/powerpoint/2010/main" val="1637647750"/>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a:defRPr/>
            </a:lvl1pPr>
          </a:lstStyle>
          <a:p>
            <a:endParaRPr lang="en-US" altLang="en-US"/>
          </a:p>
        </p:txBody>
      </p:sp>
      <p:sp>
        <p:nvSpPr>
          <p:cNvPr id="8" name="Rectangle 1030"/>
          <p:cNvSpPr>
            <a:spLocks noGrp="1" noChangeArrowheads="1"/>
          </p:cNvSpPr>
          <p:nvPr>
            <p:ph type="sldNum" sz="quarter" idx="11"/>
          </p:nvPr>
        </p:nvSpPr>
        <p:spPr/>
        <p:txBody>
          <a:bodyPr/>
          <a:lstStyle>
            <a:lvl1pPr>
              <a:defRPr/>
            </a:lvl1pPr>
          </a:lstStyle>
          <a:p>
            <a:fld id="{7B797B69-DEEC-449F-948D-3F85BD4501FE}" type="slidenum">
              <a:rPr lang="en-US" altLang="en-US"/>
              <a:pPr/>
              <a:t>‹#›</a:t>
            </a:fld>
            <a:endParaRPr lang="en-US" altLang="en-US"/>
          </a:p>
        </p:txBody>
      </p:sp>
    </p:spTree>
    <p:extLst>
      <p:ext uri="{BB962C8B-B14F-4D97-AF65-F5344CB8AC3E}">
        <p14:creationId xmlns:p14="http://schemas.microsoft.com/office/powerpoint/2010/main" val="2040968108"/>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a:defRPr/>
            </a:lvl1pPr>
          </a:lstStyle>
          <a:p>
            <a:endParaRPr lang="en-US" altLang="en-US"/>
          </a:p>
        </p:txBody>
      </p:sp>
      <p:sp>
        <p:nvSpPr>
          <p:cNvPr id="4" name="Rectangle 1030"/>
          <p:cNvSpPr>
            <a:spLocks noGrp="1" noChangeArrowheads="1"/>
          </p:cNvSpPr>
          <p:nvPr>
            <p:ph type="sldNum" sz="quarter" idx="11"/>
          </p:nvPr>
        </p:nvSpPr>
        <p:spPr/>
        <p:txBody>
          <a:bodyPr/>
          <a:lstStyle>
            <a:lvl1pPr>
              <a:defRPr/>
            </a:lvl1pPr>
          </a:lstStyle>
          <a:p>
            <a:fld id="{19445CB0-1CDC-4D27-8BDA-A94645D03A9F}" type="slidenum">
              <a:rPr lang="en-US" altLang="en-US"/>
              <a:pPr/>
              <a:t>‹#›</a:t>
            </a:fld>
            <a:endParaRPr lang="en-US" altLang="en-US"/>
          </a:p>
        </p:txBody>
      </p:sp>
    </p:spTree>
    <p:extLst>
      <p:ext uri="{BB962C8B-B14F-4D97-AF65-F5344CB8AC3E}">
        <p14:creationId xmlns:p14="http://schemas.microsoft.com/office/powerpoint/2010/main" val="1453721336"/>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a:defRPr/>
            </a:lvl1pPr>
          </a:lstStyle>
          <a:p>
            <a:endParaRPr lang="en-US" altLang="en-US"/>
          </a:p>
        </p:txBody>
      </p:sp>
      <p:sp>
        <p:nvSpPr>
          <p:cNvPr id="3" name="Rectangle 1030"/>
          <p:cNvSpPr>
            <a:spLocks noGrp="1" noChangeArrowheads="1"/>
          </p:cNvSpPr>
          <p:nvPr>
            <p:ph type="sldNum" sz="quarter" idx="11"/>
          </p:nvPr>
        </p:nvSpPr>
        <p:spPr/>
        <p:txBody>
          <a:bodyPr/>
          <a:lstStyle>
            <a:lvl1pPr>
              <a:defRPr/>
            </a:lvl1pPr>
          </a:lstStyle>
          <a:p>
            <a:fld id="{1CE542C8-5824-41C4-B81C-F7B5AFBAEE13}" type="slidenum">
              <a:rPr lang="en-US" altLang="en-US"/>
              <a:pPr/>
              <a:t>‹#›</a:t>
            </a:fld>
            <a:endParaRPr lang="en-US" altLang="en-US"/>
          </a:p>
        </p:txBody>
      </p:sp>
    </p:spTree>
    <p:extLst>
      <p:ext uri="{BB962C8B-B14F-4D97-AF65-F5344CB8AC3E}">
        <p14:creationId xmlns:p14="http://schemas.microsoft.com/office/powerpoint/2010/main" val="588441058"/>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endParaRPr lang="en-US" altLang="en-US"/>
          </a:p>
        </p:txBody>
      </p:sp>
      <p:sp>
        <p:nvSpPr>
          <p:cNvPr id="6" name="Rectangle 1030"/>
          <p:cNvSpPr>
            <a:spLocks noGrp="1" noChangeArrowheads="1"/>
          </p:cNvSpPr>
          <p:nvPr>
            <p:ph type="sldNum" sz="quarter" idx="11"/>
          </p:nvPr>
        </p:nvSpPr>
        <p:spPr/>
        <p:txBody>
          <a:bodyPr/>
          <a:lstStyle>
            <a:lvl1pPr>
              <a:defRPr/>
            </a:lvl1pPr>
          </a:lstStyle>
          <a:p>
            <a:fld id="{B6FC5039-BFB3-419E-BEF6-FFB14166EAC0}" type="slidenum">
              <a:rPr lang="en-US" altLang="en-US"/>
              <a:pPr/>
              <a:t>‹#›</a:t>
            </a:fld>
            <a:endParaRPr lang="en-US" altLang="en-US"/>
          </a:p>
        </p:txBody>
      </p:sp>
    </p:spTree>
    <p:extLst>
      <p:ext uri="{BB962C8B-B14F-4D97-AF65-F5344CB8AC3E}">
        <p14:creationId xmlns:p14="http://schemas.microsoft.com/office/powerpoint/2010/main" val="702333159"/>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endParaRPr lang="en-US" altLang="en-US"/>
          </a:p>
        </p:txBody>
      </p:sp>
      <p:sp>
        <p:nvSpPr>
          <p:cNvPr id="6" name="Rectangle 1030"/>
          <p:cNvSpPr>
            <a:spLocks noGrp="1" noChangeArrowheads="1"/>
          </p:cNvSpPr>
          <p:nvPr>
            <p:ph type="sldNum" sz="quarter" idx="11"/>
          </p:nvPr>
        </p:nvSpPr>
        <p:spPr/>
        <p:txBody>
          <a:bodyPr/>
          <a:lstStyle>
            <a:lvl1pPr>
              <a:defRPr/>
            </a:lvl1pPr>
          </a:lstStyle>
          <a:p>
            <a:fld id="{1A9D59DC-1DE4-4BDF-8776-D6B69F2E1AA2}" type="slidenum">
              <a:rPr lang="en-US" altLang="en-US"/>
              <a:pPr/>
              <a:t>‹#›</a:t>
            </a:fld>
            <a:endParaRPr lang="en-US" altLang="en-US"/>
          </a:p>
        </p:txBody>
      </p:sp>
    </p:spTree>
    <p:extLst>
      <p:ext uri="{BB962C8B-B14F-4D97-AF65-F5344CB8AC3E}">
        <p14:creationId xmlns:p14="http://schemas.microsoft.com/office/powerpoint/2010/main" val="2670283317"/>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endParaRPr lang="en-US" altLang="en-US"/>
          </a:p>
        </p:txBody>
      </p:sp>
      <p:sp>
        <p:nvSpPr>
          <p:cNvPr id="5" name="Rectangle 1030"/>
          <p:cNvSpPr>
            <a:spLocks noGrp="1" noChangeArrowheads="1"/>
          </p:cNvSpPr>
          <p:nvPr>
            <p:ph type="sldNum" sz="quarter" idx="11"/>
          </p:nvPr>
        </p:nvSpPr>
        <p:spPr/>
        <p:txBody>
          <a:bodyPr/>
          <a:lstStyle>
            <a:lvl1pPr>
              <a:defRPr/>
            </a:lvl1pPr>
          </a:lstStyle>
          <a:p>
            <a:fld id="{6A90B180-874C-409A-B435-F3992BD54D01}" type="slidenum">
              <a:rPr lang="en-US" altLang="en-US"/>
              <a:pPr/>
              <a:t>‹#›</a:t>
            </a:fld>
            <a:endParaRPr lang="en-US" altLang="en-US"/>
          </a:p>
        </p:txBody>
      </p:sp>
    </p:spTree>
    <p:extLst>
      <p:ext uri="{BB962C8B-B14F-4D97-AF65-F5344CB8AC3E}">
        <p14:creationId xmlns:p14="http://schemas.microsoft.com/office/powerpoint/2010/main" val="2814557772"/>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endParaRPr lang="en-US" altLang="en-US"/>
          </a:p>
        </p:txBody>
      </p:sp>
      <p:sp>
        <p:nvSpPr>
          <p:cNvPr id="5" name="Rectangle 1030"/>
          <p:cNvSpPr>
            <a:spLocks noGrp="1" noChangeArrowheads="1"/>
          </p:cNvSpPr>
          <p:nvPr>
            <p:ph type="sldNum" sz="quarter" idx="11"/>
          </p:nvPr>
        </p:nvSpPr>
        <p:spPr/>
        <p:txBody>
          <a:bodyPr/>
          <a:lstStyle>
            <a:lvl1pPr>
              <a:defRPr/>
            </a:lvl1pPr>
          </a:lstStyle>
          <a:p>
            <a:fld id="{F29C2D0A-C04A-4908-BDB7-7D2FA885A739}" type="slidenum">
              <a:rPr lang="en-US" altLang="en-US"/>
              <a:pPr/>
              <a:t>‹#›</a:t>
            </a:fld>
            <a:endParaRPr lang="en-US" altLang="en-US"/>
          </a:p>
        </p:txBody>
      </p:sp>
    </p:spTree>
    <p:extLst>
      <p:ext uri="{BB962C8B-B14F-4D97-AF65-F5344CB8AC3E}">
        <p14:creationId xmlns:p14="http://schemas.microsoft.com/office/powerpoint/2010/main" val="1861877119"/>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anose="02020404030301010803"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5BF3AB24-BA8C-4CEF-993D-718692319E57}" type="slidenum">
              <a:rPr lang="en-US" altLang="en-US"/>
              <a:pPr/>
              <a:t>‹#›</a:t>
            </a:fld>
            <a:endParaRPr lang="en-US" altLang="en-US"/>
          </a:p>
        </p:txBody>
      </p:sp>
    </p:spTree>
    <p:extLst>
      <p:ext uri="{BB962C8B-B14F-4D97-AF65-F5344CB8AC3E}">
        <p14:creationId xmlns:p14="http://schemas.microsoft.com/office/powerpoint/2010/main" val="1972514138"/>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endParaRPr lang="en-US" altLang="en-US"/>
          </a:p>
        </p:txBody>
      </p:sp>
      <p:sp>
        <p:nvSpPr>
          <p:cNvPr id="5" name="Rectangle 1030"/>
          <p:cNvSpPr>
            <a:spLocks noGrp="1" noChangeArrowheads="1"/>
          </p:cNvSpPr>
          <p:nvPr>
            <p:ph type="sldNum" sz="quarter" idx="11"/>
          </p:nvPr>
        </p:nvSpPr>
        <p:spPr/>
        <p:txBody>
          <a:bodyPr/>
          <a:lstStyle>
            <a:lvl1pPr>
              <a:defRPr/>
            </a:lvl1pPr>
          </a:lstStyle>
          <a:p>
            <a:fld id="{ED9FD02F-DE33-4864-AFA2-0E80A26B362F}" type="slidenum">
              <a:rPr lang="en-US" altLang="en-US"/>
              <a:pPr/>
              <a:t>‹#›</a:t>
            </a:fld>
            <a:endParaRPr lang="en-US" altLang="en-US"/>
          </a:p>
        </p:txBody>
      </p:sp>
    </p:spTree>
    <p:extLst>
      <p:ext uri="{BB962C8B-B14F-4D97-AF65-F5344CB8AC3E}">
        <p14:creationId xmlns:p14="http://schemas.microsoft.com/office/powerpoint/2010/main" val="1803094701"/>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a:defRPr/>
            </a:lvl1pPr>
          </a:lstStyle>
          <a:p>
            <a:endParaRPr lang="en-US" altLang="en-US"/>
          </a:p>
        </p:txBody>
      </p:sp>
      <p:sp>
        <p:nvSpPr>
          <p:cNvPr id="5" name="Rectangle 1030"/>
          <p:cNvSpPr>
            <a:spLocks noGrp="1" noChangeArrowheads="1"/>
          </p:cNvSpPr>
          <p:nvPr>
            <p:ph type="sldNum" sz="quarter" idx="11"/>
          </p:nvPr>
        </p:nvSpPr>
        <p:spPr/>
        <p:txBody>
          <a:bodyPr/>
          <a:lstStyle>
            <a:lvl1pPr>
              <a:defRPr/>
            </a:lvl1pPr>
          </a:lstStyle>
          <a:p>
            <a:fld id="{E21FC666-B212-4153-AD82-B3EA22BAD2F0}" type="slidenum">
              <a:rPr lang="en-US" altLang="en-US"/>
              <a:pPr/>
              <a:t>‹#›</a:t>
            </a:fld>
            <a:endParaRPr lang="en-US" altLang="en-US"/>
          </a:p>
        </p:txBody>
      </p:sp>
    </p:spTree>
    <p:extLst>
      <p:ext uri="{BB962C8B-B14F-4D97-AF65-F5344CB8AC3E}">
        <p14:creationId xmlns:p14="http://schemas.microsoft.com/office/powerpoint/2010/main" val="386482397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5F4EDFF-D0CE-4FE6-9B21-B965D1BB0BDA}" type="slidenum">
              <a:rPr lang="en-US" altLang="en-US"/>
              <a:pPr/>
              <a:t>‹#›</a:t>
            </a:fld>
            <a:endParaRPr lang="en-US" altLang="en-US"/>
          </a:p>
        </p:txBody>
      </p:sp>
    </p:spTree>
    <p:extLst>
      <p:ext uri="{BB962C8B-B14F-4D97-AF65-F5344CB8AC3E}">
        <p14:creationId xmlns:p14="http://schemas.microsoft.com/office/powerpoint/2010/main" val="2219367942"/>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a:defRPr/>
            </a:lvl1pPr>
          </a:lstStyle>
          <a:p>
            <a:endParaRPr lang="en-US" altLang="en-US"/>
          </a:p>
        </p:txBody>
      </p:sp>
      <p:sp>
        <p:nvSpPr>
          <p:cNvPr id="6" name="Rectangle 1030"/>
          <p:cNvSpPr>
            <a:spLocks noGrp="1" noChangeArrowheads="1"/>
          </p:cNvSpPr>
          <p:nvPr>
            <p:ph type="sldNum" sz="quarter" idx="11"/>
          </p:nvPr>
        </p:nvSpPr>
        <p:spPr/>
        <p:txBody>
          <a:bodyPr/>
          <a:lstStyle>
            <a:lvl1pPr>
              <a:defRPr/>
            </a:lvl1pPr>
          </a:lstStyle>
          <a:p>
            <a:fld id="{6FA6608D-614C-4797-A199-0FB07CC74BE1}" type="slidenum">
              <a:rPr lang="en-US" altLang="en-US"/>
              <a:pPr/>
              <a:t>‹#›</a:t>
            </a:fld>
            <a:endParaRPr lang="en-US" altLang="en-US"/>
          </a:p>
        </p:txBody>
      </p:sp>
    </p:spTree>
    <p:extLst>
      <p:ext uri="{BB962C8B-B14F-4D97-AF65-F5344CB8AC3E}">
        <p14:creationId xmlns:p14="http://schemas.microsoft.com/office/powerpoint/2010/main" val="1060074941"/>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a:defRPr/>
            </a:lvl1pPr>
          </a:lstStyle>
          <a:p>
            <a:endParaRPr lang="en-US" altLang="en-US"/>
          </a:p>
        </p:txBody>
      </p:sp>
      <p:sp>
        <p:nvSpPr>
          <p:cNvPr id="8" name="Rectangle 1030"/>
          <p:cNvSpPr>
            <a:spLocks noGrp="1" noChangeArrowheads="1"/>
          </p:cNvSpPr>
          <p:nvPr>
            <p:ph type="sldNum" sz="quarter" idx="11"/>
          </p:nvPr>
        </p:nvSpPr>
        <p:spPr/>
        <p:txBody>
          <a:bodyPr/>
          <a:lstStyle>
            <a:lvl1pPr>
              <a:defRPr/>
            </a:lvl1pPr>
          </a:lstStyle>
          <a:p>
            <a:fld id="{EF3BEA33-F20E-4A22-A297-B36B2032C595}" type="slidenum">
              <a:rPr lang="en-US" altLang="en-US"/>
              <a:pPr/>
              <a:t>‹#›</a:t>
            </a:fld>
            <a:endParaRPr lang="en-US" altLang="en-US"/>
          </a:p>
        </p:txBody>
      </p:sp>
    </p:spTree>
    <p:extLst>
      <p:ext uri="{BB962C8B-B14F-4D97-AF65-F5344CB8AC3E}">
        <p14:creationId xmlns:p14="http://schemas.microsoft.com/office/powerpoint/2010/main" val="3220923636"/>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a:defRPr/>
            </a:lvl1pPr>
          </a:lstStyle>
          <a:p>
            <a:endParaRPr lang="en-US" altLang="en-US"/>
          </a:p>
        </p:txBody>
      </p:sp>
      <p:sp>
        <p:nvSpPr>
          <p:cNvPr id="4" name="Rectangle 1030"/>
          <p:cNvSpPr>
            <a:spLocks noGrp="1" noChangeArrowheads="1"/>
          </p:cNvSpPr>
          <p:nvPr>
            <p:ph type="sldNum" sz="quarter" idx="11"/>
          </p:nvPr>
        </p:nvSpPr>
        <p:spPr/>
        <p:txBody>
          <a:bodyPr/>
          <a:lstStyle>
            <a:lvl1pPr>
              <a:defRPr/>
            </a:lvl1pPr>
          </a:lstStyle>
          <a:p>
            <a:fld id="{BA74AB99-1F80-44AE-8414-BFB3830F4259}" type="slidenum">
              <a:rPr lang="en-US" altLang="en-US"/>
              <a:pPr/>
              <a:t>‹#›</a:t>
            </a:fld>
            <a:endParaRPr lang="en-US" altLang="en-US"/>
          </a:p>
        </p:txBody>
      </p:sp>
    </p:spTree>
    <p:extLst>
      <p:ext uri="{BB962C8B-B14F-4D97-AF65-F5344CB8AC3E}">
        <p14:creationId xmlns:p14="http://schemas.microsoft.com/office/powerpoint/2010/main" val="1134358511"/>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a:defRPr/>
            </a:lvl1pPr>
          </a:lstStyle>
          <a:p>
            <a:endParaRPr lang="en-US" altLang="en-US"/>
          </a:p>
        </p:txBody>
      </p:sp>
      <p:sp>
        <p:nvSpPr>
          <p:cNvPr id="3" name="Rectangle 1030"/>
          <p:cNvSpPr>
            <a:spLocks noGrp="1" noChangeArrowheads="1"/>
          </p:cNvSpPr>
          <p:nvPr>
            <p:ph type="sldNum" sz="quarter" idx="11"/>
          </p:nvPr>
        </p:nvSpPr>
        <p:spPr/>
        <p:txBody>
          <a:bodyPr/>
          <a:lstStyle>
            <a:lvl1pPr>
              <a:defRPr/>
            </a:lvl1pPr>
          </a:lstStyle>
          <a:p>
            <a:fld id="{294EEE24-A1B4-47F8-AE74-6267A951C54E}" type="slidenum">
              <a:rPr lang="en-US" altLang="en-US"/>
              <a:pPr/>
              <a:t>‹#›</a:t>
            </a:fld>
            <a:endParaRPr lang="en-US" altLang="en-US"/>
          </a:p>
        </p:txBody>
      </p:sp>
    </p:spTree>
    <p:extLst>
      <p:ext uri="{BB962C8B-B14F-4D97-AF65-F5344CB8AC3E}">
        <p14:creationId xmlns:p14="http://schemas.microsoft.com/office/powerpoint/2010/main" val="4195132968"/>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endParaRPr lang="en-US" altLang="en-US"/>
          </a:p>
        </p:txBody>
      </p:sp>
      <p:sp>
        <p:nvSpPr>
          <p:cNvPr id="6" name="Rectangle 1030"/>
          <p:cNvSpPr>
            <a:spLocks noGrp="1" noChangeArrowheads="1"/>
          </p:cNvSpPr>
          <p:nvPr>
            <p:ph type="sldNum" sz="quarter" idx="11"/>
          </p:nvPr>
        </p:nvSpPr>
        <p:spPr/>
        <p:txBody>
          <a:bodyPr/>
          <a:lstStyle>
            <a:lvl1pPr>
              <a:defRPr/>
            </a:lvl1pPr>
          </a:lstStyle>
          <a:p>
            <a:fld id="{5BE154B6-D34C-4D87-BADD-10D177821342}" type="slidenum">
              <a:rPr lang="en-US" altLang="en-US"/>
              <a:pPr/>
              <a:t>‹#›</a:t>
            </a:fld>
            <a:endParaRPr lang="en-US" altLang="en-US"/>
          </a:p>
        </p:txBody>
      </p:sp>
    </p:spTree>
    <p:extLst>
      <p:ext uri="{BB962C8B-B14F-4D97-AF65-F5344CB8AC3E}">
        <p14:creationId xmlns:p14="http://schemas.microsoft.com/office/powerpoint/2010/main" val="3339469968"/>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endParaRPr lang="en-US" altLang="en-US"/>
          </a:p>
        </p:txBody>
      </p:sp>
      <p:sp>
        <p:nvSpPr>
          <p:cNvPr id="6" name="Rectangle 1030"/>
          <p:cNvSpPr>
            <a:spLocks noGrp="1" noChangeArrowheads="1"/>
          </p:cNvSpPr>
          <p:nvPr>
            <p:ph type="sldNum" sz="quarter" idx="11"/>
          </p:nvPr>
        </p:nvSpPr>
        <p:spPr/>
        <p:txBody>
          <a:bodyPr/>
          <a:lstStyle>
            <a:lvl1pPr>
              <a:defRPr/>
            </a:lvl1pPr>
          </a:lstStyle>
          <a:p>
            <a:fld id="{5A852897-648A-4D76-B721-87D150C5A50A}" type="slidenum">
              <a:rPr lang="en-US" altLang="en-US"/>
              <a:pPr/>
              <a:t>‹#›</a:t>
            </a:fld>
            <a:endParaRPr lang="en-US" altLang="en-US"/>
          </a:p>
        </p:txBody>
      </p:sp>
    </p:spTree>
    <p:extLst>
      <p:ext uri="{BB962C8B-B14F-4D97-AF65-F5344CB8AC3E}">
        <p14:creationId xmlns:p14="http://schemas.microsoft.com/office/powerpoint/2010/main" val="2223836142"/>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endParaRPr lang="en-US" altLang="en-US"/>
          </a:p>
        </p:txBody>
      </p:sp>
      <p:sp>
        <p:nvSpPr>
          <p:cNvPr id="5" name="Rectangle 1030"/>
          <p:cNvSpPr>
            <a:spLocks noGrp="1" noChangeArrowheads="1"/>
          </p:cNvSpPr>
          <p:nvPr>
            <p:ph type="sldNum" sz="quarter" idx="11"/>
          </p:nvPr>
        </p:nvSpPr>
        <p:spPr/>
        <p:txBody>
          <a:bodyPr/>
          <a:lstStyle>
            <a:lvl1pPr>
              <a:defRPr/>
            </a:lvl1pPr>
          </a:lstStyle>
          <a:p>
            <a:fld id="{94C8778C-9A9D-4129-ABD6-EE5985D81096}" type="slidenum">
              <a:rPr lang="en-US" altLang="en-US"/>
              <a:pPr/>
              <a:t>‹#›</a:t>
            </a:fld>
            <a:endParaRPr lang="en-US" altLang="en-US"/>
          </a:p>
        </p:txBody>
      </p:sp>
    </p:spTree>
    <p:extLst>
      <p:ext uri="{BB962C8B-B14F-4D97-AF65-F5344CB8AC3E}">
        <p14:creationId xmlns:p14="http://schemas.microsoft.com/office/powerpoint/2010/main" val="839431585"/>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endParaRPr lang="en-US" altLang="en-US"/>
          </a:p>
        </p:txBody>
      </p:sp>
      <p:sp>
        <p:nvSpPr>
          <p:cNvPr id="5" name="Rectangle 1030"/>
          <p:cNvSpPr>
            <a:spLocks noGrp="1" noChangeArrowheads="1"/>
          </p:cNvSpPr>
          <p:nvPr>
            <p:ph type="sldNum" sz="quarter" idx="11"/>
          </p:nvPr>
        </p:nvSpPr>
        <p:spPr/>
        <p:txBody>
          <a:bodyPr/>
          <a:lstStyle>
            <a:lvl1pPr>
              <a:defRPr/>
            </a:lvl1pPr>
          </a:lstStyle>
          <a:p>
            <a:fld id="{DC1E4932-A882-4211-8BFC-532861E35E8E}" type="slidenum">
              <a:rPr lang="en-US" altLang="en-US"/>
              <a:pPr/>
              <a:t>‹#›</a:t>
            </a:fld>
            <a:endParaRPr lang="en-US" altLang="en-US"/>
          </a:p>
        </p:txBody>
      </p:sp>
    </p:spTree>
    <p:extLst>
      <p:ext uri="{BB962C8B-B14F-4D97-AF65-F5344CB8AC3E}">
        <p14:creationId xmlns:p14="http://schemas.microsoft.com/office/powerpoint/2010/main" val="594909000"/>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58D2E5A0-5006-4466-A219-03201D72709C}" type="slidenum">
              <a:rPr lang="en-US" altLang="en-US"/>
              <a:pPr/>
              <a:t>‹#›</a:t>
            </a:fld>
            <a:endParaRPr lang="en-US" altLang="en-US"/>
          </a:p>
        </p:txBody>
      </p:sp>
    </p:spTree>
    <p:extLst>
      <p:ext uri="{BB962C8B-B14F-4D97-AF65-F5344CB8AC3E}">
        <p14:creationId xmlns:p14="http://schemas.microsoft.com/office/powerpoint/2010/main" val="2412000095"/>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endParaRPr lang="en-US" altLang="en-US"/>
          </a:p>
        </p:txBody>
      </p:sp>
      <p:sp>
        <p:nvSpPr>
          <p:cNvPr id="5" name="Rectangle 1030"/>
          <p:cNvSpPr>
            <a:spLocks noGrp="1" noChangeArrowheads="1"/>
          </p:cNvSpPr>
          <p:nvPr>
            <p:ph type="sldNum" sz="quarter" idx="11"/>
          </p:nvPr>
        </p:nvSpPr>
        <p:spPr/>
        <p:txBody>
          <a:bodyPr/>
          <a:lstStyle>
            <a:lvl1pPr>
              <a:defRPr/>
            </a:lvl1pPr>
          </a:lstStyle>
          <a:p>
            <a:fld id="{7C9CD0F6-9B63-4B32-9F0E-10856EDA9CC1}" type="slidenum">
              <a:rPr lang="en-US" altLang="en-US"/>
              <a:pPr/>
              <a:t>‹#›</a:t>
            </a:fld>
            <a:endParaRPr lang="en-US" altLang="en-US"/>
          </a:p>
        </p:txBody>
      </p:sp>
    </p:spTree>
    <p:extLst>
      <p:ext uri="{BB962C8B-B14F-4D97-AF65-F5344CB8AC3E}">
        <p14:creationId xmlns:p14="http://schemas.microsoft.com/office/powerpoint/2010/main" val="152451914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D5B28C0A-708F-4036-A8D8-BF0A9CA5A36C}" type="slidenum">
              <a:rPr lang="en-US" altLang="en-US"/>
              <a:pPr/>
              <a:t>‹#›</a:t>
            </a:fld>
            <a:endParaRPr lang="en-US" altLang="en-US"/>
          </a:p>
        </p:txBody>
      </p:sp>
    </p:spTree>
    <p:extLst>
      <p:ext uri="{BB962C8B-B14F-4D97-AF65-F5344CB8AC3E}">
        <p14:creationId xmlns:p14="http://schemas.microsoft.com/office/powerpoint/2010/main" val="97497616"/>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a:defRPr/>
            </a:lvl1pPr>
          </a:lstStyle>
          <a:p>
            <a:endParaRPr lang="en-US" altLang="en-US"/>
          </a:p>
        </p:txBody>
      </p:sp>
      <p:sp>
        <p:nvSpPr>
          <p:cNvPr id="5" name="Rectangle 1030"/>
          <p:cNvSpPr>
            <a:spLocks noGrp="1" noChangeArrowheads="1"/>
          </p:cNvSpPr>
          <p:nvPr>
            <p:ph type="sldNum" sz="quarter" idx="11"/>
          </p:nvPr>
        </p:nvSpPr>
        <p:spPr/>
        <p:txBody>
          <a:bodyPr/>
          <a:lstStyle>
            <a:lvl1pPr>
              <a:defRPr/>
            </a:lvl1pPr>
          </a:lstStyle>
          <a:p>
            <a:fld id="{3CDE33F7-36DF-4F0D-B5D2-551A10B9946F}" type="slidenum">
              <a:rPr lang="en-US" altLang="en-US"/>
              <a:pPr/>
              <a:t>‹#›</a:t>
            </a:fld>
            <a:endParaRPr lang="en-US" altLang="en-US"/>
          </a:p>
        </p:txBody>
      </p:sp>
    </p:spTree>
    <p:extLst>
      <p:ext uri="{BB962C8B-B14F-4D97-AF65-F5344CB8AC3E}">
        <p14:creationId xmlns:p14="http://schemas.microsoft.com/office/powerpoint/2010/main" val="1040521753"/>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a:defRPr/>
            </a:lvl1pPr>
          </a:lstStyle>
          <a:p>
            <a:endParaRPr lang="en-US" altLang="en-US"/>
          </a:p>
        </p:txBody>
      </p:sp>
      <p:sp>
        <p:nvSpPr>
          <p:cNvPr id="6" name="Rectangle 1030"/>
          <p:cNvSpPr>
            <a:spLocks noGrp="1" noChangeArrowheads="1"/>
          </p:cNvSpPr>
          <p:nvPr>
            <p:ph type="sldNum" sz="quarter" idx="11"/>
          </p:nvPr>
        </p:nvSpPr>
        <p:spPr/>
        <p:txBody>
          <a:bodyPr/>
          <a:lstStyle>
            <a:lvl1pPr>
              <a:defRPr/>
            </a:lvl1pPr>
          </a:lstStyle>
          <a:p>
            <a:fld id="{79297B5C-FADF-4380-A5F9-324B05429157}" type="slidenum">
              <a:rPr lang="en-US" altLang="en-US"/>
              <a:pPr/>
              <a:t>‹#›</a:t>
            </a:fld>
            <a:endParaRPr lang="en-US" altLang="en-US"/>
          </a:p>
        </p:txBody>
      </p:sp>
    </p:spTree>
    <p:extLst>
      <p:ext uri="{BB962C8B-B14F-4D97-AF65-F5344CB8AC3E}">
        <p14:creationId xmlns:p14="http://schemas.microsoft.com/office/powerpoint/2010/main" val="996031202"/>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a:defRPr/>
            </a:lvl1pPr>
          </a:lstStyle>
          <a:p>
            <a:endParaRPr lang="en-US" altLang="en-US"/>
          </a:p>
        </p:txBody>
      </p:sp>
      <p:sp>
        <p:nvSpPr>
          <p:cNvPr id="8" name="Rectangle 1030"/>
          <p:cNvSpPr>
            <a:spLocks noGrp="1" noChangeArrowheads="1"/>
          </p:cNvSpPr>
          <p:nvPr>
            <p:ph type="sldNum" sz="quarter" idx="11"/>
          </p:nvPr>
        </p:nvSpPr>
        <p:spPr/>
        <p:txBody>
          <a:bodyPr/>
          <a:lstStyle>
            <a:lvl1pPr>
              <a:defRPr/>
            </a:lvl1pPr>
          </a:lstStyle>
          <a:p>
            <a:fld id="{C79B2515-B1BC-45B8-A2B4-25B216C549C6}" type="slidenum">
              <a:rPr lang="en-US" altLang="en-US"/>
              <a:pPr/>
              <a:t>‹#›</a:t>
            </a:fld>
            <a:endParaRPr lang="en-US" altLang="en-US"/>
          </a:p>
        </p:txBody>
      </p:sp>
    </p:spTree>
    <p:extLst>
      <p:ext uri="{BB962C8B-B14F-4D97-AF65-F5344CB8AC3E}">
        <p14:creationId xmlns:p14="http://schemas.microsoft.com/office/powerpoint/2010/main" val="2550547323"/>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a:defRPr/>
            </a:lvl1pPr>
          </a:lstStyle>
          <a:p>
            <a:endParaRPr lang="en-US" altLang="en-US"/>
          </a:p>
        </p:txBody>
      </p:sp>
      <p:sp>
        <p:nvSpPr>
          <p:cNvPr id="4" name="Rectangle 1030"/>
          <p:cNvSpPr>
            <a:spLocks noGrp="1" noChangeArrowheads="1"/>
          </p:cNvSpPr>
          <p:nvPr>
            <p:ph type="sldNum" sz="quarter" idx="11"/>
          </p:nvPr>
        </p:nvSpPr>
        <p:spPr/>
        <p:txBody>
          <a:bodyPr/>
          <a:lstStyle>
            <a:lvl1pPr>
              <a:defRPr/>
            </a:lvl1pPr>
          </a:lstStyle>
          <a:p>
            <a:fld id="{60912F29-9F39-4CCE-9153-4F1146DFB3BF}" type="slidenum">
              <a:rPr lang="en-US" altLang="en-US"/>
              <a:pPr/>
              <a:t>‹#›</a:t>
            </a:fld>
            <a:endParaRPr lang="en-US" altLang="en-US"/>
          </a:p>
        </p:txBody>
      </p:sp>
    </p:spTree>
    <p:extLst>
      <p:ext uri="{BB962C8B-B14F-4D97-AF65-F5344CB8AC3E}">
        <p14:creationId xmlns:p14="http://schemas.microsoft.com/office/powerpoint/2010/main" val="344727456"/>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a:defRPr/>
            </a:lvl1pPr>
          </a:lstStyle>
          <a:p>
            <a:endParaRPr lang="en-US" altLang="en-US"/>
          </a:p>
        </p:txBody>
      </p:sp>
      <p:sp>
        <p:nvSpPr>
          <p:cNvPr id="3" name="Rectangle 1030"/>
          <p:cNvSpPr>
            <a:spLocks noGrp="1" noChangeArrowheads="1"/>
          </p:cNvSpPr>
          <p:nvPr>
            <p:ph type="sldNum" sz="quarter" idx="11"/>
          </p:nvPr>
        </p:nvSpPr>
        <p:spPr/>
        <p:txBody>
          <a:bodyPr/>
          <a:lstStyle>
            <a:lvl1pPr>
              <a:defRPr/>
            </a:lvl1pPr>
          </a:lstStyle>
          <a:p>
            <a:fld id="{6702CFD0-5F14-4305-8204-46585B213292}" type="slidenum">
              <a:rPr lang="en-US" altLang="en-US"/>
              <a:pPr/>
              <a:t>‹#›</a:t>
            </a:fld>
            <a:endParaRPr lang="en-US" altLang="en-US"/>
          </a:p>
        </p:txBody>
      </p:sp>
    </p:spTree>
    <p:extLst>
      <p:ext uri="{BB962C8B-B14F-4D97-AF65-F5344CB8AC3E}">
        <p14:creationId xmlns:p14="http://schemas.microsoft.com/office/powerpoint/2010/main" val="2882854669"/>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endParaRPr lang="en-US" altLang="en-US"/>
          </a:p>
        </p:txBody>
      </p:sp>
      <p:sp>
        <p:nvSpPr>
          <p:cNvPr id="6" name="Rectangle 1030"/>
          <p:cNvSpPr>
            <a:spLocks noGrp="1" noChangeArrowheads="1"/>
          </p:cNvSpPr>
          <p:nvPr>
            <p:ph type="sldNum" sz="quarter" idx="11"/>
          </p:nvPr>
        </p:nvSpPr>
        <p:spPr/>
        <p:txBody>
          <a:bodyPr/>
          <a:lstStyle>
            <a:lvl1pPr>
              <a:defRPr/>
            </a:lvl1pPr>
          </a:lstStyle>
          <a:p>
            <a:fld id="{74E6536E-A092-4842-8666-3C91155F8C58}" type="slidenum">
              <a:rPr lang="en-US" altLang="en-US"/>
              <a:pPr/>
              <a:t>‹#›</a:t>
            </a:fld>
            <a:endParaRPr lang="en-US" altLang="en-US"/>
          </a:p>
        </p:txBody>
      </p:sp>
    </p:spTree>
    <p:extLst>
      <p:ext uri="{BB962C8B-B14F-4D97-AF65-F5344CB8AC3E}">
        <p14:creationId xmlns:p14="http://schemas.microsoft.com/office/powerpoint/2010/main" val="326342848"/>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endParaRPr lang="en-US" altLang="en-US"/>
          </a:p>
        </p:txBody>
      </p:sp>
      <p:sp>
        <p:nvSpPr>
          <p:cNvPr id="6" name="Rectangle 1030"/>
          <p:cNvSpPr>
            <a:spLocks noGrp="1" noChangeArrowheads="1"/>
          </p:cNvSpPr>
          <p:nvPr>
            <p:ph type="sldNum" sz="quarter" idx="11"/>
          </p:nvPr>
        </p:nvSpPr>
        <p:spPr/>
        <p:txBody>
          <a:bodyPr/>
          <a:lstStyle>
            <a:lvl1pPr>
              <a:defRPr/>
            </a:lvl1pPr>
          </a:lstStyle>
          <a:p>
            <a:fld id="{D7405096-D97C-4BFA-A0C0-2DBA95A0BEAF}" type="slidenum">
              <a:rPr lang="en-US" altLang="en-US"/>
              <a:pPr/>
              <a:t>‹#›</a:t>
            </a:fld>
            <a:endParaRPr lang="en-US" altLang="en-US"/>
          </a:p>
        </p:txBody>
      </p:sp>
    </p:spTree>
    <p:extLst>
      <p:ext uri="{BB962C8B-B14F-4D97-AF65-F5344CB8AC3E}">
        <p14:creationId xmlns:p14="http://schemas.microsoft.com/office/powerpoint/2010/main" val="3185299652"/>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endParaRPr lang="en-US" altLang="en-US"/>
          </a:p>
        </p:txBody>
      </p:sp>
      <p:sp>
        <p:nvSpPr>
          <p:cNvPr id="5" name="Rectangle 1030"/>
          <p:cNvSpPr>
            <a:spLocks noGrp="1" noChangeArrowheads="1"/>
          </p:cNvSpPr>
          <p:nvPr>
            <p:ph type="sldNum" sz="quarter" idx="11"/>
          </p:nvPr>
        </p:nvSpPr>
        <p:spPr/>
        <p:txBody>
          <a:bodyPr/>
          <a:lstStyle>
            <a:lvl1pPr>
              <a:defRPr/>
            </a:lvl1pPr>
          </a:lstStyle>
          <a:p>
            <a:fld id="{C7103FC3-7797-4A8D-B59A-F7B38ACC80C0}" type="slidenum">
              <a:rPr lang="en-US" altLang="en-US"/>
              <a:pPr/>
              <a:t>‹#›</a:t>
            </a:fld>
            <a:endParaRPr lang="en-US" altLang="en-US"/>
          </a:p>
        </p:txBody>
      </p:sp>
    </p:spTree>
    <p:extLst>
      <p:ext uri="{BB962C8B-B14F-4D97-AF65-F5344CB8AC3E}">
        <p14:creationId xmlns:p14="http://schemas.microsoft.com/office/powerpoint/2010/main" val="1945872670"/>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endParaRPr lang="en-US" altLang="en-US"/>
          </a:p>
        </p:txBody>
      </p:sp>
      <p:sp>
        <p:nvSpPr>
          <p:cNvPr id="5" name="Rectangle 1030"/>
          <p:cNvSpPr>
            <a:spLocks noGrp="1" noChangeArrowheads="1"/>
          </p:cNvSpPr>
          <p:nvPr>
            <p:ph type="sldNum" sz="quarter" idx="11"/>
          </p:nvPr>
        </p:nvSpPr>
        <p:spPr/>
        <p:txBody>
          <a:bodyPr/>
          <a:lstStyle>
            <a:lvl1pPr>
              <a:defRPr/>
            </a:lvl1pPr>
          </a:lstStyle>
          <a:p>
            <a:fld id="{DEBC5E65-A065-4337-84C1-71C4C30D75B8}" type="slidenum">
              <a:rPr lang="en-US" altLang="en-US"/>
              <a:pPr/>
              <a:t>‹#›</a:t>
            </a:fld>
            <a:endParaRPr lang="en-US" altLang="en-US"/>
          </a:p>
        </p:txBody>
      </p:sp>
    </p:spTree>
    <p:extLst>
      <p:ext uri="{BB962C8B-B14F-4D97-AF65-F5344CB8AC3E}">
        <p14:creationId xmlns:p14="http://schemas.microsoft.com/office/powerpoint/2010/main" val="2484313776"/>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a:defRPr/>
            </a:lvl1pPr>
          </a:lstStyle>
          <a:p>
            <a:endParaRPr lang="en-US" altLang="en-US"/>
          </a:p>
        </p:txBody>
      </p:sp>
      <p:sp>
        <p:nvSpPr>
          <p:cNvPr id="6" name="Rectangle 1030"/>
          <p:cNvSpPr>
            <a:spLocks noGrp="1" noChangeArrowheads="1"/>
          </p:cNvSpPr>
          <p:nvPr>
            <p:ph type="sldNum" sz="quarter" idx="11"/>
          </p:nvPr>
        </p:nvSpPr>
        <p:spPr/>
        <p:txBody>
          <a:bodyPr/>
          <a:lstStyle>
            <a:lvl1pPr>
              <a:defRPr/>
            </a:lvl1pPr>
          </a:lstStyle>
          <a:p>
            <a:fld id="{939EE914-DD8E-41FD-B3BC-6C9C91FAD546}" type="slidenum">
              <a:rPr lang="en-US" altLang="en-US"/>
              <a:pPr/>
              <a:t>‹#›</a:t>
            </a:fld>
            <a:endParaRPr lang="en-US" altLang="en-US"/>
          </a:p>
        </p:txBody>
      </p:sp>
    </p:spTree>
    <p:extLst>
      <p:ext uri="{BB962C8B-B14F-4D97-AF65-F5344CB8AC3E}">
        <p14:creationId xmlns:p14="http://schemas.microsoft.com/office/powerpoint/2010/main" val="94564052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2FF34A8E-B158-42B5-87D4-76678E125C65}" type="slidenum">
              <a:rPr lang="en-US" altLang="en-US"/>
              <a:pPr/>
              <a:t>‹#›</a:t>
            </a:fld>
            <a:endParaRPr lang="en-US" altLang="en-US"/>
          </a:p>
        </p:txBody>
      </p:sp>
    </p:spTree>
    <p:extLst>
      <p:ext uri="{BB962C8B-B14F-4D97-AF65-F5344CB8AC3E}">
        <p14:creationId xmlns:p14="http://schemas.microsoft.com/office/powerpoint/2010/main" val="31036105"/>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anose="02020404030301010803"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0D12D53E-0C83-4FFF-85B5-A8AA4C825FF1}" type="slidenum">
              <a:rPr lang="en-US" altLang="en-US"/>
              <a:pPr/>
              <a:t>‹#›</a:t>
            </a:fld>
            <a:endParaRPr lang="en-US" altLang="en-US"/>
          </a:p>
        </p:txBody>
      </p:sp>
    </p:spTree>
    <p:extLst>
      <p:ext uri="{BB962C8B-B14F-4D97-AF65-F5344CB8AC3E}">
        <p14:creationId xmlns:p14="http://schemas.microsoft.com/office/powerpoint/2010/main" val="3133547403"/>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endParaRPr lang="en-US" altLang="en-US"/>
          </a:p>
        </p:txBody>
      </p:sp>
      <p:sp>
        <p:nvSpPr>
          <p:cNvPr id="5" name="Rectangle 1030"/>
          <p:cNvSpPr>
            <a:spLocks noGrp="1" noChangeArrowheads="1"/>
          </p:cNvSpPr>
          <p:nvPr>
            <p:ph type="sldNum" sz="quarter" idx="11"/>
          </p:nvPr>
        </p:nvSpPr>
        <p:spPr/>
        <p:txBody>
          <a:bodyPr/>
          <a:lstStyle>
            <a:lvl1pPr>
              <a:defRPr/>
            </a:lvl1pPr>
          </a:lstStyle>
          <a:p>
            <a:fld id="{36AB523E-5FB0-451A-8A2B-4263DD4F8ACC}" type="slidenum">
              <a:rPr lang="en-US" altLang="en-US"/>
              <a:pPr/>
              <a:t>‹#›</a:t>
            </a:fld>
            <a:endParaRPr lang="en-US" altLang="en-US"/>
          </a:p>
        </p:txBody>
      </p:sp>
    </p:spTree>
    <p:extLst>
      <p:ext uri="{BB962C8B-B14F-4D97-AF65-F5344CB8AC3E}">
        <p14:creationId xmlns:p14="http://schemas.microsoft.com/office/powerpoint/2010/main" val="2735365210"/>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a:defRPr/>
            </a:lvl1pPr>
          </a:lstStyle>
          <a:p>
            <a:endParaRPr lang="en-US" altLang="en-US"/>
          </a:p>
        </p:txBody>
      </p:sp>
      <p:sp>
        <p:nvSpPr>
          <p:cNvPr id="5" name="Rectangle 1030"/>
          <p:cNvSpPr>
            <a:spLocks noGrp="1" noChangeArrowheads="1"/>
          </p:cNvSpPr>
          <p:nvPr>
            <p:ph type="sldNum" sz="quarter" idx="11"/>
          </p:nvPr>
        </p:nvSpPr>
        <p:spPr/>
        <p:txBody>
          <a:bodyPr/>
          <a:lstStyle>
            <a:lvl1pPr>
              <a:defRPr/>
            </a:lvl1pPr>
          </a:lstStyle>
          <a:p>
            <a:fld id="{EB7066DB-8D5A-4917-AD55-8099CA39C857}" type="slidenum">
              <a:rPr lang="en-US" altLang="en-US"/>
              <a:pPr/>
              <a:t>‹#›</a:t>
            </a:fld>
            <a:endParaRPr lang="en-US" altLang="en-US"/>
          </a:p>
        </p:txBody>
      </p:sp>
    </p:spTree>
    <p:extLst>
      <p:ext uri="{BB962C8B-B14F-4D97-AF65-F5344CB8AC3E}">
        <p14:creationId xmlns:p14="http://schemas.microsoft.com/office/powerpoint/2010/main" val="3272571315"/>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a:defRPr/>
            </a:lvl1pPr>
          </a:lstStyle>
          <a:p>
            <a:endParaRPr lang="en-US" altLang="en-US"/>
          </a:p>
        </p:txBody>
      </p:sp>
      <p:sp>
        <p:nvSpPr>
          <p:cNvPr id="6" name="Rectangle 1030"/>
          <p:cNvSpPr>
            <a:spLocks noGrp="1" noChangeArrowheads="1"/>
          </p:cNvSpPr>
          <p:nvPr>
            <p:ph type="sldNum" sz="quarter" idx="11"/>
          </p:nvPr>
        </p:nvSpPr>
        <p:spPr/>
        <p:txBody>
          <a:bodyPr/>
          <a:lstStyle>
            <a:lvl1pPr>
              <a:defRPr/>
            </a:lvl1pPr>
          </a:lstStyle>
          <a:p>
            <a:fld id="{48339C26-21C2-45B1-9C32-72EDB54EFD9E}" type="slidenum">
              <a:rPr lang="en-US" altLang="en-US"/>
              <a:pPr/>
              <a:t>‹#›</a:t>
            </a:fld>
            <a:endParaRPr lang="en-US" altLang="en-US"/>
          </a:p>
        </p:txBody>
      </p:sp>
    </p:spTree>
    <p:extLst>
      <p:ext uri="{BB962C8B-B14F-4D97-AF65-F5344CB8AC3E}">
        <p14:creationId xmlns:p14="http://schemas.microsoft.com/office/powerpoint/2010/main" val="424744112"/>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a:defRPr/>
            </a:lvl1pPr>
          </a:lstStyle>
          <a:p>
            <a:endParaRPr lang="en-US" altLang="en-US"/>
          </a:p>
        </p:txBody>
      </p:sp>
      <p:sp>
        <p:nvSpPr>
          <p:cNvPr id="8" name="Rectangle 1030"/>
          <p:cNvSpPr>
            <a:spLocks noGrp="1" noChangeArrowheads="1"/>
          </p:cNvSpPr>
          <p:nvPr>
            <p:ph type="sldNum" sz="quarter" idx="11"/>
          </p:nvPr>
        </p:nvSpPr>
        <p:spPr/>
        <p:txBody>
          <a:bodyPr/>
          <a:lstStyle>
            <a:lvl1pPr>
              <a:defRPr/>
            </a:lvl1pPr>
          </a:lstStyle>
          <a:p>
            <a:fld id="{AF73577E-E884-4185-BECF-33BFBB5891E0}" type="slidenum">
              <a:rPr lang="en-US" altLang="en-US"/>
              <a:pPr/>
              <a:t>‹#›</a:t>
            </a:fld>
            <a:endParaRPr lang="en-US" altLang="en-US"/>
          </a:p>
        </p:txBody>
      </p:sp>
    </p:spTree>
    <p:extLst>
      <p:ext uri="{BB962C8B-B14F-4D97-AF65-F5344CB8AC3E}">
        <p14:creationId xmlns:p14="http://schemas.microsoft.com/office/powerpoint/2010/main" val="3319558870"/>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a:defRPr/>
            </a:lvl1pPr>
          </a:lstStyle>
          <a:p>
            <a:endParaRPr lang="en-US" altLang="en-US"/>
          </a:p>
        </p:txBody>
      </p:sp>
      <p:sp>
        <p:nvSpPr>
          <p:cNvPr id="4" name="Rectangle 1030"/>
          <p:cNvSpPr>
            <a:spLocks noGrp="1" noChangeArrowheads="1"/>
          </p:cNvSpPr>
          <p:nvPr>
            <p:ph type="sldNum" sz="quarter" idx="11"/>
          </p:nvPr>
        </p:nvSpPr>
        <p:spPr/>
        <p:txBody>
          <a:bodyPr/>
          <a:lstStyle>
            <a:lvl1pPr>
              <a:defRPr/>
            </a:lvl1pPr>
          </a:lstStyle>
          <a:p>
            <a:fld id="{08B92EB0-F7EE-4F00-816B-8A764897E338}" type="slidenum">
              <a:rPr lang="en-US" altLang="en-US"/>
              <a:pPr/>
              <a:t>‹#›</a:t>
            </a:fld>
            <a:endParaRPr lang="en-US" altLang="en-US"/>
          </a:p>
        </p:txBody>
      </p:sp>
    </p:spTree>
    <p:extLst>
      <p:ext uri="{BB962C8B-B14F-4D97-AF65-F5344CB8AC3E}">
        <p14:creationId xmlns:p14="http://schemas.microsoft.com/office/powerpoint/2010/main" val="3418487191"/>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a:defRPr/>
            </a:lvl1pPr>
          </a:lstStyle>
          <a:p>
            <a:endParaRPr lang="en-US" altLang="en-US"/>
          </a:p>
        </p:txBody>
      </p:sp>
      <p:sp>
        <p:nvSpPr>
          <p:cNvPr id="3" name="Rectangle 1030"/>
          <p:cNvSpPr>
            <a:spLocks noGrp="1" noChangeArrowheads="1"/>
          </p:cNvSpPr>
          <p:nvPr>
            <p:ph type="sldNum" sz="quarter" idx="11"/>
          </p:nvPr>
        </p:nvSpPr>
        <p:spPr/>
        <p:txBody>
          <a:bodyPr/>
          <a:lstStyle>
            <a:lvl1pPr>
              <a:defRPr/>
            </a:lvl1pPr>
          </a:lstStyle>
          <a:p>
            <a:fld id="{667A474E-89C2-492A-B351-D56155172541}" type="slidenum">
              <a:rPr lang="en-US" altLang="en-US"/>
              <a:pPr/>
              <a:t>‹#›</a:t>
            </a:fld>
            <a:endParaRPr lang="en-US" altLang="en-US"/>
          </a:p>
        </p:txBody>
      </p:sp>
    </p:spTree>
    <p:extLst>
      <p:ext uri="{BB962C8B-B14F-4D97-AF65-F5344CB8AC3E}">
        <p14:creationId xmlns:p14="http://schemas.microsoft.com/office/powerpoint/2010/main" val="3907503626"/>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endParaRPr lang="en-US" altLang="en-US"/>
          </a:p>
        </p:txBody>
      </p:sp>
      <p:sp>
        <p:nvSpPr>
          <p:cNvPr id="6" name="Rectangle 1030"/>
          <p:cNvSpPr>
            <a:spLocks noGrp="1" noChangeArrowheads="1"/>
          </p:cNvSpPr>
          <p:nvPr>
            <p:ph type="sldNum" sz="quarter" idx="11"/>
          </p:nvPr>
        </p:nvSpPr>
        <p:spPr/>
        <p:txBody>
          <a:bodyPr/>
          <a:lstStyle>
            <a:lvl1pPr>
              <a:defRPr/>
            </a:lvl1pPr>
          </a:lstStyle>
          <a:p>
            <a:fld id="{CA8FA0CE-D964-452D-BB82-F7317C95E711}" type="slidenum">
              <a:rPr lang="en-US" altLang="en-US"/>
              <a:pPr/>
              <a:t>‹#›</a:t>
            </a:fld>
            <a:endParaRPr lang="en-US" altLang="en-US"/>
          </a:p>
        </p:txBody>
      </p:sp>
    </p:spTree>
    <p:extLst>
      <p:ext uri="{BB962C8B-B14F-4D97-AF65-F5344CB8AC3E}">
        <p14:creationId xmlns:p14="http://schemas.microsoft.com/office/powerpoint/2010/main" val="4186229146"/>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endParaRPr lang="en-US" altLang="en-US"/>
          </a:p>
        </p:txBody>
      </p:sp>
      <p:sp>
        <p:nvSpPr>
          <p:cNvPr id="6" name="Rectangle 1030"/>
          <p:cNvSpPr>
            <a:spLocks noGrp="1" noChangeArrowheads="1"/>
          </p:cNvSpPr>
          <p:nvPr>
            <p:ph type="sldNum" sz="quarter" idx="11"/>
          </p:nvPr>
        </p:nvSpPr>
        <p:spPr/>
        <p:txBody>
          <a:bodyPr/>
          <a:lstStyle>
            <a:lvl1pPr>
              <a:defRPr/>
            </a:lvl1pPr>
          </a:lstStyle>
          <a:p>
            <a:fld id="{26661B22-3274-497F-BF84-4B49E9F98428}" type="slidenum">
              <a:rPr lang="en-US" altLang="en-US"/>
              <a:pPr/>
              <a:t>‹#›</a:t>
            </a:fld>
            <a:endParaRPr lang="en-US" altLang="en-US"/>
          </a:p>
        </p:txBody>
      </p:sp>
    </p:spTree>
    <p:extLst>
      <p:ext uri="{BB962C8B-B14F-4D97-AF65-F5344CB8AC3E}">
        <p14:creationId xmlns:p14="http://schemas.microsoft.com/office/powerpoint/2010/main" val="1765023993"/>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endParaRPr lang="en-US" altLang="en-US"/>
          </a:p>
        </p:txBody>
      </p:sp>
      <p:sp>
        <p:nvSpPr>
          <p:cNvPr id="5" name="Rectangle 1030"/>
          <p:cNvSpPr>
            <a:spLocks noGrp="1" noChangeArrowheads="1"/>
          </p:cNvSpPr>
          <p:nvPr>
            <p:ph type="sldNum" sz="quarter" idx="11"/>
          </p:nvPr>
        </p:nvSpPr>
        <p:spPr/>
        <p:txBody>
          <a:bodyPr/>
          <a:lstStyle>
            <a:lvl1pPr>
              <a:defRPr/>
            </a:lvl1pPr>
          </a:lstStyle>
          <a:p>
            <a:fld id="{411F5501-095A-48AF-A8A7-9DD1C4255880}" type="slidenum">
              <a:rPr lang="en-US" altLang="en-US"/>
              <a:pPr/>
              <a:t>‹#›</a:t>
            </a:fld>
            <a:endParaRPr lang="en-US" altLang="en-US"/>
          </a:p>
        </p:txBody>
      </p:sp>
    </p:spTree>
    <p:extLst>
      <p:ext uri="{BB962C8B-B14F-4D97-AF65-F5344CB8AC3E}">
        <p14:creationId xmlns:p14="http://schemas.microsoft.com/office/powerpoint/2010/main" val="406076004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E34E36DB-73B7-4ED3-938C-069E25B006FF}" type="slidenum">
              <a:rPr lang="en-US" altLang="en-US"/>
              <a:pPr/>
              <a:t>‹#›</a:t>
            </a:fld>
            <a:endParaRPr lang="en-US" altLang="en-US"/>
          </a:p>
        </p:txBody>
      </p:sp>
    </p:spTree>
    <p:extLst>
      <p:ext uri="{BB962C8B-B14F-4D97-AF65-F5344CB8AC3E}">
        <p14:creationId xmlns:p14="http://schemas.microsoft.com/office/powerpoint/2010/main" val="1577946417"/>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endParaRPr lang="en-US" altLang="en-US"/>
          </a:p>
        </p:txBody>
      </p:sp>
      <p:sp>
        <p:nvSpPr>
          <p:cNvPr id="5" name="Rectangle 1030"/>
          <p:cNvSpPr>
            <a:spLocks noGrp="1" noChangeArrowheads="1"/>
          </p:cNvSpPr>
          <p:nvPr>
            <p:ph type="sldNum" sz="quarter" idx="11"/>
          </p:nvPr>
        </p:nvSpPr>
        <p:spPr/>
        <p:txBody>
          <a:bodyPr/>
          <a:lstStyle>
            <a:lvl1pPr>
              <a:defRPr/>
            </a:lvl1pPr>
          </a:lstStyle>
          <a:p>
            <a:fld id="{CA8528B5-1DCE-4EC8-BBCA-0097AA863264}" type="slidenum">
              <a:rPr lang="en-US" altLang="en-US"/>
              <a:pPr/>
              <a:t>‹#›</a:t>
            </a:fld>
            <a:endParaRPr lang="en-US" altLang="en-US"/>
          </a:p>
        </p:txBody>
      </p:sp>
    </p:spTree>
    <p:extLst>
      <p:ext uri="{BB962C8B-B14F-4D97-AF65-F5344CB8AC3E}">
        <p14:creationId xmlns:p14="http://schemas.microsoft.com/office/powerpoint/2010/main" val="2339984046"/>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anose="02020404030301010803"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DDE1292B-893F-4DD0-B606-880C7D6D7427}" type="slidenum">
              <a:rPr lang="en-US" altLang="en-US"/>
              <a:pPr/>
              <a:t>‹#›</a:t>
            </a:fld>
            <a:endParaRPr lang="en-US" altLang="en-US"/>
          </a:p>
        </p:txBody>
      </p:sp>
    </p:spTree>
    <p:extLst>
      <p:ext uri="{BB962C8B-B14F-4D97-AF65-F5344CB8AC3E}">
        <p14:creationId xmlns:p14="http://schemas.microsoft.com/office/powerpoint/2010/main" val="118080753"/>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endParaRPr lang="en-US" altLang="en-US"/>
          </a:p>
        </p:txBody>
      </p:sp>
      <p:sp>
        <p:nvSpPr>
          <p:cNvPr id="5" name="Rectangle 1030"/>
          <p:cNvSpPr>
            <a:spLocks noGrp="1" noChangeArrowheads="1"/>
          </p:cNvSpPr>
          <p:nvPr>
            <p:ph type="sldNum" sz="quarter" idx="11"/>
          </p:nvPr>
        </p:nvSpPr>
        <p:spPr/>
        <p:txBody>
          <a:bodyPr/>
          <a:lstStyle>
            <a:lvl1pPr>
              <a:defRPr/>
            </a:lvl1pPr>
          </a:lstStyle>
          <a:p>
            <a:fld id="{7EFCD73F-415F-491C-8045-9973C26990BC}" type="slidenum">
              <a:rPr lang="en-US" altLang="en-US"/>
              <a:pPr/>
              <a:t>‹#›</a:t>
            </a:fld>
            <a:endParaRPr lang="en-US" altLang="en-US"/>
          </a:p>
        </p:txBody>
      </p:sp>
    </p:spTree>
    <p:extLst>
      <p:ext uri="{BB962C8B-B14F-4D97-AF65-F5344CB8AC3E}">
        <p14:creationId xmlns:p14="http://schemas.microsoft.com/office/powerpoint/2010/main" val="1785689064"/>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a:defRPr/>
            </a:lvl1pPr>
          </a:lstStyle>
          <a:p>
            <a:endParaRPr lang="en-US" altLang="en-US"/>
          </a:p>
        </p:txBody>
      </p:sp>
      <p:sp>
        <p:nvSpPr>
          <p:cNvPr id="5" name="Rectangle 1030"/>
          <p:cNvSpPr>
            <a:spLocks noGrp="1" noChangeArrowheads="1"/>
          </p:cNvSpPr>
          <p:nvPr>
            <p:ph type="sldNum" sz="quarter" idx="11"/>
          </p:nvPr>
        </p:nvSpPr>
        <p:spPr/>
        <p:txBody>
          <a:bodyPr/>
          <a:lstStyle>
            <a:lvl1pPr>
              <a:defRPr/>
            </a:lvl1pPr>
          </a:lstStyle>
          <a:p>
            <a:fld id="{06E96A79-A925-4939-9692-12EEF9EC8183}" type="slidenum">
              <a:rPr lang="en-US" altLang="en-US"/>
              <a:pPr/>
              <a:t>‹#›</a:t>
            </a:fld>
            <a:endParaRPr lang="en-US" altLang="en-US"/>
          </a:p>
        </p:txBody>
      </p:sp>
    </p:spTree>
    <p:extLst>
      <p:ext uri="{BB962C8B-B14F-4D97-AF65-F5344CB8AC3E}">
        <p14:creationId xmlns:p14="http://schemas.microsoft.com/office/powerpoint/2010/main" val="2473359816"/>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a:defRPr/>
            </a:lvl1pPr>
          </a:lstStyle>
          <a:p>
            <a:endParaRPr lang="en-US" altLang="en-US"/>
          </a:p>
        </p:txBody>
      </p:sp>
      <p:sp>
        <p:nvSpPr>
          <p:cNvPr id="6" name="Rectangle 1030"/>
          <p:cNvSpPr>
            <a:spLocks noGrp="1" noChangeArrowheads="1"/>
          </p:cNvSpPr>
          <p:nvPr>
            <p:ph type="sldNum" sz="quarter" idx="11"/>
          </p:nvPr>
        </p:nvSpPr>
        <p:spPr/>
        <p:txBody>
          <a:bodyPr/>
          <a:lstStyle>
            <a:lvl1pPr>
              <a:defRPr/>
            </a:lvl1pPr>
          </a:lstStyle>
          <a:p>
            <a:fld id="{74D36867-B0A2-4053-84DC-A5FF819E1B8D}" type="slidenum">
              <a:rPr lang="en-US" altLang="en-US"/>
              <a:pPr/>
              <a:t>‹#›</a:t>
            </a:fld>
            <a:endParaRPr lang="en-US" altLang="en-US"/>
          </a:p>
        </p:txBody>
      </p:sp>
    </p:spTree>
    <p:extLst>
      <p:ext uri="{BB962C8B-B14F-4D97-AF65-F5344CB8AC3E}">
        <p14:creationId xmlns:p14="http://schemas.microsoft.com/office/powerpoint/2010/main" val="2840477750"/>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a:defRPr/>
            </a:lvl1pPr>
          </a:lstStyle>
          <a:p>
            <a:endParaRPr lang="en-US" altLang="en-US"/>
          </a:p>
        </p:txBody>
      </p:sp>
      <p:sp>
        <p:nvSpPr>
          <p:cNvPr id="8" name="Rectangle 1030"/>
          <p:cNvSpPr>
            <a:spLocks noGrp="1" noChangeArrowheads="1"/>
          </p:cNvSpPr>
          <p:nvPr>
            <p:ph type="sldNum" sz="quarter" idx="11"/>
          </p:nvPr>
        </p:nvSpPr>
        <p:spPr/>
        <p:txBody>
          <a:bodyPr/>
          <a:lstStyle>
            <a:lvl1pPr>
              <a:defRPr/>
            </a:lvl1pPr>
          </a:lstStyle>
          <a:p>
            <a:fld id="{B536C359-1055-4A9E-8422-A8E7A17129A3}" type="slidenum">
              <a:rPr lang="en-US" altLang="en-US"/>
              <a:pPr/>
              <a:t>‹#›</a:t>
            </a:fld>
            <a:endParaRPr lang="en-US" altLang="en-US"/>
          </a:p>
        </p:txBody>
      </p:sp>
    </p:spTree>
    <p:extLst>
      <p:ext uri="{BB962C8B-B14F-4D97-AF65-F5344CB8AC3E}">
        <p14:creationId xmlns:p14="http://schemas.microsoft.com/office/powerpoint/2010/main" val="3981484364"/>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a:defRPr/>
            </a:lvl1pPr>
          </a:lstStyle>
          <a:p>
            <a:endParaRPr lang="en-US" altLang="en-US"/>
          </a:p>
        </p:txBody>
      </p:sp>
      <p:sp>
        <p:nvSpPr>
          <p:cNvPr id="4" name="Rectangle 1030"/>
          <p:cNvSpPr>
            <a:spLocks noGrp="1" noChangeArrowheads="1"/>
          </p:cNvSpPr>
          <p:nvPr>
            <p:ph type="sldNum" sz="quarter" idx="11"/>
          </p:nvPr>
        </p:nvSpPr>
        <p:spPr/>
        <p:txBody>
          <a:bodyPr/>
          <a:lstStyle>
            <a:lvl1pPr>
              <a:defRPr/>
            </a:lvl1pPr>
          </a:lstStyle>
          <a:p>
            <a:fld id="{680CEE66-75AB-40A7-8B30-A3EE0466BBB4}" type="slidenum">
              <a:rPr lang="en-US" altLang="en-US"/>
              <a:pPr/>
              <a:t>‹#›</a:t>
            </a:fld>
            <a:endParaRPr lang="en-US" altLang="en-US"/>
          </a:p>
        </p:txBody>
      </p:sp>
    </p:spTree>
    <p:extLst>
      <p:ext uri="{BB962C8B-B14F-4D97-AF65-F5344CB8AC3E}">
        <p14:creationId xmlns:p14="http://schemas.microsoft.com/office/powerpoint/2010/main" val="1899919927"/>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a:defRPr/>
            </a:lvl1pPr>
          </a:lstStyle>
          <a:p>
            <a:endParaRPr lang="en-US" altLang="en-US"/>
          </a:p>
        </p:txBody>
      </p:sp>
      <p:sp>
        <p:nvSpPr>
          <p:cNvPr id="3" name="Rectangle 1030"/>
          <p:cNvSpPr>
            <a:spLocks noGrp="1" noChangeArrowheads="1"/>
          </p:cNvSpPr>
          <p:nvPr>
            <p:ph type="sldNum" sz="quarter" idx="11"/>
          </p:nvPr>
        </p:nvSpPr>
        <p:spPr/>
        <p:txBody>
          <a:bodyPr/>
          <a:lstStyle>
            <a:lvl1pPr>
              <a:defRPr/>
            </a:lvl1pPr>
          </a:lstStyle>
          <a:p>
            <a:fld id="{52DEF897-947D-43B5-994B-25EF3BB5C452}" type="slidenum">
              <a:rPr lang="en-US" altLang="en-US"/>
              <a:pPr/>
              <a:t>‹#›</a:t>
            </a:fld>
            <a:endParaRPr lang="en-US" altLang="en-US"/>
          </a:p>
        </p:txBody>
      </p:sp>
    </p:spTree>
    <p:extLst>
      <p:ext uri="{BB962C8B-B14F-4D97-AF65-F5344CB8AC3E}">
        <p14:creationId xmlns:p14="http://schemas.microsoft.com/office/powerpoint/2010/main" val="2499418059"/>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endParaRPr lang="en-US" altLang="en-US"/>
          </a:p>
        </p:txBody>
      </p:sp>
      <p:sp>
        <p:nvSpPr>
          <p:cNvPr id="6" name="Rectangle 1030"/>
          <p:cNvSpPr>
            <a:spLocks noGrp="1" noChangeArrowheads="1"/>
          </p:cNvSpPr>
          <p:nvPr>
            <p:ph type="sldNum" sz="quarter" idx="11"/>
          </p:nvPr>
        </p:nvSpPr>
        <p:spPr/>
        <p:txBody>
          <a:bodyPr/>
          <a:lstStyle>
            <a:lvl1pPr>
              <a:defRPr/>
            </a:lvl1pPr>
          </a:lstStyle>
          <a:p>
            <a:fld id="{0F6CAFCB-512D-46C7-857E-DA502EA18748}" type="slidenum">
              <a:rPr lang="en-US" altLang="en-US"/>
              <a:pPr/>
              <a:t>‹#›</a:t>
            </a:fld>
            <a:endParaRPr lang="en-US" altLang="en-US"/>
          </a:p>
        </p:txBody>
      </p:sp>
    </p:spTree>
    <p:extLst>
      <p:ext uri="{BB962C8B-B14F-4D97-AF65-F5344CB8AC3E}">
        <p14:creationId xmlns:p14="http://schemas.microsoft.com/office/powerpoint/2010/main" val="1136304289"/>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endParaRPr lang="en-US" altLang="en-US"/>
          </a:p>
        </p:txBody>
      </p:sp>
      <p:sp>
        <p:nvSpPr>
          <p:cNvPr id="6" name="Rectangle 1030"/>
          <p:cNvSpPr>
            <a:spLocks noGrp="1" noChangeArrowheads="1"/>
          </p:cNvSpPr>
          <p:nvPr>
            <p:ph type="sldNum" sz="quarter" idx="11"/>
          </p:nvPr>
        </p:nvSpPr>
        <p:spPr/>
        <p:txBody>
          <a:bodyPr/>
          <a:lstStyle>
            <a:lvl1pPr>
              <a:defRPr/>
            </a:lvl1pPr>
          </a:lstStyle>
          <a:p>
            <a:fld id="{F7FF1E28-E499-46A9-AE4E-85F00EFAF631}" type="slidenum">
              <a:rPr lang="en-US" altLang="en-US"/>
              <a:pPr/>
              <a:t>‹#›</a:t>
            </a:fld>
            <a:endParaRPr lang="en-US" altLang="en-US"/>
          </a:p>
        </p:txBody>
      </p:sp>
    </p:spTree>
    <p:extLst>
      <p:ext uri="{BB962C8B-B14F-4D97-AF65-F5344CB8AC3E}">
        <p14:creationId xmlns:p14="http://schemas.microsoft.com/office/powerpoint/2010/main" val="96045715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1.pn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theme" Target="../theme/theme11.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2.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3.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4.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theme" Target="../theme/theme1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slideLayout" Target="../slideLayouts/slideLayout169.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 Id="rId14" Type="http://schemas.openxmlformats.org/officeDocument/2006/relationships/image" Target="../media/image1.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image" Target="../media/image1.png"/><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theme" Target="../theme/theme16.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image" Target="../media/image1.png"/><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theme" Target="../theme/theme17.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9.xml"/><Relationship Id="rId13" Type="http://schemas.openxmlformats.org/officeDocument/2006/relationships/image" Target="../media/image1.png"/><Relationship Id="rId3" Type="http://schemas.openxmlformats.org/officeDocument/2006/relationships/slideLayout" Target="../slideLayouts/slideLayout194.xml"/><Relationship Id="rId7" Type="http://schemas.openxmlformats.org/officeDocument/2006/relationships/slideLayout" Target="../slideLayouts/slideLayout198.xml"/><Relationship Id="rId12" Type="http://schemas.openxmlformats.org/officeDocument/2006/relationships/theme" Target="../theme/theme18.xml"/><Relationship Id="rId2" Type="http://schemas.openxmlformats.org/officeDocument/2006/relationships/slideLayout" Target="../slideLayouts/slideLayout193.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slideLayout" Target="../slideLayouts/slideLayout202.xml"/><Relationship Id="rId5" Type="http://schemas.openxmlformats.org/officeDocument/2006/relationships/slideLayout" Target="../slideLayouts/slideLayout196.xml"/><Relationship Id="rId10" Type="http://schemas.openxmlformats.org/officeDocument/2006/relationships/slideLayout" Target="../slideLayouts/slideLayout201.xml"/><Relationship Id="rId4" Type="http://schemas.openxmlformats.org/officeDocument/2006/relationships/slideLayout" Target="../slideLayouts/slideLayout195.xml"/><Relationship Id="rId9" Type="http://schemas.openxmlformats.org/officeDocument/2006/relationships/slideLayout" Target="../slideLayouts/slideLayout200.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0.xml"/><Relationship Id="rId13" Type="http://schemas.openxmlformats.org/officeDocument/2006/relationships/theme" Target="../theme/theme19.xml"/><Relationship Id="rId3" Type="http://schemas.openxmlformats.org/officeDocument/2006/relationships/slideLayout" Target="../slideLayouts/slideLayout205.xml"/><Relationship Id="rId7" Type="http://schemas.openxmlformats.org/officeDocument/2006/relationships/slideLayout" Target="../slideLayouts/slideLayout209.xml"/><Relationship Id="rId12" Type="http://schemas.openxmlformats.org/officeDocument/2006/relationships/slideLayout" Target="../slideLayouts/slideLayout214.xml"/><Relationship Id="rId2" Type="http://schemas.openxmlformats.org/officeDocument/2006/relationships/slideLayout" Target="../slideLayouts/slideLayout204.xml"/><Relationship Id="rId1" Type="http://schemas.openxmlformats.org/officeDocument/2006/relationships/slideLayout" Target="../slideLayouts/slideLayout203.xml"/><Relationship Id="rId6" Type="http://schemas.openxmlformats.org/officeDocument/2006/relationships/slideLayout" Target="../slideLayouts/slideLayout208.xml"/><Relationship Id="rId11" Type="http://schemas.openxmlformats.org/officeDocument/2006/relationships/slideLayout" Target="../slideLayouts/slideLayout213.xml"/><Relationship Id="rId5" Type="http://schemas.openxmlformats.org/officeDocument/2006/relationships/slideLayout" Target="../slideLayouts/slideLayout207.xml"/><Relationship Id="rId10" Type="http://schemas.openxmlformats.org/officeDocument/2006/relationships/slideLayout" Target="../slideLayouts/slideLayout212.xml"/><Relationship Id="rId4" Type="http://schemas.openxmlformats.org/officeDocument/2006/relationships/slideLayout" Target="../slideLayouts/slideLayout206.xml"/><Relationship Id="rId9" Type="http://schemas.openxmlformats.org/officeDocument/2006/relationships/slideLayout" Target="../slideLayouts/slideLayout2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2.xml"/><Relationship Id="rId3" Type="http://schemas.openxmlformats.org/officeDocument/2006/relationships/slideLayout" Target="../slideLayouts/slideLayout217.xml"/><Relationship Id="rId7" Type="http://schemas.openxmlformats.org/officeDocument/2006/relationships/slideLayout" Target="../slideLayouts/slideLayout221.xml"/><Relationship Id="rId12" Type="http://schemas.openxmlformats.org/officeDocument/2006/relationships/theme" Target="../theme/theme20.xml"/><Relationship Id="rId2" Type="http://schemas.openxmlformats.org/officeDocument/2006/relationships/slideLayout" Target="../slideLayouts/slideLayout216.xml"/><Relationship Id="rId1" Type="http://schemas.openxmlformats.org/officeDocument/2006/relationships/slideLayout" Target="../slideLayouts/slideLayout215.xml"/><Relationship Id="rId6" Type="http://schemas.openxmlformats.org/officeDocument/2006/relationships/slideLayout" Target="../slideLayouts/slideLayout220.xml"/><Relationship Id="rId11" Type="http://schemas.openxmlformats.org/officeDocument/2006/relationships/slideLayout" Target="../slideLayouts/slideLayout225.xml"/><Relationship Id="rId5" Type="http://schemas.openxmlformats.org/officeDocument/2006/relationships/slideLayout" Target="../slideLayouts/slideLayout219.xml"/><Relationship Id="rId10" Type="http://schemas.openxmlformats.org/officeDocument/2006/relationships/slideLayout" Target="../slideLayouts/slideLayout224.xml"/><Relationship Id="rId4" Type="http://schemas.openxmlformats.org/officeDocument/2006/relationships/slideLayout" Target="../slideLayouts/slideLayout218.xml"/><Relationship Id="rId9" Type="http://schemas.openxmlformats.org/officeDocument/2006/relationships/slideLayout" Target="../slideLayouts/slideLayout223.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3.xml"/><Relationship Id="rId3" Type="http://schemas.openxmlformats.org/officeDocument/2006/relationships/slideLayout" Target="../slideLayouts/slideLayout228.xml"/><Relationship Id="rId7" Type="http://schemas.openxmlformats.org/officeDocument/2006/relationships/slideLayout" Target="../slideLayouts/slideLayout232.xml"/><Relationship Id="rId12" Type="http://schemas.openxmlformats.org/officeDocument/2006/relationships/theme" Target="../theme/theme21.xml"/><Relationship Id="rId2" Type="http://schemas.openxmlformats.org/officeDocument/2006/relationships/slideLayout" Target="../slideLayouts/slideLayout227.xml"/><Relationship Id="rId1" Type="http://schemas.openxmlformats.org/officeDocument/2006/relationships/slideLayout" Target="../slideLayouts/slideLayout226.xml"/><Relationship Id="rId6" Type="http://schemas.openxmlformats.org/officeDocument/2006/relationships/slideLayout" Target="../slideLayouts/slideLayout231.xml"/><Relationship Id="rId11" Type="http://schemas.openxmlformats.org/officeDocument/2006/relationships/slideLayout" Target="../slideLayouts/slideLayout236.xml"/><Relationship Id="rId5" Type="http://schemas.openxmlformats.org/officeDocument/2006/relationships/slideLayout" Target="../slideLayouts/slideLayout230.xml"/><Relationship Id="rId10" Type="http://schemas.openxmlformats.org/officeDocument/2006/relationships/slideLayout" Target="../slideLayouts/slideLayout235.xml"/><Relationship Id="rId4" Type="http://schemas.openxmlformats.org/officeDocument/2006/relationships/slideLayout" Target="../slideLayouts/slideLayout229.xml"/><Relationship Id="rId9" Type="http://schemas.openxmlformats.org/officeDocument/2006/relationships/slideLayout" Target="../slideLayouts/slideLayout234.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4.xml"/><Relationship Id="rId3" Type="http://schemas.openxmlformats.org/officeDocument/2006/relationships/slideLayout" Target="../slideLayouts/slideLayout239.xml"/><Relationship Id="rId7" Type="http://schemas.openxmlformats.org/officeDocument/2006/relationships/slideLayout" Target="../slideLayouts/slideLayout243.xml"/><Relationship Id="rId12" Type="http://schemas.openxmlformats.org/officeDocument/2006/relationships/theme" Target="../theme/theme22.xml"/><Relationship Id="rId2" Type="http://schemas.openxmlformats.org/officeDocument/2006/relationships/slideLayout" Target="../slideLayouts/slideLayout238.xml"/><Relationship Id="rId1" Type="http://schemas.openxmlformats.org/officeDocument/2006/relationships/slideLayout" Target="../slideLayouts/slideLayout237.xml"/><Relationship Id="rId6" Type="http://schemas.openxmlformats.org/officeDocument/2006/relationships/slideLayout" Target="../slideLayouts/slideLayout242.xml"/><Relationship Id="rId11" Type="http://schemas.openxmlformats.org/officeDocument/2006/relationships/slideLayout" Target="../slideLayouts/slideLayout247.xml"/><Relationship Id="rId5" Type="http://schemas.openxmlformats.org/officeDocument/2006/relationships/slideLayout" Target="../slideLayouts/slideLayout241.xml"/><Relationship Id="rId10" Type="http://schemas.openxmlformats.org/officeDocument/2006/relationships/slideLayout" Target="../slideLayouts/slideLayout246.xml"/><Relationship Id="rId4" Type="http://schemas.openxmlformats.org/officeDocument/2006/relationships/slideLayout" Target="../slideLayouts/slideLayout240.xml"/><Relationship Id="rId9" Type="http://schemas.openxmlformats.org/officeDocument/2006/relationships/slideLayout" Target="../slideLayouts/slideLayout245.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5.xml"/><Relationship Id="rId13" Type="http://schemas.openxmlformats.org/officeDocument/2006/relationships/theme" Target="../theme/theme23.xml"/><Relationship Id="rId3" Type="http://schemas.openxmlformats.org/officeDocument/2006/relationships/slideLayout" Target="../slideLayouts/slideLayout250.xml"/><Relationship Id="rId7" Type="http://schemas.openxmlformats.org/officeDocument/2006/relationships/slideLayout" Target="../slideLayouts/slideLayout254.xml"/><Relationship Id="rId12" Type="http://schemas.openxmlformats.org/officeDocument/2006/relationships/slideLayout" Target="../slideLayouts/slideLayout259.xml"/><Relationship Id="rId2" Type="http://schemas.openxmlformats.org/officeDocument/2006/relationships/slideLayout" Target="../slideLayouts/slideLayout249.xml"/><Relationship Id="rId1" Type="http://schemas.openxmlformats.org/officeDocument/2006/relationships/slideLayout" Target="../slideLayouts/slideLayout248.xml"/><Relationship Id="rId6" Type="http://schemas.openxmlformats.org/officeDocument/2006/relationships/slideLayout" Target="../slideLayouts/slideLayout253.xml"/><Relationship Id="rId11" Type="http://schemas.openxmlformats.org/officeDocument/2006/relationships/slideLayout" Target="../slideLayouts/slideLayout258.xml"/><Relationship Id="rId5" Type="http://schemas.openxmlformats.org/officeDocument/2006/relationships/slideLayout" Target="../slideLayouts/slideLayout252.xml"/><Relationship Id="rId10" Type="http://schemas.openxmlformats.org/officeDocument/2006/relationships/slideLayout" Target="../slideLayouts/slideLayout257.xml"/><Relationship Id="rId4" Type="http://schemas.openxmlformats.org/officeDocument/2006/relationships/slideLayout" Target="../slideLayouts/slideLayout251.xml"/><Relationship Id="rId9" Type="http://schemas.openxmlformats.org/officeDocument/2006/relationships/slideLayout" Target="../slideLayouts/slideLayout256.xml"/><Relationship Id="rId14" Type="http://schemas.openxmlformats.org/officeDocument/2006/relationships/image" Target="../media/image1.pn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7.xml"/><Relationship Id="rId3" Type="http://schemas.openxmlformats.org/officeDocument/2006/relationships/slideLayout" Target="../slideLayouts/slideLayout262.xml"/><Relationship Id="rId7" Type="http://schemas.openxmlformats.org/officeDocument/2006/relationships/slideLayout" Target="../slideLayouts/slideLayout266.xml"/><Relationship Id="rId12" Type="http://schemas.openxmlformats.org/officeDocument/2006/relationships/theme" Target="../theme/theme24.xml"/><Relationship Id="rId2" Type="http://schemas.openxmlformats.org/officeDocument/2006/relationships/slideLayout" Target="../slideLayouts/slideLayout261.xml"/><Relationship Id="rId1" Type="http://schemas.openxmlformats.org/officeDocument/2006/relationships/slideLayout" Target="../slideLayouts/slideLayout260.xml"/><Relationship Id="rId6" Type="http://schemas.openxmlformats.org/officeDocument/2006/relationships/slideLayout" Target="../slideLayouts/slideLayout265.xml"/><Relationship Id="rId11" Type="http://schemas.openxmlformats.org/officeDocument/2006/relationships/slideLayout" Target="../slideLayouts/slideLayout270.xml"/><Relationship Id="rId5" Type="http://schemas.openxmlformats.org/officeDocument/2006/relationships/slideLayout" Target="../slideLayouts/slideLayout264.xml"/><Relationship Id="rId10" Type="http://schemas.openxmlformats.org/officeDocument/2006/relationships/slideLayout" Target="../slideLayouts/slideLayout269.xml"/><Relationship Id="rId4" Type="http://schemas.openxmlformats.org/officeDocument/2006/relationships/slideLayout" Target="../slideLayouts/slideLayout263.xml"/><Relationship Id="rId9" Type="http://schemas.openxmlformats.org/officeDocument/2006/relationships/slideLayout" Target="../slideLayouts/slideLayout268.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8.xml"/><Relationship Id="rId3" Type="http://schemas.openxmlformats.org/officeDocument/2006/relationships/slideLayout" Target="../slideLayouts/slideLayout273.xml"/><Relationship Id="rId7" Type="http://schemas.openxmlformats.org/officeDocument/2006/relationships/slideLayout" Target="../slideLayouts/slideLayout277.xml"/><Relationship Id="rId12" Type="http://schemas.openxmlformats.org/officeDocument/2006/relationships/theme" Target="../theme/theme25.xml"/><Relationship Id="rId2" Type="http://schemas.openxmlformats.org/officeDocument/2006/relationships/slideLayout" Target="../slideLayouts/slideLayout272.xml"/><Relationship Id="rId1" Type="http://schemas.openxmlformats.org/officeDocument/2006/relationships/slideLayout" Target="../slideLayouts/slideLayout271.xml"/><Relationship Id="rId6" Type="http://schemas.openxmlformats.org/officeDocument/2006/relationships/slideLayout" Target="../slideLayouts/slideLayout276.xml"/><Relationship Id="rId11" Type="http://schemas.openxmlformats.org/officeDocument/2006/relationships/slideLayout" Target="../slideLayouts/slideLayout281.xml"/><Relationship Id="rId5" Type="http://schemas.openxmlformats.org/officeDocument/2006/relationships/slideLayout" Target="../slideLayouts/slideLayout275.xml"/><Relationship Id="rId10" Type="http://schemas.openxmlformats.org/officeDocument/2006/relationships/slideLayout" Target="../slideLayouts/slideLayout280.xml"/><Relationship Id="rId4" Type="http://schemas.openxmlformats.org/officeDocument/2006/relationships/slideLayout" Target="../slideLayouts/slideLayout274.xml"/><Relationship Id="rId9" Type="http://schemas.openxmlformats.org/officeDocument/2006/relationships/slideLayout" Target="../slideLayouts/slideLayout279.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9.xml"/><Relationship Id="rId13" Type="http://schemas.openxmlformats.org/officeDocument/2006/relationships/image" Target="../media/image1.png"/><Relationship Id="rId3" Type="http://schemas.openxmlformats.org/officeDocument/2006/relationships/slideLayout" Target="../slideLayouts/slideLayout284.xml"/><Relationship Id="rId7" Type="http://schemas.openxmlformats.org/officeDocument/2006/relationships/slideLayout" Target="../slideLayouts/slideLayout288.xml"/><Relationship Id="rId12" Type="http://schemas.openxmlformats.org/officeDocument/2006/relationships/theme" Target="../theme/theme26.xml"/><Relationship Id="rId2" Type="http://schemas.openxmlformats.org/officeDocument/2006/relationships/slideLayout" Target="../slideLayouts/slideLayout283.xml"/><Relationship Id="rId1" Type="http://schemas.openxmlformats.org/officeDocument/2006/relationships/slideLayout" Target="../slideLayouts/slideLayout282.xml"/><Relationship Id="rId6" Type="http://schemas.openxmlformats.org/officeDocument/2006/relationships/slideLayout" Target="../slideLayouts/slideLayout287.xml"/><Relationship Id="rId11" Type="http://schemas.openxmlformats.org/officeDocument/2006/relationships/slideLayout" Target="../slideLayouts/slideLayout292.xml"/><Relationship Id="rId5" Type="http://schemas.openxmlformats.org/officeDocument/2006/relationships/slideLayout" Target="../slideLayouts/slideLayout286.xml"/><Relationship Id="rId10" Type="http://schemas.openxmlformats.org/officeDocument/2006/relationships/slideLayout" Target="../slideLayouts/slideLayout291.xml"/><Relationship Id="rId4" Type="http://schemas.openxmlformats.org/officeDocument/2006/relationships/slideLayout" Target="../slideLayouts/slideLayout285.xml"/><Relationship Id="rId9" Type="http://schemas.openxmlformats.org/officeDocument/2006/relationships/slideLayout" Target="../slideLayouts/slideLayout290.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00.xml"/><Relationship Id="rId13" Type="http://schemas.openxmlformats.org/officeDocument/2006/relationships/image" Target="../media/image1.png"/><Relationship Id="rId3" Type="http://schemas.openxmlformats.org/officeDocument/2006/relationships/slideLayout" Target="../slideLayouts/slideLayout295.xml"/><Relationship Id="rId7" Type="http://schemas.openxmlformats.org/officeDocument/2006/relationships/slideLayout" Target="../slideLayouts/slideLayout299.xml"/><Relationship Id="rId12" Type="http://schemas.openxmlformats.org/officeDocument/2006/relationships/theme" Target="../theme/theme27.xml"/><Relationship Id="rId2" Type="http://schemas.openxmlformats.org/officeDocument/2006/relationships/slideLayout" Target="../slideLayouts/slideLayout294.xml"/><Relationship Id="rId1" Type="http://schemas.openxmlformats.org/officeDocument/2006/relationships/slideLayout" Target="../slideLayouts/slideLayout293.xml"/><Relationship Id="rId6" Type="http://schemas.openxmlformats.org/officeDocument/2006/relationships/slideLayout" Target="../slideLayouts/slideLayout298.xml"/><Relationship Id="rId11" Type="http://schemas.openxmlformats.org/officeDocument/2006/relationships/slideLayout" Target="../slideLayouts/slideLayout303.xml"/><Relationship Id="rId5" Type="http://schemas.openxmlformats.org/officeDocument/2006/relationships/slideLayout" Target="../slideLayouts/slideLayout297.xml"/><Relationship Id="rId10" Type="http://schemas.openxmlformats.org/officeDocument/2006/relationships/slideLayout" Target="../slideLayouts/slideLayout302.xml"/><Relationship Id="rId4" Type="http://schemas.openxmlformats.org/officeDocument/2006/relationships/slideLayout" Target="../slideLayouts/slideLayout296.xml"/><Relationship Id="rId9" Type="http://schemas.openxmlformats.org/officeDocument/2006/relationships/slideLayout" Target="../slideLayouts/slideLayout301.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11.xml"/><Relationship Id="rId13" Type="http://schemas.openxmlformats.org/officeDocument/2006/relationships/image" Target="../media/image1.png"/><Relationship Id="rId3" Type="http://schemas.openxmlformats.org/officeDocument/2006/relationships/slideLayout" Target="../slideLayouts/slideLayout306.xml"/><Relationship Id="rId7" Type="http://schemas.openxmlformats.org/officeDocument/2006/relationships/slideLayout" Target="../slideLayouts/slideLayout310.xml"/><Relationship Id="rId12" Type="http://schemas.openxmlformats.org/officeDocument/2006/relationships/theme" Target="../theme/theme28.xml"/><Relationship Id="rId2" Type="http://schemas.openxmlformats.org/officeDocument/2006/relationships/slideLayout" Target="../slideLayouts/slideLayout305.xml"/><Relationship Id="rId1" Type="http://schemas.openxmlformats.org/officeDocument/2006/relationships/slideLayout" Target="../slideLayouts/slideLayout304.xml"/><Relationship Id="rId6" Type="http://schemas.openxmlformats.org/officeDocument/2006/relationships/slideLayout" Target="../slideLayouts/slideLayout309.xml"/><Relationship Id="rId11" Type="http://schemas.openxmlformats.org/officeDocument/2006/relationships/slideLayout" Target="../slideLayouts/slideLayout314.xml"/><Relationship Id="rId5" Type="http://schemas.openxmlformats.org/officeDocument/2006/relationships/slideLayout" Target="../slideLayouts/slideLayout308.xml"/><Relationship Id="rId10" Type="http://schemas.openxmlformats.org/officeDocument/2006/relationships/slideLayout" Target="../slideLayouts/slideLayout313.xml"/><Relationship Id="rId4" Type="http://schemas.openxmlformats.org/officeDocument/2006/relationships/slideLayout" Target="../slideLayouts/slideLayout307.xml"/><Relationship Id="rId9" Type="http://schemas.openxmlformats.org/officeDocument/2006/relationships/slideLayout" Target="../slideLayouts/slideLayout312.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22.xml"/><Relationship Id="rId3" Type="http://schemas.openxmlformats.org/officeDocument/2006/relationships/slideLayout" Target="../slideLayouts/slideLayout317.xml"/><Relationship Id="rId7" Type="http://schemas.openxmlformats.org/officeDocument/2006/relationships/slideLayout" Target="../slideLayouts/slideLayout321.xml"/><Relationship Id="rId12" Type="http://schemas.openxmlformats.org/officeDocument/2006/relationships/theme" Target="../theme/theme29.xml"/><Relationship Id="rId2" Type="http://schemas.openxmlformats.org/officeDocument/2006/relationships/slideLayout" Target="../slideLayouts/slideLayout316.xml"/><Relationship Id="rId1" Type="http://schemas.openxmlformats.org/officeDocument/2006/relationships/slideLayout" Target="../slideLayouts/slideLayout315.xml"/><Relationship Id="rId6" Type="http://schemas.openxmlformats.org/officeDocument/2006/relationships/slideLayout" Target="../slideLayouts/slideLayout320.xml"/><Relationship Id="rId11" Type="http://schemas.openxmlformats.org/officeDocument/2006/relationships/slideLayout" Target="../slideLayouts/slideLayout325.xml"/><Relationship Id="rId5" Type="http://schemas.openxmlformats.org/officeDocument/2006/relationships/slideLayout" Target="../slideLayouts/slideLayout319.xml"/><Relationship Id="rId10" Type="http://schemas.openxmlformats.org/officeDocument/2006/relationships/slideLayout" Target="../slideLayouts/slideLayout324.xml"/><Relationship Id="rId4" Type="http://schemas.openxmlformats.org/officeDocument/2006/relationships/slideLayout" Target="../slideLayouts/slideLayout318.xml"/><Relationship Id="rId9" Type="http://schemas.openxmlformats.org/officeDocument/2006/relationships/slideLayout" Target="../slideLayouts/slideLayout3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33.xml"/><Relationship Id="rId13" Type="http://schemas.openxmlformats.org/officeDocument/2006/relationships/image" Target="../media/image1.png"/><Relationship Id="rId3" Type="http://schemas.openxmlformats.org/officeDocument/2006/relationships/slideLayout" Target="../slideLayouts/slideLayout328.xml"/><Relationship Id="rId7" Type="http://schemas.openxmlformats.org/officeDocument/2006/relationships/slideLayout" Target="../slideLayouts/slideLayout332.xml"/><Relationship Id="rId12" Type="http://schemas.openxmlformats.org/officeDocument/2006/relationships/theme" Target="../theme/theme30.xml"/><Relationship Id="rId2" Type="http://schemas.openxmlformats.org/officeDocument/2006/relationships/slideLayout" Target="../slideLayouts/slideLayout327.xml"/><Relationship Id="rId1" Type="http://schemas.openxmlformats.org/officeDocument/2006/relationships/slideLayout" Target="../slideLayouts/slideLayout326.xml"/><Relationship Id="rId6" Type="http://schemas.openxmlformats.org/officeDocument/2006/relationships/slideLayout" Target="../slideLayouts/slideLayout331.xml"/><Relationship Id="rId11" Type="http://schemas.openxmlformats.org/officeDocument/2006/relationships/slideLayout" Target="../slideLayouts/slideLayout336.xml"/><Relationship Id="rId5" Type="http://schemas.openxmlformats.org/officeDocument/2006/relationships/slideLayout" Target="../slideLayouts/slideLayout330.xml"/><Relationship Id="rId10" Type="http://schemas.openxmlformats.org/officeDocument/2006/relationships/slideLayout" Target="../slideLayouts/slideLayout335.xml"/><Relationship Id="rId4" Type="http://schemas.openxmlformats.org/officeDocument/2006/relationships/slideLayout" Target="../slideLayouts/slideLayout329.xml"/><Relationship Id="rId9" Type="http://schemas.openxmlformats.org/officeDocument/2006/relationships/slideLayout" Target="../slideLayouts/slideLayout334.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44.xml"/><Relationship Id="rId13" Type="http://schemas.openxmlformats.org/officeDocument/2006/relationships/image" Target="../media/image1.png"/><Relationship Id="rId3" Type="http://schemas.openxmlformats.org/officeDocument/2006/relationships/slideLayout" Target="../slideLayouts/slideLayout339.xml"/><Relationship Id="rId7" Type="http://schemas.openxmlformats.org/officeDocument/2006/relationships/slideLayout" Target="../slideLayouts/slideLayout343.xml"/><Relationship Id="rId12" Type="http://schemas.openxmlformats.org/officeDocument/2006/relationships/theme" Target="../theme/theme31.xml"/><Relationship Id="rId2" Type="http://schemas.openxmlformats.org/officeDocument/2006/relationships/slideLayout" Target="../slideLayouts/slideLayout338.xml"/><Relationship Id="rId1" Type="http://schemas.openxmlformats.org/officeDocument/2006/relationships/slideLayout" Target="../slideLayouts/slideLayout337.xml"/><Relationship Id="rId6" Type="http://schemas.openxmlformats.org/officeDocument/2006/relationships/slideLayout" Target="../slideLayouts/slideLayout342.xml"/><Relationship Id="rId11" Type="http://schemas.openxmlformats.org/officeDocument/2006/relationships/slideLayout" Target="../slideLayouts/slideLayout347.xml"/><Relationship Id="rId5" Type="http://schemas.openxmlformats.org/officeDocument/2006/relationships/slideLayout" Target="../slideLayouts/slideLayout341.xml"/><Relationship Id="rId10" Type="http://schemas.openxmlformats.org/officeDocument/2006/relationships/slideLayout" Target="../slideLayouts/slideLayout346.xml"/><Relationship Id="rId4" Type="http://schemas.openxmlformats.org/officeDocument/2006/relationships/slideLayout" Target="../slideLayouts/slideLayout340.xml"/><Relationship Id="rId9" Type="http://schemas.openxmlformats.org/officeDocument/2006/relationships/slideLayout" Target="../slideLayouts/slideLayout345.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55.xml"/><Relationship Id="rId3" Type="http://schemas.openxmlformats.org/officeDocument/2006/relationships/slideLayout" Target="../slideLayouts/slideLayout350.xml"/><Relationship Id="rId7" Type="http://schemas.openxmlformats.org/officeDocument/2006/relationships/slideLayout" Target="../slideLayouts/slideLayout354.xml"/><Relationship Id="rId12" Type="http://schemas.openxmlformats.org/officeDocument/2006/relationships/theme" Target="../theme/theme32.xml"/><Relationship Id="rId2" Type="http://schemas.openxmlformats.org/officeDocument/2006/relationships/slideLayout" Target="../slideLayouts/slideLayout349.xml"/><Relationship Id="rId1" Type="http://schemas.openxmlformats.org/officeDocument/2006/relationships/slideLayout" Target="../slideLayouts/slideLayout348.xml"/><Relationship Id="rId6" Type="http://schemas.openxmlformats.org/officeDocument/2006/relationships/slideLayout" Target="../slideLayouts/slideLayout353.xml"/><Relationship Id="rId11" Type="http://schemas.openxmlformats.org/officeDocument/2006/relationships/slideLayout" Target="../slideLayouts/slideLayout358.xml"/><Relationship Id="rId5" Type="http://schemas.openxmlformats.org/officeDocument/2006/relationships/slideLayout" Target="../slideLayouts/slideLayout352.xml"/><Relationship Id="rId10" Type="http://schemas.openxmlformats.org/officeDocument/2006/relationships/slideLayout" Target="../slideLayouts/slideLayout357.xml"/><Relationship Id="rId4" Type="http://schemas.openxmlformats.org/officeDocument/2006/relationships/slideLayout" Target="../slideLayouts/slideLayout351.xml"/><Relationship Id="rId9" Type="http://schemas.openxmlformats.org/officeDocument/2006/relationships/slideLayout" Target="../slideLayouts/slideLayout356.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6.xml"/><Relationship Id="rId3" Type="http://schemas.openxmlformats.org/officeDocument/2006/relationships/slideLayout" Target="../slideLayouts/slideLayout361.xml"/><Relationship Id="rId7" Type="http://schemas.openxmlformats.org/officeDocument/2006/relationships/slideLayout" Target="../slideLayouts/slideLayout365.xml"/><Relationship Id="rId12" Type="http://schemas.openxmlformats.org/officeDocument/2006/relationships/theme" Target="../theme/theme33.xml"/><Relationship Id="rId2" Type="http://schemas.openxmlformats.org/officeDocument/2006/relationships/slideLayout" Target="../slideLayouts/slideLayout360.xml"/><Relationship Id="rId1" Type="http://schemas.openxmlformats.org/officeDocument/2006/relationships/slideLayout" Target="../slideLayouts/slideLayout359.xml"/><Relationship Id="rId6" Type="http://schemas.openxmlformats.org/officeDocument/2006/relationships/slideLayout" Target="../slideLayouts/slideLayout364.xml"/><Relationship Id="rId11" Type="http://schemas.openxmlformats.org/officeDocument/2006/relationships/slideLayout" Target="../slideLayouts/slideLayout369.xml"/><Relationship Id="rId5" Type="http://schemas.openxmlformats.org/officeDocument/2006/relationships/slideLayout" Target="../slideLayouts/slideLayout363.xml"/><Relationship Id="rId10" Type="http://schemas.openxmlformats.org/officeDocument/2006/relationships/slideLayout" Target="../slideLayouts/slideLayout368.xml"/><Relationship Id="rId4" Type="http://schemas.openxmlformats.org/officeDocument/2006/relationships/slideLayout" Target="../slideLayouts/slideLayout362.xml"/><Relationship Id="rId9" Type="http://schemas.openxmlformats.org/officeDocument/2006/relationships/slideLayout" Target="../slideLayouts/slideLayout367.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7.xml"/><Relationship Id="rId13" Type="http://schemas.openxmlformats.org/officeDocument/2006/relationships/image" Target="../media/image1.png"/><Relationship Id="rId3" Type="http://schemas.openxmlformats.org/officeDocument/2006/relationships/slideLayout" Target="../slideLayouts/slideLayout372.xml"/><Relationship Id="rId7" Type="http://schemas.openxmlformats.org/officeDocument/2006/relationships/slideLayout" Target="../slideLayouts/slideLayout376.xml"/><Relationship Id="rId12" Type="http://schemas.openxmlformats.org/officeDocument/2006/relationships/theme" Target="../theme/theme34.xml"/><Relationship Id="rId2" Type="http://schemas.openxmlformats.org/officeDocument/2006/relationships/slideLayout" Target="../slideLayouts/slideLayout371.xml"/><Relationship Id="rId1" Type="http://schemas.openxmlformats.org/officeDocument/2006/relationships/slideLayout" Target="../slideLayouts/slideLayout370.xml"/><Relationship Id="rId6" Type="http://schemas.openxmlformats.org/officeDocument/2006/relationships/slideLayout" Target="../slideLayouts/slideLayout375.xml"/><Relationship Id="rId11" Type="http://schemas.openxmlformats.org/officeDocument/2006/relationships/slideLayout" Target="../slideLayouts/slideLayout380.xml"/><Relationship Id="rId5" Type="http://schemas.openxmlformats.org/officeDocument/2006/relationships/slideLayout" Target="../slideLayouts/slideLayout374.xml"/><Relationship Id="rId10" Type="http://schemas.openxmlformats.org/officeDocument/2006/relationships/slideLayout" Target="../slideLayouts/slideLayout379.xml"/><Relationship Id="rId4" Type="http://schemas.openxmlformats.org/officeDocument/2006/relationships/slideLayout" Target="../slideLayouts/slideLayout373.xml"/><Relationship Id="rId9" Type="http://schemas.openxmlformats.org/officeDocument/2006/relationships/slideLayout" Target="../slideLayouts/slideLayout378.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8.xml"/><Relationship Id="rId13" Type="http://schemas.openxmlformats.org/officeDocument/2006/relationships/image" Target="../media/image1.png"/><Relationship Id="rId3" Type="http://schemas.openxmlformats.org/officeDocument/2006/relationships/slideLayout" Target="../slideLayouts/slideLayout383.xml"/><Relationship Id="rId7" Type="http://schemas.openxmlformats.org/officeDocument/2006/relationships/slideLayout" Target="../slideLayouts/slideLayout387.xml"/><Relationship Id="rId12" Type="http://schemas.openxmlformats.org/officeDocument/2006/relationships/theme" Target="../theme/theme35.xml"/><Relationship Id="rId2" Type="http://schemas.openxmlformats.org/officeDocument/2006/relationships/slideLayout" Target="../slideLayouts/slideLayout382.xml"/><Relationship Id="rId1" Type="http://schemas.openxmlformats.org/officeDocument/2006/relationships/slideLayout" Target="../slideLayouts/slideLayout381.xml"/><Relationship Id="rId6" Type="http://schemas.openxmlformats.org/officeDocument/2006/relationships/slideLayout" Target="../slideLayouts/slideLayout386.xml"/><Relationship Id="rId11" Type="http://schemas.openxmlformats.org/officeDocument/2006/relationships/slideLayout" Target="../slideLayouts/slideLayout391.xml"/><Relationship Id="rId5" Type="http://schemas.openxmlformats.org/officeDocument/2006/relationships/slideLayout" Target="../slideLayouts/slideLayout385.xml"/><Relationship Id="rId10" Type="http://schemas.openxmlformats.org/officeDocument/2006/relationships/slideLayout" Target="../slideLayouts/slideLayout390.xml"/><Relationship Id="rId4" Type="http://schemas.openxmlformats.org/officeDocument/2006/relationships/slideLayout" Target="../slideLayouts/slideLayout384.xml"/><Relationship Id="rId9" Type="http://schemas.openxmlformats.org/officeDocument/2006/relationships/slideLayout" Target="../slideLayouts/slideLayout389.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9.xml"/><Relationship Id="rId13" Type="http://schemas.openxmlformats.org/officeDocument/2006/relationships/image" Target="../media/image1.png"/><Relationship Id="rId3" Type="http://schemas.openxmlformats.org/officeDocument/2006/relationships/slideLayout" Target="../slideLayouts/slideLayout394.xml"/><Relationship Id="rId7" Type="http://schemas.openxmlformats.org/officeDocument/2006/relationships/slideLayout" Target="../slideLayouts/slideLayout398.xml"/><Relationship Id="rId12" Type="http://schemas.openxmlformats.org/officeDocument/2006/relationships/theme" Target="../theme/theme36.xml"/><Relationship Id="rId2" Type="http://schemas.openxmlformats.org/officeDocument/2006/relationships/slideLayout" Target="../slideLayouts/slideLayout393.xml"/><Relationship Id="rId1" Type="http://schemas.openxmlformats.org/officeDocument/2006/relationships/slideLayout" Target="../slideLayouts/slideLayout392.xml"/><Relationship Id="rId6" Type="http://schemas.openxmlformats.org/officeDocument/2006/relationships/slideLayout" Target="../slideLayouts/slideLayout397.xml"/><Relationship Id="rId11" Type="http://schemas.openxmlformats.org/officeDocument/2006/relationships/slideLayout" Target="../slideLayouts/slideLayout402.xml"/><Relationship Id="rId5" Type="http://schemas.openxmlformats.org/officeDocument/2006/relationships/slideLayout" Target="../slideLayouts/slideLayout396.xml"/><Relationship Id="rId10" Type="http://schemas.openxmlformats.org/officeDocument/2006/relationships/slideLayout" Target="../slideLayouts/slideLayout401.xml"/><Relationship Id="rId4" Type="http://schemas.openxmlformats.org/officeDocument/2006/relationships/slideLayout" Target="../slideLayouts/slideLayout395.xml"/><Relationship Id="rId9" Type="http://schemas.openxmlformats.org/officeDocument/2006/relationships/slideLayout" Target="../slideLayouts/slideLayout40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1.pn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panose="02020404030301010803"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panose="02020404030301010803" pitchFamily="18" charset="0"/>
                <a:cs typeface="Arial" panose="020B0604020202020204" pitchFamily="34" charset="0"/>
              </a:defRPr>
            </a:lvl1pPr>
          </a:lstStyle>
          <a:p>
            <a:fld id="{1B557759-2748-4F1E-9271-9A1E6AAD26E1}" type="slidenum">
              <a:rPr lang="en-US" altLang="en-US"/>
              <a:pPr/>
              <a:t>‹#›</a:t>
            </a:fld>
            <a:endParaRPr lang="en-US" altLang="en-US"/>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949" r:id="rId1"/>
    <p:sldLayoutId id="2147484905" r:id="rId2"/>
    <p:sldLayoutId id="2147484906" r:id="rId3"/>
    <p:sldLayoutId id="2147484907" r:id="rId4"/>
    <p:sldLayoutId id="2147484908" r:id="rId5"/>
    <p:sldLayoutId id="2147484909" r:id="rId6"/>
    <p:sldLayoutId id="2147484910" r:id="rId7"/>
    <p:sldLayoutId id="2147484911" r:id="rId8"/>
    <p:sldLayoutId id="2147484912" r:id="rId9"/>
    <p:sldLayoutId id="2147484913" r:id="rId10"/>
    <p:sldLayoutId id="2147484914" r:id="rId11"/>
    <p:sldLayoutId id="2147484915"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2400">
          <a:solidFill>
            <a:schemeClr val="tx1"/>
          </a:solidFill>
          <a:latin typeface="+mn-lt"/>
          <a:ea typeface="MS PGothic" panose="020B0600070205080204" pitchFamily="34" charset="-128"/>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200">
          <a:solidFill>
            <a:schemeClr val="tx1"/>
          </a:solidFill>
          <a:latin typeface="+mn-lt"/>
          <a:ea typeface="MS PGothic" panose="020B0600070205080204" pitchFamily="34" charset="-128"/>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000">
          <a:solidFill>
            <a:schemeClr val="tx1"/>
          </a:solidFill>
          <a:latin typeface="+mn-lt"/>
          <a:ea typeface="MS PGothic" panose="020B0600070205080204" pitchFamily="34" charset="-128"/>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a:solidFill>
            <a:schemeClr val="tx1"/>
          </a:solidFill>
          <a:latin typeface="+mn-lt"/>
          <a:ea typeface="MS PGothic" panose="020B0600070205080204" pitchFamily="34" charset="-128"/>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1600">
          <a:solidFill>
            <a:schemeClr val="tx1"/>
          </a:solidFill>
          <a:latin typeface="+mn-lt"/>
          <a:ea typeface="MS PGothic" panose="020B0600070205080204" pitchFamily="34"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6194"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36195"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3674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panose="02020404030301010803"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3627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panose="02020404030301010803" pitchFamily="18" charset="0"/>
              </a:defRPr>
            </a:lvl1pPr>
          </a:lstStyle>
          <a:p>
            <a:fld id="{7EEF00D4-F8F1-48C1-8B67-DA99A52B2A64}" type="slidenum">
              <a:rPr lang="en-US" altLang="en-US"/>
              <a:pPr/>
              <a:t>‹#›</a:t>
            </a:fld>
            <a:endParaRPr lang="en-US" altLang="en-US"/>
          </a:p>
        </p:txBody>
      </p:sp>
      <p:sp>
        <p:nvSpPr>
          <p:cNvPr id="136198" name="Line 1032"/>
          <p:cNvSpPr>
            <a:spLocks noChangeShapeType="1"/>
          </p:cNvSpPr>
          <p:nvPr/>
        </p:nvSpPr>
        <p:spPr bwMode="auto">
          <a:xfrm>
            <a:off x="228600" y="650081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19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36200" name="Picture 7" descr="safari.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9388" y="6572250"/>
            <a:ext cx="10795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39" r:id="rId1"/>
    <p:sldLayoutId id="2147485040" r:id="rId2"/>
    <p:sldLayoutId id="2147485041" r:id="rId3"/>
    <p:sldLayoutId id="2147485042" r:id="rId4"/>
    <p:sldLayoutId id="2147485043" r:id="rId5"/>
    <p:sldLayoutId id="2147485044" r:id="rId6"/>
    <p:sldLayoutId id="2147485045" r:id="rId7"/>
    <p:sldLayoutId id="2147485046" r:id="rId8"/>
    <p:sldLayoutId id="2147485047" r:id="rId9"/>
    <p:sldLayoutId id="2147485048" r:id="rId10"/>
    <p:sldLayoutId id="2147485049"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2pPr>
      <a:lvl3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3pPr>
      <a:lvl4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4pPr>
      <a:lvl5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2400">
          <a:solidFill>
            <a:schemeClr val="tx1"/>
          </a:solidFill>
          <a:latin typeface="+mn-lt"/>
          <a:ea typeface="MS PGothic" panose="020B0600070205080204" pitchFamily="34" charset="-128"/>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200">
          <a:solidFill>
            <a:schemeClr val="tx1"/>
          </a:solidFill>
          <a:latin typeface="+mn-lt"/>
          <a:ea typeface="MS PGothic" panose="020B0600070205080204" pitchFamily="34" charset="-128"/>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000">
          <a:solidFill>
            <a:schemeClr val="tx1"/>
          </a:solidFill>
          <a:latin typeface="+mn-lt"/>
          <a:ea typeface="MS PGothic" panose="020B0600070205080204" pitchFamily="34" charset="-128"/>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a:solidFill>
            <a:schemeClr val="tx1"/>
          </a:solidFill>
          <a:latin typeface="+mn-lt"/>
          <a:ea typeface="MS PGothic" panose="020B0600070205080204" pitchFamily="34" charset="-128"/>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1600">
          <a:solidFill>
            <a:schemeClr val="tx1"/>
          </a:solidFill>
          <a:latin typeface="+mn-lt"/>
          <a:ea typeface="MS PGothic" panose="020B0600070205080204" pitchFamily="34"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37219"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panose="02020404030301010803"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panose="02020404030301010803" pitchFamily="18" charset="0"/>
                <a:cs typeface="Arial" panose="020B0604020202020204" pitchFamily="34" charset="0"/>
              </a:defRPr>
            </a:lvl1pPr>
          </a:lstStyle>
          <a:p>
            <a:fld id="{A377BA80-A6A0-467D-95E8-4293B5A4AC2A}" type="slidenum">
              <a:rPr lang="en-US" altLang="en-US"/>
              <a:pPr/>
              <a:t>‹#›</a:t>
            </a:fld>
            <a:endParaRPr lang="en-US" altLang="en-US"/>
          </a:p>
        </p:txBody>
      </p:sp>
      <p:sp>
        <p:nvSpPr>
          <p:cNvPr id="137222"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23"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5050" r:id="rId1"/>
    <p:sldLayoutId id="2147485051" r:id="rId2"/>
    <p:sldLayoutId id="2147485052" r:id="rId3"/>
    <p:sldLayoutId id="2147485053" r:id="rId4"/>
    <p:sldLayoutId id="2147485054" r:id="rId5"/>
    <p:sldLayoutId id="2147485055" r:id="rId6"/>
    <p:sldLayoutId id="2147485056" r:id="rId7"/>
    <p:sldLayoutId id="2147485057" r:id="rId8"/>
    <p:sldLayoutId id="2147485058" r:id="rId9"/>
    <p:sldLayoutId id="2147485059" r:id="rId10"/>
    <p:sldLayoutId id="2147485060" r:id="rId11"/>
    <p:sldLayoutId id="2147485061"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S PGothic" panose="020B0600070205080204" pitchFamily="34"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2400">
          <a:solidFill>
            <a:schemeClr val="tx1"/>
          </a:solidFill>
          <a:latin typeface="+mn-lt"/>
          <a:ea typeface="MS PGothic" panose="020B0600070205080204" pitchFamily="34"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200">
          <a:solidFill>
            <a:schemeClr val="tx1"/>
          </a:solidFill>
          <a:latin typeface="+mn-lt"/>
          <a:ea typeface="MS PGothic" panose="020B0600070205080204" pitchFamily="34" charset="-128"/>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000">
          <a:solidFill>
            <a:schemeClr val="tx1"/>
          </a:solidFill>
          <a:latin typeface="+mn-lt"/>
          <a:ea typeface="MS PGothic" panose="020B0600070205080204" pitchFamily="34" charset="-128"/>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a:solidFill>
            <a:schemeClr val="tx1"/>
          </a:solidFill>
          <a:latin typeface="+mn-lt"/>
          <a:ea typeface="MS PGothic" panose="020B0600070205080204" pitchFamily="34" charset="-128"/>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1600">
          <a:solidFill>
            <a:schemeClr val="tx1"/>
          </a:solidFill>
          <a:latin typeface="+mn-lt"/>
          <a:ea typeface="MS PGothic" panose="020B0600070205080204" pitchFamily="34"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Title Placeholder 1"/>
          <p:cNvSpPr>
            <a:spLocks noGrp="1"/>
          </p:cNvSpPr>
          <p:nvPr>
            <p:ph type="title"/>
          </p:nvPr>
        </p:nvSpPr>
        <p:spPr bwMode="auto">
          <a:xfrm>
            <a:off x="228600" y="1524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8243" name="Text Placeholder 2"/>
          <p:cNvSpPr>
            <a:spLocks noGrp="1"/>
          </p:cNvSpPr>
          <p:nvPr>
            <p:ph type="body" idx="1"/>
          </p:nvPr>
        </p:nvSpPr>
        <p:spPr bwMode="auto">
          <a:xfrm>
            <a:off x="228600" y="1219200"/>
            <a:ext cx="8686800" cy="550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endParaRPr lang="en-US"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anose="020F0502020204030204" pitchFamily="34" charset="0"/>
              </a:defRPr>
            </a:lvl1pPr>
          </a:lstStyle>
          <a:p>
            <a:endParaRPr lang="en-US"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327A9BD-16C1-49CF-BEFE-A91F256A510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062" r:id="rId1"/>
    <p:sldLayoutId id="2147485063" r:id="rId2"/>
    <p:sldLayoutId id="2147485064" r:id="rId3"/>
    <p:sldLayoutId id="2147485065" r:id="rId4"/>
    <p:sldLayoutId id="2147485066" r:id="rId5"/>
    <p:sldLayoutId id="2147485067" r:id="rId6"/>
    <p:sldLayoutId id="2147485068" r:id="rId7"/>
    <p:sldLayoutId id="2147485069" r:id="rId8"/>
    <p:sldLayoutId id="2147485070" r:id="rId9"/>
    <p:sldLayoutId id="2147485071" r:id="rId10"/>
    <p:sldLayoutId id="2147485072" r:id="rId11"/>
  </p:sldLayoutIdLst>
  <p:timing>
    <p:tnLst>
      <p:par>
        <p:cTn id="1" dur="indefinite" restart="never" nodeType="tmRoot"/>
      </p:par>
    </p:tnLst>
  </p:timing>
  <p:hf hdr="0" ftr="0" dt="0"/>
  <p:txStyles>
    <p:titleStyle>
      <a:lvl1pPr algn="l" rtl="0" fontAlgn="base">
        <a:lnSpc>
          <a:spcPct val="90000"/>
        </a:lnSpc>
        <a:spcBef>
          <a:spcPct val="0"/>
        </a:spcBef>
        <a:spcAft>
          <a:spcPct val="0"/>
        </a:spcAft>
        <a:defRPr sz="4400" kern="1200">
          <a:solidFill>
            <a:schemeClr val="tx1"/>
          </a:solidFill>
          <a:latin typeface="+mj-lt"/>
          <a:ea typeface="MS PGothic" panose="020B0600070205080204" pitchFamily="34" charset="-128"/>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2pPr>
      <a:lvl3pPr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3pPr>
      <a:lvl4pPr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4pPr>
      <a:lvl5pPr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Title Placeholder 1"/>
          <p:cNvSpPr>
            <a:spLocks noGrp="1"/>
          </p:cNvSpPr>
          <p:nvPr>
            <p:ph type="title"/>
          </p:nvPr>
        </p:nvSpPr>
        <p:spPr bwMode="auto">
          <a:xfrm>
            <a:off x="228600" y="1524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9267" name="Text Placeholder 2"/>
          <p:cNvSpPr>
            <a:spLocks noGrp="1"/>
          </p:cNvSpPr>
          <p:nvPr>
            <p:ph type="body" idx="1"/>
          </p:nvPr>
        </p:nvSpPr>
        <p:spPr bwMode="auto">
          <a:xfrm>
            <a:off x="228600" y="1219200"/>
            <a:ext cx="8686800" cy="550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85800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2000">
                <a:solidFill>
                  <a:srgbClr val="898989"/>
                </a:solidFill>
                <a:latin typeface="Calibri Light" panose="020F0302020204030204" pitchFamily="34" charset="0"/>
              </a:defRPr>
            </a:lvl1pPr>
          </a:lstStyle>
          <a:p>
            <a:fld id="{03FCAAFA-F0B0-40C0-95C2-D6932C87025F}" type="slidenum">
              <a:rPr lang="en-US" altLang="en-US"/>
              <a:pPr/>
              <a:t>‹#›</a:t>
            </a:fld>
            <a:r>
              <a:rPr lang="en-US" altLang="en-US"/>
              <a:t>/4</a:t>
            </a:r>
          </a:p>
        </p:txBody>
      </p:sp>
    </p:spTree>
  </p:cSld>
  <p:clrMap bg1="lt1" tx1="dk1" bg2="lt2" tx2="dk2" accent1="accent1" accent2="accent2" accent3="accent3" accent4="accent4" accent5="accent5" accent6="accent6" hlink="hlink" folHlink="folHlink"/>
  <p:sldLayoutIdLst>
    <p:sldLayoutId id="2147485073" r:id="rId1"/>
    <p:sldLayoutId id="2147485074" r:id="rId2"/>
    <p:sldLayoutId id="2147485075" r:id="rId3"/>
    <p:sldLayoutId id="2147485076" r:id="rId4"/>
    <p:sldLayoutId id="2147485077" r:id="rId5"/>
    <p:sldLayoutId id="2147485078" r:id="rId6"/>
    <p:sldLayoutId id="2147485079" r:id="rId7"/>
    <p:sldLayoutId id="2147485080" r:id="rId8"/>
    <p:sldLayoutId id="2147485081" r:id="rId9"/>
    <p:sldLayoutId id="2147485082" r:id="rId10"/>
    <p:sldLayoutId id="2147485083" r:id="rId11"/>
  </p:sldLayoutIdLst>
  <p:timing>
    <p:tnLst>
      <p:par>
        <p:cTn id="1" dur="indefinite" restart="never" nodeType="tmRoot"/>
      </p:par>
    </p:tnLst>
  </p:timing>
  <p:hf hdr="0" ftr="0" dt="0"/>
  <p:txStyles>
    <p:titleStyle>
      <a:lvl1pPr algn="l" rtl="0" fontAlgn="base">
        <a:lnSpc>
          <a:spcPct val="90000"/>
        </a:lnSpc>
        <a:spcBef>
          <a:spcPct val="0"/>
        </a:spcBef>
        <a:spcAft>
          <a:spcPct val="0"/>
        </a:spcAft>
        <a:defRPr sz="4400" kern="1200">
          <a:solidFill>
            <a:schemeClr val="tx1"/>
          </a:solidFill>
          <a:latin typeface="+mj-lt"/>
          <a:ea typeface="MS PGothic" panose="020B0600070205080204" pitchFamily="34" charset="-128"/>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2pPr>
      <a:lvl3pPr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3pPr>
      <a:lvl4pPr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4pPr>
      <a:lvl5pPr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Title Placeholder 1"/>
          <p:cNvSpPr>
            <a:spLocks noGrp="1"/>
          </p:cNvSpPr>
          <p:nvPr>
            <p:ph type="title"/>
          </p:nvPr>
        </p:nvSpPr>
        <p:spPr bwMode="auto">
          <a:xfrm>
            <a:off x="228600" y="1524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40291" name="Text Placeholder 2"/>
          <p:cNvSpPr>
            <a:spLocks noGrp="1"/>
          </p:cNvSpPr>
          <p:nvPr>
            <p:ph type="body" idx="1"/>
          </p:nvPr>
        </p:nvSpPr>
        <p:spPr bwMode="auto">
          <a:xfrm>
            <a:off x="228600" y="1219200"/>
            <a:ext cx="8686800" cy="550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endParaRPr lang="en-US"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anose="020F0502020204030204" pitchFamily="34" charset="0"/>
              </a:defRPr>
            </a:lvl1pPr>
          </a:lstStyle>
          <a:p>
            <a:endParaRPr lang="en-US"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B501DE87-41C4-4D70-B5F4-F699557D7C9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084" r:id="rId1"/>
    <p:sldLayoutId id="2147485085" r:id="rId2"/>
    <p:sldLayoutId id="2147485086" r:id="rId3"/>
    <p:sldLayoutId id="2147485087" r:id="rId4"/>
    <p:sldLayoutId id="2147485088" r:id="rId5"/>
    <p:sldLayoutId id="2147485089" r:id="rId6"/>
    <p:sldLayoutId id="2147485090" r:id="rId7"/>
    <p:sldLayoutId id="2147485091" r:id="rId8"/>
    <p:sldLayoutId id="2147485092" r:id="rId9"/>
    <p:sldLayoutId id="2147485093" r:id="rId10"/>
    <p:sldLayoutId id="2147485094" r:id="rId11"/>
  </p:sldLayoutIdLst>
  <p:timing>
    <p:tnLst>
      <p:par>
        <p:cTn id="1" dur="indefinite" restart="never" nodeType="tmRoot"/>
      </p:par>
    </p:tnLst>
  </p:timing>
  <p:hf hdr="0" ftr="0" dt="0"/>
  <p:txStyles>
    <p:titleStyle>
      <a:lvl1pPr algn="l" rtl="0" fontAlgn="base">
        <a:lnSpc>
          <a:spcPct val="90000"/>
        </a:lnSpc>
        <a:spcBef>
          <a:spcPct val="0"/>
        </a:spcBef>
        <a:spcAft>
          <a:spcPct val="0"/>
        </a:spcAft>
        <a:defRPr sz="4400" kern="1200">
          <a:solidFill>
            <a:schemeClr val="tx1"/>
          </a:solidFill>
          <a:latin typeface="+mj-lt"/>
          <a:ea typeface="MS PGothic" panose="020B0600070205080204" pitchFamily="34" charset="-128"/>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2pPr>
      <a:lvl3pPr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3pPr>
      <a:lvl4pPr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4pPr>
      <a:lvl5pPr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41315"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panose="02020404030301010803"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panose="02020404030301010803" pitchFamily="18" charset="0"/>
                <a:cs typeface="Arial" panose="020B0604020202020204" pitchFamily="34" charset="0"/>
              </a:defRPr>
            </a:lvl1pPr>
          </a:lstStyle>
          <a:p>
            <a:fld id="{7A8A991C-C908-4CFD-AEE1-80D1DE693B38}" type="slidenum">
              <a:rPr lang="en-US" altLang="en-US"/>
              <a:pPr/>
              <a:t>‹#›</a:t>
            </a:fld>
            <a:endParaRPr lang="en-US" altLang="en-US"/>
          </a:p>
        </p:txBody>
      </p:sp>
      <p:sp>
        <p:nvSpPr>
          <p:cNvPr id="141318"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319"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41320" name="Picture 7" descr="safari.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79388" y="6453188"/>
            <a:ext cx="10795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95" r:id="rId1"/>
    <p:sldLayoutId id="2147485096" r:id="rId2"/>
    <p:sldLayoutId id="2147485097" r:id="rId3"/>
    <p:sldLayoutId id="2147485098" r:id="rId4"/>
    <p:sldLayoutId id="2147485099" r:id="rId5"/>
    <p:sldLayoutId id="2147485100" r:id="rId6"/>
    <p:sldLayoutId id="2147485101" r:id="rId7"/>
    <p:sldLayoutId id="2147485102" r:id="rId8"/>
    <p:sldLayoutId id="2147485103" r:id="rId9"/>
    <p:sldLayoutId id="2147485104" r:id="rId10"/>
    <p:sldLayoutId id="2147485105" r:id="rId11"/>
    <p:sldLayoutId id="2147485106"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S PGothic" panose="020B0600070205080204" pitchFamily="34"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2400">
          <a:solidFill>
            <a:schemeClr val="tx1"/>
          </a:solidFill>
          <a:latin typeface="+mn-lt"/>
          <a:ea typeface="MS PGothic" panose="020B0600070205080204" pitchFamily="34"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200">
          <a:solidFill>
            <a:schemeClr val="tx1"/>
          </a:solidFill>
          <a:latin typeface="+mn-lt"/>
          <a:ea typeface="MS PGothic" panose="020B0600070205080204" pitchFamily="34" charset="-128"/>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000">
          <a:solidFill>
            <a:schemeClr val="tx1"/>
          </a:solidFill>
          <a:latin typeface="+mn-lt"/>
          <a:ea typeface="MS PGothic" panose="020B0600070205080204" pitchFamily="34" charset="-128"/>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a:solidFill>
            <a:schemeClr val="tx1"/>
          </a:solidFill>
          <a:latin typeface="+mn-lt"/>
          <a:ea typeface="MS PGothic" panose="020B0600070205080204" pitchFamily="34" charset="-128"/>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1600">
          <a:solidFill>
            <a:schemeClr val="tx1"/>
          </a:solidFill>
          <a:latin typeface="+mn-lt"/>
          <a:ea typeface="MS PGothic" panose="020B0600070205080204" pitchFamily="34"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2338"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142339"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defTabSz="912813">
              <a:defRPr sz="1200">
                <a:solidFill>
                  <a:srgbClr val="000000"/>
                </a:solidFill>
                <a:latin typeface="Garamond" panose="02020404030301010803"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defTabSz="912813">
              <a:defRPr sz="1600">
                <a:solidFill>
                  <a:srgbClr val="000000"/>
                </a:solidFill>
                <a:latin typeface="Garamond" panose="02020404030301010803" pitchFamily="18" charset="0"/>
              </a:defRPr>
            </a:lvl1pPr>
          </a:lstStyle>
          <a:p>
            <a:fld id="{23950956-7859-4167-BA36-FC0338337FD7}" type="slidenum">
              <a:rPr lang="en-US" altLang="en-US"/>
              <a:pPr/>
              <a:t>‹#›</a:t>
            </a:fld>
            <a:endParaRPr lang="en-US" altLang="en-US"/>
          </a:p>
        </p:txBody>
      </p:sp>
      <p:sp>
        <p:nvSpPr>
          <p:cNvPr id="142342"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2343"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pic>
        <p:nvPicPr>
          <p:cNvPr id="142344" name="Picture 7" descr="safari.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9388" y="6453188"/>
            <a:ext cx="10795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07" r:id="rId1"/>
    <p:sldLayoutId id="2147485108" r:id="rId2"/>
    <p:sldLayoutId id="2147485109" r:id="rId3"/>
    <p:sldLayoutId id="2147485110" r:id="rId4"/>
    <p:sldLayoutId id="2147485111" r:id="rId5"/>
    <p:sldLayoutId id="2147485112" r:id="rId6"/>
    <p:sldLayoutId id="2147485113" r:id="rId7"/>
    <p:sldLayoutId id="2147485114" r:id="rId8"/>
    <p:sldLayoutId id="2147485115" r:id="rId9"/>
    <p:sldLayoutId id="2147485116" r:id="rId10"/>
    <p:sldLayoutId id="2147485117"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2pPr>
      <a:lvl3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3pPr>
      <a:lvl4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4pPr>
      <a:lvl5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1313" indent="-341313" algn="l" rtl="0" eaLnBrk="0" fontAlgn="base" hangingPunct="0">
        <a:spcBef>
          <a:spcPct val="20000"/>
        </a:spcBef>
        <a:spcAft>
          <a:spcPct val="0"/>
        </a:spcAft>
        <a:buClr>
          <a:schemeClr val="accent1"/>
        </a:buClr>
        <a:buSzPct val="65000"/>
        <a:buFont typeface="Wingdings" panose="05000000000000000000" pitchFamily="2" charset="2"/>
        <a:buChar char="n"/>
        <a:defRPr sz="2400">
          <a:solidFill>
            <a:schemeClr val="tx1"/>
          </a:solidFill>
          <a:latin typeface="+mn-lt"/>
          <a:ea typeface="MS PGothic" panose="020B0600070205080204" pitchFamily="34" charset="-128"/>
          <a:cs typeface="+mn-cs"/>
        </a:defRPr>
      </a:lvl1pPr>
      <a:lvl2pPr marL="668338" indent="-323850" algn="l" rtl="0" eaLnBrk="0" fontAlgn="base" hangingPunct="0">
        <a:spcBef>
          <a:spcPct val="20000"/>
        </a:spcBef>
        <a:spcAft>
          <a:spcPct val="0"/>
        </a:spcAft>
        <a:buClr>
          <a:schemeClr val="accent2"/>
        </a:buClr>
        <a:buSzPct val="60000"/>
        <a:buFont typeface="Wingdings" panose="05000000000000000000" pitchFamily="2" charset="2"/>
        <a:buChar char="q"/>
        <a:defRPr sz="2200">
          <a:solidFill>
            <a:schemeClr val="tx1"/>
          </a:solidFill>
          <a:latin typeface="+mn-lt"/>
          <a:ea typeface="MS PGothic" panose="020B0600070205080204" pitchFamily="34" charset="-128"/>
        </a:defRPr>
      </a:lvl2pPr>
      <a:lvl3pPr marL="1020763" indent="-349250" algn="l" rtl="0" eaLnBrk="0" fontAlgn="base" hangingPunct="0">
        <a:spcBef>
          <a:spcPct val="20000"/>
        </a:spcBef>
        <a:spcAft>
          <a:spcPct val="0"/>
        </a:spcAft>
        <a:buClr>
          <a:schemeClr val="accent1"/>
        </a:buClr>
        <a:buSzPct val="65000"/>
        <a:buFont typeface="Wingdings" panose="05000000000000000000" pitchFamily="2" charset="2"/>
        <a:buChar char="n"/>
        <a:defRPr sz="2000">
          <a:solidFill>
            <a:schemeClr val="tx1"/>
          </a:solidFill>
          <a:latin typeface="+mn-lt"/>
          <a:ea typeface="MS PGothic" panose="020B0600070205080204" pitchFamily="34" charset="-128"/>
        </a:defRPr>
      </a:lvl3pPr>
      <a:lvl4pPr marL="1338263" indent="-314325" algn="l" rtl="0" eaLnBrk="0" fontAlgn="base" hangingPunct="0">
        <a:spcBef>
          <a:spcPct val="20000"/>
        </a:spcBef>
        <a:spcAft>
          <a:spcPct val="0"/>
        </a:spcAft>
        <a:buClr>
          <a:schemeClr val="accent2"/>
        </a:buClr>
        <a:buSzPct val="70000"/>
        <a:buFont typeface="Wingdings" panose="05000000000000000000" pitchFamily="2" charset="2"/>
        <a:buChar char="q"/>
        <a:defRPr>
          <a:solidFill>
            <a:schemeClr val="tx1"/>
          </a:solidFill>
          <a:latin typeface="+mn-lt"/>
          <a:ea typeface="MS PGothic" panose="020B0600070205080204" pitchFamily="34" charset="-128"/>
        </a:defRPr>
      </a:lvl4pPr>
      <a:lvl5pPr marL="1679575" indent="-338138" algn="l" rtl="0" eaLnBrk="0" fontAlgn="base" hangingPunct="0">
        <a:spcBef>
          <a:spcPct val="20000"/>
        </a:spcBef>
        <a:spcAft>
          <a:spcPct val="0"/>
        </a:spcAft>
        <a:buClr>
          <a:schemeClr val="accent1"/>
        </a:buClr>
        <a:buSzPct val="75000"/>
        <a:buFont typeface="Wingdings" panose="05000000000000000000" pitchFamily="2" charset="2"/>
        <a:buChar char="§"/>
        <a:defRPr sz="1600">
          <a:solidFill>
            <a:schemeClr val="tx1"/>
          </a:solidFill>
          <a:latin typeface="+mn-lt"/>
          <a:ea typeface="MS PGothic" panose="020B0600070205080204" pitchFamily="34" charset="-128"/>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Title Placeholder 1"/>
          <p:cNvSpPr>
            <a:spLocks noGrp="1"/>
          </p:cNvSpPr>
          <p:nvPr>
            <p:ph type="title"/>
          </p:nvPr>
        </p:nvSpPr>
        <p:spPr bwMode="auto">
          <a:xfrm>
            <a:off x="457200" y="274638"/>
            <a:ext cx="82296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13" rIns="0" bIns="45713" numCol="1" anchor="ctr" anchorCtr="0" compatLnSpc="1">
            <a:prstTxWarp prst="textNoShape">
              <a:avLst/>
            </a:prstTxWarp>
          </a:bodyPr>
          <a:lstStyle/>
          <a:p>
            <a:pPr lvl="0"/>
            <a:r>
              <a:rPr lang="en-US" altLang="en-US" smtClean="0"/>
              <a:t>Click to edit Master title style</a:t>
            </a:r>
          </a:p>
        </p:txBody>
      </p:sp>
      <p:sp>
        <p:nvSpPr>
          <p:cNvPr id="143363" name="Text Placeholder 2"/>
          <p:cNvSpPr>
            <a:spLocks noGrp="1"/>
          </p:cNvSpPr>
          <p:nvPr>
            <p:ph type="body" idx="1"/>
          </p:nvPr>
        </p:nvSpPr>
        <p:spPr bwMode="auto">
          <a:xfrm>
            <a:off x="457200" y="1295400"/>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25" tIns="45713" rIns="91425" bIns="45713" numCol="1" anchor="ctr" anchorCtr="0" compatLnSpc="1">
            <a:prstTxWarp prst="textNoShape">
              <a:avLst/>
            </a:prstTxWarp>
          </a:bodyPr>
          <a:lstStyle>
            <a:lvl1pPr defTabSz="912813">
              <a:defRPr sz="1200">
                <a:solidFill>
                  <a:srgbClr val="898989"/>
                </a:solidFill>
                <a:latin typeface="Calibri" panose="020F0502020204030204" pitchFamily="34" charset="0"/>
              </a:defRPr>
            </a:lvl1pPr>
          </a:lstStyle>
          <a:p>
            <a:fld id="{55D01B86-558A-4951-AC5C-F1570E2A054B}" type="datetime1">
              <a:rPr lang="en-US" altLang="en-US"/>
              <a:pPr/>
              <a:t>9/3/2014</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25" tIns="45713" rIns="91425" bIns="45713" numCol="1" anchor="ctr" anchorCtr="0" compatLnSpc="1">
            <a:prstTxWarp prst="textNoShape">
              <a:avLst/>
            </a:prstTxWarp>
          </a:bodyPr>
          <a:lstStyle>
            <a:lvl1pPr algn="ctr" defTabSz="912813">
              <a:defRPr sz="1200">
                <a:solidFill>
                  <a:srgbClr val="898989"/>
                </a:solidFill>
                <a:latin typeface="Calibri" panose="020F0502020204030204" pitchFamily="34" charset="0"/>
              </a:defRPr>
            </a:lvl1pPr>
          </a:lstStyle>
          <a:p>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25" tIns="45713" rIns="91425" bIns="45713" numCol="1" anchor="ctr" anchorCtr="0" compatLnSpc="1">
            <a:prstTxWarp prst="textNoShape">
              <a:avLst/>
            </a:prstTxWarp>
          </a:bodyPr>
          <a:lstStyle>
            <a:lvl1pPr algn="r" defTabSz="912813">
              <a:defRPr sz="1200">
                <a:solidFill>
                  <a:srgbClr val="898989"/>
                </a:solidFill>
                <a:latin typeface="Calibri" panose="020F0502020204030204" pitchFamily="34" charset="0"/>
              </a:defRPr>
            </a:lvl1pPr>
          </a:lstStyle>
          <a:p>
            <a:fld id="{64762478-E070-49B2-BBA2-FA27ED9F5E26}" type="slidenum">
              <a:rPr lang="en-US" altLang="en-US"/>
              <a:pPr/>
              <a:t>‹#›</a:t>
            </a:fld>
            <a:endParaRPr lang="en-US" altLang="en-US"/>
          </a:p>
        </p:txBody>
      </p:sp>
      <p:pic>
        <p:nvPicPr>
          <p:cNvPr id="143367" name="Picture 6" descr="safari.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9388" y="6453188"/>
            <a:ext cx="10795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18" r:id="rId1"/>
    <p:sldLayoutId id="2147485119" r:id="rId2"/>
    <p:sldLayoutId id="2147485120" r:id="rId3"/>
    <p:sldLayoutId id="2147485121" r:id="rId4"/>
    <p:sldLayoutId id="2147485122" r:id="rId5"/>
    <p:sldLayoutId id="2147485123" r:id="rId6"/>
    <p:sldLayoutId id="2147485124" r:id="rId7"/>
    <p:sldLayoutId id="2147485125" r:id="rId8"/>
    <p:sldLayoutId id="2147485126" r:id="rId9"/>
    <p:sldLayoutId id="2147485127" r:id="rId10"/>
    <p:sldLayoutId id="2147485128" r:id="rId11"/>
  </p:sldLayoutIdLst>
  <p:timing>
    <p:tnLst>
      <p:par>
        <p:cTn id="1" dur="indefinite" restart="never" nodeType="tmRoot"/>
      </p:par>
    </p:tnLst>
  </p:timing>
  <p:hf hdr="0" ftr="0" dt="0"/>
  <p:txStyles>
    <p:titleStyle>
      <a:lvl1pPr algn="ctr" defTabSz="912813" rtl="0" fontAlgn="base">
        <a:spcBef>
          <a:spcPct val="0"/>
        </a:spcBef>
        <a:spcAft>
          <a:spcPct val="0"/>
        </a:spcAft>
        <a:defRPr sz="4400" kern="1200">
          <a:solidFill>
            <a:schemeClr val="tx1"/>
          </a:solidFill>
          <a:latin typeface="Times New Roman" pitchFamily="18" charset="0"/>
          <a:ea typeface="MS PGothic" panose="020B0600070205080204" pitchFamily="34" charset="-128"/>
          <a:cs typeface="Times New Roman" pitchFamily="18" charset="0"/>
        </a:defRPr>
      </a:lvl1pPr>
      <a:lvl2pPr algn="ctr" defTabSz="912813" rtl="0" fontAlgn="base">
        <a:spcBef>
          <a:spcPct val="0"/>
        </a:spcBef>
        <a:spcAft>
          <a:spcPct val="0"/>
        </a:spcAft>
        <a:defRPr sz="4400">
          <a:solidFill>
            <a:schemeClr val="tx1"/>
          </a:solidFill>
          <a:latin typeface="Times New Roman" panose="02020603050405020304" pitchFamily="18" charset="0"/>
          <a:ea typeface="MS PGothic" panose="020B0600070205080204" pitchFamily="34" charset="-128"/>
        </a:defRPr>
      </a:lvl2pPr>
      <a:lvl3pPr algn="ctr" defTabSz="912813" rtl="0" fontAlgn="base">
        <a:spcBef>
          <a:spcPct val="0"/>
        </a:spcBef>
        <a:spcAft>
          <a:spcPct val="0"/>
        </a:spcAft>
        <a:defRPr sz="4400">
          <a:solidFill>
            <a:schemeClr val="tx1"/>
          </a:solidFill>
          <a:latin typeface="Times New Roman" panose="02020603050405020304" pitchFamily="18" charset="0"/>
          <a:ea typeface="MS PGothic" panose="020B0600070205080204" pitchFamily="34" charset="-128"/>
        </a:defRPr>
      </a:lvl3pPr>
      <a:lvl4pPr algn="ctr" defTabSz="912813" rtl="0" fontAlgn="base">
        <a:spcBef>
          <a:spcPct val="0"/>
        </a:spcBef>
        <a:spcAft>
          <a:spcPct val="0"/>
        </a:spcAft>
        <a:defRPr sz="4400">
          <a:solidFill>
            <a:schemeClr val="tx1"/>
          </a:solidFill>
          <a:latin typeface="Times New Roman" panose="02020603050405020304" pitchFamily="18" charset="0"/>
          <a:ea typeface="MS PGothic" panose="020B0600070205080204" pitchFamily="34" charset="-128"/>
        </a:defRPr>
      </a:lvl4pPr>
      <a:lvl5pPr algn="ctr" defTabSz="912813" rtl="0" fontAlgn="base">
        <a:spcBef>
          <a:spcPct val="0"/>
        </a:spcBef>
        <a:spcAft>
          <a:spcPct val="0"/>
        </a:spcAft>
        <a:defRPr sz="4400">
          <a:solidFill>
            <a:schemeClr val="tx1"/>
          </a:solidFill>
          <a:latin typeface="Times New Roman" panose="02020603050405020304" pitchFamily="18" charset="0"/>
          <a:ea typeface="MS PGothic" panose="020B0600070205080204" pitchFamily="34" charset="-128"/>
        </a:defRPr>
      </a:lvl5pPr>
      <a:lvl6pPr marL="457200" algn="ctr" defTabSz="912813" rtl="0" fontAlgn="base">
        <a:spcBef>
          <a:spcPct val="0"/>
        </a:spcBef>
        <a:spcAft>
          <a:spcPct val="0"/>
        </a:spcAft>
        <a:defRPr sz="4400">
          <a:solidFill>
            <a:schemeClr val="tx1"/>
          </a:solidFill>
          <a:latin typeface="Times New Roman" panose="02020603050405020304" pitchFamily="18" charset="0"/>
          <a:ea typeface="MS PGothic" panose="020B0600070205080204" pitchFamily="34" charset="-128"/>
        </a:defRPr>
      </a:lvl6pPr>
      <a:lvl7pPr marL="914400" algn="ctr" defTabSz="912813" rtl="0" fontAlgn="base">
        <a:spcBef>
          <a:spcPct val="0"/>
        </a:spcBef>
        <a:spcAft>
          <a:spcPct val="0"/>
        </a:spcAft>
        <a:defRPr sz="4400">
          <a:solidFill>
            <a:schemeClr val="tx1"/>
          </a:solidFill>
          <a:latin typeface="Times New Roman" panose="02020603050405020304" pitchFamily="18" charset="0"/>
          <a:ea typeface="MS PGothic" panose="020B0600070205080204" pitchFamily="34" charset="-128"/>
        </a:defRPr>
      </a:lvl7pPr>
      <a:lvl8pPr marL="1371600" algn="ctr" defTabSz="912813" rtl="0" fontAlgn="base">
        <a:spcBef>
          <a:spcPct val="0"/>
        </a:spcBef>
        <a:spcAft>
          <a:spcPct val="0"/>
        </a:spcAft>
        <a:defRPr sz="4400">
          <a:solidFill>
            <a:schemeClr val="tx1"/>
          </a:solidFill>
          <a:latin typeface="Times New Roman" panose="02020603050405020304" pitchFamily="18" charset="0"/>
          <a:ea typeface="MS PGothic" panose="020B0600070205080204" pitchFamily="34" charset="-128"/>
        </a:defRPr>
      </a:lvl8pPr>
      <a:lvl9pPr marL="1828800" algn="ctr" defTabSz="912813" rtl="0" fontAlgn="base">
        <a:spcBef>
          <a:spcPct val="0"/>
        </a:spcBef>
        <a:spcAft>
          <a:spcPct val="0"/>
        </a:spcAft>
        <a:defRPr sz="4400">
          <a:solidFill>
            <a:schemeClr val="tx1"/>
          </a:solidFill>
          <a:latin typeface="Times New Roman" panose="02020603050405020304" pitchFamily="18" charset="0"/>
          <a:ea typeface="MS PGothic" panose="020B0600070205080204" pitchFamily="34" charset="-128"/>
        </a:defRPr>
      </a:lvl9pPr>
    </p:titleStyle>
    <p:bodyStyle>
      <a:lvl1pPr marL="341313" indent="-341313" algn="l" defTabSz="912813"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1363" indent="-284163" algn="l" defTabSz="912813"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1413" indent="-227013" algn="l" defTabSz="912813"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598613" indent="-227013" algn="l" defTabSz="912813"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5813" indent="-227013" algn="l" defTabSz="912813"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21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44"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7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03"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438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144387"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defTabSz="912813">
              <a:defRPr sz="1200">
                <a:solidFill>
                  <a:srgbClr val="000000"/>
                </a:solidFill>
                <a:latin typeface="Garamond" panose="02020404030301010803"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defTabSz="912813">
              <a:defRPr sz="1600">
                <a:solidFill>
                  <a:srgbClr val="000000"/>
                </a:solidFill>
                <a:latin typeface="Garamond" panose="02020404030301010803" pitchFamily="18" charset="0"/>
              </a:defRPr>
            </a:lvl1pPr>
          </a:lstStyle>
          <a:p>
            <a:fld id="{DEBF0AFE-1F5E-424A-8899-1989A66F4B3B}" type="slidenum">
              <a:rPr lang="en-US" altLang="en-US"/>
              <a:pPr/>
              <a:t>‹#›</a:t>
            </a:fld>
            <a:endParaRPr lang="en-US" altLang="en-US"/>
          </a:p>
        </p:txBody>
      </p:sp>
      <p:sp>
        <p:nvSpPr>
          <p:cNvPr id="144390"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402" tIns="45702" rIns="91402" bIns="45702"/>
          <a:lstStyle/>
          <a:p>
            <a:endParaRPr lang="en-US"/>
          </a:p>
        </p:txBody>
      </p:sp>
      <p:sp>
        <p:nvSpPr>
          <p:cNvPr id="14439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402" tIns="45702" rIns="91402" bIns="45702"/>
          <a:lstStyle/>
          <a:p>
            <a:endParaRPr lang="en-US"/>
          </a:p>
        </p:txBody>
      </p:sp>
      <p:pic>
        <p:nvPicPr>
          <p:cNvPr id="144392" name="Picture 7" descr="safari.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9388" y="6453188"/>
            <a:ext cx="10795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29" r:id="rId1"/>
    <p:sldLayoutId id="2147485130" r:id="rId2"/>
    <p:sldLayoutId id="2147485131" r:id="rId3"/>
    <p:sldLayoutId id="2147485132" r:id="rId4"/>
    <p:sldLayoutId id="2147485133" r:id="rId5"/>
    <p:sldLayoutId id="2147485134" r:id="rId6"/>
    <p:sldLayoutId id="2147485135" r:id="rId7"/>
    <p:sldLayoutId id="2147485136" r:id="rId8"/>
    <p:sldLayoutId id="2147485137" r:id="rId9"/>
    <p:sldLayoutId id="2147485138" r:id="rId10"/>
    <p:sldLayoutId id="2147485139"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2pPr>
      <a:lvl3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3pPr>
      <a:lvl4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4pPr>
      <a:lvl5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1313" indent="-341313" algn="l" rtl="0" eaLnBrk="0" fontAlgn="base" hangingPunct="0">
        <a:spcBef>
          <a:spcPct val="20000"/>
        </a:spcBef>
        <a:spcAft>
          <a:spcPct val="0"/>
        </a:spcAft>
        <a:buClr>
          <a:schemeClr val="accent1"/>
        </a:buClr>
        <a:buSzPct val="65000"/>
        <a:buFont typeface="Wingdings" panose="05000000000000000000" pitchFamily="2" charset="2"/>
        <a:buChar char="n"/>
        <a:defRPr sz="2400">
          <a:solidFill>
            <a:schemeClr val="tx1"/>
          </a:solidFill>
          <a:latin typeface="+mn-lt"/>
          <a:ea typeface="MS PGothic" panose="020B0600070205080204" pitchFamily="34" charset="-128"/>
          <a:cs typeface="+mn-cs"/>
        </a:defRPr>
      </a:lvl1pPr>
      <a:lvl2pPr marL="668338" indent="-323850" algn="l" rtl="0" eaLnBrk="0" fontAlgn="base" hangingPunct="0">
        <a:spcBef>
          <a:spcPct val="20000"/>
        </a:spcBef>
        <a:spcAft>
          <a:spcPct val="0"/>
        </a:spcAft>
        <a:buClr>
          <a:schemeClr val="accent2"/>
        </a:buClr>
        <a:buSzPct val="60000"/>
        <a:buFont typeface="Wingdings" panose="05000000000000000000" pitchFamily="2" charset="2"/>
        <a:buChar char="q"/>
        <a:defRPr sz="2200">
          <a:solidFill>
            <a:schemeClr val="tx1"/>
          </a:solidFill>
          <a:latin typeface="+mn-lt"/>
          <a:ea typeface="MS PGothic" panose="020B0600070205080204" pitchFamily="34" charset="-128"/>
        </a:defRPr>
      </a:lvl2pPr>
      <a:lvl3pPr marL="1020763" indent="-349250" algn="l" rtl="0" eaLnBrk="0" fontAlgn="base" hangingPunct="0">
        <a:spcBef>
          <a:spcPct val="20000"/>
        </a:spcBef>
        <a:spcAft>
          <a:spcPct val="0"/>
        </a:spcAft>
        <a:buClr>
          <a:schemeClr val="accent1"/>
        </a:buClr>
        <a:buSzPct val="65000"/>
        <a:buFont typeface="Wingdings" panose="05000000000000000000" pitchFamily="2" charset="2"/>
        <a:buChar char="n"/>
        <a:defRPr sz="2000">
          <a:solidFill>
            <a:schemeClr val="tx1"/>
          </a:solidFill>
          <a:latin typeface="+mn-lt"/>
          <a:ea typeface="MS PGothic" panose="020B0600070205080204" pitchFamily="34" charset="-128"/>
        </a:defRPr>
      </a:lvl3pPr>
      <a:lvl4pPr marL="1338263" indent="-314325" algn="l" rtl="0" eaLnBrk="0" fontAlgn="base" hangingPunct="0">
        <a:spcBef>
          <a:spcPct val="20000"/>
        </a:spcBef>
        <a:spcAft>
          <a:spcPct val="0"/>
        </a:spcAft>
        <a:buClr>
          <a:schemeClr val="accent2"/>
        </a:buClr>
        <a:buSzPct val="70000"/>
        <a:buFont typeface="Wingdings" panose="05000000000000000000" pitchFamily="2" charset="2"/>
        <a:buChar char="q"/>
        <a:defRPr>
          <a:solidFill>
            <a:schemeClr val="tx1"/>
          </a:solidFill>
          <a:latin typeface="+mn-lt"/>
          <a:ea typeface="MS PGothic" panose="020B0600070205080204" pitchFamily="34" charset="-128"/>
        </a:defRPr>
      </a:lvl4pPr>
      <a:lvl5pPr marL="1679575" indent="-338138" algn="l" rtl="0" eaLnBrk="0" fontAlgn="base" hangingPunct="0">
        <a:spcBef>
          <a:spcPct val="20000"/>
        </a:spcBef>
        <a:spcAft>
          <a:spcPct val="0"/>
        </a:spcAft>
        <a:buClr>
          <a:schemeClr val="accent1"/>
        </a:buClr>
        <a:buSzPct val="75000"/>
        <a:buFont typeface="Wingdings" panose="05000000000000000000" pitchFamily="2" charset="2"/>
        <a:buChar char="§"/>
        <a:defRPr sz="1600">
          <a:solidFill>
            <a:schemeClr val="tx1"/>
          </a:solidFill>
          <a:latin typeface="+mn-lt"/>
          <a:ea typeface="MS PGothic" panose="020B0600070205080204" pitchFamily="34" charset="-128"/>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45411"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panose="02020404030301010803"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panose="02020404030301010803" pitchFamily="18" charset="0"/>
                <a:cs typeface="Arial" panose="020B0604020202020204" pitchFamily="34" charset="0"/>
              </a:defRPr>
            </a:lvl1pPr>
          </a:lstStyle>
          <a:p>
            <a:fld id="{7D29508B-5BBB-4239-8DA8-D78812E804B3}" type="slidenum">
              <a:rPr lang="en-US" altLang="en-US"/>
              <a:pPr/>
              <a:t>‹#›</a:t>
            </a:fld>
            <a:endParaRPr lang="en-US" altLang="en-US"/>
          </a:p>
        </p:txBody>
      </p:sp>
      <p:sp>
        <p:nvSpPr>
          <p:cNvPr id="145414"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415"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5140" r:id="rId1"/>
    <p:sldLayoutId id="2147484916" r:id="rId2"/>
    <p:sldLayoutId id="2147484917" r:id="rId3"/>
    <p:sldLayoutId id="2147484918" r:id="rId4"/>
    <p:sldLayoutId id="2147484919" r:id="rId5"/>
    <p:sldLayoutId id="2147484920" r:id="rId6"/>
    <p:sldLayoutId id="2147484921" r:id="rId7"/>
    <p:sldLayoutId id="2147484922" r:id="rId8"/>
    <p:sldLayoutId id="2147484923" r:id="rId9"/>
    <p:sldLayoutId id="2147484924" r:id="rId10"/>
    <p:sldLayoutId id="2147484925" r:id="rId11"/>
    <p:sldLayoutId id="2147484926"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S PGothic" panose="020B0600070205080204" pitchFamily="34"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2400">
          <a:solidFill>
            <a:schemeClr val="tx1"/>
          </a:solidFill>
          <a:latin typeface="+mn-lt"/>
          <a:ea typeface="MS PGothic" panose="020B0600070205080204" pitchFamily="34"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200">
          <a:solidFill>
            <a:schemeClr val="tx1"/>
          </a:solidFill>
          <a:latin typeface="+mn-lt"/>
          <a:ea typeface="MS PGothic" panose="020B0600070205080204" pitchFamily="34" charset="-128"/>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000">
          <a:solidFill>
            <a:schemeClr val="tx1"/>
          </a:solidFill>
          <a:latin typeface="+mn-lt"/>
          <a:ea typeface="MS PGothic" panose="020B0600070205080204" pitchFamily="34" charset="-128"/>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a:solidFill>
            <a:schemeClr val="tx1"/>
          </a:solidFill>
          <a:latin typeface="+mn-lt"/>
          <a:ea typeface="MS PGothic" panose="020B0600070205080204" pitchFamily="34" charset="-128"/>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1600">
          <a:solidFill>
            <a:schemeClr val="tx1"/>
          </a:solidFill>
          <a:latin typeface="+mn-lt"/>
          <a:ea typeface="MS PGothic" panose="020B0600070205080204" pitchFamily="34"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Freeform 1"/>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560">
            <a:solidFill>
              <a:srgbClr val="CC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sp>
        <p:nvSpPr>
          <p:cNvPr id="2050" name="Line 2"/>
          <p:cNvSpPr>
            <a:spLocks noChangeShapeType="1"/>
          </p:cNvSpPr>
          <p:nvPr/>
        </p:nvSpPr>
        <p:spPr bwMode="auto">
          <a:xfrm>
            <a:off x="457200" y="3371850"/>
            <a:ext cx="8229600" cy="1588"/>
          </a:xfrm>
          <a:prstGeom prst="line">
            <a:avLst/>
          </a:prstGeom>
          <a:noFill/>
          <a:ln w="19080">
            <a:solidFill>
              <a:srgbClr val="CC99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457200">
              <a:buClr>
                <a:srgbClr val="000000"/>
              </a:buClr>
              <a:buSzPct val="100000"/>
              <a:buFont typeface="Times New Roman" charset="0"/>
              <a:buNone/>
              <a:defRPr/>
            </a:pPr>
            <a:endParaRPr lang="en-US" sz="2400">
              <a:solidFill>
                <a:srgbClr val="FFFFFF"/>
              </a:solidFill>
              <a:latin typeface="Arial" charset="0"/>
              <a:ea typeface="ＭＳ Ｐゴシック" charset="0"/>
            </a:endParaRPr>
          </a:p>
        </p:txBody>
      </p:sp>
      <p:sp>
        <p:nvSpPr>
          <p:cNvPr id="2051" name="Line 3"/>
          <p:cNvSpPr>
            <a:spLocks noChangeShapeType="1"/>
          </p:cNvSpPr>
          <p:nvPr/>
        </p:nvSpPr>
        <p:spPr bwMode="auto">
          <a:xfrm>
            <a:off x="8686800" y="2457450"/>
            <a:ext cx="1588" cy="914400"/>
          </a:xfrm>
          <a:prstGeom prst="line">
            <a:avLst/>
          </a:prstGeom>
          <a:noFill/>
          <a:ln w="25560">
            <a:solidFill>
              <a:srgbClr val="CC99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457200">
              <a:buClr>
                <a:srgbClr val="000000"/>
              </a:buClr>
              <a:buSzPct val="100000"/>
              <a:buFont typeface="Times New Roman" charset="0"/>
              <a:buNone/>
              <a:defRPr/>
            </a:pPr>
            <a:endParaRPr lang="en-US" sz="2400">
              <a:solidFill>
                <a:srgbClr val="FFFFFF"/>
              </a:solidFill>
              <a:latin typeface="Arial" charset="0"/>
              <a:ea typeface="ＭＳ Ｐゴシック" charset="0"/>
            </a:endParaRPr>
          </a:p>
        </p:txBody>
      </p:sp>
      <p:sp>
        <p:nvSpPr>
          <p:cNvPr id="2052" name="Rectangle 4"/>
          <p:cNvSpPr>
            <a:spLocks noGrp="1" noChangeArrowheads="1"/>
          </p:cNvSpPr>
          <p:nvPr>
            <p:ph type="title"/>
          </p:nvPr>
        </p:nvSpPr>
        <p:spPr bwMode="auto">
          <a:xfrm>
            <a:off x="228600" y="152400"/>
            <a:ext cx="8609013" cy="10652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title text format</a:t>
            </a:r>
          </a:p>
        </p:txBody>
      </p:sp>
      <p:sp>
        <p:nvSpPr>
          <p:cNvPr id="2053" name="Rectangle 5"/>
          <p:cNvSpPr>
            <a:spLocks noGrp="1" noChangeArrowheads="1"/>
          </p:cNvSpPr>
          <p:nvPr>
            <p:ph type="body" idx="1"/>
          </p:nvPr>
        </p:nvSpPr>
        <p:spPr bwMode="auto">
          <a:xfrm>
            <a:off x="228600" y="898525"/>
            <a:ext cx="8609013" cy="52339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2054" name="Rectangle 6"/>
          <p:cNvSpPr>
            <a:spLocks noGrp="1" noChangeArrowheads="1"/>
          </p:cNvSpPr>
          <p:nvPr>
            <p:ph type="dt"/>
          </p:nvPr>
        </p:nvSpPr>
        <p:spPr bwMode="auto">
          <a:xfrm>
            <a:off x="457200" y="6242050"/>
            <a:ext cx="2132013"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6800" rIns="90000" bIns="46800" numCol="1" anchor="b" anchorCtr="0" compatLnSpc="1">
            <a:prstTxWarp prst="textNoShape">
              <a:avLst/>
            </a:prstTxWarp>
          </a:bodyPr>
          <a:lstStyle>
            <a:lvl1pPr defTabSz="457200">
              <a:buClrTx/>
              <a:buSzPct val="100000"/>
              <a:buFontTx/>
              <a:buNone/>
              <a:tabLst>
                <a:tab pos="723900" algn="l"/>
                <a:tab pos="1447800" algn="l"/>
              </a:tabLst>
              <a:defRPr sz="1200">
                <a:solidFill>
                  <a:srgbClr val="000000"/>
                </a:solidFill>
                <a:latin typeface="Garamond"/>
                <a:ea typeface="ＭＳ Ｐゴシック" charset="0"/>
                <a:cs typeface="Arial" charset="0"/>
              </a:defRPr>
            </a:lvl1pPr>
          </a:lstStyle>
          <a:p>
            <a:pPr>
              <a:defRPr/>
            </a:pPr>
            <a:r>
              <a:rPr lang="en-US"/>
              <a:t>Efficient Runahead Execution</a:t>
            </a:r>
          </a:p>
        </p:txBody>
      </p:sp>
      <p:sp>
        <p:nvSpPr>
          <p:cNvPr id="2055" name="Text Box 7"/>
          <p:cNvSpPr txBox="1">
            <a:spLocks noChangeArrowheads="1"/>
          </p:cNvSpPr>
          <p:nvPr/>
        </p:nvSpPr>
        <p:spPr bwMode="auto">
          <a:xfrm>
            <a:off x="3124200" y="6243638"/>
            <a:ext cx="28956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buClr>
                <a:srgbClr val="000000"/>
              </a:buClr>
              <a:buSzPct val="100000"/>
              <a:buFont typeface="Times New Roman" panose="02020603050405020304" pitchFamily="18" charset="0"/>
              <a:buNone/>
            </a:pPr>
            <a:endParaRPr lang="en-US" altLang="en-US">
              <a:solidFill>
                <a:srgbClr val="FFFFFF"/>
              </a:solidFill>
            </a:endParaRPr>
          </a:p>
        </p:txBody>
      </p:sp>
      <p:sp>
        <p:nvSpPr>
          <p:cNvPr id="2056" name="Rectangle 8"/>
          <p:cNvSpPr>
            <a:spLocks noGrp="1" noChangeArrowheads="1"/>
          </p:cNvSpPr>
          <p:nvPr>
            <p:ph type="sldNum"/>
          </p:nvPr>
        </p:nvSpPr>
        <p:spPr bwMode="auto">
          <a:xfrm>
            <a:off x="6777038" y="6318250"/>
            <a:ext cx="2132012"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6800" rIns="90000" bIns="46800" numCol="1" anchor="b" anchorCtr="0" compatLnSpc="1">
            <a:prstTxWarp prst="textNoShape">
              <a:avLst/>
            </a:prstTxWarp>
          </a:bodyPr>
          <a:lstStyle>
            <a:lvl1pPr algn="r" defTabSz="457200">
              <a:buSzPct val="100000"/>
              <a:tabLst>
                <a:tab pos="723900" algn="l"/>
                <a:tab pos="1447800" algn="l"/>
              </a:tabLst>
              <a:defRPr sz="1200">
                <a:solidFill>
                  <a:srgbClr val="000000"/>
                </a:solidFill>
                <a:latin typeface="Garamond" panose="02020404030301010803" pitchFamily="18" charset="0"/>
                <a:cs typeface="Arial" panose="020B0604020202020204" pitchFamily="34" charset="0"/>
              </a:defRPr>
            </a:lvl1pPr>
          </a:lstStyle>
          <a:p>
            <a:fld id="{04738368-94B4-446F-AAE1-DA384CDDF86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950" r:id="rId1"/>
    <p:sldLayoutId id="2147484951" r:id="rId2"/>
    <p:sldLayoutId id="2147484952" r:id="rId3"/>
    <p:sldLayoutId id="2147484953" r:id="rId4"/>
    <p:sldLayoutId id="2147484954" r:id="rId5"/>
    <p:sldLayoutId id="2147484955" r:id="rId6"/>
    <p:sldLayoutId id="2147484956" r:id="rId7"/>
    <p:sldLayoutId id="2147484957" r:id="rId8"/>
    <p:sldLayoutId id="2147484958" r:id="rId9"/>
    <p:sldLayoutId id="2147484959" r:id="rId10"/>
    <p:sldLayoutId id="2147484960" r:id="rId11"/>
  </p:sldLayoutIdLst>
  <p:hf sldNum="0" hdr="0" ftr="0"/>
  <p:txStyles>
    <p:titleStyle>
      <a:lvl1pPr algn="l" defTabSz="457200" rtl="0" eaLnBrk="0" fontAlgn="base" hangingPunct="0">
        <a:spcBef>
          <a:spcPct val="0"/>
        </a:spcBef>
        <a:spcAft>
          <a:spcPct val="0"/>
        </a:spcAft>
        <a:buClr>
          <a:srgbClr val="000000"/>
        </a:buClr>
        <a:buSzPct val="100000"/>
        <a:buFont typeface="Times New Roman" panose="02020603050405020304" pitchFamily="18" charset="0"/>
        <a:defRPr sz="4000">
          <a:solidFill>
            <a:srgbClr val="006633"/>
          </a:solidFill>
          <a:latin typeface="+mj-lt"/>
          <a:ea typeface="MS PGothic" panose="020B0600070205080204" pitchFamily="34" charset="-128"/>
          <a:cs typeface="+mj-cs"/>
        </a:defRPr>
      </a:lvl1pPr>
      <a:lvl2pPr algn="l" defTabSz="457200" rtl="0" eaLnBrk="0" fontAlgn="base" hangingPunct="0">
        <a:spcBef>
          <a:spcPct val="0"/>
        </a:spcBef>
        <a:spcAft>
          <a:spcPct val="0"/>
        </a:spcAft>
        <a:buClr>
          <a:srgbClr val="000000"/>
        </a:buClr>
        <a:buSzPct val="100000"/>
        <a:buFont typeface="Times New Roman" panose="02020603050405020304" pitchFamily="18" charset="0"/>
        <a:defRPr sz="4000">
          <a:solidFill>
            <a:srgbClr val="006633"/>
          </a:solidFill>
          <a:latin typeface="Garamond" charset="0"/>
          <a:ea typeface="MS PGothic" panose="020B0600070205080204" pitchFamily="34" charset="-128"/>
          <a:cs typeface="ＭＳ Ｐゴシック" charset="0"/>
        </a:defRPr>
      </a:lvl2pPr>
      <a:lvl3pPr algn="l" defTabSz="457200" rtl="0" eaLnBrk="0" fontAlgn="base" hangingPunct="0">
        <a:spcBef>
          <a:spcPct val="0"/>
        </a:spcBef>
        <a:spcAft>
          <a:spcPct val="0"/>
        </a:spcAft>
        <a:buClr>
          <a:srgbClr val="000000"/>
        </a:buClr>
        <a:buSzPct val="100000"/>
        <a:buFont typeface="Times New Roman" panose="02020603050405020304" pitchFamily="18" charset="0"/>
        <a:defRPr sz="4000">
          <a:solidFill>
            <a:srgbClr val="006633"/>
          </a:solidFill>
          <a:latin typeface="Garamond" charset="0"/>
          <a:ea typeface="MS PGothic" panose="020B0600070205080204" pitchFamily="34" charset="-128"/>
          <a:cs typeface="ＭＳ Ｐゴシック" charset="0"/>
        </a:defRPr>
      </a:lvl3pPr>
      <a:lvl4pPr algn="l" defTabSz="457200" rtl="0" eaLnBrk="0" fontAlgn="base" hangingPunct="0">
        <a:spcBef>
          <a:spcPct val="0"/>
        </a:spcBef>
        <a:spcAft>
          <a:spcPct val="0"/>
        </a:spcAft>
        <a:buClr>
          <a:srgbClr val="000000"/>
        </a:buClr>
        <a:buSzPct val="100000"/>
        <a:buFont typeface="Times New Roman" panose="02020603050405020304" pitchFamily="18" charset="0"/>
        <a:defRPr sz="4000">
          <a:solidFill>
            <a:srgbClr val="006633"/>
          </a:solidFill>
          <a:latin typeface="Garamond" charset="0"/>
          <a:ea typeface="MS PGothic" panose="020B0600070205080204" pitchFamily="34" charset="-128"/>
          <a:cs typeface="ＭＳ Ｐゴシック" charset="0"/>
        </a:defRPr>
      </a:lvl4pPr>
      <a:lvl5pPr algn="l" defTabSz="457200" rtl="0" eaLnBrk="0" fontAlgn="base" hangingPunct="0">
        <a:spcBef>
          <a:spcPct val="0"/>
        </a:spcBef>
        <a:spcAft>
          <a:spcPct val="0"/>
        </a:spcAft>
        <a:buClr>
          <a:srgbClr val="000000"/>
        </a:buClr>
        <a:buSzPct val="100000"/>
        <a:buFont typeface="Times New Roman" panose="02020603050405020304" pitchFamily="18" charset="0"/>
        <a:defRPr sz="4000">
          <a:solidFill>
            <a:srgbClr val="006633"/>
          </a:solidFill>
          <a:latin typeface="Garamond" charset="0"/>
          <a:ea typeface="MS PGothic" panose="020B0600070205080204" pitchFamily="34" charset="-128"/>
          <a:cs typeface="ＭＳ Ｐゴシック" charset="0"/>
        </a:defRPr>
      </a:lvl5pPr>
      <a:lvl6pPr marL="2514600" indent="-228600" algn="l" defTabSz="457200" rtl="0" eaLnBrk="0" fontAlgn="base" hangingPunct="0">
        <a:spcBef>
          <a:spcPct val="0"/>
        </a:spcBef>
        <a:spcAft>
          <a:spcPct val="0"/>
        </a:spcAft>
        <a:buClr>
          <a:srgbClr val="000000"/>
        </a:buClr>
        <a:buSzPct val="100000"/>
        <a:buFont typeface="Times New Roman" charset="0"/>
        <a:defRPr sz="4000">
          <a:solidFill>
            <a:srgbClr val="006633"/>
          </a:solidFill>
          <a:latin typeface="Garamond" charset="0"/>
          <a:ea typeface="ＭＳ Ｐゴシック" charset="0"/>
          <a:cs typeface="ＭＳ Ｐゴシック" charset="0"/>
        </a:defRPr>
      </a:lvl6pPr>
      <a:lvl7pPr marL="2971800" indent="-228600" algn="l" defTabSz="457200" rtl="0" eaLnBrk="0" fontAlgn="base" hangingPunct="0">
        <a:spcBef>
          <a:spcPct val="0"/>
        </a:spcBef>
        <a:spcAft>
          <a:spcPct val="0"/>
        </a:spcAft>
        <a:buClr>
          <a:srgbClr val="000000"/>
        </a:buClr>
        <a:buSzPct val="100000"/>
        <a:buFont typeface="Times New Roman" charset="0"/>
        <a:defRPr sz="4000">
          <a:solidFill>
            <a:srgbClr val="006633"/>
          </a:solidFill>
          <a:latin typeface="Garamond" charset="0"/>
          <a:ea typeface="ＭＳ Ｐゴシック" charset="0"/>
          <a:cs typeface="ＭＳ Ｐゴシック" charset="0"/>
        </a:defRPr>
      </a:lvl7pPr>
      <a:lvl8pPr marL="3429000" indent="-228600" algn="l" defTabSz="457200" rtl="0" eaLnBrk="0" fontAlgn="base" hangingPunct="0">
        <a:spcBef>
          <a:spcPct val="0"/>
        </a:spcBef>
        <a:spcAft>
          <a:spcPct val="0"/>
        </a:spcAft>
        <a:buClr>
          <a:srgbClr val="000000"/>
        </a:buClr>
        <a:buSzPct val="100000"/>
        <a:buFont typeface="Times New Roman" charset="0"/>
        <a:defRPr sz="4000">
          <a:solidFill>
            <a:srgbClr val="006633"/>
          </a:solidFill>
          <a:latin typeface="Garamond" charset="0"/>
          <a:ea typeface="ＭＳ Ｐゴシック" charset="0"/>
          <a:cs typeface="ＭＳ Ｐゴシック" charset="0"/>
        </a:defRPr>
      </a:lvl8pPr>
      <a:lvl9pPr marL="3886200" indent="-228600" algn="l" defTabSz="457200" rtl="0" eaLnBrk="0" fontAlgn="base" hangingPunct="0">
        <a:spcBef>
          <a:spcPct val="0"/>
        </a:spcBef>
        <a:spcAft>
          <a:spcPct val="0"/>
        </a:spcAft>
        <a:buClr>
          <a:srgbClr val="000000"/>
        </a:buClr>
        <a:buSzPct val="100000"/>
        <a:buFont typeface="Times New Roman" charset="0"/>
        <a:defRPr sz="4000">
          <a:solidFill>
            <a:srgbClr val="006633"/>
          </a:solidFill>
          <a:latin typeface="Garamond" charset="0"/>
          <a:ea typeface="ＭＳ Ｐゴシック" charset="0"/>
          <a:cs typeface="ＭＳ Ｐゴシック" charset="0"/>
        </a:defRPr>
      </a:lvl9pPr>
    </p:titleStyle>
    <p:bodyStyle>
      <a:lvl1pPr marL="342900" indent="-342900" algn="l" defTabSz="457200"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1pPr>
      <a:lvl2pPr marL="742950" indent="-285750" algn="l" defTabSz="457200" rtl="0"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mn-lt"/>
          <a:ea typeface="MS PGothic" panose="020B0600070205080204" pitchFamily="34" charset="-128"/>
          <a:cs typeface="+mn-cs"/>
        </a:defRPr>
      </a:lvl2pPr>
      <a:lvl3pPr marL="11430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3pPr>
      <a:lvl4pPr marL="1600200" indent="-228600" algn="l" defTabSz="457200" rtl="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mn-lt"/>
          <a:ea typeface="MS PGothic" panose="020B0600070205080204" pitchFamily="34" charset="-128"/>
          <a:cs typeface="+mn-cs"/>
        </a:defRPr>
      </a:lvl4pPr>
      <a:lvl5pPr marL="2057400" indent="-228600" algn="l" defTabSz="457200" rtl="0"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mn-lt"/>
          <a:ea typeface="MS PGothic" panose="020B0600070205080204" pitchFamily="34" charset="-128"/>
          <a:cs typeface="+mn-cs"/>
        </a:defRPr>
      </a:lvl5pPr>
      <a:lvl6pPr marL="2514600" indent="-228600" algn="l" defTabSz="457200" rtl="0" eaLnBrk="0" fontAlgn="base" hangingPunct="0">
        <a:spcBef>
          <a:spcPts val="400"/>
        </a:spcBef>
        <a:spcAft>
          <a:spcPct val="0"/>
        </a:spcAft>
        <a:buClr>
          <a:srgbClr val="000000"/>
        </a:buClr>
        <a:buSzPct val="100000"/>
        <a:buFont typeface="Times New Roman" charset="0"/>
        <a:defRPr sz="1600">
          <a:solidFill>
            <a:srgbClr val="000000"/>
          </a:solidFill>
          <a:latin typeface="+mn-lt"/>
          <a:ea typeface="+mn-ea"/>
          <a:cs typeface="+mn-cs"/>
        </a:defRPr>
      </a:lvl6pPr>
      <a:lvl7pPr marL="2971800" indent="-228600" algn="l" defTabSz="457200" rtl="0" eaLnBrk="0" fontAlgn="base" hangingPunct="0">
        <a:spcBef>
          <a:spcPts val="400"/>
        </a:spcBef>
        <a:spcAft>
          <a:spcPct val="0"/>
        </a:spcAft>
        <a:buClr>
          <a:srgbClr val="000000"/>
        </a:buClr>
        <a:buSzPct val="100000"/>
        <a:buFont typeface="Times New Roman" charset="0"/>
        <a:defRPr sz="1600">
          <a:solidFill>
            <a:srgbClr val="000000"/>
          </a:solidFill>
          <a:latin typeface="+mn-lt"/>
          <a:ea typeface="+mn-ea"/>
          <a:cs typeface="+mn-cs"/>
        </a:defRPr>
      </a:lvl7pPr>
      <a:lvl8pPr marL="3429000" indent="-228600" algn="l" defTabSz="457200" rtl="0" eaLnBrk="0" fontAlgn="base" hangingPunct="0">
        <a:spcBef>
          <a:spcPts val="400"/>
        </a:spcBef>
        <a:spcAft>
          <a:spcPct val="0"/>
        </a:spcAft>
        <a:buClr>
          <a:srgbClr val="000000"/>
        </a:buClr>
        <a:buSzPct val="100000"/>
        <a:buFont typeface="Times New Roman" charset="0"/>
        <a:defRPr sz="1600">
          <a:solidFill>
            <a:srgbClr val="000000"/>
          </a:solidFill>
          <a:latin typeface="+mn-lt"/>
          <a:ea typeface="+mn-ea"/>
          <a:cs typeface="+mn-cs"/>
        </a:defRPr>
      </a:lvl8pPr>
      <a:lvl9pPr marL="3886200" indent="-228600" algn="l" defTabSz="457200" rtl="0" eaLnBrk="0" fontAlgn="base" hangingPunct="0">
        <a:spcBef>
          <a:spcPts val="400"/>
        </a:spcBef>
        <a:spcAft>
          <a:spcPct val="0"/>
        </a:spcAft>
        <a:buClr>
          <a:srgbClr val="000000"/>
        </a:buClr>
        <a:buSzPct val="100000"/>
        <a:buFont typeface="Times New Roman" charset="0"/>
        <a:defRPr sz="16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434" name="Title Placeholder 1"/>
          <p:cNvSpPr>
            <a:spLocks noGrp="1"/>
          </p:cNvSpPr>
          <p:nvPr>
            <p:ph type="title"/>
          </p:nvPr>
        </p:nvSpPr>
        <p:spPr bwMode="auto">
          <a:xfrm>
            <a:off x="304800" y="76200"/>
            <a:ext cx="853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46435" name="Text Placeholder 2"/>
          <p:cNvSpPr>
            <a:spLocks noGrp="1"/>
          </p:cNvSpPr>
          <p:nvPr>
            <p:ph type="body" idx="1"/>
          </p:nvPr>
        </p:nvSpPr>
        <p:spPr bwMode="auto">
          <a:xfrm>
            <a:off x="304800" y="990600"/>
            <a:ext cx="8534400" cy="536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400800"/>
            <a:ext cx="2133600" cy="32067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9E911102-EF45-4D20-A1B2-36A9B6577E43}" type="datetime1">
              <a:rPr lang="en-US" altLang="en-US"/>
              <a:pPr/>
              <a:t>9/3/2014</a:t>
            </a:fld>
            <a:endParaRPr lang="en-US" altLang="en-US"/>
          </a:p>
        </p:txBody>
      </p:sp>
      <p:sp>
        <p:nvSpPr>
          <p:cNvPr id="5" name="Footer Placeholder 4"/>
          <p:cNvSpPr>
            <a:spLocks noGrp="1"/>
          </p:cNvSpPr>
          <p:nvPr>
            <p:ph type="ftr" sz="quarter" idx="3"/>
          </p:nvPr>
        </p:nvSpPr>
        <p:spPr>
          <a:xfrm>
            <a:off x="3124200" y="6400800"/>
            <a:ext cx="2895600" cy="32067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anose="020F0502020204030204" pitchFamily="34" charset="0"/>
              </a:defRPr>
            </a:lvl1pPr>
          </a:lstStyle>
          <a:p>
            <a:endParaRPr lang="en-US" altLang="en-US"/>
          </a:p>
        </p:txBody>
      </p:sp>
      <p:sp>
        <p:nvSpPr>
          <p:cNvPr id="7" name="Slide Number Placeholder 3"/>
          <p:cNvSpPr txBox="1">
            <a:spLocks/>
          </p:cNvSpPr>
          <p:nvPr userDrawn="1"/>
        </p:nvSpPr>
        <p:spPr>
          <a:xfrm>
            <a:off x="8077200" y="6248400"/>
            <a:ext cx="1066800" cy="609600"/>
          </a:xfrm>
          <a:prstGeom prst="rect">
            <a:avLst/>
          </a:prstGeom>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fld id="{27E8460B-63AA-47D1-B54D-0919C174D690}" type="slidenum">
              <a:rPr lang="en-US" altLang="en-US" sz="2000">
                <a:solidFill>
                  <a:srgbClr val="000000"/>
                </a:solidFill>
                <a:latin typeface="Calibri" panose="020F0502020204030204" pitchFamily="34" charset="0"/>
              </a:rPr>
              <a:pPr algn="ctr" eaLnBrk="1" hangingPunct="1"/>
              <a:t>‹#›</a:t>
            </a:fld>
            <a:endParaRPr lang="en-US" altLang="en-US" sz="2000">
              <a:solidFill>
                <a:srgbClr val="000000"/>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5141" r:id="rId1"/>
    <p:sldLayoutId id="2147485142" r:id="rId2"/>
    <p:sldLayoutId id="2147485143" r:id="rId3"/>
    <p:sldLayoutId id="2147485144" r:id="rId4"/>
    <p:sldLayoutId id="2147485145" r:id="rId5"/>
    <p:sldLayoutId id="2147485146" r:id="rId6"/>
    <p:sldLayoutId id="2147485147" r:id="rId7"/>
    <p:sldLayoutId id="2147485148" r:id="rId8"/>
    <p:sldLayoutId id="2147485149" r:id="rId9"/>
    <p:sldLayoutId id="2147485150" r:id="rId10"/>
    <p:sldLayoutId id="2147485151" r:id="rId11"/>
  </p:sldLayoutIdLst>
  <p:timing>
    <p:tnLst>
      <p:par>
        <p:cTn id="1" dur="indefinite" restart="never" nodeType="tmRoot"/>
      </p:par>
    </p:tnLst>
  </p:timing>
  <p:hf hdr="0" ftr="0" dt="0"/>
  <p:txStyles>
    <p:titleStyle>
      <a:lvl1pPr algn="l" rtl="0" fontAlgn="base">
        <a:spcBef>
          <a:spcPct val="0"/>
        </a:spcBef>
        <a:spcAft>
          <a:spcPct val="0"/>
        </a:spcAft>
        <a:defRPr sz="4000" b="1" kern="1200">
          <a:solidFill>
            <a:schemeClr val="tx1"/>
          </a:solidFill>
          <a:latin typeface="+mj-lt"/>
          <a:ea typeface="MS PGothic" panose="020B0600070205080204" pitchFamily="34" charset="-128"/>
          <a:cs typeface="+mj-cs"/>
        </a:defRPr>
      </a:lvl1pPr>
      <a:lvl2pPr algn="l" rtl="0" fontAlgn="base">
        <a:spcBef>
          <a:spcPct val="0"/>
        </a:spcBef>
        <a:spcAft>
          <a:spcPct val="0"/>
        </a:spcAft>
        <a:defRPr sz="4000" b="1">
          <a:solidFill>
            <a:schemeClr val="tx1"/>
          </a:solidFill>
          <a:latin typeface="Calibri" panose="020F0502020204030204" pitchFamily="34" charset="0"/>
          <a:ea typeface="MS PGothic" panose="020B0600070205080204" pitchFamily="34" charset="-128"/>
        </a:defRPr>
      </a:lvl2pPr>
      <a:lvl3pPr algn="l" rtl="0" fontAlgn="base">
        <a:spcBef>
          <a:spcPct val="0"/>
        </a:spcBef>
        <a:spcAft>
          <a:spcPct val="0"/>
        </a:spcAft>
        <a:defRPr sz="4000" b="1">
          <a:solidFill>
            <a:schemeClr val="tx1"/>
          </a:solidFill>
          <a:latin typeface="Calibri" panose="020F0502020204030204" pitchFamily="34" charset="0"/>
          <a:ea typeface="MS PGothic" panose="020B0600070205080204" pitchFamily="34" charset="-128"/>
        </a:defRPr>
      </a:lvl3pPr>
      <a:lvl4pPr algn="l" rtl="0" fontAlgn="base">
        <a:spcBef>
          <a:spcPct val="0"/>
        </a:spcBef>
        <a:spcAft>
          <a:spcPct val="0"/>
        </a:spcAft>
        <a:defRPr sz="4000" b="1">
          <a:solidFill>
            <a:schemeClr val="tx1"/>
          </a:solidFill>
          <a:latin typeface="Calibri" panose="020F0502020204030204" pitchFamily="34" charset="0"/>
          <a:ea typeface="MS PGothic" panose="020B0600070205080204" pitchFamily="34" charset="-128"/>
        </a:defRPr>
      </a:lvl4pPr>
      <a:lvl5pPr algn="l" rtl="0" fontAlgn="base">
        <a:spcBef>
          <a:spcPct val="0"/>
        </a:spcBef>
        <a:spcAft>
          <a:spcPct val="0"/>
        </a:spcAft>
        <a:defRPr sz="4000" b="1">
          <a:solidFill>
            <a:schemeClr val="tx1"/>
          </a:solidFill>
          <a:latin typeface="Calibri" panose="020F0502020204030204" pitchFamily="34" charset="0"/>
          <a:ea typeface="MS PGothic" panose="020B0600070205080204" pitchFamily="34" charset="-128"/>
        </a:defRPr>
      </a:lvl5pPr>
      <a:lvl6pPr marL="457200" algn="l" rtl="0" fontAlgn="base">
        <a:spcBef>
          <a:spcPct val="0"/>
        </a:spcBef>
        <a:spcAft>
          <a:spcPct val="0"/>
        </a:spcAft>
        <a:defRPr sz="4000" b="1">
          <a:solidFill>
            <a:schemeClr val="tx1"/>
          </a:solidFill>
          <a:latin typeface="Calibri" panose="020F0502020204030204" pitchFamily="34" charset="0"/>
          <a:ea typeface="MS PGothic" panose="020B0600070205080204" pitchFamily="34" charset="-128"/>
        </a:defRPr>
      </a:lvl6pPr>
      <a:lvl7pPr marL="914400" algn="l" rtl="0" fontAlgn="base">
        <a:spcBef>
          <a:spcPct val="0"/>
        </a:spcBef>
        <a:spcAft>
          <a:spcPct val="0"/>
        </a:spcAft>
        <a:defRPr sz="4000" b="1">
          <a:solidFill>
            <a:schemeClr val="tx1"/>
          </a:solidFill>
          <a:latin typeface="Calibri" panose="020F0502020204030204" pitchFamily="34" charset="0"/>
          <a:ea typeface="MS PGothic" panose="020B0600070205080204" pitchFamily="34" charset="-128"/>
        </a:defRPr>
      </a:lvl7pPr>
      <a:lvl8pPr marL="1371600" algn="l" rtl="0" fontAlgn="base">
        <a:spcBef>
          <a:spcPct val="0"/>
        </a:spcBef>
        <a:spcAft>
          <a:spcPct val="0"/>
        </a:spcAft>
        <a:defRPr sz="4000" b="1">
          <a:solidFill>
            <a:schemeClr val="tx1"/>
          </a:solidFill>
          <a:latin typeface="Calibri" panose="020F0502020204030204" pitchFamily="34" charset="0"/>
          <a:ea typeface="MS PGothic" panose="020B0600070205080204" pitchFamily="34" charset="-128"/>
        </a:defRPr>
      </a:lvl8pPr>
      <a:lvl9pPr marL="1828800" algn="l" rtl="0" fontAlgn="base">
        <a:spcBef>
          <a:spcPct val="0"/>
        </a:spcBef>
        <a:spcAft>
          <a:spcPct val="0"/>
        </a:spcAft>
        <a:defRPr sz="4000" b="1">
          <a:solidFill>
            <a:schemeClr val="tx1"/>
          </a:solidFill>
          <a:latin typeface="Calibri" panose="020F0502020204030204" pitchFamily="34" charset="0"/>
          <a:ea typeface="MS PGothic" panose="020B0600070205080204" pitchFamily="34" charset="-128"/>
        </a:defRPr>
      </a:lvl9pPr>
    </p:titleStyle>
    <p:bodyStyle>
      <a:lvl1pPr marL="342900" indent="-342900" algn="l"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742950" indent="-285750" algn="l"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fontAlgn="base">
        <a:spcBef>
          <a:spcPct val="200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4pPr>
      <a:lvl5pPr marL="2057400" indent="-228600" algn="l" rtl="0" fontAlgn="base">
        <a:spcBef>
          <a:spcPct val="200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45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4745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FAAF8BE7-95BB-42CE-B8A2-BA0BA747FFEF}" type="datetime1">
              <a:rPr lang="en-US" altLang="en-US"/>
              <a:pPr/>
              <a:t>9/3/2014</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anose="020F0502020204030204" pitchFamily="34" charset="0"/>
              </a:defRPr>
            </a:lvl1pPr>
          </a:lstStyle>
          <a:p>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593216A3-6EAA-4031-87FE-555618578C1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152" r:id="rId1"/>
    <p:sldLayoutId id="2147485153" r:id="rId2"/>
    <p:sldLayoutId id="2147485154" r:id="rId3"/>
    <p:sldLayoutId id="2147485155" r:id="rId4"/>
    <p:sldLayoutId id="2147485156" r:id="rId5"/>
    <p:sldLayoutId id="2147485157" r:id="rId6"/>
    <p:sldLayoutId id="2147485158" r:id="rId7"/>
    <p:sldLayoutId id="2147485159" r:id="rId8"/>
    <p:sldLayoutId id="2147485160" r:id="rId9"/>
    <p:sldLayoutId id="2147485161" r:id="rId10"/>
    <p:sldLayoutId id="2147485162" r:id="rId11"/>
  </p:sldLayoutIdLst>
  <p:hf hdr="0" ftr="0" dt="0"/>
  <p:txStyles>
    <p:titleStyle>
      <a:lvl1pPr algn="ctr"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419100" y="196850"/>
            <a:ext cx="8077200" cy="558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25400" tIns="25400" rIns="25400" bIns="25400" numCol="1" anchor="t" anchorCtr="0" compatLnSpc="1">
            <a:prstTxWarp prst="textNoShape">
              <a:avLst/>
            </a:prstTxWarp>
          </a:bodyPr>
          <a:lstStyle/>
          <a:p>
            <a:pPr lvl="0"/>
            <a:r>
              <a:rPr lang="en-US">
                <a:sym typeface="Myriad Pro Bold Cond" charset="0"/>
              </a:rPr>
              <a:t>Click to edit Master title style</a:t>
            </a:r>
          </a:p>
        </p:txBody>
      </p:sp>
      <p:sp>
        <p:nvSpPr>
          <p:cNvPr id="2050" name="Rectangle 2"/>
          <p:cNvSpPr>
            <a:spLocks noGrp="1" noChangeArrowheads="1"/>
          </p:cNvSpPr>
          <p:nvPr>
            <p:ph type="body" idx="1"/>
          </p:nvPr>
        </p:nvSpPr>
        <p:spPr bwMode="auto">
          <a:xfrm>
            <a:off x="419100" y="1047750"/>
            <a:ext cx="8077200" cy="51752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25400" tIns="25400" rIns="25400" bIns="25400" numCol="1" anchor="t" anchorCtr="0" compatLnSpc="1">
            <a:prstTxWarp prst="textNoShape">
              <a:avLst/>
            </a:prstTxWarp>
          </a:bodyPr>
          <a:lstStyle/>
          <a:p>
            <a:pPr lvl="0"/>
            <a:r>
              <a:rPr lang="en-US">
                <a:sym typeface="Myriad Pro Bold Cond" charset="0"/>
              </a:rPr>
              <a:t>Click to edit Master text styles</a:t>
            </a:r>
          </a:p>
          <a:p>
            <a:pPr lvl="1"/>
            <a:r>
              <a:rPr lang="en-US">
                <a:sym typeface="Myriad Pro Bold Cond" charset="0"/>
              </a:rPr>
              <a:t>Second level</a:t>
            </a:r>
          </a:p>
          <a:p>
            <a:pPr lvl="2"/>
            <a:r>
              <a:rPr lang="en-US">
                <a:sym typeface="Myriad Pro Bold Cond" charset="0"/>
              </a:rPr>
              <a:t>Third level</a:t>
            </a:r>
          </a:p>
          <a:p>
            <a:pPr lvl="3"/>
            <a:r>
              <a:rPr lang="en-US">
                <a:sym typeface="Myriad Pro Bold Cond" charset="0"/>
              </a:rPr>
              <a:t>Fourth level</a:t>
            </a:r>
          </a:p>
          <a:p>
            <a:pPr lvl="4"/>
            <a:r>
              <a:rPr lang="en-US">
                <a:sym typeface="Myriad Pro Bold Cond" charset="0"/>
              </a:rPr>
              <a:t>Fifth level</a:t>
            </a:r>
          </a:p>
        </p:txBody>
      </p:sp>
    </p:spTree>
  </p:cSld>
  <p:clrMap bg1="lt1" tx1="dk1" bg2="lt2" tx2="dk2" accent1="accent1" accent2="accent2" accent3="accent3" accent4="accent4" accent5="accent5" accent6="accent6" hlink="hlink" folHlink="folHlink"/>
  <p:sldLayoutIdLst>
    <p:sldLayoutId id="2147484927" r:id="rId1"/>
    <p:sldLayoutId id="2147484928" r:id="rId2"/>
    <p:sldLayoutId id="2147484929" r:id="rId3"/>
    <p:sldLayoutId id="2147484930" r:id="rId4"/>
    <p:sldLayoutId id="2147484931" r:id="rId5"/>
    <p:sldLayoutId id="2147484932" r:id="rId6"/>
    <p:sldLayoutId id="2147484933" r:id="rId7"/>
    <p:sldLayoutId id="2147484934" r:id="rId8"/>
    <p:sldLayoutId id="2147484935" r:id="rId9"/>
    <p:sldLayoutId id="2147484936" r:id="rId10"/>
    <p:sldLayoutId id="2147484937"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Myriad Pro Bold Cond" charset="0"/>
        </a:defRPr>
      </a:lvl1pPr>
      <a:lvl2pPr algn="l" rtl="0" eaLnBrk="0" fontAlgn="base" hangingPunct="0">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2pPr>
      <a:lvl3pPr algn="l" rtl="0" eaLnBrk="0" fontAlgn="base" hangingPunct="0">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3pPr>
      <a:lvl4pPr algn="l" rtl="0" eaLnBrk="0" fontAlgn="base" hangingPunct="0">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4pPr>
      <a:lvl5pPr algn="l" rtl="0" eaLnBrk="0" fontAlgn="base" hangingPunct="0">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5pPr>
      <a:lvl6pPr marL="228600"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6pPr>
      <a:lvl7pPr marL="457200"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7pPr>
      <a:lvl8pPr marL="685800"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8pPr>
      <a:lvl9pPr marL="914400"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9pPr>
    </p:titleStyle>
    <p:bodyStyle>
      <a:lvl1pPr marL="400050" indent="-400050" algn="l" rtl="0" eaLnBrk="0" fontAlgn="base" hangingPunct="0">
        <a:spcBef>
          <a:spcPts val="700"/>
        </a:spcBef>
        <a:spcAft>
          <a:spcPct val="0"/>
        </a:spcAft>
        <a:buSzPct val="120000"/>
        <a:buFont typeface="Lucida Grande" pitchFamily="2" charset="0"/>
        <a:buChar char="▪"/>
        <a:defRPr sz="2800">
          <a:solidFill>
            <a:schemeClr val="tx1"/>
          </a:solidFill>
          <a:latin typeface="+mn-lt"/>
          <a:ea typeface="+mn-ea"/>
          <a:cs typeface="+mn-cs"/>
          <a:sym typeface="Myriad Pro Bold Cond" charset="0"/>
        </a:defRPr>
      </a:lvl1pPr>
      <a:lvl2pPr marL="692150" indent="-317500" algn="l" rtl="0" eaLnBrk="0" fontAlgn="base" hangingPunct="0">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2pPr>
      <a:lvl3pPr marL="1028700" indent="-317500" algn="l" rtl="0" eaLnBrk="0" fontAlgn="base" hangingPunct="0">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3pPr>
      <a:lvl4pPr marL="1358900" indent="-317500" algn="l" rtl="0" eaLnBrk="0" fontAlgn="base" hangingPunct="0">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4pPr>
      <a:lvl5pPr marL="1695450" indent="-317500" algn="l" rtl="0" eaLnBrk="0" fontAlgn="base" hangingPunct="0">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5pPr>
      <a:lvl6pPr marL="19240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6pPr>
      <a:lvl7pPr marL="21526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7pPr>
      <a:lvl8pPr marL="23812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8pPr>
      <a:lvl9pPr marL="26098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4950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panose="02020404030301010803"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panose="02020404030301010803" pitchFamily="18" charset="0"/>
                <a:cs typeface="Arial" panose="020B0604020202020204" pitchFamily="34" charset="0"/>
              </a:defRPr>
            </a:lvl1pPr>
          </a:lstStyle>
          <a:p>
            <a:fld id="{95818567-8CB3-431F-B424-ED574F1A20EE}" type="slidenum">
              <a:rPr lang="en-US" altLang="en-US"/>
              <a:pPr/>
              <a:t>‹#›</a:t>
            </a:fld>
            <a:endParaRPr lang="en-US" altLang="en-US"/>
          </a:p>
        </p:txBody>
      </p:sp>
      <p:sp>
        <p:nvSpPr>
          <p:cNvPr id="14951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1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49512" name="Picture 7" descr="safari.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79388" y="6500813"/>
            <a:ext cx="10795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63" r:id="rId1"/>
    <p:sldLayoutId id="2147485164" r:id="rId2"/>
    <p:sldLayoutId id="2147485165" r:id="rId3"/>
    <p:sldLayoutId id="2147485166" r:id="rId4"/>
    <p:sldLayoutId id="2147485167" r:id="rId5"/>
    <p:sldLayoutId id="2147485168" r:id="rId6"/>
    <p:sldLayoutId id="2147485169" r:id="rId7"/>
    <p:sldLayoutId id="2147485170" r:id="rId8"/>
    <p:sldLayoutId id="2147485171" r:id="rId9"/>
    <p:sldLayoutId id="2147485172" r:id="rId10"/>
    <p:sldLayoutId id="2147485173" r:id="rId11"/>
    <p:sldLayoutId id="2147485174"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S PGothic" panose="020B0600070205080204" pitchFamily="34"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2400">
          <a:solidFill>
            <a:schemeClr val="tx1"/>
          </a:solidFill>
          <a:latin typeface="+mn-lt"/>
          <a:ea typeface="MS PGothic" panose="020B0600070205080204" pitchFamily="34"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200">
          <a:solidFill>
            <a:schemeClr val="tx1"/>
          </a:solidFill>
          <a:latin typeface="+mn-lt"/>
          <a:ea typeface="MS PGothic" panose="020B0600070205080204" pitchFamily="34" charset="-128"/>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000">
          <a:solidFill>
            <a:schemeClr val="tx1"/>
          </a:solidFill>
          <a:latin typeface="+mn-lt"/>
          <a:ea typeface="MS PGothic" panose="020B0600070205080204" pitchFamily="34" charset="-128"/>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a:solidFill>
            <a:schemeClr val="tx1"/>
          </a:solidFill>
          <a:latin typeface="+mn-lt"/>
          <a:ea typeface="MS PGothic" panose="020B0600070205080204" pitchFamily="34" charset="-128"/>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1600">
          <a:solidFill>
            <a:schemeClr val="tx1"/>
          </a:solidFill>
          <a:latin typeface="+mn-lt"/>
          <a:ea typeface="MS PGothic" panose="020B0600070205080204" pitchFamily="34"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053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defTabSz="457200">
              <a:defRPr sz="1200">
                <a:solidFill>
                  <a:srgbClr val="898989"/>
                </a:solidFill>
                <a:latin typeface="Calibri" panose="020F0502020204030204" pitchFamily="34" charset="0"/>
              </a:defRPr>
            </a:lvl1pPr>
          </a:lstStyle>
          <a:p>
            <a:fld id="{F556B932-17F7-4100-9C82-960E99765CE6}" type="datetime1">
              <a:rPr lang="en-US" altLang="en-US"/>
              <a:pPr/>
              <a:t>9/3/2014</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defTabSz="457200">
              <a:defRPr sz="1200">
                <a:solidFill>
                  <a:srgbClr val="898989"/>
                </a:solidFill>
                <a:latin typeface="Calibri" panose="020F0502020204030204" pitchFamily="34" charset="0"/>
              </a:defRPr>
            </a:lvl1pPr>
          </a:lstStyle>
          <a:p>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a:defRPr sz="2000">
                <a:solidFill>
                  <a:srgbClr val="898989"/>
                </a:solidFill>
                <a:latin typeface="Calibri" panose="020F0502020204030204" pitchFamily="34" charset="0"/>
              </a:defRPr>
            </a:lvl1pPr>
          </a:lstStyle>
          <a:p>
            <a:fld id="{5ACE023D-C633-4721-A013-038C5264D58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175" r:id="rId1"/>
    <p:sldLayoutId id="2147485176" r:id="rId2"/>
    <p:sldLayoutId id="2147485177" r:id="rId3"/>
    <p:sldLayoutId id="2147485178" r:id="rId4"/>
    <p:sldLayoutId id="2147485179" r:id="rId5"/>
    <p:sldLayoutId id="2147485180" r:id="rId6"/>
    <p:sldLayoutId id="2147485181" r:id="rId7"/>
    <p:sldLayoutId id="2147485182" r:id="rId8"/>
    <p:sldLayoutId id="2147485183" r:id="rId9"/>
    <p:sldLayoutId id="2147485184" r:id="rId10"/>
    <p:sldLayoutId id="2147485185"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1554"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51555" name="Rectangle 1027"/>
          <p:cNvSpPr>
            <a:spLocks noGrp="1" noChangeArrowheads="1"/>
          </p:cNvSpPr>
          <p:nvPr>
            <p:ph type="body" idx="1"/>
          </p:nvPr>
        </p:nvSpPr>
        <p:spPr bwMode="auto">
          <a:xfrm>
            <a:off x="228600" y="908050"/>
            <a:ext cx="8610600"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panose="02020404030301010803"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615113" y="63563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panose="02020404030301010803" pitchFamily="18" charset="0"/>
              </a:defRPr>
            </a:lvl1pPr>
          </a:lstStyle>
          <a:p>
            <a:fld id="{B7A848A0-6292-435D-88A6-F28DBA3A47FB}" type="slidenum">
              <a:rPr lang="en-US" altLang="en-US"/>
              <a:pPr/>
              <a:t>‹#›</a:t>
            </a:fld>
            <a:endParaRPr lang="en-US" altLang="en-US"/>
          </a:p>
        </p:txBody>
      </p:sp>
      <p:sp>
        <p:nvSpPr>
          <p:cNvPr id="151558" name="Line 1032"/>
          <p:cNvSpPr>
            <a:spLocks noChangeShapeType="1"/>
          </p:cNvSpPr>
          <p:nvPr/>
        </p:nvSpPr>
        <p:spPr bwMode="auto">
          <a:xfrm>
            <a:off x="228600" y="6453188"/>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5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5186" r:id="rId1"/>
    <p:sldLayoutId id="2147485187" r:id="rId2"/>
    <p:sldLayoutId id="2147485188" r:id="rId3"/>
    <p:sldLayoutId id="2147485189" r:id="rId4"/>
    <p:sldLayoutId id="2147485190" r:id="rId5"/>
    <p:sldLayoutId id="2147485191" r:id="rId6"/>
    <p:sldLayoutId id="2147485192" r:id="rId7"/>
    <p:sldLayoutId id="2147485193" r:id="rId8"/>
    <p:sldLayoutId id="2147485194" r:id="rId9"/>
    <p:sldLayoutId id="2147485195" r:id="rId10"/>
    <p:sldLayoutId id="2147485196"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2pPr>
      <a:lvl3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3pPr>
      <a:lvl4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4pPr>
      <a:lvl5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2400">
          <a:solidFill>
            <a:schemeClr val="tx1"/>
          </a:solidFill>
          <a:latin typeface="+mn-lt"/>
          <a:ea typeface="MS PGothic" panose="020B0600070205080204" pitchFamily="34" charset="-128"/>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200">
          <a:solidFill>
            <a:schemeClr val="tx1"/>
          </a:solidFill>
          <a:latin typeface="+mn-lt"/>
          <a:ea typeface="MS PGothic" panose="020B0600070205080204" pitchFamily="34" charset="-128"/>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000">
          <a:solidFill>
            <a:schemeClr val="tx1"/>
          </a:solidFill>
          <a:latin typeface="+mn-lt"/>
          <a:ea typeface="MS PGothic" panose="020B0600070205080204" pitchFamily="34" charset="-128"/>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a:solidFill>
            <a:schemeClr val="tx1"/>
          </a:solidFill>
          <a:latin typeface="+mn-lt"/>
          <a:ea typeface="MS PGothic" panose="020B0600070205080204" pitchFamily="34" charset="-128"/>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1600">
          <a:solidFill>
            <a:schemeClr val="tx1"/>
          </a:solidFill>
          <a:latin typeface="+mn-lt"/>
          <a:ea typeface="MS PGothic" panose="020B0600070205080204" pitchFamily="34"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2578"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152579"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defTabSz="912813">
              <a:defRPr sz="1200">
                <a:solidFill>
                  <a:srgbClr val="000000"/>
                </a:solidFill>
                <a:latin typeface="Garamond" panose="02020404030301010803"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defTabSz="912813">
              <a:defRPr sz="1600">
                <a:solidFill>
                  <a:srgbClr val="000000"/>
                </a:solidFill>
                <a:latin typeface="Garamond" panose="02020404030301010803" pitchFamily="18" charset="0"/>
              </a:defRPr>
            </a:lvl1pPr>
          </a:lstStyle>
          <a:p>
            <a:fld id="{763F4C15-2D5A-4DCD-B4B6-04083154DAA9}" type="slidenum">
              <a:rPr lang="en-US" altLang="en-US"/>
              <a:pPr/>
              <a:t>‹#›</a:t>
            </a:fld>
            <a:endParaRPr lang="en-US" altLang="en-US"/>
          </a:p>
        </p:txBody>
      </p:sp>
      <p:sp>
        <p:nvSpPr>
          <p:cNvPr id="152582"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402" tIns="45702" rIns="91402" bIns="45702"/>
          <a:lstStyle/>
          <a:p>
            <a:endParaRPr lang="en-US"/>
          </a:p>
        </p:txBody>
      </p:sp>
      <p:sp>
        <p:nvSpPr>
          <p:cNvPr id="152583"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402" tIns="45702" rIns="91402" bIns="45702"/>
          <a:lstStyle/>
          <a:p>
            <a:endParaRPr lang="en-US"/>
          </a:p>
        </p:txBody>
      </p:sp>
      <p:pic>
        <p:nvPicPr>
          <p:cNvPr id="152584" name="Picture 7" descr="safari.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9388" y="6453188"/>
            <a:ext cx="10795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97" r:id="rId1"/>
    <p:sldLayoutId id="2147485198" r:id="rId2"/>
    <p:sldLayoutId id="2147485199" r:id="rId3"/>
    <p:sldLayoutId id="2147485200" r:id="rId4"/>
    <p:sldLayoutId id="2147485201" r:id="rId5"/>
    <p:sldLayoutId id="2147485202" r:id="rId6"/>
    <p:sldLayoutId id="2147485203" r:id="rId7"/>
    <p:sldLayoutId id="2147485204" r:id="rId8"/>
    <p:sldLayoutId id="2147485205" r:id="rId9"/>
    <p:sldLayoutId id="2147485206" r:id="rId10"/>
    <p:sldLayoutId id="2147485207"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2pPr>
      <a:lvl3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3pPr>
      <a:lvl4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4pPr>
      <a:lvl5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1313" indent="-341313" algn="l" rtl="0" eaLnBrk="0" fontAlgn="base" hangingPunct="0">
        <a:spcBef>
          <a:spcPct val="20000"/>
        </a:spcBef>
        <a:spcAft>
          <a:spcPct val="0"/>
        </a:spcAft>
        <a:buClr>
          <a:schemeClr val="accent1"/>
        </a:buClr>
        <a:buSzPct val="65000"/>
        <a:buFont typeface="Wingdings" panose="05000000000000000000" pitchFamily="2" charset="2"/>
        <a:buChar char="n"/>
        <a:defRPr sz="2400">
          <a:solidFill>
            <a:schemeClr val="tx1"/>
          </a:solidFill>
          <a:latin typeface="+mn-lt"/>
          <a:ea typeface="MS PGothic" panose="020B0600070205080204" pitchFamily="34" charset="-128"/>
          <a:cs typeface="+mn-cs"/>
        </a:defRPr>
      </a:lvl1pPr>
      <a:lvl2pPr marL="668338" indent="-323850" algn="l" rtl="0" eaLnBrk="0" fontAlgn="base" hangingPunct="0">
        <a:spcBef>
          <a:spcPct val="20000"/>
        </a:spcBef>
        <a:spcAft>
          <a:spcPct val="0"/>
        </a:spcAft>
        <a:buClr>
          <a:schemeClr val="accent2"/>
        </a:buClr>
        <a:buSzPct val="60000"/>
        <a:buFont typeface="Wingdings" panose="05000000000000000000" pitchFamily="2" charset="2"/>
        <a:buChar char="q"/>
        <a:defRPr sz="2200">
          <a:solidFill>
            <a:schemeClr val="tx1"/>
          </a:solidFill>
          <a:latin typeface="+mn-lt"/>
          <a:ea typeface="MS PGothic" panose="020B0600070205080204" pitchFamily="34" charset="-128"/>
        </a:defRPr>
      </a:lvl2pPr>
      <a:lvl3pPr marL="1020763" indent="-349250" algn="l" rtl="0" eaLnBrk="0" fontAlgn="base" hangingPunct="0">
        <a:spcBef>
          <a:spcPct val="20000"/>
        </a:spcBef>
        <a:spcAft>
          <a:spcPct val="0"/>
        </a:spcAft>
        <a:buClr>
          <a:schemeClr val="accent1"/>
        </a:buClr>
        <a:buSzPct val="65000"/>
        <a:buFont typeface="Wingdings" panose="05000000000000000000" pitchFamily="2" charset="2"/>
        <a:buChar char="n"/>
        <a:defRPr sz="2000">
          <a:solidFill>
            <a:schemeClr val="tx1"/>
          </a:solidFill>
          <a:latin typeface="+mn-lt"/>
          <a:ea typeface="MS PGothic" panose="020B0600070205080204" pitchFamily="34" charset="-128"/>
        </a:defRPr>
      </a:lvl3pPr>
      <a:lvl4pPr marL="1338263" indent="-314325" algn="l" rtl="0" eaLnBrk="0" fontAlgn="base" hangingPunct="0">
        <a:spcBef>
          <a:spcPct val="20000"/>
        </a:spcBef>
        <a:spcAft>
          <a:spcPct val="0"/>
        </a:spcAft>
        <a:buClr>
          <a:schemeClr val="accent2"/>
        </a:buClr>
        <a:buSzPct val="70000"/>
        <a:buFont typeface="Wingdings" panose="05000000000000000000" pitchFamily="2" charset="2"/>
        <a:buChar char="q"/>
        <a:defRPr>
          <a:solidFill>
            <a:schemeClr val="tx1"/>
          </a:solidFill>
          <a:latin typeface="+mn-lt"/>
          <a:ea typeface="MS PGothic" panose="020B0600070205080204" pitchFamily="34" charset="-128"/>
        </a:defRPr>
      </a:lvl4pPr>
      <a:lvl5pPr marL="1679575" indent="-338138" algn="l" rtl="0" eaLnBrk="0" fontAlgn="base" hangingPunct="0">
        <a:spcBef>
          <a:spcPct val="20000"/>
        </a:spcBef>
        <a:spcAft>
          <a:spcPct val="0"/>
        </a:spcAft>
        <a:buClr>
          <a:schemeClr val="accent1"/>
        </a:buClr>
        <a:buSzPct val="75000"/>
        <a:buFont typeface="Wingdings" panose="05000000000000000000" pitchFamily="2" charset="2"/>
        <a:buChar char="§"/>
        <a:defRPr sz="1600">
          <a:solidFill>
            <a:schemeClr val="tx1"/>
          </a:solidFill>
          <a:latin typeface="+mn-lt"/>
          <a:ea typeface="MS PGothic" panose="020B0600070205080204" pitchFamily="34" charset="-128"/>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46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54627"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panose="02020404030301010803"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panose="02020404030301010803" pitchFamily="18" charset="0"/>
              </a:defRPr>
            </a:lvl1pPr>
          </a:lstStyle>
          <a:p>
            <a:fld id="{B5F7A886-7D3B-417F-8212-B879471E471A}" type="slidenum">
              <a:rPr lang="en-US" altLang="en-US"/>
              <a:pPr/>
              <a:t>‹#›</a:t>
            </a:fld>
            <a:endParaRPr lang="en-US" altLang="en-US"/>
          </a:p>
        </p:txBody>
      </p:sp>
      <p:sp>
        <p:nvSpPr>
          <p:cNvPr id="154630"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63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54632" name="Picture 7" descr="safari.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9388" y="6453188"/>
            <a:ext cx="10795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210" r:id="rId1"/>
    <p:sldLayoutId id="2147485211" r:id="rId2"/>
    <p:sldLayoutId id="2147485212" r:id="rId3"/>
    <p:sldLayoutId id="2147485213" r:id="rId4"/>
    <p:sldLayoutId id="2147485214" r:id="rId5"/>
    <p:sldLayoutId id="2147485215" r:id="rId6"/>
    <p:sldLayoutId id="2147485216" r:id="rId7"/>
    <p:sldLayoutId id="2147485217" r:id="rId8"/>
    <p:sldLayoutId id="2147485218" r:id="rId9"/>
    <p:sldLayoutId id="2147485219" r:id="rId10"/>
    <p:sldLayoutId id="2147485220"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2pPr>
      <a:lvl3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3pPr>
      <a:lvl4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4pPr>
      <a:lvl5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2400">
          <a:solidFill>
            <a:schemeClr val="tx1"/>
          </a:solidFill>
          <a:latin typeface="+mn-lt"/>
          <a:ea typeface="MS PGothic" panose="020B0600070205080204" pitchFamily="34" charset="-128"/>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200">
          <a:solidFill>
            <a:schemeClr val="tx1"/>
          </a:solidFill>
          <a:latin typeface="+mn-lt"/>
          <a:ea typeface="MS PGothic" panose="020B0600070205080204" pitchFamily="34" charset="-128"/>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000">
          <a:solidFill>
            <a:schemeClr val="tx1"/>
          </a:solidFill>
          <a:latin typeface="+mn-lt"/>
          <a:ea typeface="MS PGothic" panose="020B0600070205080204" pitchFamily="34" charset="-128"/>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a:solidFill>
            <a:schemeClr val="tx1"/>
          </a:solidFill>
          <a:latin typeface="+mn-lt"/>
          <a:ea typeface="MS PGothic" panose="020B0600070205080204" pitchFamily="34" charset="-128"/>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1600">
          <a:solidFill>
            <a:schemeClr val="tx1"/>
          </a:solidFill>
          <a:latin typeface="+mn-lt"/>
          <a:ea typeface="MS PGothic" panose="020B0600070205080204" pitchFamily="34"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5650"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55651"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panose="02020404030301010803"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panose="02020404030301010803" pitchFamily="18" charset="0"/>
              </a:defRPr>
            </a:lvl1pPr>
          </a:lstStyle>
          <a:p>
            <a:fld id="{37B97A10-FBC1-4EEA-8345-1F3B8CA22DCB}" type="slidenum">
              <a:rPr lang="en-US" altLang="en-US"/>
              <a:pPr/>
              <a:t>‹#›</a:t>
            </a:fld>
            <a:endParaRPr lang="en-US" altLang="en-US"/>
          </a:p>
        </p:txBody>
      </p:sp>
      <p:sp>
        <p:nvSpPr>
          <p:cNvPr id="155654"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655"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55656" name="Picture 7" descr="safari.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9388" y="6453188"/>
            <a:ext cx="10795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221" r:id="rId1"/>
    <p:sldLayoutId id="2147485222" r:id="rId2"/>
    <p:sldLayoutId id="2147485223" r:id="rId3"/>
    <p:sldLayoutId id="2147485224" r:id="rId4"/>
    <p:sldLayoutId id="2147485225" r:id="rId5"/>
    <p:sldLayoutId id="2147485226" r:id="rId6"/>
    <p:sldLayoutId id="2147485227" r:id="rId7"/>
    <p:sldLayoutId id="2147485228" r:id="rId8"/>
    <p:sldLayoutId id="2147485229" r:id="rId9"/>
    <p:sldLayoutId id="2147485230" r:id="rId10"/>
    <p:sldLayoutId id="2147485231"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2pPr>
      <a:lvl3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3pPr>
      <a:lvl4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4pPr>
      <a:lvl5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2400">
          <a:solidFill>
            <a:schemeClr val="tx1"/>
          </a:solidFill>
          <a:latin typeface="+mn-lt"/>
          <a:ea typeface="MS PGothic" panose="020B0600070205080204" pitchFamily="34" charset="-128"/>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200">
          <a:solidFill>
            <a:schemeClr val="tx1"/>
          </a:solidFill>
          <a:latin typeface="+mn-lt"/>
          <a:ea typeface="MS PGothic" panose="020B0600070205080204" pitchFamily="34" charset="-128"/>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000">
          <a:solidFill>
            <a:schemeClr val="tx1"/>
          </a:solidFill>
          <a:latin typeface="+mn-lt"/>
          <a:ea typeface="MS PGothic" panose="020B0600070205080204" pitchFamily="34" charset="-128"/>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a:solidFill>
            <a:schemeClr val="tx1"/>
          </a:solidFill>
          <a:latin typeface="+mn-lt"/>
          <a:ea typeface="MS PGothic" panose="020B0600070205080204" pitchFamily="34" charset="-128"/>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1600">
          <a:solidFill>
            <a:schemeClr val="tx1"/>
          </a:solidFill>
          <a:latin typeface="+mn-lt"/>
          <a:ea typeface="MS PGothic" panose="020B0600070205080204" pitchFamily="34"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6674"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56675" name="Rectangle 1027"/>
          <p:cNvSpPr>
            <a:spLocks noGrp="1" noChangeArrowheads="1"/>
          </p:cNvSpPr>
          <p:nvPr>
            <p:ph type="body" idx="1"/>
          </p:nvPr>
        </p:nvSpPr>
        <p:spPr bwMode="auto">
          <a:xfrm>
            <a:off x="228600" y="908050"/>
            <a:ext cx="8610600"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panose="02020404030301010803"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615113" y="63563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panose="02020404030301010803" pitchFamily="18" charset="0"/>
              </a:defRPr>
            </a:lvl1pPr>
          </a:lstStyle>
          <a:p>
            <a:fld id="{D0F863A0-53A7-4997-8FE9-E682BBF89793}" type="slidenum">
              <a:rPr lang="en-US" altLang="en-US"/>
              <a:pPr/>
              <a:t>‹#›</a:t>
            </a:fld>
            <a:endParaRPr lang="en-US" altLang="en-US"/>
          </a:p>
        </p:txBody>
      </p:sp>
      <p:sp>
        <p:nvSpPr>
          <p:cNvPr id="156678" name="Line 1032"/>
          <p:cNvSpPr>
            <a:spLocks noChangeShapeType="1"/>
          </p:cNvSpPr>
          <p:nvPr/>
        </p:nvSpPr>
        <p:spPr bwMode="auto">
          <a:xfrm>
            <a:off x="228600" y="6453188"/>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67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5232" r:id="rId1"/>
    <p:sldLayoutId id="2147485233" r:id="rId2"/>
    <p:sldLayoutId id="2147485234" r:id="rId3"/>
    <p:sldLayoutId id="2147485235" r:id="rId4"/>
    <p:sldLayoutId id="2147485236" r:id="rId5"/>
    <p:sldLayoutId id="2147485237" r:id="rId6"/>
    <p:sldLayoutId id="2147485238" r:id="rId7"/>
    <p:sldLayoutId id="2147485239" r:id="rId8"/>
    <p:sldLayoutId id="2147485240" r:id="rId9"/>
    <p:sldLayoutId id="2147485241" r:id="rId10"/>
    <p:sldLayoutId id="2147485242"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2pPr>
      <a:lvl3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3pPr>
      <a:lvl4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4pPr>
      <a:lvl5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2400">
          <a:solidFill>
            <a:schemeClr val="tx1"/>
          </a:solidFill>
          <a:latin typeface="+mn-lt"/>
          <a:ea typeface="MS PGothic" panose="020B0600070205080204" pitchFamily="34" charset="-128"/>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200">
          <a:solidFill>
            <a:schemeClr val="tx1"/>
          </a:solidFill>
          <a:latin typeface="+mn-lt"/>
          <a:ea typeface="MS PGothic" panose="020B0600070205080204" pitchFamily="34" charset="-128"/>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000">
          <a:solidFill>
            <a:schemeClr val="tx1"/>
          </a:solidFill>
          <a:latin typeface="+mn-lt"/>
          <a:ea typeface="MS PGothic" panose="020B0600070205080204" pitchFamily="34" charset="-128"/>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a:solidFill>
            <a:schemeClr val="tx1"/>
          </a:solidFill>
          <a:latin typeface="+mn-lt"/>
          <a:ea typeface="MS PGothic" panose="020B0600070205080204" pitchFamily="34" charset="-128"/>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1600">
          <a:solidFill>
            <a:schemeClr val="tx1"/>
          </a:solidFill>
          <a:latin typeface="+mn-lt"/>
          <a:ea typeface="MS PGothic" panose="020B0600070205080204" pitchFamily="34"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26627"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defTabSz="912813">
              <a:defRPr sz="1200">
                <a:solidFill>
                  <a:srgbClr val="000000"/>
                </a:solidFill>
                <a:latin typeface="Garamond" panose="02020404030301010803"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defTabSz="912813">
              <a:defRPr sz="1600">
                <a:solidFill>
                  <a:srgbClr val="000000"/>
                </a:solidFill>
                <a:latin typeface="Garamond" panose="02020404030301010803" pitchFamily="18" charset="0"/>
              </a:defRPr>
            </a:lvl1pPr>
          </a:lstStyle>
          <a:p>
            <a:fld id="{32226D77-CB0A-4734-A3C8-6586896002E8}" type="slidenum">
              <a:rPr lang="en-US" altLang="en-US"/>
              <a:pPr/>
              <a:t>‹#›</a:t>
            </a:fld>
            <a:endParaRPr lang="en-US" altLang="en-US"/>
          </a:p>
        </p:txBody>
      </p:sp>
      <p:sp>
        <p:nvSpPr>
          <p:cNvPr id="26630"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402" tIns="45702" rIns="91402" bIns="45702"/>
          <a:lstStyle/>
          <a:p>
            <a:endParaRPr lang="en-US"/>
          </a:p>
        </p:txBody>
      </p:sp>
      <p:sp>
        <p:nvSpPr>
          <p:cNvPr id="2663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402" tIns="45702" rIns="91402" bIns="45702"/>
          <a:lstStyle/>
          <a:p>
            <a:endParaRPr lang="en-US"/>
          </a:p>
        </p:txBody>
      </p:sp>
      <p:pic>
        <p:nvPicPr>
          <p:cNvPr id="26632" name="Picture 7" descr="safari.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9388" y="6453188"/>
            <a:ext cx="10795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61" r:id="rId1"/>
    <p:sldLayoutId id="2147484962" r:id="rId2"/>
    <p:sldLayoutId id="2147484963" r:id="rId3"/>
    <p:sldLayoutId id="2147484964" r:id="rId4"/>
    <p:sldLayoutId id="2147484965" r:id="rId5"/>
    <p:sldLayoutId id="2147484966" r:id="rId6"/>
    <p:sldLayoutId id="2147484967" r:id="rId7"/>
    <p:sldLayoutId id="2147484968" r:id="rId8"/>
    <p:sldLayoutId id="2147484969" r:id="rId9"/>
    <p:sldLayoutId id="2147484970" r:id="rId10"/>
    <p:sldLayoutId id="2147484971"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cs typeface="ＭＳ Ｐゴシック"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1313" indent="-341313" algn="l" rtl="0" eaLnBrk="0" fontAlgn="base" hangingPunct="0">
        <a:spcBef>
          <a:spcPct val="20000"/>
        </a:spcBef>
        <a:spcAft>
          <a:spcPct val="0"/>
        </a:spcAft>
        <a:buClr>
          <a:schemeClr val="accent1"/>
        </a:buClr>
        <a:buSzPct val="65000"/>
        <a:buFont typeface="Wingdings" panose="05000000000000000000" pitchFamily="2" charset="2"/>
        <a:buChar char="n"/>
        <a:defRPr sz="2400">
          <a:solidFill>
            <a:schemeClr val="tx1"/>
          </a:solidFill>
          <a:latin typeface="+mn-lt"/>
          <a:ea typeface="MS PGothic" panose="020B0600070205080204" pitchFamily="34" charset="-128"/>
          <a:cs typeface="ＭＳ Ｐゴシック" charset="0"/>
        </a:defRPr>
      </a:lvl1pPr>
      <a:lvl2pPr marL="668338" indent="-323850" algn="l" rtl="0" eaLnBrk="0" fontAlgn="base" hangingPunct="0">
        <a:spcBef>
          <a:spcPct val="20000"/>
        </a:spcBef>
        <a:spcAft>
          <a:spcPct val="0"/>
        </a:spcAft>
        <a:buClr>
          <a:schemeClr val="accent2"/>
        </a:buClr>
        <a:buSzPct val="60000"/>
        <a:buFont typeface="Wingdings" panose="05000000000000000000" pitchFamily="2" charset="2"/>
        <a:buChar char="q"/>
        <a:defRPr sz="2200">
          <a:solidFill>
            <a:schemeClr val="tx1"/>
          </a:solidFill>
          <a:latin typeface="+mn-lt"/>
          <a:ea typeface="MS PGothic" panose="020B0600070205080204" pitchFamily="34" charset="-128"/>
        </a:defRPr>
      </a:lvl2pPr>
      <a:lvl3pPr marL="1020763" indent="-349250" algn="l" rtl="0" eaLnBrk="0" fontAlgn="base" hangingPunct="0">
        <a:spcBef>
          <a:spcPct val="20000"/>
        </a:spcBef>
        <a:spcAft>
          <a:spcPct val="0"/>
        </a:spcAft>
        <a:buClr>
          <a:schemeClr val="accent1"/>
        </a:buClr>
        <a:buSzPct val="65000"/>
        <a:buFont typeface="Wingdings" panose="05000000000000000000" pitchFamily="2" charset="2"/>
        <a:buChar char="n"/>
        <a:defRPr sz="2000">
          <a:solidFill>
            <a:schemeClr val="tx1"/>
          </a:solidFill>
          <a:latin typeface="+mn-lt"/>
          <a:ea typeface="MS PGothic" panose="020B0600070205080204" pitchFamily="34" charset="-128"/>
        </a:defRPr>
      </a:lvl3pPr>
      <a:lvl4pPr marL="1338263" indent="-314325" algn="l" rtl="0" eaLnBrk="0" fontAlgn="base" hangingPunct="0">
        <a:spcBef>
          <a:spcPct val="20000"/>
        </a:spcBef>
        <a:spcAft>
          <a:spcPct val="0"/>
        </a:spcAft>
        <a:buClr>
          <a:schemeClr val="accent2"/>
        </a:buClr>
        <a:buSzPct val="70000"/>
        <a:buFont typeface="Wingdings" panose="05000000000000000000" pitchFamily="2" charset="2"/>
        <a:buChar char="q"/>
        <a:defRPr>
          <a:solidFill>
            <a:schemeClr val="tx1"/>
          </a:solidFill>
          <a:latin typeface="+mn-lt"/>
          <a:ea typeface="MS PGothic" panose="020B0600070205080204" pitchFamily="34" charset="-128"/>
        </a:defRPr>
      </a:lvl4pPr>
      <a:lvl5pPr marL="1679575" indent="-338138" algn="l" rtl="0" eaLnBrk="0" fontAlgn="base" hangingPunct="0">
        <a:spcBef>
          <a:spcPct val="20000"/>
        </a:spcBef>
        <a:spcAft>
          <a:spcPct val="0"/>
        </a:spcAft>
        <a:buClr>
          <a:schemeClr val="accent1"/>
        </a:buClr>
        <a:buSzPct val="75000"/>
        <a:buFont typeface="Wingdings" panose="05000000000000000000" pitchFamily="2" charset="2"/>
        <a:buChar char="§"/>
        <a:defRPr sz="1600">
          <a:solidFill>
            <a:schemeClr val="tx1"/>
          </a:solidFill>
          <a:latin typeface="+mn-lt"/>
          <a:ea typeface="MS PGothic" panose="020B0600070205080204" pitchFamily="34" charset="-128"/>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974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159747"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defTabSz="912813">
              <a:defRPr sz="1200">
                <a:solidFill>
                  <a:srgbClr val="000000"/>
                </a:solidFill>
                <a:latin typeface="Garamond" panose="02020404030301010803"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defTabSz="912813">
              <a:defRPr sz="1600">
                <a:solidFill>
                  <a:srgbClr val="000000"/>
                </a:solidFill>
                <a:latin typeface="Garamond" panose="02020404030301010803" pitchFamily="18" charset="0"/>
              </a:defRPr>
            </a:lvl1pPr>
          </a:lstStyle>
          <a:p>
            <a:fld id="{4AD74867-4E2D-4524-92FD-CF5D05CBA886}" type="slidenum">
              <a:rPr lang="en-US" altLang="en-US"/>
              <a:pPr/>
              <a:t>‹#›</a:t>
            </a:fld>
            <a:endParaRPr lang="en-US" altLang="en-US"/>
          </a:p>
        </p:txBody>
      </p:sp>
      <p:sp>
        <p:nvSpPr>
          <p:cNvPr id="159750"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5975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pic>
        <p:nvPicPr>
          <p:cNvPr id="159752" name="Picture 7" descr="safari.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9388" y="6453188"/>
            <a:ext cx="10795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265" r:id="rId1"/>
    <p:sldLayoutId id="2147485266" r:id="rId2"/>
    <p:sldLayoutId id="2147485267" r:id="rId3"/>
    <p:sldLayoutId id="2147485268" r:id="rId4"/>
    <p:sldLayoutId id="2147485269" r:id="rId5"/>
    <p:sldLayoutId id="2147485270" r:id="rId6"/>
    <p:sldLayoutId id="2147485271" r:id="rId7"/>
    <p:sldLayoutId id="2147485272" r:id="rId8"/>
    <p:sldLayoutId id="2147485273" r:id="rId9"/>
    <p:sldLayoutId id="2147485274" r:id="rId10"/>
    <p:sldLayoutId id="2147485275"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2pPr>
      <a:lvl3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3pPr>
      <a:lvl4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4pPr>
      <a:lvl5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1313" indent="-341313" algn="l" rtl="0" eaLnBrk="0" fontAlgn="base" hangingPunct="0">
        <a:spcBef>
          <a:spcPct val="20000"/>
        </a:spcBef>
        <a:spcAft>
          <a:spcPct val="0"/>
        </a:spcAft>
        <a:buClr>
          <a:schemeClr val="accent1"/>
        </a:buClr>
        <a:buSzPct val="65000"/>
        <a:buFont typeface="Wingdings" panose="05000000000000000000" pitchFamily="2" charset="2"/>
        <a:buChar char="n"/>
        <a:defRPr sz="2400">
          <a:solidFill>
            <a:schemeClr val="tx1"/>
          </a:solidFill>
          <a:latin typeface="+mn-lt"/>
          <a:ea typeface="MS PGothic" panose="020B0600070205080204" pitchFamily="34" charset="-128"/>
          <a:cs typeface="+mn-cs"/>
        </a:defRPr>
      </a:lvl1pPr>
      <a:lvl2pPr marL="668338" indent="-323850" algn="l" rtl="0" eaLnBrk="0" fontAlgn="base" hangingPunct="0">
        <a:spcBef>
          <a:spcPct val="20000"/>
        </a:spcBef>
        <a:spcAft>
          <a:spcPct val="0"/>
        </a:spcAft>
        <a:buClr>
          <a:schemeClr val="accent2"/>
        </a:buClr>
        <a:buSzPct val="60000"/>
        <a:buFont typeface="Wingdings" panose="05000000000000000000" pitchFamily="2" charset="2"/>
        <a:buChar char="q"/>
        <a:defRPr sz="2200">
          <a:solidFill>
            <a:schemeClr val="tx1"/>
          </a:solidFill>
          <a:latin typeface="+mn-lt"/>
          <a:ea typeface="MS PGothic" panose="020B0600070205080204" pitchFamily="34" charset="-128"/>
        </a:defRPr>
      </a:lvl2pPr>
      <a:lvl3pPr marL="1020763" indent="-349250" algn="l" rtl="0" eaLnBrk="0" fontAlgn="base" hangingPunct="0">
        <a:spcBef>
          <a:spcPct val="20000"/>
        </a:spcBef>
        <a:spcAft>
          <a:spcPct val="0"/>
        </a:spcAft>
        <a:buClr>
          <a:schemeClr val="accent1"/>
        </a:buClr>
        <a:buSzPct val="65000"/>
        <a:buFont typeface="Wingdings" panose="05000000000000000000" pitchFamily="2" charset="2"/>
        <a:buChar char="n"/>
        <a:defRPr sz="2000">
          <a:solidFill>
            <a:schemeClr val="tx1"/>
          </a:solidFill>
          <a:latin typeface="+mn-lt"/>
          <a:ea typeface="MS PGothic" panose="020B0600070205080204" pitchFamily="34" charset="-128"/>
        </a:defRPr>
      </a:lvl3pPr>
      <a:lvl4pPr marL="1338263" indent="-314325" algn="l" rtl="0" eaLnBrk="0" fontAlgn="base" hangingPunct="0">
        <a:spcBef>
          <a:spcPct val="20000"/>
        </a:spcBef>
        <a:spcAft>
          <a:spcPct val="0"/>
        </a:spcAft>
        <a:buClr>
          <a:schemeClr val="accent2"/>
        </a:buClr>
        <a:buSzPct val="70000"/>
        <a:buFont typeface="Wingdings" panose="05000000000000000000" pitchFamily="2" charset="2"/>
        <a:buChar char="q"/>
        <a:defRPr>
          <a:solidFill>
            <a:schemeClr val="tx1"/>
          </a:solidFill>
          <a:latin typeface="+mn-lt"/>
          <a:ea typeface="MS PGothic" panose="020B0600070205080204" pitchFamily="34" charset="-128"/>
        </a:defRPr>
      </a:lvl4pPr>
      <a:lvl5pPr marL="1679575" indent="-338138" algn="l" rtl="0" eaLnBrk="0" fontAlgn="base" hangingPunct="0">
        <a:spcBef>
          <a:spcPct val="20000"/>
        </a:spcBef>
        <a:spcAft>
          <a:spcPct val="0"/>
        </a:spcAft>
        <a:buClr>
          <a:schemeClr val="accent1"/>
        </a:buClr>
        <a:buSzPct val="75000"/>
        <a:buFont typeface="Wingdings" panose="05000000000000000000" pitchFamily="2" charset="2"/>
        <a:buChar char="§"/>
        <a:defRPr sz="1600">
          <a:solidFill>
            <a:schemeClr val="tx1"/>
          </a:solidFill>
          <a:latin typeface="+mn-lt"/>
          <a:ea typeface="MS PGothic" panose="020B0600070205080204" pitchFamily="34" charset="-128"/>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0770"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160771"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defTabSz="912813">
              <a:defRPr sz="1200">
                <a:solidFill>
                  <a:srgbClr val="000000"/>
                </a:solidFill>
                <a:latin typeface="Garamond" panose="02020404030301010803"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defTabSz="912813">
              <a:defRPr sz="1600">
                <a:solidFill>
                  <a:srgbClr val="000000"/>
                </a:solidFill>
                <a:latin typeface="Garamond" panose="02020404030301010803" pitchFamily="18" charset="0"/>
              </a:defRPr>
            </a:lvl1pPr>
          </a:lstStyle>
          <a:p>
            <a:fld id="{F02FEA3B-005C-440E-A23E-C5C2FC1B7F13}" type="slidenum">
              <a:rPr lang="en-US" altLang="en-US"/>
              <a:pPr/>
              <a:t>‹#›</a:t>
            </a:fld>
            <a:endParaRPr lang="en-US" altLang="en-US"/>
          </a:p>
        </p:txBody>
      </p:sp>
      <p:sp>
        <p:nvSpPr>
          <p:cNvPr id="160774"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402" tIns="45702" rIns="91402" bIns="45702"/>
          <a:lstStyle/>
          <a:p>
            <a:endParaRPr lang="en-US"/>
          </a:p>
        </p:txBody>
      </p:sp>
      <p:sp>
        <p:nvSpPr>
          <p:cNvPr id="160775"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402" tIns="45702" rIns="91402" bIns="45702"/>
          <a:lstStyle/>
          <a:p>
            <a:endParaRPr lang="en-US"/>
          </a:p>
        </p:txBody>
      </p:sp>
      <p:pic>
        <p:nvPicPr>
          <p:cNvPr id="160776" name="Picture 7" descr="safari.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9388" y="6453188"/>
            <a:ext cx="10795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276" r:id="rId1"/>
    <p:sldLayoutId id="2147485277" r:id="rId2"/>
    <p:sldLayoutId id="2147485278" r:id="rId3"/>
    <p:sldLayoutId id="2147485279" r:id="rId4"/>
    <p:sldLayoutId id="2147485280" r:id="rId5"/>
    <p:sldLayoutId id="2147485281" r:id="rId6"/>
    <p:sldLayoutId id="2147485282" r:id="rId7"/>
    <p:sldLayoutId id="2147485283" r:id="rId8"/>
    <p:sldLayoutId id="2147485284" r:id="rId9"/>
    <p:sldLayoutId id="2147485285" r:id="rId10"/>
    <p:sldLayoutId id="2147485286"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2pPr>
      <a:lvl3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3pPr>
      <a:lvl4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4pPr>
      <a:lvl5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1313" indent="-341313" algn="l" rtl="0" eaLnBrk="0" fontAlgn="base" hangingPunct="0">
        <a:spcBef>
          <a:spcPct val="20000"/>
        </a:spcBef>
        <a:spcAft>
          <a:spcPct val="0"/>
        </a:spcAft>
        <a:buClr>
          <a:schemeClr val="accent1"/>
        </a:buClr>
        <a:buSzPct val="65000"/>
        <a:buFont typeface="Wingdings" panose="05000000000000000000" pitchFamily="2" charset="2"/>
        <a:buChar char="n"/>
        <a:defRPr sz="2400">
          <a:solidFill>
            <a:schemeClr val="tx1"/>
          </a:solidFill>
          <a:latin typeface="+mn-lt"/>
          <a:ea typeface="MS PGothic" panose="020B0600070205080204" pitchFamily="34" charset="-128"/>
          <a:cs typeface="+mn-cs"/>
        </a:defRPr>
      </a:lvl1pPr>
      <a:lvl2pPr marL="668338" indent="-323850" algn="l" rtl="0" eaLnBrk="0" fontAlgn="base" hangingPunct="0">
        <a:spcBef>
          <a:spcPct val="20000"/>
        </a:spcBef>
        <a:spcAft>
          <a:spcPct val="0"/>
        </a:spcAft>
        <a:buClr>
          <a:schemeClr val="accent2"/>
        </a:buClr>
        <a:buSzPct val="60000"/>
        <a:buFont typeface="Wingdings" panose="05000000000000000000" pitchFamily="2" charset="2"/>
        <a:buChar char="q"/>
        <a:defRPr sz="2200">
          <a:solidFill>
            <a:schemeClr val="tx1"/>
          </a:solidFill>
          <a:latin typeface="+mn-lt"/>
          <a:ea typeface="MS PGothic" panose="020B0600070205080204" pitchFamily="34" charset="-128"/>
        </a:defRPr>
      </a:lvl2pPr>
      <a:lvl3pPr marL="1020763" indent="-349250" algn="l" rtl="0" eaLnBrk="0" fontAlgn="base" hangingPunct="0">
        <a:spcBef>
          <a:spcPct val="20000"/>
        </a:spcBef>
        <a:spcAft>
          <a:spcPct val="0"/>
        </a:spcAft>
        <a:buClr>
          <a:schemeClr val="accent1"/>
        </a:buClr>
        <a:buSzPct val="65000"/>
        <a:buFont typeface="Wingdings" panose="05000000000000000000" pitchFamily="2" charset="2"/>
        <a:buChar char="n"/>
        <a:defRPr sz="2000">
          <a:solidFill>
            <a:schemeClr val="tx1"/>
          </a:solidFill>
          <a:latin typeface="+mn-lt"/>
          <a:ea typeface="MS PGothic" panose="020B0600070205080204" pitchFamily="34" charset="-128"/>
        </a:defRPr>
      </a:lvl3pPr>
      <a:lvl4pPr marL="1338263" indent="-314325" algn="l" rtl="0" eaLnBrk="0" fontAlgn="base" hangingPunct="0">
        <a:spcBef>
          <a:spcPct val="20000"/>
        </a:spcBef>
        <a:spcAft>
          <a:spcPct val="0"/>
        </a:spcAft>
        <a:buClr>
          <a:schemeClr val="accent2"/>
        </a:buClr>
        <a:buSzPct val="70000"/>
        <a:buFont typeface="Wingdings" panose="05000000000000000000" pitchFamily="2" charset="2"/>
        <a:buChar char="q"/>
        <a:defRPr>
          <a:solidFill>
            <a:schemeClr val="tx1"/>
          </a:solidFill>
          <a:latin typeface="+mn-lt"/>
          <a:ea typeface="MS PGothic" panose="020B0600070205080204" pitchFamily="34" charset="-128"/>
        </a:defRPr>
      </a:lvl4pPr>
      <a:lvl5pPr marL="1679575" indent="-338138" algn="l" rtl="0" eaLnBrk="0" fontAlgn="base" hangingPunct="0">
        <a:spcBef>
          <a:spcPct val="20000"/>
        </a:spcBef>
        <a:spcAft>
          <a:spcPct val="0"/>
        </a:spcAft>
        <a:buClr>
          <a:schemeClr val="accent1"/>
        </a:buClr>
        <a:buSzPct val="75000"/>
        <a:buFont typeface="Wingdings" panose="05000000000000000000" pitchFamily="2" charset="2"/>
        <a:buChar char="§"/>
        <a:defRPr sz="1600">
          <a:solidFill>
            <a:schemeClr val="tx1"/>
          </a:solidFill>
          <a:latin typeface="+mn-lt"/>
          <a:ea typeface="MS PGothic" panose="020B0600070205080204" pitchFamily="34" charset="-128"/>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4866"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64867"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panose="02020404030301010803"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panose="02020404030301010803" pitchFamily="18" charset="0"/>
              </a:defRPr>
            </a:lvl1pPr>
          </a:lstStyle>
          <a:p>
            <a:fld id="{6EAEF3EA-5D3A-425F-98D2-3291E75B9CFC}" type="slidenum">
              <a:rPr lang="en-US" altLang="en-US"/>
              <a:pPr/>
              <a:t>‹#›</a:t>
            </a:fld>
            <a:endParaRPr lang="en-US" altLang="en-US"/>
          </a:p>
        </p:txBody>
      </p:sp>
      <p:sp>
        <p:nvSpPr>
          <p:cNvPr id="164870"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7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5320" r:id="rId1"/>
    <p:sldLayoutId id="2147485321" r:id="rId2"/>
    <p:sldLayoutId id="2147485322" r:id="rId3"/>
    <p:sldLayoutId id="2147485323" r:id="rId4"/>
    <p:sldLayoutId id="2147485324" r:id="rId5"/>
    <p:sldLayoutId id="2147485325" r:id="rId6"/>
    <p:sldLayoutId id="2147485326" r:id="rId7"/>
    <p:sldLayoutId id="2147485327" r:id="rId8"/>
    <p:sldLayoutId id="2147485328" r:id="rId9"/>
    <p:sldLayoutId id="2147485329" r:id="rId10"/>
    <p:sldLayoutId id="2147485330"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2pPr>
      <a:lvl3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3pPr>
      <a:lvl4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4pPr>
      <a:lvl5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2400">
          <a:solidFill>
            <a:schemeClr val="tx1"/>
          </a:solidFill>
          <a:latin typeface="+mn-lt"/>
          <a:ea typeface="MS PGothic" panose="020B0600070205080204" pitchFamily="34" charset="-128"/>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200">
          <a:solidFill>
            <a:schemeClr val="tx1"/>
          </a:solidFill>
          <a:latin typeface="+mn-lt"/>
          <a:ea typeface="MS PGothic" panose="020B0600070205080204" pitchFamily="34" charset="-128"/>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000">
          <a:solidFill>
            <a:schemeClr val="tx1"/>
          </a:solidFill>
          <a:latin typeface="+mn-lt"/>
          <a:ea typeface="MS PGothic" panose="020B0600070205080204" pitchFamily="34" charset="-128"/>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a:solidFill>
            <a:schemeClr val="tx1"/>
          </a:solidFill>
          <a:latin typeface="+mn-lt"/>
          <a:ea typeface="MS PGothic" panose="020B0600070205080204" pitchFamily="34" charset="-128"/>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1600">
          <a:solidFill>
            <a:schemeClr val="tx1"/>
          </a:solidFill>
          <a:latin typeface="+mn-lt"/>
          <a:ea typeface="MS PGothic" panose="020B0600070205080204" pitchFamily="34"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5890"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165891"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defTabSz="912813">
              <a:defRPr sz="1200">
                <a:solidFill>
                  <a:srgbClr val="000000"/>
                </a:solidFill>
                <a:latin typeface="Garamond" panose="02020404030301010803"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defTabSz="912813">
              <a:defRPr sz="1600">
                <a:solidFill>
                  <a:srgbClr val="000000"/>
                </a:solidFill>
                <a:latin typeface="Garamond" panose="02020404030301010803" pitchFamily="18" charset="0"/>
              </a:defRPr>
            </a:lvl1pPr>
          </a:lstStyle>
          <a:p>
            <a:fld id="{111BF433-9B2E-4CBD-A6DB-3AAE5B14AD1B}" type="slidenum">
              <a:rPr lang="en-US" altLang="en-US"/>
              <a:pPr/>
              <a:t>‹#›</a:t>
            </a:fld>
            <a:endParaRPr lang="en-US" altLang="en-US"/>
          </a:p>
        </p:txBody>
      </p:sp>
      <p:sp>
        <p:nvSpPr>
          <p:cNvPr id="165894"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416" tIns="45709" rIns="91416" bIns="45709"/>
          <a:lstStyle/>
          <a:p>
            <a:endParaRPr lang="en-US"/>
          </a:p>
        </p:txBody>
      </p:sp>
      <p:sp>
        <p:nvSpPr>
          <p:cNvPr id="165895"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416" tIns="45709" rIns="91416" bIns="45709"/>
          <a:lstStyle/>
          <a:p>
            <a:endParaRPr lang="en-US"/>
          </a:p>
        </p:txBody>
      </p:sp>
    </p:spTree>
  </p:cSld>
  <p:clrMap bg1="lt1" tx1="dk1" bg2="lt2" tx2="dk2" accent1="accent1" accent2="accent2" accent3="accent3" accent4="accent4" accent5="accent5" accent6="accent6" hlink="hlink" folHlink="folHlink"/>
  <p:sldLayoutIdLst>
    <p:sldLayoutId id="2147485331" r:id="rId1"/>
    <p:sldLayoutId id="2147485332" r:id="rId2"/>
    <p:sldLayoutId id="2147485333" r:id="rId3"/>
    <p:sldLayoutId id="2147485334" r:id="rId4"/>
    <p:sldLayoutId id="2147485335" r:id="rId5"/>
    <p:sldLayoutId id="2147485336" r:id="rId6"/>
    <p:sldLayoutId id="2147485337" r:id="rId7"/>
    <p:sldLayoutId id="2147485338" r:id="rId8"/>
    <p:sldLayoutId id="2147485339" r:id="rId9"/>
    <p:sldLayoutId id="2147485340" r:id="rId10"/>
    <p:sldLayoutId id="2147485341"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2pPr>
      <a:lvl3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3pPr>
      <a:lvl4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4pPr>
      <a:lvl5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1313" indent="-341313" algn="l" rtl="0" eaLnBrk="0" fontAlgn="base" hangingPunct="0">
        <a:spcBef>
          <a:spcPct val="20000"/>
        </a:spcBef>
        <a:spcAft>
          <a:spcPct val="0"/>
        </a:spcAft>
        <a:buClr>
          <a:schemeClr val="accent1"/>
        </a:buClr>
        <a:buSzPct val="65000"/>
        <a:buFont typeface="Wingdings" panose="05000000000000000000" pitchFamily="2" charset="2"/>
        <a:buChar char="n"/>
        <a:defRPr sz="2400">
          <a:solidFill>
            <a:schemeClr val="tx1"/>
          </a:solidFill>
          <a:latin typeface="+mn-lt"/>
          <a:ea typeface="MS PGothic" panose="020B0600070205080204" pitchFamily="34" charset="-128"/>
          <a:cs typeface="+mn-cs"/>
        </a:defRPr>
      </a:lvl1pPr>
      <a:lvl2pPr marL="668338" indent="-323850" algn="l" rtl="0" eaLnBrk="0" fontAlgn="base" hangingPunct="0">
        <a:spcBef>
          <a:spcPct val="20000"/>
        </a:spcBef>
        <a:spcAft>
          <a:spcPct val="0"/>
        </a:spcAft>
        <a:buClr>
          <a:schemeClr val="accent2"/>
        </a:buClr>
        <a:buSzPct val="60000"/>
        <a:buFont typeface="Wingdings" panose="05000000000000000000" pitchFamily="2" charset="2"/>
        <a:buChar char="q"/>
        <a:defRPr sz="2200">
          <a:solidFill>
            <a:schemeClr val="tx1"/>
          </a:solidFill>
          <a:latin typeface="+mn-lt"/>
          <a:ea typeface="MS PGothic" panose="020B0600070205080204" pitchFamily="34" charset="-128"/>
        </a:defRPr>
      </a:lvl2pPr>
      <a:lvl3pPr marL="1020763" indent="-349250" algn="l" rtl="0" eaLnBrk="0" fontAlgn="base" hangingPunct="0">
        <a:spcBef>
          <a:spcPct val="20000"/>
        </a:spcBef>
        <a:spcAft>
          <a:spcPct val="0"/>
        </a:spcAft>
        <a:buClr>
          <a:schemeClr val="accent1"/>
        </a:buClr>
        <a:buSzPct val="65000"/>
        <a:buFont typeface="Wingdings" panose="05000000000000000000" pitchFamily="2" charset="2"/>
        <a:buChar char="n"/>
        <a:defRPr sz="2000">
          <a:solidFill>
            <a:schemeClr val="tx1"/>
          </a:solidFill>
          <a:latin typeface="+mn-lt"/>
          <a:ea typeface="MS PGothic" panose="020B0600070205080204" pitchFamily="34" charset="-128"/>
        </a:defRPr>
      </a:lvl3pPr>
      <a:lvl4pPr marL="1338263" indent="-314325" algn="l" rtl="0" eaLnBrk="0" fontAlgn="base" hangingPunct="0">
        <a:spcBef>
          <a:spcPct val="20000"/>
        </a:spcBef>
        <a:spcAft>
          <a:spcPct val="0"/>
        </a:spcAft>
        <a:buClr>
          <a:schemeClr val="accent2"/>
        </a:buClr>
        <a:buSzPct val="70000"/>
        <a:buFont typeface="Wingdings" panose="05000000000000000000" pitchFamily="2" charset="2"/>
        <a:buChar char="q"/>
        <a:defRPr>
          <a:solidFill>
            <a:schemeClr val="tx1"/>
          </a:solidFill>
          <a:latin typeface="+mn-lt"/>
          <a:ea typeface="MS PGothic" panose="020B0600070205080204" pitchFamily="34" charset="-128"/>
        </a:defRPr>
      </a:lvl4pPr>
      <a:lvl5pPr marL="1679575" indent="-338138" algn="l" rtl="0" eaLnBrk="0" fontAlgn="base" hangingPunct="0">
        <a:spcBef>
          <a:spcPct val="20000"/>
        </a:spcBef>
        <a:spcAft>
          <a:spcPct val="0"/>
        </a:spcAft>
        <a:buClr>
          <a:schemeClr val="accent1"/>
        </a:buClr>
        <a:buSzPct val="75000"/>
        <a:buFont typeface="Wingdings" panose="05000000000000000000" pitchFamily="2" charset="2"/>
        <a:buChar char="§"/>
        <a:defRPr sz="1600">
          <a:solidFill>
            <a:schemeClr val="tx1"/>
          </a:solidFill>
          <a:latin typeface="+mn-lt"/>
          <a:ea typeface="MS PGothic" panose="020B0600070205080204" pitchFamily="34" charset="-128"/>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6914"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166915"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defTabSz="912813">
              <a:defRPr sz="1200">
                <a:solidFill>
                  <a:srgbClr val="000000"/>
                </a:solidFill>
                <a:latin typeface="Garamond" panose="02020404030301010803"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defTabSz="912813">
              <a:defRPr sz="1600">
                <a:solidFill>
                  <a:srgbClr val="000000"/>
                </a:solidFill>
                <a:latin typeface="Garamond" panose="02020404030301010803" pitchFamily="18" charset="0"/>
              </a:defRPr>
            </a:lvl1pPr>
          </a:lstStyle>
          <a:p>
            <a:fld id="{6FE916A1-9D74-447D-A820-4BD8CEB694CD}" type="slidenum">
              <a:rPr lang="en-US" altLang="en-US"/>
              <a:pPr/>
              <a:t>‹#›</a:t>
            </a:fld>
            <a:endParaRPr lang="en-US" altLang="en-US"/>
          </a:p>
        </p:txBody>
      </p:sp>
      <p:sp>
        <p:nvSpPr>
          <p:cNvPr id="166918"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6691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pic>
        <p:nvPicPr>
          <p:cNvPr id="166920" name="Picture 7" descr="safari.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9388" y="6453188"/>
            <a:ext cx="10795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42" r:id="rId1"/>
    <p:sldLayoutId id="2147485343" r:id="rId2"/>
    <p:sldLayoutId id="2147485344" r:id="rId3"/>
    <p:sldLayoutId id="2147485345" r:id="rId4"/>
    <p:sldLayoutId id="2147485346" r:id="rId5"/>
    <p:sldLayoutId id="2147485347" r:id="rId6"/>
    <p:sldLayoutId id="2147485348" r:id="rId7"/>
    <p:sldLayoutId id="2147485349" r:id="rId8"/>
    <p:sldLayoutId id="2147485350" r:id="rId9"/>
    <p:sldLayoutId id="2147485351" r:id="rId10"/>
    <p:sldLayoutId id="2147485352"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2pPr>
      <a:lvl3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3pPr>
      <a:lvl4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4pPr>
      <a:lvl5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1313" indent="-341313" algn="l" rtl="0" eaLnBrk="0" fontAlgn="base" hangingPunct="0">
        <a:spcBef>
          <a:spcPct val="20000"/>
        </a:spcBef>
        <a:spcAft>
          <a:spcPct val="0"/>
        </a:spcAft>
        <a:buClr>
          <a:schemeClr val="accent1"/>
        </a:buClr>
        <a:buSzPct val="65000"/>
        <a:buFont typeface="Wingdings" panose="05000000000000000000" pitchFamily="2" charset="2"/>
        <a:buChar char="n"/>
        <a:defRPr sz="2400">
          <a:solidFill>
            <a:schemeClr val="tx1"/>
          </a:solidFill>
          <a:latin typeface="+mn-lt"/>
          <a:ea typeface="MS PGothic" panose="020B0600070205080204" pitchFamily="34" charset="-128"/>
          <a:cs typeface="+mn-cs"/>
        </a:defRPr>
      </a:lvl1pPr>
      <a:lvl2pPr marL="668338" indent="-323850" algn="l" rtl="0" eaLnBrk="0" fontAlgn="base" hangingPunct="0">
        <a:spcBef>
          <a:spcPct val="20000"/>
        </a:spcBef>
        <a:spcAft>
          <a:spcPct val="0"/>
        </a:spcAft>
        <a:buClr>
          <a:schemeClr val="accent2"/>
        </a:buClr>
        <a:buSzPct val="60000"/>
        <a:buFont typeface="Wingdings" panose="05000000000000000000" pitchFamily="2" charset="2"/>
        <a:buChar char="q"/>
        <a:defRPr sz="2200">
          <a:solidFill>
            <a:schemeClr val="tx1"/>
          </a:solidFill>
          <a:latin typeface="+mn-lt"/>
          <a:ea typeface="MS PGothic" panose="020B0600070205080204" pitchFamily="34" charset="-128"/>
        </a:defRPr>
      </a:lvl2pPr>
      <a:lvl3pPr marL="1020763" indent="-349250" algn="l" rtl="0" eaLnBrk="0" fontAlgn="base" hangingPunct="0">
        <a:spcBef>
          <a:spcPct val="20000"/>
        </a:spcBef>
        <a:spcAft>
          <a:spcPct val="0"/>
        </a:spcAft>
        <a:buClr>
          <a:schemeClr val="accent1"/>
        </a:buClr>
        <a:buSzPct val="65000"/>
        <a:buFont typeface="Wingdings" panose="05000000000000000000" pitchFamily="2" charset="2"/>
        <a:buChar char="n"/>
        <a:defRPr sz="2000">
          <a:solidFill>
            <a:schemeClr val="tx1"/>
          </a:solidFill>
          <a:latin typeface="+mn-lt"/>
          <a:ea typeface="MS PGothic" panose="020B0600070205080204" pitchFamily="34" charset="-128"/>
        </a:defRPr>
      </a:lvl3pPr>
      <a:lvl4pPr marL="1338263" indent="-314325" algn="l" rtl="0" eaLnBrk="0" fontAlgn="base" hangingPunct="0">
        <a:spcBef>
          <a:spcPct val="20000"/>
        </a:spcBef>
        <a:spcAft>
          <a:spcPct val="0"/>
        </a:spcAft>
        <a:buClr>
          <a:schemeClr val="accent2"/>
        </a:buClr>
        <a:buSzPct val="70000"/>
        <a:buFont typeface="Wingdings" panose="05000000000000000000" pitchFamily="2" charset="2"/>
        <a:buChar char="q"/>
        <a:defRPr>
          <a:solidFill>
            <a:schemeClr val="tx1"/>
          </a:solidFill>
          <a:latin typeface="+mn-lt"/>
          <a:ea typeface="MS PGothic" panose="020B0600070205080204" pitchFamily="34" charset="-128"/>
        </a:defRPr>
      </a:lvl4pPr>
      <a:lvl5pPr marL="1679575" indent="-338138" algn="l" rtl="0" eaLnBrk="0" fontAlgn="base" hangingPunct="0">
        <a:spcBef>
          <a:spcPct val="20000"/>
        </a:spcBef>
        <a:spcAft>
          <a:spcPct val="0"/>
        </a:spcAft>
        <a:buClr>
          <a:schemeClr val="accent1"/>
        </a:buClr>
        <a:buSzPct val="75000"/>
        <a:buFont typeface="Wingdings" panose="05000000000000000000" pitchFamily="2" charset="2"/>
        <a:buChar char="§"/>
        <a:defRPr sz="1600">
          <a:solidFill>
            <a:schemeClr val="tx1"/>
          </a:solidFill>
          <a:latin typeface="+mn-lt"/>
          <a:ea typeface="MS PGothic" panose="020B0600070205080204" pitchFamily="34" charset="-128"/>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8962"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168963"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defTabSz="912813">
              <a:defRPr sz="1200">
                <a:solidFill>
                  <a:srgbClr val="000000"/>
                </a:solidFill>
                <a:latin typeface="Garamond" panose="02020404030301010803"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defTabSz="912813">
              <a:defRPr sz="1600">
                <a:solidFill>
                  <a:srgbClr val="000000"/>
                </a:solidFill>
                <a:latin typeface="Garamond" panose="02020404030301010803" pitchFamily="18" charset="0"/>
              </a:defRPr>
            </a:lvl1pPr>
          </a:lstStyle>
          <a:p>
            <a:fld id="{39B17DD7-C5F9-44EB-A108-35F0352D2C20}" type="slidenum">
              <a:rPr lang="en-US" altLang="en-US"/>
              <a:pPr/>
              <a:t>‹#›</a:t>
            </a:fld>
            <a:endParaRPr lang="en-US" altLang="en-US"/>
          </a:p>
        </p:txBody>
      </p:sp>
      <p:sp>
        <p:nvSpPr>
          <p:cNvPr id="168966"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402" tIns="45702" rIns="91402" bIns="45702"/>
          <a:lstStyle/>
          <a:p>
            <a:endParaRPr lang="en-US"/>
          </a:p>
        </p:txBody>
      </p:sp>
      <p:sp>
        <p:nvSpPr>
          <p:cNvPr id="168967"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402" tIns="45702" rIns="91402" bIns="45702"/>
          <a:lstStyle/>
          <a:p>
            <a:endParaRPr lang="en-US"/>
          </a:p>
        </p:txBody>
      </p:sp>
      <p:pic>
        <p:nvPicPr>
          <p:cNvPr id="168968" name="Picture 7" descr="safari.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9388" y="6453188"/>
            <a:ext cx="10795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64" r:id="rId1"/>
    <p:sldLayoutId id="2147485365" r:id="rId2"/>
    <p:sldLayoutId id="2147485366" r:id="rId3"/>
    <p:sldLayoutId id="2147485367" r:id="rId4"/>
    <p:sldLayoutId id="2147485368" r:id="rId5"/>
    <p:sldLayoutId id="2147485369" r:id="rId6"/>
    <p:sldLayoutId id="2147485370" r:id="rId7"/>
    <p:sldLayoutId id="2147485371" r:id="rId8"/>
    <p:sldLayoutId id="2147485372" r:id="rId9"/>
    <p:sldLayoutId id="2147485373" r:id="rId10"/>
    <p:sldLayoutId id="2147485374"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2pPr>
      <a:lvl3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3pPr>
      <a:lvl4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4pPr>
      <a:lvl5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1313" indent="-341313" algn="l" rtl="0" eaLnBrk="0" fontAlgn="base" hangingPunct="0">
        <a:spcBef>
          <a:spcPct val="20000"/>
        </a:spcBef>
        <a:spcAft>
          <a:spcPct val="0"/>
        </a:spcAft>
        <a:buClr>
          <a:schemeClr val="accent1"/>
        </a:buClr>
        <a:buSzPct val="65000"/>
        <a:buFont typeface="Wingdings" panose="05000000000000000000" pitchFamily="2" charset="2"/>
        <a:buChar char="n"/>
        <a:defRPr sz="2400">
          <a:solidFill>
            <a:schemeClr val="tx1"/>
          </a:solidFill>
          <a:latin typeface="+mn-lt"/>
          <a:ea typeface="MS PGothic" panose="020B0600070205080204" pitchFamily="34" charset="-128"/>
          <a:cs typeface="+mn-cs"/>
        </a:defRPr>
      </a:lvl1pPr>
      <a:lvl2pPr marL="668338" indent="-323850" algn="l" rtl="0" eaLnBrk="0" fontAlgn="base" hangingPunct="0">
        <a:spcBef>
          <a:spcPct val="20000"/>
        </a:spcBef>
        <a:spcAft>
          <a:spcPct val="0"/>
        </a:spcAft>
        <a:buClr>
          <a:schemeClr val="accent2"/>
        </a:buClr>
        <a:buSzPct val="60000"/>
        <a:buFont typeface="Wingdings" panose="05000000000000000000" pitchFamily="2" charset="2"/>
        <a:buChar char="q"/>
        <a:defRPr sz="2200">
          <a:solidFill>
            <a:schemeClr val="tx1"/>
          </a:solidFill>
          <a:latin typeface="+mn-lt"/>
          <a:ea typeface="MS PGothic" panose="020B0600070205080204" pitchFamily="34" charset="-128"/>
        </a:defRPr>
      </a:lvl2pPr>
      <a:lvl3pPr marL="1020763" indent="-349250" algn="l" rtl="0" eaLnBrk="0" fontAlgn="base" hangingPunct="0">
        <a:spcBef>
          <a:spcPct val="20000"/>
        </a:spcBef>
        <a:spcAft>
          <a:spcPct val="0"/>
        </a:spcAft>
        <a:buClr>
          <a:schemeClr val="accent1"/>
        </a:buClr>
        <a:buSzPct val="65000"/>
        <a:buFont typeface="Wingdings" panose="05000000000000000000" pitchFamily="2" charset="2"/>
        <a:buChar char="n"/>
        <a:defRPr sz="2000">
          <a:solidFill>
            <a:schemeClr val="tx1"/>
          </a:solidFill>
          <a:latin typeface="+mn-lt"/>
          <a:ea typeface="MS PGothic" panose="020B0600070205080204" pitchFamily="34" charset="-128"/>
        </a:defRPr>
      </a:lvl3pPr>
      <a:lvl4pPr marL="1338263" indent="-314325" algn="l" rtl="0" eaLnBrk="0" fontAlgn="base" hangingPunct="0">
        <a:spcBef>
          <a:spcPct val="20000"/>
        </a:spcBef>
        <a:spcAft>
          <a:spcPct val="0"/>
        </a:spcAft>
        <a:buClr>
          <a:schemeClr val="accent2"/>
        </a:buClr>
        <a:buSzPct val="70000"/>
        <a:buFont typeface="Wingdings" panose="05000000000000000000" pitchFamily="2" charset="2"/>
        <a:buChar char="q"/>
        <a:defRPr>
          <a:solidFill>
            <a:schemeClr val="tx1"/>
          </a:solidFill>
          <a:latin typeface="+mn-lt"/>
          <a:ea typeface="MS PGothic" panose="020B0600070205080204" pitchFamily="34" charset="-128"/>
        </a:defRPr>
      </a:lvl4pPr>
      <a:lvl5pPr marL="1679575" indent="-338138" algn="l" rtl="0" eaLnBrk="0" fontAlgn="base" hangingPunct="0">
        <a:spcBef>
          <a:spcPct val="20000"/>
        </a:spcBef>
        <a:spcAft>
          <a:spcPct val="0"/>
        </a:spcAft>
        <a:buClr>
          <a:schemeClr val="accent1"/>
        </a:buClr>
        <a:buSzPct val="75000"/>
        <a:buFont typeface="Wingdings" panose="05000000000000000000" pitchFamily="2" charset="2"/>
        <a:buChar char="§"/>
        <a:defRPr sz="1600">
          <a:solidFill>
            <a:schemeClr val="tx1"/>
          </a:solidFill>
          <a:latin typeface="+mn-lt"/>
          <a:ea typeface="MS PGothic" panose="020B0600070205080204" pitchFamily="34" charset="-128"/>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2" tIns="45702" rIns="91402" bIns="45702" numCol="1" anchor="ctr" anchorCtr="0" compatLnSpc="1">
            <a:prstTxWarp prst="textNoShape">
              <a:avLst/>
            </a:prstTxWarp>
          </a:bodyPr>
          <a:lstStyle/>
          <a:p>
            <a:pPr lvl="0"/>
            <a:r>
              <a:rPr lang="en-US" altLang="en-US" smtClean="0"/>
              <a:t>Click to edit Master title style</a:t>
            </a:r>
          </a:p>
        </p:txBody>
      </p:sp>
      <p:sp>
        <p:nvSpPr>
          <p:cNvPr id="16998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02" tIns="45702" rIns="91402" bIns="45702" numCol="1" anchor="ctr" anchorCtr="0" compatLnSpc="1">
            <a:prstTxWarp prst="textNoShape">
              <a:avLst/>
            </a:prstTxWarp>
          </a:bodyPr>
          <a:lstStyle>
            <a:lvl1pPr defTabSz="912813">
              <a:defRPr sz="1200">
                <a:solidFill>
                  <a:srgbClr val="898989"/>
                </a:solidFill>
                <a:latin typeface="Calibri" panose="020F0502020204030204" pitchFamily="34" charset="0"/>
              </a:defRPr>
            </a:lvl1pPr>
          </a:lstStyle>
          <a:p>
            <a:fld id="{49853FDD-11E2-4CE7-8B58-990FA9DBD015}" type="datetime1">
              <a:rPr lang="en-US" altLang="en-US"/>
              <a:pPr/>
              <a:t>9/3/2014</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02" tIns="45702" rIns="91402" bIns="45702" numCol="1" anchor="ctr" anchorCtr="0" compatLnSpc="1">
            <a:prstTxWarp prst="textNoShape">
              <a:avLst/>
            </a:prstTxWarp>
          </a:bodyPr>
          <a:lstStyle>
            <a:lvl1pPr algn="ctr" defTabSz="912813">
              <a:defRPr sz="1200">
                <a:solidFill>
                  <a:srgbClr val="898989"/>
                </a:solidFill>
                <a:latin typeface="Calibri" panose="020F0502020204030204" pitchFamily="34" charset="0"/>
              </a:defRPr>
            </a:lvl1pPr>
          </a:lstStyle>
          <a:p>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02" tIns="45702" rIns="91402" bIns="45702" numCol="1" anchor="ctr" anchorCtr="0" compatLnSpc="1">
            <a:prstTxWarp prst="textNoShape">
              <a:avLst/>
            </a:prstTxWarp>
          </a:bodyPr>
          <a:lstStyle>
            <a:lvl1pPr algn="r" defTabSz="912813">
              <a:defRPr sz="1200">
                <a:solidFill>
                  <a:srgbClr val="898989"/>
                </a:solidFill>
                <a:latin typeface="Calibri" panose="020F0502020204030204" pitchFamily="34" charset="0"/>
              </a:defRPr>
            </a:lvl1pPr>
          </a:lstStyle>
          <a:p>
            <a:fld id="{3A70A635-A5B1-4A84-9BDB-1E43F6B8CF09}" type="slidenum">
              <a:rPr lang="en-US" altLang="en-US"/>
              <a:pPr/>
              <a:t>‹#›</a:t>
            </a:fld>
            <a:endParaRPr lang="en-US" altLang="en-US"/>
          </a:p>
        </p:txBody>
      </p:sp>
      <p:pic>
        <p:nvPicPr>
          <p:cNvPr id="169991" name="Picture 6" descr="safari.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9388" y="6453188"/>
            <a:ext cx="10795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75" r:id="rId1"/>
    <p:sldLayoutId id="2147485376" r:id="rId2"/>
    <p:sldLayoutId id="2147485377" r:id="rId3"/>
    <p:sldLayoutId id="2147485378" r:id="rId4"/>
    <p:sldLayoutId id="2147485379" r:id="rId5"/>
    <p:sldLayoutId id="2147485380" r:id="rId6"/>
    <p:sldLayoutId id="2147485381" r:id="rId7"/>
    <p:sldLayoutId id="2147485382" r:id="rId8"/>
    <p:sldLayoutId id="2147485383" r:id="rId9"/>
    <p:sldLayoutId id="2147485384" r:id="rId10"/>
    <p:sldLayoutId id="2147485385" r:id="rId11"/>
  </p:sldLayoutIdLst>
  <p:timing>
    <p:tnLst>
      <p:par>
        <p:cTn id="1" dur="indefinite" restart="never" nodeType="tmRoot"/>
      </p:par>
    </p:tnLst>
  </p:timing>
  <p:hf hdr="0" ftr="0" dt="0"/>
  <p:txStyles>
    <p:titleStyle>
      <a:lvl1pPr algn="ctr" defTabSz="912813"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1313" indent="-341313" algn="l" defTabSz="912813"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1363" indent="-284163" algn="l" defTabSz="912813"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1413" indent="-227013" algn="l" defTabSz="912813"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598613" indent="-227013" algn="l" defTabSz="912813"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5813" indent="-227013" algn="l" defTabSz="912813"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3573" indent="-228505" algn="l" defTabSz="91402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584" indent="-228505" algn="l" defTabSz="91402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598" indent="-228505" algn="l" defTabSz="91402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09" indent="-228505" algn="l" defTabSz="91402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38915"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panose="02020404030301010803"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panose="02020404030301010803" pitchFamily="18" charset="0"/>
              </a:defRPr>
            </a:lvl1pPr>
          </a:lstStyle>
          <a:p>
            <a:fld id="{D48D1FCD-4B9C-4E75-8E69-B2B69F8AB221}" type="slidenum">
              <a:rPr lang="en-US" altLang="en-US"/>
              <a:pPr/>
              <a:t>‹#›</a:t>
            </a:fld>
            <a:endParaRPr lang="en-US" altLang="en-US"/>
          </a:p>
        </p:txBody>
      </p:sp>
      <p:sp>
        <p:nvSpPr>
          <p:cNvPr id="38918"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1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8920" name="Picture 7" descr="safari.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9388" y="6453188"/>
            <a:ext cx="10795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72" r:id="rId1"/>
    <p:sldLayoutId id="2147484973" r:id="rId2"/>
    <p:sldLayoutId id="2147484974" r:id="rId3"/>
    <p:sldLayoutId id="2147484975" r:id="rId4"/>
    <p:sldLayoutId id="2147484976" r:id="rId5"/>
    <p:sldLayoutId id="2147484977" r:id="rId6"/>
    <p:sldLayoutId id="2147484978" r:id="rId7"/>
    <p:sldLayoutId id="2147484979" r:id="rId8"/>
    <p:sldLayoutId id="2147484980" r:id="rId9"/>
    <p:sldLayoutId id="2147484981" r:id="rId10"/>
    <p:sldLayoutId id="2147484982"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2400">
          <a:solidFill>
            <a:schemeClr val="tx1"/>
          </a:solidFill>
          <a:latin typeface="+mn-lt"/>
          <a:ea typeface="MS PGothic" panose="020B0600070205080204" pitchFamily="34" charset="-128"/>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200">
          <a:solidFill>
            <a:schemeClr val="tx1"/>
          </a:solidFill>
          <a:latin typeface="+mn-lt"/>
          <a:ea typeface="MS PGothic" panose="020B0600070205080204" pitchFamily="34" charset="-128"/>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000">
          <a:solidFill>
            <a:schemeClr val="tx1"/>
          </a:solidFill>
          <a:latin typeface="+mn-lt"/>
          <a:ea typeface="MS PGothic" panose="020B0600070205080204" pitchFamily="34" charset="-128"/>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a:solidFill>
            <a:schemeClr val="tx1"/>
          </a:solidFill>
          <a:latin typeface="+mn-lt"/>
          <a:ea typeface="MS PGothic" panose="020B0600070205080204" pitchFamily="34" charset="-128"/>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1600">
          <a:solidFill>
            <a:schemeClr val="tx1"/>
          </a:solidFill>
          <a:latin typeface="+mn-lt"/>
          <a:ea typeface="MS PGothic" panose="020B0600070205080204" pitchFamily="34"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02"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03" name="Rectangle 1027"/>
          <p:cNvSpPr>
            <a:spLocks noGrp="1" noChangeArrowheads="1"/>
          </p:cNvSpPr>
          <p:nvPr>
            <p:ph type="body" idx="1"/>
          </p:nvPr>
        </p:nvSpPr>
        <p:spPr bwMode="auto">
          <a:xfrm>
            <a:off x="228600" y="908050"/>
            <a:ext cx="8610600"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panose="02020404030301010803"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615113" y="63563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panose="02020404030301010803" pitchFamily="18" charset="0"/>
              </a:defRPr>
            </a:lvl1pPr>
          </a:lstStyle>
          <a:p>
            <a:fld id="{B599D59F-EE33-490F-9C9A-FBAAA16BD02C}" type="slidenum">
              <a:rPr lang="en-US" altLang="en-US"/>
              <a:pPr/>
              <a:t>‹#›</a:t>
            </a:fld>
            <a:endParaRPr lang="en-US" altLang="en-US"/>
          </a:p>
        </p:txBody>
      </p:sp>
      <p:sp>
        <p:nvSpPr>
          <p:cNvPr id="51206" name="Line 1032"/>
          <p:cNvSpPr>
            <a:spLocks noChangeShapeType="1"/>
          </p:cNvSpPr>
          <p:nvPr/>
        </p:nvSpPr>
        <p:spPr bwMode="auto">
          <a:xfrm>
            <a:off x="228600" y="6453188"/>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07"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983" r:id="rId1"/>
    <p:sldLayoutId id="2147484984" r:id="rId2"/>
    <p:sldLayoutId id="2147484985" r:id="rId3"/>
    <p:sldLayoutId id="2147484986" r:id="rId4"/>
    <p:sldLayoutId id="2147484987" r:id="rId5"/>
    <p:sldLayoutId id="2147484988" r:id="rId6"/>
    <p:sldLayoutId id="2147484989" r:id="rId7"/>
    <p:sldLayoutId id="2147484990" r:id="rId8"/>
    <p:sldLayoutId id="2147484991" r:id="rId9"/>
    <p:sldLayoutId id="2147484992" r:id="rId10"/>
    <p:sldLayoutId id="214748499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2400">
          <a:solidFill>
            <a:schemeClr val="tx1"/>
          </a:solidFill>
          <a:latin typeface="+mn-lt"/>
          <a:ea typeface="MS PGothic" panose="020B0600070205080204" pitchFamily="34" charset="-128"/>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200">
          <a:solidFill>
            <a:schemeClr val="tx1"/>
          </a:solidFill>
          <a:latin typeface="+mn-lt"/>
          <a:ea typeface="MS PGothic" panose="020B0600070205080204" pitchFamily="34" charset="-128"/>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000">
          <a:solidFill>
            <a:schemeClr val="tx1"/>
          </a:solidFill>
          <a:latin typeface="+mn-lt"/>
          <a:ea typeface="MS PGothic" panose="020B0600070205080204" pitchFamily="34" charset="-128"/>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a:solidFill>
            <a:schemeClr val="tx1"/>
          </a:solidFill>
          <a:latin typeface="+mn-lt"/>
          <a:ea typeface="MS PGothic" panose="020B0600070205080204" pitchFamily="34" charset="-128"/>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1600">
          <a:solidFill>
            <a:schemeClr val="tx1"/>
          </a:solidFill>
          <a:latin typeface="+mn-lt"/>
          <a:ea typeface="MS PGothic" panose="020B0600070205080204" pitchFamily="34"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2098"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32099"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panose="02020404030301010803"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panose="02020404030301010803" pitchFamily="18" charset="0"/>
              </a:defRPr>
            </a:lvl1pPr>
          </a:lstStyle>
          <a:p>
            <a:fld id="{F6700284-2402-444C-8244-770C8F89B700}" type="slidenum">
              <a:rPr lang="en-US" altLang="en-US"/>
              <a:pPr/>
              <a:t>‹#›</a:t>
            </a:fld>
            <a:endParaRPr lang="en-US" altLang="en-US"/>
          </a:p>
        </p:txBody>
      </p:sp>
      <p:sp>
        <p:nvSpPr>
          <p:cNvPr id="132102"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03"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32104" name="Picture 7" descr="safari.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9388" y="6453188"/>
            <a:ext cx="10795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94" r:id="rId1"/>
    <p:sldLayoutId id="2147484995" r:id="rId2"/>
    <p:sldLayoutId id="2147484996" r:id="rId3"/>
    <p:sldLayoutId id="2147484997" r:id="rId4"/>
    <p:sldLayoutId id="2147484998" r:id="rId5"/>
    <p:sldLayoutId id="2147484999" r:id="rId6"/>
    <p:sldLayoutId id="2147485000" r:id="rId7"/>
    <p:sldLayoutId id="2147485001" r:id="rId8"/>
    <p:sldLayoutId id="2147485002" r:id="rId9"/>
    <p:sldLayoutId id="2147485003" r:id="rId10"/>
    <p:sldLayoutId id="2147485004"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2pPr>
      <a:lvl3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3pPr>
      <a:lvl4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4pPr>
      <a:lvl5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2400">
          <a:solidFill>
            <a:schemeClr val="tx1"/>
          </a:solidFill>
          <a:latin typeface="+mn-lt"/>
          <a:ea typeface="MS PGothic" panose="020B0600070205080204" pitchFamily="34" charset="-128"/>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200">
          <a:solidFill>
            <a:schemeClr val="tx1"/>
          </a:solidFill>
          <a:latin typeface="+mn-lt"/>
          <a:ea typeface="MS PGothic" panose="020B0600070205080204" pitchFamily="34" charset="-128"/>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000">
          <a:solidFill>
            <a:schemeClr val="tx1"/>
          </a:solidFill>
          <a:latin typeface="+mn-lt"/>
          <a:ea typeface="MS PGothic" panose="020B0600070205080204" pitchFamily="34" charset="-128"/>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a:solidFill>
            <a:schemeClr val="tx1"/>
          </a:solidFill>
          <a:latin typeface="+mn-lt"/>
          <a:ea typeface="MS PGothic" panose="020B0600070205080204" pitchFamily="34" charset="-128"/>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1600">
          <a:solidFill>
            <a:schemeClr val="tx1"/>
          </a:solidFill>
          <a:latin typeface="+mn-lt"/>
          <a:ea typeface="MS PGothic" panose="020B0600070205080204" pitchFamily="34"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33123"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panose="02020404030301010803"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panose="02020404030301010803" pitchFamily="18" charset="0"/>
                <a:cs typeface="Arial" panose="020B0604020202020204" pitchFamily="34" charset="0"/>
              </a:defRPr>
            </a:lvl1pPr>
          </a:lstStyle>
          <a:p>
            <a:fld id="{8DDAC533-30C0-4255-8278-4FBBBA731C0F}" type="slidenum">
              <a:rPr lang="en-US" altLang="en-US"/>
              <a:pPr/>
              <a:t>‹#›</a:t>
            </a:fld>
            <a:endParaRPr lang="en-US" altLang="en-US"/>
          </a:p>
        </p:txBody>
      </p:sp>
      <p:sp>
        <p:nvSpPr>
          <p:cNvPr id="133126"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27"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33128" name="Picture 7" descr="safari.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79388" y="6524625"/>
            <a:ext cx="10795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05" r:id="rId1"/>
    <p:sldLayoutId id="2147485006" r:id="rId2"/>
    <p:sldLayoutId id="2147485007" r:id="rId3"/>
    <p:sldLayoutId id="2147485008" r:id="rId4"/>
    <p:sldLayoutId id="2147485009" r:id="rId5"/>
    <p:sldLayoutId id="2147485010" r:id="rId6"/>
    <p:sldLayoutId id="2147485011" r:id="rId7"/>
    <p:sldLayoutId id="2147485012" r:id="rId8"/>
    <p:sldLayoutId id="2147485013" r:id="rId9"/>
    <p:sldLayoutId id="2147485014" r:id="rId10"/>
    <p:sldLayoutId id="2147485015" r:id="rId11"/>
    <p:sldLayoutId id="2147485016"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S PGothic" panose="020B0600070205080204" pitchFamily="34"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2400">
          <a:solidFill>
            <a:schemeClr val="tx1"/>
          </a:solidFill>
          <a:latin typeface="+mn-lt"/>
          <a:ea typeface="MS PGothic" panose="020B0600070205080204" pitchFamily="34"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200">
          <a:solidFill>
            <a:schemeClr val="tx1"/>
          </a:solidFill>
          <a:latin typeface="+mn-lt"/>
          <a:ea typeface="MS PGothic" panose="020B0600070205080204" pitchFamily="34" charset="-128"/>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000">
          <a:solidFill>
            <a:schemeClr val="tx1"/>
          </a:solidFill>
          <a:latin typeface="+mn-lt"/>
          <a:ea typeface="MS PGothic" panose="020B0600070205080204" pitchFamily="34" charset="-128"/>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a:solidFill>
            <a:schemeClr val="tx1"/>
          </a:solidFill>
          <a:latin typeface="+mn-lt"/>
          <a:ea typeface="MS PGothic" panose="020B0600070205080204" pitchFamily="34" charset="-128"/>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1600">
          <a:solidFill>
            <a:schemeClr val="tx1"/>
          </a:solidFill>
          <a:latin typeface="+mn-lt"/>
          <a:ea typeface="MS PGothic" panose="020B0600070205080204" pitchFamily="34"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414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34147"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panose="02020404030301010803"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panose="02020404030301010803" pitchFamily="18" charset="0"/>
              </a:defRPr>
            </a:lvl1pPr>
          </a:lstStyle>
          <a:p>
            <a:fld id="{CE61038D-9B6C-4536-B6BB-DDC2E18B12AB}" type="slidenum">
              <a:rPr lang="en-US" altLang="en-US"/>
              <a:pPr/>
              <a:t>‹#›</a:t>
            </a:fld>
            <a:endParaRPr lang="en-US" altLang="en-US"/>
          </a:p>
        </p:txBody>
      </p:sp>
      <p:sp>
        <p:nvSpPr>
          <p:cNvPr id="134150"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5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34152" name="Picture 7" descr="safari.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9388" y="6500813"/>
            <a:ext cx="10795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17" r:id="rId1"/>
    <p:sldLayoutId id="2147485018" r:id="rId2"/>
    <p:sldLayoutId id="2147485019" r:id="rId3"/>
    <p:sldLayoutId id="2147485020" r:id="rId4"/>
    <p:sldLayoutId id="2147485021" r:id="rId5"/>
    <p:sldLayoutId id="2147485022" r:id="rId6"/>
    <p:sldLayoutId id="2147485023" r:id="rId7"/>
    <p:sldLayoutId id="2147485024" r:id="rId8"/>
    <p:sldLayoutId id="2147485025" r:id="rId9"/>
    <p:sldLayoutId id="2147485026" r:id="rId10"/>
    <p:sldLayoutId id="2147485027"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2pPr>
      <a:lvl3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3pPr>
      <a:lvl4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4pPr>
      <a:lvl5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2400">
          <a:solidFill>
            <a:schemeClr val="tx1"/>
          </a:solidFill>
          <a:latin typeface="+mn-lt"/>
          <a:ea typeface="MS PGothic" panose="020B0600070205080204" pitchFamily="34" charset="-128"/>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200">
          <a:solidFill>
            <a:schemeClr val="tx1"/>
          </a:solidFill>
          <a:latin typeface="+mn-lt"/>
          <a:ea typeface="MS PGothic" panose="020B0600070205080204" pitchFamily="34" charset="-128"/>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000">
          <a:solidFill>
            <a:schemeClr val="tx1"/>
          </a:solidFill>
          <a:latin typeface="+mn-lt"/>
          <a:ea typeface="MS PGothic" panose="020B0600070205080204" pitchFamily="34" charset="-128"/>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a:solidFill>
            <a:schemeClr val="tx1"/>
          </a:solidFill>
          <a:latin typeface="+mn-lt"/>
          <a:ea typeface="MS PGothic" panose="020B0600070205080204" pitchFamily="34" charset="-128"/>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1600">
          <a:solidFill>
            <a:schemeClr val="tx1"/>
          </a:solidFill>
          <a:latin typeface="+mn-lt"/>
          <a:ea typeface="MS PGothic" panose="020B0600070205080204" pitchFamily="34"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5170"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35171"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panose="02020404030301010803"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panose="02020404030301010803" pitchFamily="18" charset="0"/>
              </a:defRPr>
            </a:lvl1pPr>
          </a:lstStyle>
          <a:p>
            <a:fld id="{CC226301-1501-4926-89CD-E46B8AEA23C2}" type="slidenum">
              <a:rPr lang="en-US" altLang="en-US"/>
              <a:pPr/>
              <a:t>‹#›</a:t>
            </a:fld>
            <a:endParaRPr lang="en-US" altLang="en-US"/>
          </a:p>
        </p:txBody>
      </p:sp>
      <p:sp>
        <p:nvSpPr>
          <p:cNvPr id="135174"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175"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35176" name="Picture 7" descr="safari.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9388" y="6453188"/>
            <a:ext cx="10795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28" r:id="rId1"/>
    <p:sldLayoutId id="2147485029" r:id="rId2"/>
    <p:sldLayoutId id="2147485030" r:id="rId3"/>
    <p:sldLayoutId id="2147485031" r:id="rId4"/>
    <p:sldLayoutId id="2147485032" r:id="rId5"/>
    <p:sldLayoutId id="2147485033" r:id="rId6"/>
    <p:sldLayoutId id="2147485034" r:id="rId7"/>
    <p:sldLayoutId id="2147485035" r:id="rId8"/>
    <p:sldLayoutId id="2147485036" r:id="rId9"/>
    <p:sldLayoutId id="2147485037" r:id="rId10"/>
    <p:sldLayoutId id="2147485038"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2pPr>
      <a:lvl3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3pPr>
      <a:lvl4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4pPr>
      <a:lvl5pPr algn="l" rtl="0" eaLnBrk="0" fontAlgn="base" hangingPunct="0">
        <a:spcBef>
          <a:spcPct val="0"/>
        </a:spcBef>
        <a:spcAft>
          <a:spcPct val="0"/>
        </a:spcAft>
        <a:defRPr sz="4000">
          <a:solidFill>
            <a:schemeClr val="tx2"/>
          </a:solidFill>
          <a:latin typeface="Garamond" pitchFamily="18" charset="0"/>
          <a:ea typeface="MS PGothic" panose="020B0600070205080204" pitchFamily="34"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2400">
          <a:solidFill>
            <a:schemeClr val="tx1"/>
          </a:solidFill>
          <a:latin typeface="+mn-lt"/>
          <a:ea typeface="MS PGothic" panose="020B0600070205080204" pitchFamily="34" charset="-128"/>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200">
          <a:solidFill>
            <a:schemeClr val="tx1"/>
          </a:solidFill>
          <a:latin typeface="+mn-lt"/>
          <a:ea typeface="MS PGothic" panose="020B0600070205080204" pitchFamily="34" charset="-128"/>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000">
          <a:solidFill>
            <a:schemeClr val="tx1"/>
          </a:solidFill>
          <a:latin typeface="+mn-lt"/>
          <a:ea typeface="MS PGothic" panose="020B0600070205080204" pitchFamily="34" charset="-128"/>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a:solidFill>
            <a:schemeClr val="tx1"/>
          </a:solidFill>
          <a:latin typeface="+mn-lt"/>
          <a:ea typeface="MS PGothic" panose="020B0600070205080204" pitchFamily="34" charset="-128"/>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1600">
          <a:solidFill>
            <a:schemeClr val="tx1"/>
          </a:solidFill>
          <a:latin typeface="+mn-lt"/>
          <a:ea typeface="MS PGothic" panose="020B0600070205080204" pitchFamily="34"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0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49.xml"/></Relationships>
</file>

<file path=ppt/slides/_rels/slide10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49.xml"/></Relationships>
</file>

<file path=ppt/slides/_rels/slide10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49.xml"/></Relationships>
</file>

<file path=ppt/slides/_rels/slide10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9.xml"/></Relationships>
</file>

<file path=ppt/slides/_rels/slide10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9.xml"/></Relationships>
</file>

<file path=ppt/slides/_rels/slide10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49.xml"/></Relationships>
</file>

<file path=ppt/slides/_rels/slide10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49.xml"/></Relationships>
</file>

<file path=ppt/slides/_rels/slide10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4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4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49.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49.xml"/></Relationships>
</file>

<file path=ppt/slides/_rels/slide11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49.xml"/></Relationships>
</file>

<file path=ppt/slides/_rels/slide1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4.xml"/><Relationship Id="rId1" Type="http://schemas.openxmlformats.org/officeDocument/2006/relationships/slideLayout" Target="../slideLayouts/slideLayout261.xml"/><Relationship Id="rId5" Type="http://schemas.openxmlformats.org/officeDocument/2006/relationships/chart" Target="../charts/chart14.xml"/><Relationship Id="rId4" Type="http://schemas.openxmlformats.org/officeDocument/2006/relationships/chart" Target="../charts/chart1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49.xml"/></Relationships>
</file>

<file path=ppt/slides/_rels/slide1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49.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jpeg"/><Relationship Id="rId1" Type="http://schemas.openxmlformats.org/officeDocument/2006/relationships/slideLayout" Target="../slideLayouts/slideLayout58.xml"/><Relationship Id="rId5" Type="http://schemas.openxmlformats.org/officeDocument/2006/relationships/image" Target="../media/image40.png"/><Relationship Id="rId4" Type="http://schemas.openxmlformats.org/officeDocument/2006/relationships/image" Target="../media/image39.png"/></Relationships>
</file>

<file path=ppt/slides/_rels/slide1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1.jpeg"/><Relationship Id="rId1" Type="http://schemas.openxmlformats.org/officeDocument/2006/relationships/slideLayout" Target="../slideLayouts/slideLayout58.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72.xml"/></Relationships>
</file>

<file path=ppt/slides/_rels/slide125.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7.xml"/><Relationship Id="rId1" Type="http://schemas.openxmlformats.org/officeDocument/2006/relationships/slideLayout" Target="../slideLayouts/slideLayout272.xml"/></Relationships>
</file>

<file path=ppt/slides/_rels/slide12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8.xml"/><Relationship Id="rId1" Type="http://schemas.openxmlformats.org/officeDocument/2006/relationships/slideLayout" Target="../slideLayouts/slideLayout58.xml"/></Relationships>
</file>

<file path=ppt/slides/_rels/slide127.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39.xml"/><Relationship Id="rId1" Type="http://schemas.openxmlformats.org/officeDocument/2006/relationships/slideLayout" Target="../slideLayouts/slideLayout58.xml"/></Relationships>
</file>

<file path=ppt/slides/_rels/slide128.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5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Layout" Target="../slideLayouts/slideLayout11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49.xml"/></Relationships>
</file>

<file path=ppt/slides/_rels/slide132.xml.rels><?xml version="1.0" encoding="UTF-8" standalone="yes"?>
<Relationships xmlns="http://schemas.openxmlformats.org/package/2006/relationships"><Relationship Id="rId3" Type="http://schemas.openxmlformats.org/officeDocument/2006/relationships/hyperlink" Target="http://www.ece.cmu.edu/~ece447/s13/doku.php?id=schedule" TargetMode="External"/><Relationship Id="rId2" Type="http://schemas.openxmlformats.org/officeDocument/2006/relationships/hyperlink" Target="https://www.youtube.com/playlist?list=PL5PHm2jkkXmidJOd59REog9jDnPDTG6IJ" TargetMode="External"/><Relationship Id="rId1" Type="http://schemas.openxmlformats.org/officeDocument/2006/relationships/slideLayout" Target="../slideLayouts/slideLayout249.xml"/><Relationship Id="rId5" Type="http://schemas.openxmlformats.org/officeDocument/2006/relationships/hyperlink" Target="https://www.youtube.com/playlist?list=PL5PHm2jkkXmgDN1PLwOY_tGtUlynnyV6D" TargetMode="External"/><Relationship Id="rId4" Type="http://schemas.openxmlformats.org/officeDocument/2006/relationships/hyperlink" Target="http://www.ece.cmu.edu/~ece740/f13/doku.php?id=schedule" TargetMode="External"/></Relationships>
</file>

<file path=ppt/slides/_rels/slide133.xml.rels><?xml version="1.0" encoding="UTF-8" standalone="yes"?>
<Relationships xmlns="http://schemas.openxmlformats.org/package/2006/relationships"><Relationship Id="rId3" Type="http://schemas.openxmlformats.org/officeDocument/2006/relationships/hyperlink" Target="http://scholar.google.com/citations?user=7XyGUGkAAAAJ&amp;hl=en" TargetMode="External"/><Relationship Id="rId2" Type="http://schemas.openxmlformats.org/officeDocument/2006/relationships/hyperlink" Target="http://users.ece.cmu.edu/~omutlu/projects.htm" TargetMode="External"/><Relationship Id="rId1" Type="http://schemas.openxmlformats.org/officeDocument/2006/relationships/slideLayout" Target="../slideLayouts/slideLayout249.xml"/></Relationships>
</file>

<file path=ppt/slides/_rels/slide134.xml.rels><?xml version="1.0" encoding="UTF-8" standalone="yes"?>
<Relationships xmlns="http://schemas.openxmlformats.org/package/2006/relationships"><Relationship Id="rId3" Type="http://schemas.openxmlformats.org/officeDocument/2006/relationships/hyperlink" Target="mailto:onur@cmu.edu" TargetMode="External"/><Relationship Id="rId2" Type="http://schemas.openxmlformats.org/officeDocument/2006/relationships/notesSlide" Target="../notesSlides/notesSlide40.xml"/><Relationship Id="rId1" Type="http://schemas.openxmlformats.org/officeDocument/2006/relationships/slideLayout" Target="../slideLayouts/slideLayout248.x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hyperlink" Target="http://users.ece.cmu.edu/~omutlu/" TargetMode="External"/></Relationships>
</file>

<file path=ppt/slides/_rels/slide135.xml.rels><?xml version="1.0" encoding="UTF-8" standalone="yes"?>
<Relationships xmlns="http://schemas.openxmlformats.org/package/2006/relationships"><Relationship Id="rId3" Type="http://schemas.openxmlformats.org/officeDocument/2006/relationships/hyperlink" Target="http://users.ece.cmu.edu/~omutlu/pub/rlmc_isca08.pdf" TargetMode="External"/><Relationship Id="rId2" Type="http://schemas.openxmlformats.org/officeDocument/2006/relationships/notesSlide" Target="../notesSlides/notesSlide41.xml"/><Relationship Id="rId1" Type="http://schemas.openxmlformats.org/officeDocument/2006/relationships/slideLayout" Target="../slideLayouts/slideLayout282.xml"/><Relationship Id="rId5" Type="http://schemas.openxmlformats.org/officeDocument/2006/relationships/hyperlink" Target="http://users.ece.cmu.edu/~omutlu/pub/ipek_isca08_talk.pptx" TargetMode="External"/><Relationship Id="rId4" Type="http://schemas.openxmlformats.org/officeDocument/2006/relationships/hyperlink" Target="http://isca2008.cs.princeton.edu/"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6.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7.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37.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7.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7.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8.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9.xml"/></Relationships>
</file>

<file path=ppt/slides/_rels/slide35.xml.rels><?xml version="1.0" encoding="UTF-8" standalone="yes"?>
<Relationships xmlns="http://schemas.openxmlformats.org/package/2006/relationships"><Relationship Id="rId3" Type="http://schemas.openxmlformats.org/officeDocument/2006/relationships/hyperlink" Target="http://www.microarch.org/micro44/" TargetMode="External"/><Relationship Id="rId2" Type="http://schemas.openxmlformats.org/officeDocument/2006/relationships/hyperlink" Target="http://users.ece.cmu.edu/~omutlu/pub/memory-channel-partitioning-micro11.pdf" TargetMode="External"/><Relationship Id="rId1" Type="http://schemas.openxmlformats.org/officeDocument/2006/relationships/slideLayout" Target="../slideLayouts/slideLayout159.xml"/><Relationship Id="rId4" Type="http://schemas.openxmlformats.org/officeDocument/2006/relationships/hyperlink" Target="http://users.ece.cmu.edu/~omutlu/pub/subramanian_micro11_talk.pptx"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82.xml"/></Relationships>
</file>

<file path=ppt/slides/_rels/slide4.xml.rels><?xml version="1.0" encoding="UTF-8" standalone="yes"?>
<Relationships xmlns="http://schemas.openxmlformats.org/package/2006/relationships"><Relationship Id="rId8" Type="http://schemas.openxmlformats.org/officeDocument/2006/relationships/hyperlink" Target="http://users.ece.cmu.edu/~omutlu/pub/rowbuffer-aware-caching_iccd12.pdf" TargetMode="External"/><Relationship Id="rId3" Type="http://schemas.openxmlformats.org/officeDocument/2006/relationships/hyperlink" Target="http://users.ece.cmu.edu/~omutlu/pub/noc-congestion_hotnets10.pdf" TargetMode="External"/><Relationship Id="rId7" Type="http://schemas.openxmlformats.org/officeDocument/2006/relationships/hyperlink" Target="http://users.ece.cmu.edu/~omutlu/pub/onchip-network-congestion-scalability_sigcomm2012.pdf" TargetMode="External"/><Relationship Id="rId2" Type="http://schemas.openxmlformats.org/officeDocument/2006/relationships/hyperlink" Target="http://users.ece.cmu.edu/~omutlu/pub/atlas_hpca10.pdf" TargetMode="External"/><Relationship Id="rId1" Type="http://schemas.openxmlformats.org/officeDocument/2006/relationships/slideLayout" Target="../slideLayouts/slideLayout2.xml"/><Relationship Id="rId6" Type="http://schemas.openxmlformats.org/officeDocument/2006/relationships/hyperlink" Target="http://users.ece.cmu.edu/~omutlu/pub/raidr-dram-refresh_isca12.pdf" TargetMode="External"/><Relationship Id="rId11" Type="http://schemas.openxmlformats.org/officeDocument/2006/relationships/hyperlink" Target="http://users.ece.cmu.edu/~omutlu/pub/compression-aware-cache-management_cmu_safari_tr13.pdf" TargetMode="External"/><Relationship Id="rId5" Type="http://schemas.openxmlformats.org/officeDocument/2006/relationships/hyperlink" Target="http://users.ece.cmu.edu/~omutlu/pub/memory-channel-partitioning-micro11.pdf" TargetMode="External"/><Relationship Id="rId10" Type="http://schemas.openxmlformats.org/officeDocument/2006/relationships/hyperlink" Target="http://users.ece.cmu.edu/~omutlu/pub/asymmetry-aware-multicore-scheduling_sfma13.pdf" TargetMode="External"/><Relationship Id="rId4" Type="http://schemas.openxmlformats.org/officeDocument/2006/relationships/hyperlink" Target="http://users.ece.cmu.edu/~omutlu/pub/tcm_micro10.pdf" TargetMode="External"/><Relationship Id="rId9" Type="http://schemas.openxmlformats.org/officeDocument/2006/relationships/hyperlink" Target="http://users.ece.cmu.edu/~omutlu/pub/hetero-adaptive-source-throttling_sbacpad12.pdf" TargetMode="Externa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93.xml"/><Relationship Id="rId1" Type="http://schemas.openxmlformats.org/officeDocument/2006/relationships/tags" Target="../tags/tag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8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8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82.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82.xml"/><Relationship Id="rId1" Type="http://schemas.openxmlformats.org/officeDocument/2006/relationships/vmlDrawing" Target="../drawings/vmlDrawing2.vml"/><Relationship Id="rId5" Type="http://schemas.openxmlformats.org/officeDocument/2006/relationships/image" Target="../media/image18.png"/><Relationship Id="rId4" Type="http://schemas.openxmlformats.org/officeDocument/2006/relationships/oleObject" Target="../embeddings/Microsoft_Excel_97-2003_Worksheet2.xls"/></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4.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4.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4.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4.xml"/></Relationships>
</file>

<file path=ppt/slides/_rels/slide6.xml.rels><?xml version="1.0" encoding="UTF-8" standalone="yes"?>
<Relationships xmlns="http://schemas.openxmlformats.org/package/2006/relationships"><Relationship Id="rId3" Type="http://schemas.openxmlformats.org/officeDocument/2006/relationships/hyperlink" Target="mailto:onur@cmu.edu" TargetMode="External"/><Relationship Id="rId2" Type="http://schemas.openxmlformats.org/officeDocument/2006/relationships/notesSlide" Target="../notesSlides/notesSlide2.xml"/><Relationship Id="rId1" Type="http://schemas.openxmlformats.org/officeDocument/2006/relationships/slideLayout" Target="../slideLayouts/slideLayout57.x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hyperlink" Target="http://users.ece.cmu.edu/~omutlu/"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2.xml"/></Relationships>
</file>

<file path=ppt/slides/_rels/slide6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2.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6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1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9.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6.xml"/></Relationships>
</file>

<file path=ppt/slides/_rels/slide7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21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6.xml"/></Relationships>
</file>

<file path=ppt/slides/_rels/slide7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7.xml"/><Relationship Id="rId1" Type="http://schemas.openxmlformats.org/officeDocument/2006/relationships/slideLayout" Target="../slideLayouts/slideLayout216.xml"/><Relationship Id="rId4" Type="http://schemas.openxmlformats.org/officeDocument/2006/relationships/chart" Target="../charts/chart4.xml"/></Relationships>
</file>

<file path=ppt/slides/_rels/slide7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8.xml"/><Relationship Id="rId1" Type="http://schemas.openxmlformats.org/officeDocument/2006/relationships/slideLayout" Target="../slideLayouts/slideLayout21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16.xml"/></Relationships>
</file>

<file path=ppt/slides/_rels/slide7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0.xml"/><Relationship Id="rId1" Type="http://schemas.openxmlformats.org/officeDocument/2006/relationships/slideLayout" Target="../slideLayouts/slideLayout216.xml"/><Relationship Id="rId4" Type="http://schemas.openxmlformats.org/officeDocument/2006/relationships/chart" Target="../charts/char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6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2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2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8.xml"/></Relationships>
</file>

<file path=ppt/slides/_rels/slide8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2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27.xml"/></Relationships>
</file>

<file path=ppt/slides/_rels/slide8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27.xml"/></Relationships>
</file>

<file path=ppt/slides/_rels/slide8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2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3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92.xml.rels><?xml version="1.0" encoding="UTF-8" standalone="yes"?>
<Relationships xmlns="http://schemas.openxmlformats.org/package/2006/relationships"><Relationship Id="rId8" Type="http://schemas.openxmlformats.org/officeDocument/2006/relationships/hyperlink" Target="http://users.ece.cmu.edu/~omutlu/pub/linearly-compressed-pages_pekhimenko_micro13-talk.pdf" TargetMode="External"/><Relationship Id="rId3" Type="http://schemas.openxmlformats.org/officeDocument/2006/relationships/hyperlink" Target="http://www.pactconf.org" TargetMode="External"/><Relationship Id="rId7" Type="http://schemas.openxmlformats.org/officeDocument/2006/relationships/hyperlink" Target="http://users.ece.cmu.edu/~omutlu/pub/linearly-compressed-pages_pekhimenko_micro13-talk.pptx" TargetMode="External"/><Relationship Id="rId12" Type="http://schemas.openxmlformats.org/officeDocument/2006/relationships/hyperlink" Target="http://users.ece.cmu.edu/~omutlu/pub/seshadri_pact12_talk.pptx" TargetMode="External"/><Relationship Id="rId2" Type="http://schemas.openxmlformats.org/officeDocument/2006/relationships/hyperlink" Target="http://users.ece.cmu.edu/~omutlu/pub/bdi-compression_pact12.pdf" TargetMode="External"/><Relationship Id="rId1" Type="http://schemas.openxmlformats.org/officeDocument/2006/relationships/slideLayout" Target="../slideLayouts/slideLayout92.xml"/><Relationship Id="rId6" Type="http://schemas.openxmlformats.org/officeDocument/2006/relationships/hyperlink" Target="http://www.microarch.org/micro46/" TargetMode="External"/><Relationship Id="rId11" Type="http://schemas.openxmlformats.org/officeDocument/2006/relationships/hyperlink" Target="http://users.ece.cmu.edu/~omutlu/pub/eaf-cache_pact12.pdf" TargetMode="External"/><Relationship Id="rId5" Type="http://schemas.openxmlformats.org/officeDocument/2006/relationships/hyperlink" Target="http://users.ece.cmu.edu/~omutlu/pub/linearly-compressed-pages_micro13.pdf" TargetMode="External"/><Relationship Id="rId10" Type="http://schemas.openxmlformats.org/officeDocument/2006/relationships/hyperlink" Target="http://users.ece.cmu.edu/~omutlu/pub/linearly-compressed-pages_pekhimenko_micro13_lightning-talk.pdf" TargetMode="External"/><Relationship Id="rId4" Type="http://schemas.openxmlformats.org/officeDocument/2006/relationships/hyperlink" Target="http://users.ece.cmu.edu/~omutlu/pub/pekhimenko_pact12_talk.pptx" TargetMode="External"/><Relationship Id="rId9" Type="http://schemas.openxmlformats.org/officeDocument/2006/relationships/hyperlink" Target="http://users.ece.cmu.edu/~omutlu/pub/linearly-compressed-pages_pekhimenko_micro13_lightning-talk.pptx" TargetMode="Externa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9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9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366713" y="1219200"/>
            <a:ext cx="8428037" cy="19208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ctr" defTabSz="457200">
              <a:buSzPct val="100000"/>
              <a:defRPr/>
            </a:pPr>
            <a:r>
              <a:rPr lang="en-US" sz="4000" dirty="0" smtClean="0">
                <a:solidFill>
                  <a:srgbClr val="006633"/>
                </a:solidFill>
                <a:latin typeface="Garamond" charset="0"/>
              </a:rPr>
              <a:t>18-742: Research in </a:t>
            </a:r>
          </a:p>
          <a:p>
            <a:pPr algn="ctr" defTabSz="457200">
              <a:buSzPct val="100000"/>
              <a:defRPr/>
            </a:pPr>
            <a:r>
              <a:rPr lang="en-US" sz="4000" dirty="0" smtClean="0">
                <a:solidFill>
                  <a:srgbClr val="006633"/>
                </a:solidFill>
                <a:latin typeface="Garamond" charset="0"/>
              </a:rPr>
              <a:t>Parallel Computer Architecture</a:t>
            </a:r>
            <a:endParaRPr lang="en-US" sz="4000" dirty="0">
              <a:solidFill>
                <a:srgbClr val="006633"/>
              </a:solidFill>
              <a:latin typeface="Garamond" charset="0"/>
            </a:endParaRPr>
          </a:p>
          <a:p>
            <a:pPr algn="ctr" defTabSz="457200">
              <a:buSzPct val="100000"/>
              <a:defRPr/>
            </a:pPr>
            <a:r>
              <a:rPr lang="en-US" sz="4000" dirty="0" smtClean="0">
                <a:solidFill>
                  <a:srgbClr val="006633"/>
                </a:solidFill>
                <a:latin typeface="Garamond" charset="0"/>
              </a:rPr>
              <a:t>Memory Systems Research</a:t>
            </a:r>
          </a:p>
        </p:txBody>
      </p:sp>
      <p:sp>
        <p:nvSpPr>
          <p:cNvPr id="4098" name="Text Box 2"/>
          <p:cNvSpPr txBox="1">
            <a:spLocks noChangeArrowheads="1"/>
          </p:cNvSpPr>
          <p:nvPr/>
        </p:nvSpPr>
        <p:spPr bwMode="auto">
          <a:xfrm>
            <a:off x="685800" y="3581400"/>
            <a:ext cx="7848600" cy="29003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ts val="600"/>
              </a:spcBef>
              <a:buSzPct val="65000"/>
            </a:pPr>
            <a:endParaRPr lang="en-US" altLang="en-US" i="1">
              <a:solidFill>
                <a:srgbClr val="000000"/>
              </a:solidFill>
              <a:latin typeface="Tahoma" panose="020B0604030504040204" pitchFamily="34" charset="0"/>
            </a:endParaRPr>
          </a:p>
          <a:p>
            <a:pPr algn="ctr" eaLnBrk="1" hangingPunct="1">
              <a:spcBef>
                <a:spcPts val="600"/>
              </a:spcBef>
              <a:buSzPct val="65000"/>
            </a:pPr>
            <a:endParaRPr lang="en-US" altLang="en-US">
              <a:solidFill>
                <a:srgbClr val="000000"/>
              </a:solidFill>
              <a:latin typeface="Tahoma" panose="020B0604030504040204" pitchFamily="34" charset="0"/>
            </a:endParaRPr>
          </a:p>
          <a:p>
            <a:pPr algn="ctr" eaLnBrk="1" hangingPunct="1">
              <a:spcBef>
                <a:spcPts val="600"/>
              </a:spcBef>
              <a:buSzPct val="65000"/>
            </a:pPr>
            <a:r>
              <a:rPr lang="en-US" altLang="en-US">
                <a:solidFill>
                  <a:srgbClr val="003399"/>
                </a:solidFill>
                <a:latin typeface="Tahoma" panose="020B0604030504040204" pitchFamily="34" charset="0"/>
              </a:rPr>
              <a:t>Prof. Onur Mutlu </a:t>
            </a:r>
            <a:br>
              <a:rPr lang="en-US" altLang="en-US">
                <a:solidFill>
                  <a:srgbClr val="003399"/>
                </a:solidFill>
                <a:latin typeface="Tahoma" panose="020B0604030504040204" pitchFamily="34" charset="0"/>
              </a:rPr>
            </a:br>
            <a:r>
              <a:rPr lang="en-US" altLang="en-US">
                <a:solidFill>
                  <a:srgbClr val="000000"/>
                </a:solidFill>
                <a:latin typeface="Tahoma" panose="020B0604030504040204" pitchFamily="34" charset="0"/>
              </a:rPr>
              <a:t>Carnegie Mellon University</a:t>
            </a:r>
          </a:p>
          <a:p>
            <a:pPr algn="ctr" eaLnBrk="1" hangingPunct="1">
              <a:spcBef>
                <a:spcPts val="600"/>
              </a:spcBef>
              <a:buSzPct val="65000"/>
            </a:pPr>
            <a:r>
              <a:rPr lang="en-US" altLang="en-US">
                <a:solidFill>
                  <a:srgbClr val="000000"/>
                </a:solidFill>
                <a:latin typeface="Tahoma" panose="020B0604030504040204" pitchFamily="34" charset="0"/>
              </a:rPr>
              <a:t>Fall 2014</a:t>
            </a:r>
          </a:p>
          <a:p>
            <a:pPr algn="ctr" eaLnBrk="1" hangingPunct="1">
              <a:spcBef>
                <a:spcPts val="600"/>
              </a:spcBef>
              <a:buSzPct val="65000"/>
            </a:pPr>
            <a:r>
              <a:rPr lang="en-US" altLang="en-US">
                <a:solidFill>
                  <a:srgbClr val="000000"/>
                </a:solidFill>
                <a:latin typeface="Tahoma" panose="020B0604030504040204" pitchFamily="34" charset="0"/>
              </a:rPr>
              <a:t>September 3, 2014</a:t>
            </a:r>
          </a:p>
          <a:p>
            <a:pPr algn="ctr" eaLnBrk="1" hangingPunct="1">
              <a:spcBef>
                <a:spcPts val="600"/>
              </a:spcBef>
              <a:buSzPct val="65000"/>
            </a:pPr>
            <a:endParaRPr lang="en-US" altLang="en-US">
              <a:solidFill>
                <a:srgbClr val="000000"/>
              </a:solidFill>
              <a:latin typeface="Tahoma" panose="020B0604030504040204" pitchFamily="34" charset="0"/>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3" name="Title 1"/>
          <p:cNvSpPr>
            <a:spLocks noGrp="1"/>
          </p:cNvSpPr>
          <p:nvPr>
            <p:ph type="title"/>
          </p:nvPr>
        </p:nvSpPr>
        <p:spPr/>
        <p:txBody>
          <a:bodyPr/>
          <a:lstStyle/>
          <a:p>
            <a:pPr eaLnBrk="1" hangingPunct="1"/>
            <a:r>
              <a:rPr lang="en-US" altLang="en-US" smtClean="0"/>
              <a:t>Agenda</a:t>
            </a:r>
          </a:p>
        </p:txBody>
      </p:sp>
      <p:sp>
        <p:nvSpPr>
          <p:cNvPr id="576514" name="Content Placeholder 2"/>
          <p:cNvSpPr>
            <a:spLocks noGrp="1"/>
          </p:cNvSpPr>
          <p:nvPr>
            <p:ph idx="1"/>
          </p:nvPr>
        </p:nvSpPr>
        <p:spPr>
          <a:xfrm>
            <a:off x="228600" y="1447800"/>
            <a:ext cx="8610600" cy="4876800"/>
          </a:xfrm>
        </p:spPr>
        <p:txBody>
          <a:bodyPr/>
          <a:lstStyle/>
          <a:p>
            <a:pPr eaLnBrk="1" hangingPunct="1"/>
            <a:r>
              <a:rPr lang="en-US" altLang="en-US" smtClean="0">
                <a:solidFill>
                  <a:srgbClr val="0000FF"/>
                </a:solidFill>
              </a:rPr>
              <a:t>Major Trends Affecting Main Memory</a:t>
            </a:r>
          </a:p>
          <a:p>
            <a:pPr eaLnBrk="1" hangingPunct="1"/>
            <a:r>
              <a:rPr lang="en-US" altLang="en-US" smtClean="0"/>
              <a:t>The Memory Scaling Problem and Solution Directions</a:t>
            </a:r>
          </a:p>
          <a:p>
            <a:pPr lvl="1" eaLnBrk="1" hangingPunct="1"/>
            <a:r>
              <a:rPr lang="en-US" altLang="en-US" smtClean="0"/>
              <a:t>New Memory Architectures</a:t>
            </a:r>
          </a:p>
          <a:p>
            <a:pPr lvl="1" eaLnBrk="1" hangingPunct="1"/>
            <a:r>
              <a:rPr lang="en-US" altLang="en-US" smtClean="0"/>
              <a:t>Enabling Emerging Technologies: Hybrid Memory Systems</a:t>
            </a:r>
          </a:p>
          <a:p>
            <a:pPr eaLnBrk="1" hangingPunct="1"/>
            <a:r>
              <a:rPr lang="en-US" altLang="en-US" smtClean="0"/>
              <a:t>How Can We Do Better?</a:t>
            </a:r>
          </a:p>
          <a:p>
            <a:pPr eaLnBrk="1" hangingPunct="1"/>
            <a:r>
              <a:rPr lang="en-US" altLang="en-US" smtClean="0"/>
              <a:t>Summary</a:t>
            </a:r>
          </a:p>
        </p:txBody>
      </p:sp>
      <p:sp>
        <p:nvSpPr>
          <p:cNvPr id="57651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8F113B6-6F6D-40DD-BD95-DF8C021D57B4}" type="slidenum">
              <a:rPr lang="en-US" altLang="en-US" sz="1600">
                <a:solidFill>
                  <a:srgbClr val="000000"/>
                </a:solidFill>
                <a:latin typeface="Garamond" panose="02020404030301010803" pitchFamily="18" charset="0"/>
              </a:rPr>
              <a:pPr eaLnBrk="1" hangingPunct="1"/>
              <a:t>10</a:t>
            </a:fld>
            <a:endParaRPr lang="en-US" altLang="en-US" sz="1600">
              <a:solidFill>
                <a:srgbClr val="000000"/>
              </a:solidFill>
              <a:latin typeface="Garamond" panose="02020404030301010803" pitchFamily="18" charset="0"/>
            </a:endParaRP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3" name="Title 1"/>
          <p:cNvSpPr>
            <a:spLocks noGrp="1"/>
          </p:cNvSpPr>
          <p:nvPr>
            <p:ph type="title"/>
          </p:nvPr>
        </p:nvSpPr>
        <p:spPr/>
        <p:txBody>
          <a:bodyPr/>
          <a:lstStyle/>
          <a:p>
            <a:r>
              <a:rPr lang="en-US" altLang="en-US" smtClean="0"/>
              <a:t>Limits of Charge Memory</a:t>
            </a:r>
          </a:p>
        </p:txBody>
      </p:sp>
      <p:sp>
        <p:nvSpPr>
          <p:cNvPr id="668674" name="Content Placeholder 2"/>
          <p:cNvSpPr>
            <a:spLocks noGrp="1"/>
          </p:cNvSpPr>
          <p:nvPr>
            <p:ph idx="1"/>
          </p:nvPr>
        </p:nvSpPr>
        <p:spPr>
          <a:xfrm>
            <a:off x="228600" y="996950"/>
            <a:ext cx="8610600" cy="5194300"/>
          </a:xfrm>
        </p:spPr>
        <p:txBody>
          <a:bodyPr/>
          <a:lstStyle/>
          <a:p>
            <a:r>
              <a:rPr lang="en-US" altLang="en-US" smtClean="0"/>
              <a:t>Difficult charge placement and control</a:t>
            </a:r>
          </a:p>
          <a:p>
            <a:pPr lvl="1"/>
            <a:r>
              <a:rPr lang="en-US" altLang="en-US" smtClean="0"/>
              <a:t>Flash: floating gate charge</a:t>
            </a:r>
          </a:p>
          <a:p>
            <a:pPr lvl="1"/>
            <a:r>
              <a:rPr lang="en-US" altLang="en-US" smtClean="0"/>
              <a:t>DRAM: capacitor charge, transistor leakage</a:t>
            </a:r>
          </a:p>
          <a:p>
            <a:endParaRPr lang="en-US" altLang="en-US" smtClean="0"/>
          </a:p>
          <a:p>
            <a:r>
              <a:rPr lang="en-US" altLang="en-US" smtClean="0"/>
              <a:t>Reliable sensing becomes difficult as charge storage unit size reduces</a:t>
            </a:r>
          </a:p>
        </p:txBody>
      </p:sp>
      <p:sp>
        <p:nvSpPr>
          <p:cNvPr id="6686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FEE8B4A-0D56-4F19-BA6F-267FD67FE073}" type="slidenum">
              <a:rPr lang="en-US" altLang="en-US" sz="1600">
                <a:solidFill>
                  <a:srgbClr val="000000"/>
                </a:solidFill>
                <a:latin typeface="Garamond" panose="02020404030301010803" pitchFamily="18" charset="0"/>
              </a:rPr>
              <a:pPr eaLnBrk="1" hangingPunct="1"/>
              <a:t>100</a:t>
            </a:fld>
            <a:endParaRPr lang="en-US" altLang="en-US" sz="1600">
              <a:solidFill>
                <a:srgbClr val="000000"/>
              </a:solidFill>
              <a:latin typeface="Garamond" panose="02020404030301010803" pitchFamily="18" charset="0"/>
            </a:endParaRPr>
          </a:p>
        </p:txBody>
      </p:sp>
      <p:pic>
        <p:nvPicPr>
          <p:cNvPr id="66867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605213"/>
            <a:ext cx="8140700" cy="271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7" name="Title 1"/>
          <p:cNvSpPr>
            <a:spLocks noGrp="1"/>
          </p:cNvSpPr>
          <p:nvPr>
            <p:ph type="title"/>
          </p:nvPr>
        </p:nvSpPr>
        <p:spPr/>
        <p:txBody>
          <a:bodyPr/>
          <a:lstStyle/>
          <a:p>
            <a:r>
              <a:rPr lang="en-US" altLang="en-US" smtClean="0"/>
              <a:t>Promising Resistive Memory Technologies</a:t>
            </a:r>
          </a:p>
        </p:txBody>
      </p:sp>
      <p:sp>
        <p:nvSpPr>
          <p:cNvPr id="40963" name="Content Placeholder 2"/>
          <p:cNvSpPr>
            <a:spLocks noGrp="1"/>
          </p:cNvSpPr>
          <p:nvPr>
            <p:ph idx="1"/>
          </p:nvPr>
        </p:nvSpPr>
        <p:spPr>
          <a:xfrm>
            <a:off x="228600" y="1054100"/>
            <a:ext cx="8610600" cy="5194300"/>
          </a:xfrm>
        </p:spPr>
        <p:txBody>
          <a:bodyPr/>
          <a:lstStyle/>
          <a:p>
            <a:r>
              <a:rPr lang="en-US" altLang="en-US" smtClean="0"/>
              <a:t>PCM</a:t>
            </a:r>
          </a:p>
          <a:p>
            <a:pPr lvl="1"/>
            <a:r>
              <a:rPr lang="en-US" altLang="en-US" smtClean="0"/>
              <a:t>Inject current to change material phase</a:t>
            </a:r>
          </a:p>
          <a:p>
            <a:pPr lvl="1"/>
            <a:r>
              <a:rPr lang="en-US" altLang="en-US" smtClean="0"/>
              <a:t>Resistance determined by phase</a:t>
            </a:r>
          </a:p>
          <a:p>
            <a:pPr lvl="1"/>
            <a:endParaRPr lang="en-US" altLang="en-US" smtClean="0"/>
          </a:p>
          <a:p>
            <a:r>
              <a:rPr lang="en-US" altLang="en-US" smtClean="0"/>
              <a:t>STT-MRAM</a:t>
            </a:r>
          </a:p>
          <a:p>
            <a:pPr lvl="1"/>
            <a:r>
              <a:rPr lang="en-US" altLang="en-US" smtClean="0"/>
              <a:t>Inject current to change magnet polarity</a:t>
            </a:r>
          </a:p>
          <a:p>
            <a:pPr lvl="1"/>
            <a:r>
              <a:rPr lang="en-US" altLang="en-US" smtClean="0"/>
              <a:t>Resistance determined by polarity</a:t>
            </a:r>
          </a:p>
          <a:p>
            <a:pPr lvl="1"/>
            <a:endParaRPr lang="en-US" altLang="en-US" smtClean="0"/>
          </a:p>
          <a:p>
            <a:r>
              <a:rPr lang="en-US" altLang="en-US" smtClean="0"/>
              <a:t>Memristors/RRAM/ReRAM</a:t>
            </a:r>
          </a:p>
          <a:p>
            <a:pPr lvl="1"/>
            <a:r>
              <a:rPr lang="en-US" altLang="en-US" smtClean="0"/>
              <a:t>Inject current to change atomic structure</a:t>
            </a:r>
          </a:p>
          <a:p>
            <a:pPr lvl="1"/>
            <a:r>
              <a:rPr lang="en-US" altLang="en-US" smtClean="0"/>
              <a:t>Resistance determined by atom distance</a:t>
            </a:r>
          </a:p>
        </p:txBody>
      </p:sp>
      <p:sp>
        <p:nvSpPr>
          <p:cNvPr id="6696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CA69F9C-896A-4EFF-9D9E-498E99B47EFF}" type="slidenum">
              <a:rPr lang="en-US" altLang="en-US" sz="1600">
                <a:solidFill>
                  <a:srgbClr val="000000"/>
                </a:solidFill>
                <a:latin typeface="Garamond" panose="02020404030301010803" pitchFamily="18" charset="0"/>
              </a:rPr>
              <a:pPr eaLnBrk="1" hangingPunct="1"/>
              <a:t>101</a:t>
            </a:fld>
            <a:endParaRPr lang="en-US" altLang="en-US" sz="1600">
              <a:solidFill>
                <a:srgbClr val="000000"/>
              </a:solidFill>
              <a:latin typeface="Garamond" panose="02020404030301010803" pitchFamily="18" charset="0"/>
            </a:endParaRPr>
          </a:p>
        </p:txBody>
      </p:sp>
      <p:sp>
        <p:nvSpPr>
          <p:cNvPr id="5" name="Rectangle 4"/>
          <p:cNvSpPr/>
          <p:nvPr/>
        </p:nvSpPr>
        <p:spPr>
          <a:xfrm>
            <a:off x="228600" y="1066800"/>
            <a:ext cx="6096000" cy="12954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Tahom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096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63">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96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963">
                                            <p:txEl>
                                              <p:pRg st="10" end="1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1" name="Title 1"/>
          <p:cNvSpPr>
            <a:spLocks noGrp="1"/>
          </p:cNvSpPr>
          <p:nvPr>
            <p:ph type="title"/>
          </p:nvPr>
        </p:nvSpPr>
        <p:spPr/>
        <p:txBody>
          <a:bodyPr/>
          <a:lstStyle/>
          <a:p>
            <a:pPr eaLnBrk="1" hangingPunct="1"/>
            <a:r>
              <a:rPr lang="en-US" altLang="en-US" smtClean="0"/>
              <a:t>Phase Change Memory: Pros and Cons</a:t>
            </a:r>
          </a:p>
        </p:txBody>
      </p:sp>
      <p:sp>
        <p:nvSpPr>
          <p:cNvPr id="29699" name="Content Placeholder 2"/>
          <p:cNvSpPr>
            <a:spLocks noGrp="1"/>
          </p:cNvSpPr>
          <p:nvPr>
            <p:ph idx="1"/>
          </p:nvPr>
        </p:nvSpPr>
        <p:spPr>
          <a:xfrm>
            <a:off x="228600" y="520700"/>
            <a:ext cx="8610600" cy="5194300"/>
          </a:xfrm>
        </p:spPr>
        <p:txBody>
          <a:bodyPr/>
          <a:lstStyle/>
          <a:p>
            <a:pPr eaLnBrk="1" hangingPunct="1"/>
            <a:endParaRPr lang="en-US" altLang="en-US" smtClean="0"/>
          </a:p>
          <a:p>
            <a:pPr eaLnBrk="1" hangingPunct="1"/>
            <a:r>
              <a:rPr lang="en-US" altLang="en-US" smtClean="0"/>
              <a:t>Pros over DRAM</a:t>
            </a:r>
          </a:p>
          <a:p>
            <a:pPr lvl="1" eaLnBrk="1" hangingPunct="1"/>
            <a:r>
              <a:rPr lang="en-US" altLang="en-US" smtClean="0">
                <a:solidFill>
                  <a:srgbClr val="008000"/>
                </a:solidFill>
              </a:rPr>
              <a:t>Better technology scaling (capacity and cost)</a:t>
            </a:r>
          </a:p>
          <a:p>
            <a:pPr lvl="1" eaLnBrk="1" hangingPunct="1"/>
            <a:r>
              <a:rPr lang="en-US" altLang="en-US" smtClean="0">
                <a:solidFill>
                  <a:srgbClr val="008000"/>
                </a:solidFill>
              </a:rPr>
              <a:t>Non volatility</a:t>
            </a:r>
          </a:p>
          <a:p>
            <a:pPr lvl="1" eaLnBrk="1" hangingPunct="1"/>
            <a:r>
              <a:rPr lang="en-US" altLang="en-US" smtClean="0">
                <a:solidFill>
                  <a:srgbClr val="008000"/>
                </a:solidFill>
              </a:rPr>
              <a:t>Low idle power (no refresh)</a:t>
            </a:r>
          </a:p>
          <a:p>
            <a:pPr lvl="1" eaLnBrk="1" hangingPunct="1"/>
            <a:endParaRPr lang="en-US" altLang="en-US" sz="1100" smtClean="0"/>
          </a:p>
          <a:p>
            <a:pPr eaLnBrk="1" hangingPunct="1"/>
            <a:r>
              <a:rPr lang="en-US" altLang="en-US" smtClean="0"/>
              <a:t>Cons</a:t>
            </a:r>
          </a:p>
          <a:p>
            <a:pPr lvl="1" eaLnBrk="1" hangingPunct="1"/>
            <a:r>
              <a:rPr lang="en-US" altLang="en-US" smtClean="0">
                <a:solidFill>
                  <a:srgbClr val="FF0000"/>
                </a:solidFill>
              </a:rPr>
              <a:t>Higher latencies: ~4-15x DRAM (especially write)</a:t>
            </a:r>
          </a:p>
          <a:p>
            <a:pPr lvl="1" eaLnBrk="1" hangingPunct="1"/>
            <a:r>
              <a:rPr lang="en-US" altLang="en-US" smtClean="0">
                <a:solidFill>
                  <a:srgbClr val="FF0000"/>
                </a:solidFill>
              </a:rPr>
              <a:t>Higher active energy: ~2-50x DRAM (especially write)</a:t>
            </a:r>
          </a:p>
          <a:p>
            <a:pPr lvl="1" eaLnBrk="1" hangingPunct="1"/>
            <a:r>
              <a:rPr lang="en-US" altLang="en-US" smtClean="0">
                <a:solidFill>
                  <a:srgbClr val="FF0000"/>
                </a:solidFill>
              </a:rPr>
              <a:t>Lower endurance (a cell dies after ~10</a:t>
            </a:r>
            <a:r>
              <a:rPr lang="en-US" altLang="en-US" baseline="30000" smtClean="0">
                <a:solidFill>
                  <a:srgbClr val="FF0000"/>
                </a:solidFill>
              </a:rPr>
              <a:t>8</a:t>
            </a:r>
            <a:r>
              <a:rPr lang="en-US" altLang="en-US" smtClean="0">
                <a:solidFill>
                  <a:srgbClr val="FF0000"/>
                </a:solidFill>
              </a:rPr>
              <a:t> writes)</a:t>
            </a:r>
          </a:p>
          <a:p>
            <a:pPr lvl="1" eaLnBrk="1" hangingPunct="1"/>
            <a:r>
              <a:rPr lang="en-US" altLang="en-US" smtClean="0">
                <a:solidFill>
                  <a:srgbClr val="FF0000"/>
                </a:solidFill>
              </a:rPr>
              <a:t>Reliability issues (resistance drift)</a:t>
            </a:r>
          </a:p>
          <a:p>
            <a:pPr lvl="1" eaLnBrk="1" hangingPunct="1"/>
            <a:endParaRPr lang="en-US" altLang="en-US" sz="2000" smtClean="0"/>
          </a:p>
          <a:p>
            <a:pPr eaLnBrk="1" hangingPunct="1"/>
            <a:r>
              <a:rPr lang="en-US" altLang="en-US" smtClean="0"/>
              <a:t>Challenges in enabling PCM as DRAM replacement/helper:</a:t>
            </a:r>
          </a:p>
          <a:p>
            <a:pPr lvl="1" eaLnBrk="1" hangingPunct="1"/>
            <a:r>
              <a:rPr lang="en-US" altLang="en-US" smtClean="0">
                <a:solidFill>
                  <a:srgbClr val="0000FF"/>
                </a:solidFill>
              </a:rPr>
              <a:t>Mitigate PCM shortcomings</a:t>
            </a:r>
          </a:p>
          <a:p>
            <a:pPr lvl="1" eaLnBrk="1" hangingPunct="1"/>
            <a:r>
              <a:rPr lang="en-US" altLang="en-US" smtClean="0">
                <a:solidFill>
                  <a:srgbClr val="0000FF"/>
                </a:solidFill>
              </a:rPr>
              <a:t>Find the right way to place PCM in the system</a:t>
            </a:r>
          </a:p>
        </p:txBody>
      </p:sp>
      <p:sp>
        <p:nvSpPr>
          <p:cNvPr id="6707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2DC7EAA-81A0-4D0F-B292-D64A50302085}" type="slidenum">
              <a:rPr lang="en-US" altLang="en-US" sz="1600">
                <a:solidFill>
                  <a:srgbClr val="000000"/>
                </a:solidFill>
                <a:latin typeface="Garamond" panose="02020404030301010803" pitchFamily="18" charset="0"/>
              </a:rPr>
              <a:pPr eaLnBrk="1" hangingPunct="1"/>
              <a:t>102</a:t>
            </a:fld>
            <a:endParaRPr lang="en-US" altLang="en-US" sz="1600">
              <a:solidFill>
                <a:srgbClr val="000000"/>
              </a:solidFill>
              <a:latin typeface="Garamond" panose="02020404030301010803"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12" end="1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699">
                                            <p:txEl>
                                              <p:pRg st="13" end="1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69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5" name="Title 1"/>
          <p:cNvSpPr>
            <a:spLocks noGrp="1"/>
          </p:cNvSpPr>
          <p:nvPr>
            <p:ph type="title"/>
          </p:nvPr>
        </p:nvSpPr>
        <p:spPr>
          <a:xfrm>
            <a:off x="228600" y="152400"/>
            <a:ext cx="8915400" cy="1066800"/>
          </a:xfrm>
        </p:spPr>
        <p:txBody>
          <a:bodyPr/>
          <a:lstStyle/>
          <a:p>
            <a:pPr eaLnBrk="1" hangingPunct="1"/>
            <a:r>
              <a:rPr lang="en-US" altLang="en-US" smtClean="0"/>
              <a:t>PCM-based Main Memory (I)</a:t>
            </a:r>
          </a:p>
        </p:txBody>
      </p:sp>
      <p:sp>
        <p:nvSpPr>
          <p:cNvPr id="52227" name="Content Placeholder 2"/>
          <p:cNvSpPr>
            <a:spLocks noGrp="1"/>
          </p:cNvSpPr>
          <p:nvPr>
            <p:ph idx="1"/>
          </p:nvPr>
        </p:nvSpPr>
        <p:spPr>
          <a:xfrm>
            <a:off x="228600" y="908050"/>
            <a:ext cx="8610600" cy="5181600"/>
          </a:xfrm>
        </p:spPr>
        <p:txBody>
          <a:bodyPr/>
          <a:lstStyle/>
          <a:p>
            <a:pPr eaLnBrk="1" hangingPunct="1"/>
            <a:r>
              <a:rPr lang="en-US" altLang="en-US" smtClean="0"/>
              <a:t>How should PCM-based (main) memory be organized?</a:t>
            </a:r>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buFont typeface="Wingdings" panose="05000000000000000000" pitchFamily="2" charset="2"/>
              <a:buNone/>
            </a:pPr>
            <a:endParaRPr lang="en-US" altLang="en-US" smtClean="0"/>
          </a:p>
          <a:p>
            <a:pPr eaLnBrk="1" hangingPunct="1"/>
            <a:endParaRPr lang="en-US" altLang="en-US" sz="1100" smtClean="0">
              <a:solidFill>
                <a:srgbClr val="0000FF"/>
              </a:solidFill>
            </a:endParaRPr>
          </a:p>
          <a:p>
            <a:pPr eaLnBrk="1" hangingPunct="1"/>
            <a:endParaRPr lang="en-US" altLang="en-US" sz="1100" smtClean="0">
              <a:solidFill>
                <a:srgbClr val="0000FF"/>
              </a:solidFill>
            </a:endParaRPr>
          </a:p>
          <a:p>
            <a:pPr eaLnBrk="1" hangingPunct="1"/>
            <a:r>
              <a:rPr lang="en-US" altLang="en-US" smtClean="0">
                <a:solidFill>
                  <a:srgbClr val="0000FF"/>
                </a:solidFill>
              </a:rPr>
              <a:t>Hybrid PCM+DRAM </a:t>
            </a:r>
            <a:r>
              <a:rPr lang="en-US" altLang="en-US" sz="2000" smtClean="0">
                <a:solidFill>
                  <a:srgbClr val="008000"/>
                </a:solidFill>
              </a:rPr>
              <a:t>[Qureshi+ ISCA’09, Dhiman+ DAC’09]</a:t>
            </a:r>
            <a:r>
              <a:rPr lang="en-US" altLang="en-US" smtClean="0">
                <a:solidFill>
                  <a:srgbClr val="0000FF"/>
                </a:solidFill>
              </a:rPr>
              <a:t>: </a:t>
            </a:r>
          </a:p>
          <a:p>
            <a:pPr lvl="1" eaLnBrk="1" hangingPunct="1"/>
            <a:r>
              <a:rPr lang="en-US" altLang="en-US" smtClean="0"/>
              <a:t>How to partition/migrate data between PCM and DRAM</a:t>
            </a:r>
          </a:p>
        </p:txBody>
      </p:sp>
      <p:sp>
        <p:nvSpPr>
          <p:cNvPr id="67174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5BD7929-5999-4068-8D82-0276DF552E28}" type="slidenum">
              <a:rPr lang="en-US" altLang="en-US" sz="1600">
                <a:solidFill>
                  <a:srgbClr val="000000"/>
                </a:solidFill>
                <a:latin typeface="Garamond" panose="02020404030301010803" pitchFamily="18" charset="0"/>
              </a:rPr>
              <a:pPr eaLnBrk="1" hangingPunct="1"/>
              <a:t>103</a:t>
            </a:fld>
            <a:endParaRPr lang="en-US" altLang="en-US" sz="1600">
              <a:solidFill>
                <a:srgbClr val="000000"/>
              </a:solidFill>
              <a:latin typeface="Garamond" panose="02020404030301010803" pitchFamily="18" charset="0"/>
            </a:endParaRPr>
          </a:p>
        </p:txBody>
      </p:sp>
      <p:pic>
        <p:nvPicPr>
          <p:cNvPr id="671748" name="Picture 4" descr="pcm-dram.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9600" y="1524000"/>
            <a:ext cx="5588000"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174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1484313"/>
            <a:ext cx="864235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Rectangle 5"/>
          <p:cNvSpPr>
            <a:spLocks noChangeArrowheads="1"/>
          </p:cNvSpPr>
          <p:nvPr/>
        </p:nvSpPr>
        <p:spPr bwMode="auto">
          <a:xfrm>
            <a:off x="3200400" y="2708275"/>
            <a:ext cx="2895600" cy="1143000"/>
          </a:xfrm>
          <a:prstGeom prst="rect">
            <a:avLst/>
          </a:prstGeom>
          <a:noFill/>
          <a:ln w="1270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Tahom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9" end="9"/>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2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2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P spid="52231"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69" name="Title 1"/>
          <p:cNvSpPr>
            <a:spLocks noGrp="1"/>
          </p:cNvSpPr>
          <p:nvPr>
            <p:ph type="title"/>
          </p:nvPr>
        </p:nvSpPr>
        <p:spPr>
          <a:xfrm>
            <a:off x="228600" y="152400"/>
            <a:ext cx="8915400" cy="1066800"/>
          </a:xfrm>
        </p:spPr>
        <p:txBody>
          <a:bodyPr/>
          <a:lstStyle/>
          <a:p>
            <a:pPr eaLnBrk="1" hangingPunct="1"/>
            <a:r>
              <a:rPr lang="en-US" altLang="en-US" smtClean="0"/>
              <a:t>PCM-based Main Memory (II)</a:t>
            </a:r>
          </a:p>
        </p:txBody>
      </p:sp>
      <p:sp>
        <p:nvSpPr>
          <p:cNvPr id="672770" name="Content Placeholder 2"/>
          <p:cNvSpPr>
            <a:spLocks noGrp="1"/>
          </p:cNvSpPr>
          <p:nvPr>
            <p:ph idx="1"/>
          </p:nvPr>
        </p:nvSpPr>
        <p:spPr>
          <a:xfrm>
            <a:off x="228600" y="908050"/>
            <a:ext cx="8610600" cy="5181600"/>
          </a:xfrm>
        </p:spPr>
        <p:txBody>
          <a:bodyPr/>
          <a:lstStyle/>
          <a:p>
            <a:pPr eaLnBrk="1" hangingPunct="1"/>
            <a:r>
              <a:rPr lang="en-US" altLang="en-US" smtClean="0"/>
              <a:t>How should PCM-based (main) memory be organized?</a:t>
            </a:r>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buFont typeface="Wingdings" panose="05000000000000000000" pitchFamily="2" charset="2"/>
              <a:buNone/>
            </a:pPr>
            <a:endParaRPr lang="en-US" altLang="en-US" smtClean="0"/>
          </a:p>
          <a:p>
            <a:pPr eaLnBrk="1" hangingPunct="1"/>
            <a:r>
              <a:rPr lang="en-US" altLang="en-US" smtClean="0">
                <a:solidFill>
                  <a:srgbClr val="0000FF"/>
                </a:solidFill>
              </a:rPr>
              <a:t>Pure PCM main memory </a:t>
            </a:r>
            <a:r>
              <a:rPr lang="en-US" altLang="en-US" sz="2000" smtClean="0">
                <a:solidFill>
                  <a:srgbClr val="008000"/>
                </a:solidFill>
              </a:rPr>
              <a:t>[Lee et al., ISCA’09, Top Picks’10]</a:t>
            </a:r>
            <a:r>
              <a:rPr lang="en-US" altLang="en-US" smtClean="0"/>
              <a:t>: </a:t>
            </a:r>
          </a:p>
          <a:p>
            <a:pPr lvl="1" eaLnBrk="1" hangingPunct="1"/>
            <a:r>
              <a:rPr lang="en-US" altLang="en-US" smtClean="0"/>
              <a:t>How to redesign entire hierarchy (and cores) to overcome PCM shortcomings</a:t>
            </a:r>
          </a:p>
        </p:txBody>
      </p:sp>
      <p:sp>
        <p:nvSpPr>
          <p:cNvPr id="67277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4771B7E-BE74-473C-B16B-3DFB64E339DF}" type="slidenum">
              <a:rPr lang="en-US" altLang="en-US" sz="1600">
                <a:solidFill>
                  <a:srgbClr val="000000"/>
                </a:solidFill>
                <a:latin typeface="Garamond" panose="02020404030301010803" pitchFamily="18" charset="0"/>
              </a:rPr>
              <a:pPr eaLnBrk="1" hangingPunct="1"/>
              <a:t>104</a:t>
            </a:fld>
            <a:endParaRPr lang="en-US" altLang="en-US" sz="1600">
              <a:solidFill>
                <a:srgbClr val="000000"/>
              </a:solidFill>
              <a:latin typeface="Garamond" panose="02020404030301010803" pitchFamily="18" charset="0"/>
            </a:endParaRPr>
          </a:p>
        </p:txBody>
      </p:sp>
      <p:pic>
        <p:nvPicPr>
          <p:cNvPr id="672772" name="Picture 4" descr="pcm-dram.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9600" y="1524000"/>
            <a:ext cx="5588000"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277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088" y="1484313"/>
            <a:ext cx="864235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Rectangle 5"/>
          <p:cNvSpPr>
            <a:spLocks noChangeArrowheads="1"/>
          </p:cNvSpPr>
          <p:nvPr/>
        </p:nvSpPr>
        <p:spPr bwMode="auto">
          <a:xfrm>
            <a:off x="6096000" y="2743200"/>
            <a:ext cx="2895600" cy="1143000"/>
          </a:xfrm>
          <a:prstGeom prst="rect">
            <a:avLst/>
          </a:prstGeom>
          <a:noFill/>
          <a:ln w="1270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Tahoma" panose="020B0604030504040204" pitchFamily="34" charset="0"/>
            </a:endParaRPr>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3" name="Title 1"/>
          <p:cNvSpPr>
            <a:spLocks noGrp="1"/>
          </p:cNvSpPr>
          <p:nvPr>
            <p:ph type="title"/>
          </p:nvPr>
        </p:nvSpPr>
        <p:spPr>
          <a:xfrm>
            <a:off x="228600" y="152400"/>
            <a:ext cx="8915400" cy="1066800"/>
          </a:xfrm>
        </p:spPr>
        <p:txBody>
          <a:bodyPr/>
          <a:lstStyle/>
          <a:p>
            <a:r>
              <a:rPr lang="en-US" altLang="en-US" smtClean="0"/>
              <a:t>An Initial Study: Replace DRAM with PCM</a:t>
            </a:r>
          </a:p>
        </p:txBody>
      </p:sp>
      <p:sp>
        <p:nvSpPr>
          <p:cNvPr id="673794" name="Content Placeholder 2"/>
          <p:cNvSpPr>
            <a:spLocks noGrp="1"/>
          </p:cNvSpPr>
          <p:nvPr>
            <p:ph idx="1"/>
          </p:nvPr>
        </p:nvSpPr>
        <p:spPr>
          <a:xfrm>
            <a:off x="228600" y="996950"/>
            <a:ext cx="8807450" cy="5194300"/>
          </a:xfrm>
        </p:spPr>
        <p:txBody>
          <a:bodyPr/>
          <a:lstStyle/>
          <a:p>
            <a:r>
              <a:rPr lang="en-US" altLang="en-US" smtClean="0"/>
              <a:t>Lee, Ipek, Mutlu, Burger, </a:t>
            </a:r>
            <a:r>
              <a:rPr lang="ja-JP" altLang="en-US" smtClean="0"/>
              <a:t>“</a:t>
            </a:r>
            <a:r>
              <a:rPr lang="en-US" altLang="ja-JP" smtClean="0">
                <a:solidFill>
                  <a:srgbClr val="0000FF"/>
                </a:solidFill>
              </a:rPr>
              <a:t>Architecting Phase Change Memory as a Scalable DRAM Alternative</a:t>
            </a:r>
            <a:r>
              <a:rPr lang="en-US" altLang="ja-JP" smtClean="0"/>
              <a:t>,</a:t>
            </a:r>
            <a:r>
              <a:rPr lang="ja-JP" altLang="en-US" smtClean="0"/>
              <a:t>”</a:t>
            </a:r>
            <a:r>
              <a:rPr lang="en-US" altLang="ja-JP" smtClean="0"/>
              <a:t> ISCA 2009.</a:t>
            </a:r>
          </a:p>
          <a:p>
            <a:pPr lvl="1"/>
            <a:r>
              <a:rPr lang="en-US" altLang="en-US" smtClean="0"/>
              <a:t>Surveyed prototypes from 2003-2008 (e.g. IEDM, VLSI, ISSCC)</a:t>
            </a:r>
          </a:p>
          <a:p>
            <a:pPr lvl="1"/>
            <a:r>
              <a:rPr lang="en-US" altLang="en-US" smtClean="0"/>
              <a:t>Derived “average” PCM parameters for F=90nm</a:t>
            </a:r>
          </a:p>
          <a:p>
            <a:endParaRPr lang="en-US" altLang="en-US" smtClean="0"/>
          </a:p>
          <a:p>
            <a:endParaRPr lang="en-US" altLang="en-US" smtClean="0"/>
          </a:p>
          <a:p>
            <a:endParaRPr lang="en-US" altLang="en-US" smtClean="0"/>
          </a:p>
          <a:p>
            <a:endParaRPr lang="en-US" altLang="en-US" smtClean="0"/>
          </a:p>
          <a:p>
            <a:endParaRPr lang="en-US" altLang="en-US" smtClean="0"/>
          </a:p>
        </p:txBody>
      </p:sp>
      <p:sp>
        <p:nvSpPr>
          <p:cNvPr id="6737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FE71454-52CF-440D-B781-C501225B00E5}" type="slidenum">
              <a:rPr lang="en-US" altLang="en-US" sz="1600">
                <a:solidFill>
                  <a:srgbClr val="000000"/>
                </a:solidFill>
                <a:latin typeface="Garamond" panose="02020404030301010803" pitchFamily="18" charset="0"/>
              </a:rPr>
              <a:pPr eaLnBrk="1" hangingPunct="1"/>
              <a:t>105</a:t>
            </a:fld>
            <a:endParaRPr lang="en-US" altLang="en-US" sz="1600">
              <a:solidFill>
                <a:srgbClr val="000000"/>
              </a:solidFill>
              <a:latin typeface="Garamond" panose="02020404030301010803"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284538"/>
            <a:ext cx="8401050"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11188" y="5300663"/>
            <a:ext cx="2160587" cy="42862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Tahoma" panose="020B0604030504040204" pitchFamily="34" charset="0"/>
            </a:endParaRPr>
          </a:p>
        </p:txBody>
      </p:sp>
      <p:sp>
        <p:nvSpPr>
          <p:cNvPr id="7" name="Rectangle 6"/>
          <p:cNvSpPr/>
          <p:nvPr/>
        </p:nvSpPr>
        <p:spPr>
          <a:xfrm>
            <a:off x="4876800" y="4198938"/>
            <a:ext cx="2438400" cy="42862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Tahoma" panose="020B0604030504040204" pitchFamily="34" charset="0"/>
            </a:endParaRPr>
          </a:p>
        </p:txBody>
      </p:sp>
      <p:sp>
        <p:nvSpPr>
          <p:cNvPr id="8" name="Rectangle 7"/>
          <p:cNvSpPr/>
          <p:nvPr/>
        </p:nvSpPr>
        <p:spPr>
          <a:xfrm>
            <a:off x="4876800" y="5775325"/>
            <a:ext cx="2438400" cy="42862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Tahom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7" name="Title 1"/>
          <p:cNvSpPr>
            <a:spLocks noGrp="1"/>
          </p:cNvSpPr>
          <p:nvPr>
            <p:ph type="title"/>
          </p:nvPr>
        </p:nvSpPr>
        <p:spPr/>
        <p:txBody>
          <a:bodyPr/>
          <a:lstStyle/>
          <a:p>
            <a:endParaRPr lang="en-US" altLang="en-US" smtClean="0"/>
          </a:p>
        </p:txBody>
      </p:sp>
      <p:sp>
        <p:nvSpPr>
          <p:cNvPr id="67481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AE06BE1-EF25-4FAD-845A-2185CB8203D4}" type="slidenum">
              <a:rPr lang="en-US" altLang="en-US" sz="1600">
                <a:solidFill>
                  <a:srgbClr val="000000"/>
                </a:solidFill>
                <a:latin typeface="Garamond" panose="02020404030301010803" pitchFamily="18" charset="0"/>
              </a:rPr>
              <a:pPr eaLnBrk="1" hangingPunct="1"/>
              <a:t>106</a:t>
            </a:fld>
            <a:endParaRPr lang="en-US" altLang="en-US" sz="1600">
              <a:solidFill>
                <a:srgbClr val="000000"/>
              </a:solidFill>
              <a:latin typeface="Garamond" panose="02020404030301010803" pitchFamily="18" charset="0"/>
            </a:endParaRPr>
          </a:p>
        </p:txBody>
      </p:sp>
      <p:pic>
        <p:nvPicPr>
          <p:cNvPr id="67481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6400" y="152400"/>
            <a:ext cx="83185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1" name="Title 1"/>
          <p:cNvSpPr>
            <a:spLocks noGrp="1"/>
          </p:cNvSpPr>
          <p:nvPr>
            <p:ph type="title"/>
          </p:nvPr>
        </p:nvSpPr>
        <p:spPr>
          <a:xfrm>
            <a:off x="228600" y="152400"/>
            <a:ext cx="8915400" cy="1066800"/>
          </a:xfrm>
        </p:spPr>
        <p:txBody>
          <a:bodyPr/>
          <a:lstStyle/>
          <a:p>
            <a:r>
              <a:rPr lang="en-US" altLang="en-US" sz="3500" smtClean="0">
                <a:solidFill>
                  <a:srgbClr val="006633"/>
                </a:solidFill>
              </a:rPr>
              <a:t>Results: Naïve Replacement of DRAM with PCM</a:t>
            </a:r>
            <a:endParaRPr lang="en-US" altLang="en-US" smtClean="0"/>
          </a:p>
        </p:txBody>
      </p:sp>
      <p:sp>
        <p:nvSpPr>
          <p:cNvPr id="675842" name="Content Placeholder 2"/>
          <p:cNvSpPr>
            <a:spLocks noGrp="1"/>
          </p:cNvSpPr>
          <p:nvPr>
            <p:ph idx="1"/>
          </p:nvPr>
        </p:nvSpPr>
        <p:spPr>
          <a:xfrm>
            <a:off x="228600" y="996950"/>
            <a:ext cx="8915400" cy="5194300"/>
          </a:xfrm>
        </p:spPr>
        <p:txBody>
          <a:bodyPr/>
          <a:lstStyle/>
          <a:p>
            <a:r>
              <a:rPr lang="en-US" altLang="en-US" sz="2200" smtClean="0"/>
              <a:t>Replace DRAM with PCM in a 4-core, 4MB L2 system</a:t>
            </a:r>
          </a:p>
          <a:p>
            <a:r>
              <a:rPr lang="en-US" altLang="en-US" sz="2200" smtClean="0"/>
              <a:t>PCM organized the same as DRAM: row buffers, banks, peripherals</a:t>
            </a:r>
          </a:p>
          <a:p>
            <a:r>
              <a:rPr lang="en-US" altLang="en-US" sz="2200" smtClean="0">
                <a:solidFill>
                  <a:srgbClr val="FF0000"/>
                </a:solidFill>
              </a:rPr>
              <a:t>1.6x delay, 2.2x energy, 500-hour average lifetime</a:t>
            </a:r>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pPr>
              <a:buFont typeface="Wingdings" panose="05000000000000000000" pitchFamily="2" charset="2"/>
              <a:buNone/>
            </a:pPr>
            <a:endParaRPr lang="en-US" altLang="en-US" smtClean="0"/>
          </a:p>
          <a:p>
            <a:r>
              <a:rPr lang="en-US" altLang="en-US" sz="2200" smtClean="0"/>
              <a:t>Lee, Ipek, Mutlu, Burger, </a:t>
            </a:r>
            <a:r>
              <a:rPr lang="ja-JP" altLang="en-US" sz="2200" smtClean="0"/>
              <a:t>“</a:t>
            </a:r>
            <a:r>
              <a:rPr lang="en-US" altLang="ja-JP" sz="2200" smtClean="0">
                <a:solidFill>
                  <a:srgbClr val="0000FF"/>
                </a:solidFill>
              </a:rPr>
              <a:t>Architecting Phase Change Memory as a Scalable DRAM Alternative</a:t>
            </a:r>
            <a:r>
              <a:rPr lang="en-US" altLang="ja-JP" sz="2200" smtClean="0"/>
              <a:t>,</a:t>
            </a:r>
            <a:r>
              <a:rPr lang="ja-JP" altLang="en-US" sz="2200" smtClean="0"/>
              <a:t>”</a:t>
            </a:r>
            <a:r>
              <a:rPr lang="en-US" altLang="ja-JP" sz="2200" smtClean="0"/>
              <a:t> ISCA 2009.</a:t>
            </a:r>
          </a:p>
          <a:p>
            <a:endParaRPr lang="en-US" altLang="en-US" smtClean="0"/>
          </a:p>
          <a:p>
            <a:endParaRPr lang="en-US" altLang="en-US" smtClean="0"/>
          </a:p>
        </p:txBody>
      </p:sp>
      <p:sp>
        <p:nvSpPr>
          <p:cNvPr id="67584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E7C4C62-1F9B-4E31-AAF1-C3826D608F73}" type="slidenum">
              <a:rPr lang="en-US" altLang="en-US" sz="1600">
                <a:solidFill>
                  <a:srgbClr val="000000"/>
                </a:solidFill>
                <a:latin typeface="Garamond" panose="02020404030301010803" pitchFamily="18" charset="0"/>
              </a:rPr>
              <a:pPr eaLnBrk="1" hangingPunct="1"/>
              <a:t>107</a:t>
            </a:fld>
            <a:endParaRPr lang="en-US" altLang="en-US" sz="1600">
              <a:solidFill>
                <a:srgbClr val="000000"/>
              </a:solidFill>
              <a:latin typeface="Garamond" panose="02020404030301010803" pitchFamily="18" charset="0"/>
            </a:endParaRPr>
          </a:p>
        </p:txBody>
      </p:sp>
      <p:pic>
        <p:nvPicPr>
          <p:cNvPr id="67584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362200"/>
            <a:ext cx="8280400" cy="325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5" name="Title 1"/>
          <p:cNvSpPr>
            <a:spLocks noGrp="1"/>
          </p:cNvSpPr>
          <p:nvPr>
            <p:ph type="title"/>
          </p:nvPr>
        </p:nvSpPr>
        <p:spPr>
          <a:xfrm>
            <a:off x="228600" y="152400"/>
            <a:ext cx="8915400" cy="1066800"/>
          </a:xfrm>
        </p:spPr>
        <p:txBody>
          <a:bodyPr/>
          <a:lstStyle/>
          <a:p>
            <a:r>
              <a:rPr lang="en-US" altLang="en-US" smtClean="0"/>
              <a:t>Architecting PCM to Mitigate Shortcomings</a:t>
            </a:r>
          </a:p>
        </p:txBody>
      </p:sp>
      <p:sp>
        <p:nvSpPr>
          <p:cNvPr id="676866" name="Content Placeholder 2"/>
          <p:cNvSpPr>
            <a:spLocks noGrp="1"/>
          </p:cNvSpPr>
          <p:nvPr>
            <p:ph idx="1"/>
          </p:nvPr>
        </p:nvSpPr>
        <p:spPr>
          <a:xfrm>
            <a:off x="228600" y="996950"/>
            <a:ext cx="8915400" cy="5194300"/>
          </a:xfrm>
        </p:spPr>
        <p:txBody>
          <a:bodyPr/>
          <a:lstStyle/>
          <a:p>
            <a:r>
              <a:rPr lang="en-US" altLang="en-US" smtClean="0"/>
              <a:t>Idea 1: Use multiple narrow row buffers in each PCM chip</a:t>
            </a:r>
          </a:p>
          <a:p>
            <a:pPr marL="695325" lvl="2" indent="-342900">
              <a:buFont typeface="Wingdings" panose="05000000000000000000" pitchFamily="2" charset="2"/>
              <a:buNone/>
            </a:pPr>
            <a:r>
              <a:rPr lang="en-US" altLang="en-US" sz="2200" smtClean="0">
                <a:sym typeface="Wingdings" panose="05000000000000000000" pitchFamily="2" charset="2"/>
              </a:rPr>
              <a:t> </a:t>
            </a:r>
            <a:r>
              <a:rPr lang="en-US" altLang="en-US" sz="2200" smtClean="0"/>
              <a:t>Reduces array reads/writes </a:t>
            </a:r>
            <a:r>
              <a:rPr lang="en-US" altLang="en-US" sz="2200" smtClean="0">
                <a:sym typeface="Wingdings" panose="05000000000000000000" pitchFamily="2" charset="2"/>
              </a:rPr>
              <a:t> better endurance, latency, energy</a:t>
            </a:r>
            <a:endParaRPr lang="en-US" altLang="en-US" smtClean="0"/>
          </a:p>
          <a:p>
            <a:pPr lvl="1"/>
            <a:endParaRPr lang="en-US" altLang="en-US" smtClean="0">
              <a:sym typeface="Wingdings" panose="05000000000000000000" pitchFamily="2" charset="2"/>
            </a:endParaRPr>
          </a:p>
          <a:p>
            <a:r>
              <a:rPr lang="en-US" altLang="en-US" smtClean="0">
                <a:sym typeface="Wingdings" panose="05000000000000000000" pitchFamily="2" charset="2"/>
              </a:rPr>
              <a:t>Idea 2: Write into array at</a:t>
            </a:r>
          </a:p>
          <a:p>
            <a:pPr>
              <a:buFont typeface="Wingdings" panose="05000000000000000000" pitchFamily="2" charset="2"/>
              <a:buNone/>
            </a:pPr>
            <a:r>
              <a:rPr lang="en-US" altLang="en-US" smtClean="0">
                <a:sym typeface="Wingdings" panose="05000000000000000000" pitchFamily="2" charset="2"/>
              </a:rPr>
              <a:t>    cache block or word </a:t>
            </a:r>
          </a:p>
          <a:p>
            <a:pPr>
              <a:buFont typeface="Wingdings" panose="05000000000000000000" pitchFamily="2" charset="2"/>
              <a:buNone/>
            </a:pPr>
            <a:r>
              <a:rPr lang="en-US" altLang="en-US" smtClean="0">
                <a:sym typeface="Wingdings" panose="05000000000000000000" pitchFamily="2" charset="2"/>
              </a:rPr>
              <a:t>    granularity</a:t>
            </a:r>
          </a:p>
          <a:p>
            <a:pPr>
              <a:buFont typeface="Wingdings" panose="05000000000000000000" pitchFamily="2" charset="2"/>
              <a:buNone/>
            </a:pPr>
            <a:r>
              <a:rPr lang="en-US" altLang="en-US" sz="2200" smtClean="0">
                <a:sym typeface="Wingdings" panose="05000000000000000000" pitchFamily="2" charset="2"/>
              </a:rPr>
              <a:t>	 Reduces unnecessary wear	 </a:t>
            </a:r>
            <a:endParaRPr lang="en-US" altLang="en-US" sz="2200" smtClean="0"/>
          </a:p>
          <a:p>
            <a:pPr lvl="1"/>
            <a:endParaRPr lang="en-US" altLang="en-US" smtClean="0"/>
          </a:p>
          <a:p>
            <a:pPr lvl="1"/>
            <a:endParaRPr lang="en-US" altLang="en-US" smtClean="0"/>
          </a:p>
        </p:txBody>
      </p:sp>
      <p:sp>
        <p:nvSpPr>
          <p:cNvPr id="67686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A846AE8-DECB-4DB2-8D0E-670F8C51B64F}" type="slidenum">
              <a:rPr lang="en-US" altLang="en-US" sz="1600">
                <a:solidFill>
                  <a:srgbClr val="000000"/>
                </a:solidFill>
                <a:latin typeface="Garamond" panose="02020404030301010803" pitchFamily="18" charset="0"/>
              </a:rPr>
              <a:pPr eaLnBrk="1" hangingPunct="1"/>
              <a:t>108</a:t>
            </a:fld>
            <a:endParaRPr lang="en-US" altLang="en-US" sz="1600">
              <a:solidFill>
                <a:srgbClr val="000000"/>
              </a:solidFill>
              <a:latin typeface="Garamond" panose="02020404030301010803" pitchFamily="18" charset="0"/>
            </a:endParaRPr>
          </a:p>
        </p:txBody>
      </p:sp>
      <p:pic>
        <p:nvPicPr>
          <p:cNvPr id="67686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352800"/>
            <a:ext cx="4419600"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6869" name="Text Box 55"/>
          <p:cNvSpPr txBox="1">
            <a:spLocks noChangeArrowheads="1"/>
          </p:cNvSpPr>
          <p:nvPr/>
        </p:nvSpPr>
        <p:spPr bwMode="auto">
          <a:xfrm>
            <a:off x="5105400" y="3200400"/>
            <a:ext cx="110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b="1">
                <a:solidFill>
                  <a:srgbClr val="0000FF"/>
                </a:solidFill>
                <a:cs typeface="Arial" panose="020B0604020202020204" pitchFamily="34" charset="0"/>
              </a:rPr>
              <a:t>DRAM</a:t>
            </a:r>
          </a:p>
        </p:txBody>
      </p:sp>
      <p:sp>
        <p:nvSpPr>
          <p:cNvPr id="676870" name="Text Box 55"/>
          <p:cNvSpPr txBox="1">
            <a:spLocks noChangeArrowheads="1"/>
          </p:cNvSpPr>
          <p:nvPr/>
        </p:nvSpPr>
        <p:spPr bwMode="auto">
          <a:xfrm>
            <a:off x="7742238" y="3195638"/>
            <a:ext cx="8683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b="1">
                <a:solidFill>
                  <a:srgbClr val="0000FF"/>
                </a:solidFill>
                <a:cs typeface="Arial" panose="020B0604020202020204" pitchFamily="34" charset="0"/>
              </a:rPr>
              <a:t>PCM</a:t>
            </a: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89" name="Title 1"/>
          <p:cNvSpPr>
            <a:spLocks noGrp="1"/>
          </p:cNvSpPr>
          <p:nvPr>
            <p:ph type="title"/>
          </p:nvPr>
        </p:nvSpPr>
        <p:spPr>
          <a:xfrm>
            <a:off x="228600" y="152400"/>
            <a:ext cx="8915400" cy="1066800"/>
          </a:xfrm>
        </p:spPr>
        <p:txBody>
          <a:bodyPr/>
          <a:lstStyle/>
          <a:p>
            <a:r>
              <a:rPr lang="en-US" altLang="en-US" smtClean="0"/>
              <a:t>Results: Architected PCM as Main Memory </a:t>
            </a:r>
          </a:p>
        </p:txBody>
      </p:sp>
      <p:sp>
        <p:nvSpPr>
          <p:cNvPr id="3" name="Content Placeholder 2"/>
          <p:cNvSpPr>
            <a:spLocks noGrp="1"/>
          </p:cNvSpPr>
          <p:nvPr>
            <p:ph idx="1"/>
          </p:nvPr>
        </p:nvSpPr>
        <p:spPr>
          <a:xfrm>
            <a:off x="228600" y="996950"/>
            <a:ext cx="8915400" cy="5194300"/>
          </a:xfrm>
        </p:spPr>
        <p:txBody>
          <a:bodyPr/>
          <a:lstStyle/>
          <a:p>
            <a:r>
              <a:rPr lang="en-US" altLang="en-US" sz="2200" smtClean="0">
                <a:solidFill>
                  <a:srgbClr val="FF0000"/>
                </a:solidFill>
              </a:rPr>
              <a:t>1.2x delay, 1.0x energy, 5.6-year average lifetime</a:t>
            </a:r>
          </a:p>
          <a:p>
            <a:r>
              <a:rPr lang="en-US" altLang="en-US" sz="2200" smtClean="0"/>
              <a:t>Scaling improves energy, endurance, density</a:t>
            </a:r>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r>
              <a:rPr lang="en-US" altLang="en-US" sz="2100" smtClean="0"/>
              <a:t>Caveat 1: Worst-case lifetime is much shorter (no guarantees)</a:t>
            </a:r>
          </a:p>
          <a:p>
            <a:r>
              <a:rPr lang="en-US" altLang="en-US" sz="2100" smtClean="0"/>
              <a:t>Caveat 2: Intensive applications see large performance and energy hits</a:t>
            </a:r>
          </a:p>
          <a:p>
            <a:r>
              <a:rPr lang="en-US" altLang="en-US" sz="2100" smtClean="0"/>
              <a:t>Caveat 3: Optimistic PCM parameters?</a:t>
            </a:r>
          </a:p>
        </p:txBody>
      </p:sp>
      <p:sp>
        <p:nvSpPr>
          <p:cNvPr id="67789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DB365C6-C9A3-46A6-9B8F-70E931846905}" type="slidenum">
              <a:rPr lang="en-US" altLang="en-US" sz="1600">
                <a:solidFill>
                  <a:srgbClr val="000000"/>
                </a:solidFill>
                <a:latin typeface="Garamond" panose="02020404030301010803" pitchFamily="18" charset="0"/>
              </a:rPr>
              <a:pPr eaLnBrk="1" hangingPunct="1"/>
              <a:t>109</a:t>
            </a:fld>
            <a:endParaRPr lang="en-US" altLang="en-US" sz="1600">
              <a:solidFill>
                <a:srgbClr val="000000"/>
              </a:solidFill>
              <a:latin typeface="Garamond" panose="02020404030301010803" pitchFamily="18" charset="0"/>
            </a:endParaRPr>
          </a:p>
        </p:txBody>
      </p:sp>
      <p:pic>
        <p:nvPicPr>
          <p:cNvPr id="67789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49450"/>
            <a:ext cx="8337550"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7" name="Title 1"/>
          <p:cNvSpPr>
            <a:spLocks noGrp="1"/>
          </p:cNvSpPr>
          <p:nvPr>
            <p:ph type="title"/>
          </p:nvPr>
        </p:nvSpPr>
        <p:spPr/>
        <p:txBody>
          <a:bodyPr/>
          <a:lstStyle/>
          <a:p>
            <a:r>
              <a:rPr lang="en-US" altLang="en-US" smtClean="0"/>
              <a:t>Major Trends Affecting Main Memory (I)</a:t>
            </a:r>
          </a:p>
        </p:txBody>
      </p:sp>
      <p:sp>
        <p:nvSpPr>
          <p:cNvPr id="577538" name="Content Placeholder 2"/>
          <p:cNvSpPr>
            <a:spLocks noGrp="1"/>
          </p:cNvSpPr>
          <p:nvPr>
            <p:ph idx="1"/>
          </p:nvPr>
        </p:nvSpPr>
        <p:spPr>
          <a:xfrm>
            <a:off x="228600" y="996950"/>
            <a:ext cx="8915400" cy="5194300"/>
          </a:xfrm>
        </p:spPr>
        <p:txBody>
          <a:bodyPr/>
          <a:lstStyle/>
          <a:p>
            <a:r>
              <a:rPr lang="en-US" altLang="en-US" smtClean="0">
                <a:solidFill>
                  <a:srgbClr val="0000FF"/>
                </a:solidFill>
              </a:rPr>
              <a:t>Need for main memory capacity, bandwidth, QoS increasing </a:t>
            </a:r>
          </a:p>
          <a:p>
            <a:pPr lvl="1"/>
            <a:endParaRPr lang="en-US" altLang="en-US" smtClean="0"/>
          </a:p>
          <a:p>
            <a:pPr lvl="1"/>
            <a:endParaRPr lang="en-US" altLang="en-US" smtClean="0"/>
          </a:p>
          <a:p>
            <a:pPr lvl="1"/>
            <a:endParaRPr lang="en-US" altLang="en-US" smtClean="0"/>
          </a:p>
          <a:p>
            <a:endParaRPr lang="en-US" altLang="en-US" smtClean="0">
              <a:solidFill>
                <a:srgbClr val="0000FF"/>
              </a:solidFill>
            </a:endParaRPr>
          </a:p>
          <a:p>
            <a:r>
              <a:rPr lang="en-US" altLang="en-US" smtClean="0">
                <a:solidFill>
                  <a:srgbClr val="0000FF"/>
                </a:solidFill>
              </a:rPr>
              <a:t>Main memory energy/power is a key system design concern</a:t>
            </a:r>
          </a:p>
          <a:p>
            <a:endParaRPr lang="en-US" altLang="en-US" smtClean="0">
              <a:solidFill>
                <a:srgbClr val="0000FF"/>
              </a:solidFill>
            </a:endParaRPr>
          </a:p>
          <a:p>
            <a:endParaRPr lang="en-US" altLang="en-US" smtClean="0">
              <a:solidFill>
                <a:srgbClr val="0000FF"/>
              </a:solidFill>
            </a:endParaRPr>
          </a:p>
          <a:p>
            <a:endParaRPr lang="en-US" altLang="en-US" smtClean="0">
              <a:solidFill>
                <a:srgbClr val="0000FF"/>
              </a:solidFill>
            </a:endParaRPr>
          </a:p>
          <a:p>
            <a:r>
              <a:rPr lang="en-US" altLang="en-US" smtClean="0">
                <a:solidFill>
                  <a:srgbClr val="0000FF"/>
                </a:solidFill>
              </a:rPr>
              <a:t>DRAM technology scaling is ending </a:t>
            </a:r>
            <a:endParaRPr lang="en-US" altLang="en-US" smtClean="0"/>
          </a:p>
          <a:p>
            <a:pPr>
              <a:buFont typeface="Wingdings" panose="05000000000000000000" pitchFamily="2" charset="2"/>
              <a:buNone/>
            </a:pPr>
            <a:endParaRPr lang="en-US" altLang="en-US" smtClean="0"/>
          </a:p>
          <a:p>
            <a:endParaRPr lang="en-US" altLang="en-US" smtClean="0"/>
          </a:p>
        </p:txBody>
      </p:sp>
      <p:sp>
        <p:nvSpPr>
          <p:cNvPr id="5775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FDF1346-720B-4F01-B45C-63DCAEADD30E}" type="slidenum">
              <a:rPr lang="en-US" altLang="en-US" sz="1600">
                <a:solidFill>
                  <a:srgbClr val="000000"/>
                </a:solidFill>
                <a:latin typeface="Garamond" panose="02020404030301010803" pitchFamily="18" charset="0"/>
                <a:cs typeface="Arial" panose="020B0604020202020204" pitchFamily="34" charset="0"/>
              </a:rPr>
              <a:pPr eaLnBrk="1" hangingPunct="1"/>
              <a:t>11</a:t>
            </a:fld>
            <a:endParaRPr lang="en-US" altLang="en-US" sz="1600">
              <a:solidFill>
                <a:srgbClr val="000000"/>
              </a:solidFill>
              <a:latin typeface="Garamond" panose="02020404030301010803" pitchFamily="18"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3" name="Title 1"/>
          <p:cNvSpPr>
            <a:spLocks noGrp="1"/>
          </p:cNvSpPr>
          <p:nvPr>
            <p:ph type="title"/>
          </p:nvPr>
        </p:nvSpPr>
        <p:spPr/>
        <p:txBody>
          <a:bodyPr/>
          <a:lstStyle/>
          <a:p>
            <a:r>
              <a:rPr lang="en-US" altLang="en-US" smtClean="0"/>
              <a:t>Hybrid Memory Systems</a:t>
            </a:r>
          </a:p>
        </p:txBody>
      </p:sp>
      <p:sp>
        <p:nvSpPr>
          <p:cNvPr id="3" name="Content Placeholder 2"/>
          <p:cNvSpPr>
            <a:spLocks noGrp="1"/>
          </p:cNvSpPr>
          <p:nvPr>
            <p:ph idx="1"/>
          </p:nvPr>
        </p:nvSpPr>
        <p:spPr>
          <a:xfrm>
            <a:off x="228600" y="1125538"/>
            <a:ext cx="8610600" cy="4806950"/>
          </a:xfrm>
        </p:spPr>
        <p:txBody>
          <a:bodyPr/>
          <a:lstStyle/>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pPr>
              <a:buFont typeface="Wingdings" panose="05000000000000000000" pitchFamily="2" charset="2"/>
              <a:buNone/>
            </a:pPr>
            <a:endParaRPr lang="en-US" altLang="en-US" smtClean="0"/>
          </a:p>
          <a:p>
            <a:endParaRPr lang="en-US" altLang="en-US" smtClean="0"/>
          </a:p>
          <a:p>
            <a:pPr>
              <a:buFont typeface="Wingdings" panose="05000000000000000000" pitchFamily="2" charset="2"/>
              <a:buNone/>
            </a:pPr>
            <a:endParaRPr lang="en-US" altLang="en-US" smtClean="0"/>
          </a:p>
          <a:p>
            <a:pPr>
              <a:buFont typeface="Wingdings" panose="05000000000000000000" pitchFamily="2" charset="2"/>
              <a:buNone/>
            </a:pPr>
            <a:r>
              <a:rPr lang="en-US" altLang="en-US" sz="1600" smtClean="0"/>
              <a:t>Meza+, “</a:t>
            </a:r>
            <a:r>
              <a:rPr lang="en-US" altLang="ja-JP" sz="1600" smtClean="0">
                <a:solidFill>
                  <a:srgbClr val="0000FF"/>
                </a:solidFill>
              </a:rPr>
              <a:t>Enabling Efficient and Scalable Hybrid Memories</a:t>
            </a:r>
            <a:r>
              <a:rPr lang="en-US" altLang="ja-JP" sz="1600" smtClean="0"/>
              <a:t>,</a:t>
            </a:r>
            <a:r>
              <a:rPr lang="en-US" altLang="en-US" sz="1600" smtClean="0"/>
              <a:t>”</a:t>
            </a:r>
            <a:r>
              <a:rPr lang="en-US" altLang="ja-JP" sz="1600" smtClean="0"/>
              <a:t> IEEE Comp. Arch. Letters, 2012.</a:t>
            </a:r>
          </a:p>
          <a:p>
            <a:pPr>
              <a:buFont typeface="Wingdings" panose="05000000000000000000" pitchFamily="2" charset="2"/>
              <a:buNone/>
            </a:pPr>
            <a:r>
              <a:rPr lang="en-US" altLang="en-US" sz="1600" smtClean="0"/>
              <a:t>Yoon, Meza et al., “</a:t>
            </a:r>
            <a:r>
              <a:rPr lang="en-US" altLang="ja-JP" sz="1600" smtClean="0">
                <a:solidFill>
                  <a:srgbClr val="0000FF"/>
                </a:solidFill>
              </a:rPr>
              <a:t>Row Buffer Locality Aware Caching Policies for Hybrid Memories</a:t>
            </a:r>
            <a:r>
              <a:rPr lang="en-US" altLang="ja-JP" sz="1600" smtClean="0"/>
              <a:t>,</a:t>
            </a:r>
            <a:r>
              <a:rPr lang="en-US" altLang="en-US" sz="1600" smtClean="0"/>
              <a:t>”</a:t>
            </a:r>
            <a:r>
              <a:rPr lang="en-US" altLang="ja-JP" sz="1600" smtClean="0"/>
              <a:t> ICCD 2012 Best Paper Award.</a:t>
            </a:r>
          </a:p>
          <a:p>
            <a:pPr>
              <a:buFont typeface="Wingdings" panose="05000000000000000000" pitchFamily="2" charset="2"/>
              <a:buNone/>
            </a:pPr>
            <a:endParaRPr lang="en-US" altLang="en-US" sz="1600"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p:txBody>
      </p:sp>
      <p:sp>
        <p:nvSpPr>
          <p:cNvPr id="4" name="Rectangle 3"/>
          <p:cNvSpPr>
            <a:spLocks noChangeArrowheads="1"/>
          </p:cNvSpPr>
          <p:nvPr/>
        </p:nvSpPr>
        <p:spPr bwMode="auto">
          <a:xfrm>
            <a:off x="3000375" y="1052513"/>
            <a:ext cx="1511300" cy="1512887"/>
          </a:xfrm>
          <a:prstGeom prst="rect">
            <a:avLst/>
          </a:prstGeom>
          <a:gradFill rotWithShape="1">
            <a:gsLst>
              <a:gs pos="0">
                <a:srgbClr val="E9A600"/>
              </a:gs>
              <a:gs pos="20000">
                <a:srgbClr val="E3A300"/>
              </a:gs>
              <a:gs pos="100000">
                <a:srgbClr val="AD7B00"/>
              </a:gs>
            </a:gsLst>
            <a:lin ang="5400000"/>
          </a:gradFill>
          <a:ln w="9525">
            <a:solidFill>
              <a:srgbClr val="CC9800"/>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r>
              <a:rPr lang="en-US" sz="2400" dirty="0">
                <a:solidFill>
                  <a:srgbClr val="FFFFFF"/>
                </a:solidFill>
                <a:latin typeface="Tahoma"/>
                <a:ea typeface="+mn-ea"/>
              </a:rPr>
              <a:t>CPU</a:t>
            </a:r>
          </a:p>
        </p:txBody>
      </p:sp>
      <p:sp>
        <p:nvSpPr>
          <p:cNvPr id="5" name="Rectangle 4"/>
          <p:cNvSpPr>
            <a:spLocks noChangeArrowheads="1"/>
          </p:cNvSpPr>
          <p:nvPr/>
        </p:nvSpPr>
        <p:spPr bwMode="auto">
          <a:xfrm>
            <a:off x="3000375" y="2046288"/>
            <a:ext cx="792163" cy="504825"/>
          </a:xfrm>
          <a:prstGeom prst="rect">
            <a:avLst/>
          </a:prstGeom>
          <a:solidFill>
            <a:srgbClr val="D0ECCB"/>
          </a:solidFill>
          <a:ln w="9525">
            <a:solidFill>
              <a:srgbClr val="D0ECCB"/>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rgbClr val="000000"/>
                </a:solidFill>
                <a:latin typeface="Tahoma"/>
                <a:ea typeface="+mn-ea"/>
              </a:rPr>
              <a:t>DRAMCtrl</a:t>
            </a:r>
          </a:p>
        </p:txBody>
      </p:sp>
      <p:cxnSp>
        <p:nvCxnSpPr>
          <p:cNvPr id="6" name="Straight Connector 5"/>
          <p:cNvCxnSpPr>
            <a:cxnSpLocks noChangeShapeType="1"/>
          </p:cNvCxnSpPr>
          <p:nvPr/>
        </p:nvCxnSpPr>
        <p:spPr bwMode="auto">
          <a:xfrm>
            <a:off x="3440113" y="2601913"/>
            <a:ext cx="0" cy="539750"/>
          </a:xfrm>
          <a:prstGeom prst="line">
            <a:avLst/>
          </a:prstGeom>
          <a:noFill/>
          <a:ln w="762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 name="Straight Connector 6"/>
          <p:cNvCxnSpPr>
            <a:cxnSpLocks noChangeShapeType="1"/>
          </p:cNvCxnSpPr>
          <p:nvPr/>
        </p:nvCxnSpPr>
        <p:spPr bwMode="auto">
          <a:xfrm flipH="1">
            <a:off x="3144838" y="3141663"/>
            <a:ext cx="295275" cy="0"/>
          </a:xfrm>
          <a:prstGeom prst="line">
            <a:avLst/>
          </a:prstGeom>
          <a:noFill/>
          <a:ln w="762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 name="Rectangle 7"/>
          <p:cNvSpPr>
            <a:spLocks noChangeArrowheads="1"/>
          </p:cNvSpPr>
          <p:nvPr/>
        </p:nvSpPr>
        <p:spPr bwMode="auto">
          <a:xfrm>
            <a:off x="1403350" y="2744788"/>
            <a:ext cx="1741488" cy="1155700"/>
          </a:xfrm>
          <a:prstGeom prst="rect">
            <a:avLst/>
          </a:prstGeom>
          <a:gradFill rotWithShape="1">
            <a:gsLst>
              <a:gs pos="0">
                <a:srgbClr val="E9A600"/>
              </a:gs>
              <a:gs pos="20000">
                <a:srgbClr val="E3A300"/>
              </a:gs>
              <a:gs pos="100000">
                <a:srgbClr val="AD7B00"/>
              </a:gs>
            </a:gsLst>
            <a:lin ang="5400000"/>
          </a:gradFill>
          <a:ln w="9525">
            <a:solidFill>
              <a:srgbClr val="CC9800"/>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rgbClr val="006633">
                    <a:lumMod val="75000"/>
                  </a:srgbClr>
                </a:solidFill>
                <a:latin typeface="Tahoma"/>
                <a:ea typeface="+mn-ea"/>
              </a:rPr>
              <a:t>Fast, </a:t>
            </a:r>
            <a:r>
              <a:rPr lang="en-US" b="1" dirty="0">
                <a:solidFill>
                  <a:srgbClr val="006633">
                    <a:lumMod val="75000"/>
                  </a:srgbClr>
                </a:solidFill>
                <a:latin typeface="Tahoma"/>
                <a:ea typeface="+mn-ea"/>
              </a:rPr>
              <a:t>durable</a:t>
            </a:r>
          </a:p>
          <a:p>
            <a:pPr algn="ctr" fontAlgn="auto">
              <a:spcBef>
                <a:spcPts val="0"/>
              </a:spcBef>
              <a:spcAft>
                <a:spcPts val="0"/>
              </a:spcAft>
              <a:defRPr/>
            </a:pPr>
            <a:r>
              <a:rPr lang="en-US" dirty="0">
                <a:solidFill>
                  <a:srgbClr val="8C0000"/>
                </a:solidFill>
                <a:latin typeface="Tahoma"/>
                <a:ea typeface="+mn-ea"/>
              </a:rPr>
              <a:t>Small, </a:t>
            </a:r>
          </a:p>
          <a:p>
            <a:pPr algn="ctr" fontAlgn="auto">
              <a:spcBef>
                <a:spcPts val="0"/>
              </a:spcBef>
              <a:spcAft>
                <a:spcPts val="0"/>
              </a:spcAft>
              <a:defRPr/>
            </a:pPr>
            <a:r>
              <a:rPr lang="en-US" dirty="0">
                <a:solidFill>
                  <a:srgbClr val="8C0000"/>
                </a:solidFill>
                <a:latin typeface="Tahoma"/>
                <a:ea typeface="+mn-ea"/>
              </a:rPr>
              <a:t>leaky, volatile, </a:t>
            </a:r>
          </a:p>
          <a:p>
            <a:pPr algn="ctr" fontAlgn="auto">
              <a:spcBef>
                <a:spcPts val="0"/>
              </a:spcBef>
              <a:spcAft>
                <a:spcPts val="0"/>
              </a:spcAft>
              <a:defRPr/>
            </a:pPr>
            <a:r>
              <a:rPr lang="en-US" dirty="0">
                <a:solidFill>
                  <a:srgbClr val="8C0000"/>
                </a:solidFill>
                <a:latin typeface="Tahoma"/>
                <a:ea typeface="+mn-ea"/>
              </a:rPr>
              <a:t>high-cost</a:t>
            </a:r>
          </a:p>
        </p:txBody>
      </p:sp>
      <p:sp>
        <p:nvSpPr>
          <p:cNvPr id="9" name="Rectangle 8"/>
          <p:cNvSpPr>
            <a:spLocks noChangeArrowheads="1"/>
          </p:cNvSpPr>
          <p:nvPr/>
        </p:nvSpPr>
        <p:spPr bwMode="auto">
          <a:xfrm>
            <a:off x="4440238" y="2744788"/>
            <a:ext cx="4070350" cy="1155700"/>
          </a:xfrm>
          <a:prstGeom prst="rect">
            <a:avLst/>
          </a:prstGeom>
          <a:gradFill rotWithShape="1">
            <a:gsLst>
              <a:gs pos="0">
                <a:srgbClr val="E9A600"/>
              </a:gs>
              <a:gs pos="20000">
                <a:srgbClr val="E3A300"/>
              </a:gs>
              <a:gs pos="100000">
                <a:srgbClr val="AD7B00"/>
              </a:gs>
            </a:gsLst>
            <a:lin ang="5400000"/>
          </a:gradFill>
          <a:ln w="9525">
            <a:solidFill>
              <a:srgbClr val="CC9800"/>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rgbClr val="004D26"/>
                </a:solidFill>
                <a:latin typeface="Tahoma"/>
                <a:ea typeface="+mn-ea"/>
              </a:rPr>
              <a:t>Large, non-volatile, low-cost</a:t>
            </a:r>
          </a:p>
          <a:p>
            <a:pPr algn="ctr" fontAlgn="auto">
              <a:spcBef>
                <a:spcPts val="0"/>
              </a:spcBef>
              <a:spcAft>
                <a:spcPts val="0"/>
              </a:spcAft>
              <a:defRPr/>
            </a:pPr>
            <a:r>
              <a:rPr lang="en-US" dirty="0">
                <a:solidFill>
                  <a:srgbClr val="8C0000"/>
                </a:solidFill>
                <a:latin typeface="Tahoma"/>
                <a:ea typeface="+mn-ea"/>
              </a:rPr>
              <a:t>Slow, </a:t>
            </a:r>
            <a:r>
              <a:rPr lang="en-US" b="1" dirty="0">
                <a:solidFill>
                  <a:srgbClr val="8C0000"/>
                </a:solidFill>
                <a:latin typeface="Tahoma"/>
                <a:ea typeface="+mn-ea"/>
              </a:rPr>
              <a:t>wears out, </a:t>
            </a:r>
            <a:r>
              <a:rPr lang="en-US" dirty="0">
                <a:solidFill>
                  <a:srgbClr val="8C0000"/>
                </a:solidFill>
                <a:latin typeface="Tahoma"/>
                <a:ea typeface="+mn-ea"/>
              </a:rPr>
              <a:t>high active energy</a:t>
            </a:r>
          </a:p>
        </p:txBody>
      </p:sp>
      <p:cxnSp>
        <p:nvCxnSpPr>
          <p:cNvPr id="10" name="Straight Connector 9"/>
          <p:cNvCxnSpPr>
            <a:cxnSpLocks noChangeShapeType="1"/>
          </p:cNvCxnSpPr>
          <p:nvPr/>
        </p:nvCxnSpPr>
        <p:spPr bwMode="auto">
          <a:xfrm flipH="1">
            <a:off x="4113213" y="3141663"/>
            <a:ext cx="327025" cy="0"/>
          </a:xfrm>
          <a:prstGeom prst="line">
            <a:avLst/>
          </a:prstGeom>
          <a:noFill/>
          <a:ln w="762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1" name="Rectangle 10"/>
          <p:cNvSpPr>
            <a:spLocks noChangeArrowheads="1"/>
          </p:cNvSpPr>
          <p:nvPr/>
        </p:nvSpPr>
        <p:spPr bwMode="auto">
          <a:xfrm>
            <a:off x="3792538" y="2046288"/>
            <a:ext cx="735012" cy="503237"/>
          </a:xfrm>
          <a:prstGeom prst="rect">
            <a:avLst/>
          </a:prstGeom>
          <a:solidFill>
            <a:srgbClr val="A1DA98"/>
          </a:solidFill>
          <a:ln w="9525">
            <a:solidFill>
              <a:srgbClr val="A1DA98"/>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rgbClr val="303030"/>
                </a:solidFill>
                <a:latin typeface="Tahoma"/>
                <a:ea typeface="+mn-ea"/>
              </a:rPr>
              <a:t>PCM Ctrl</a:t>
            </a:r>
          </a:p>
        </p:txBody>
      </p:sp>
      <p:cxnSp>
        <p:nvCxnSpPr>
          <p:cNvPr id="12" name="Straight Connector 11"/>
          <p:cNvCxnSpPr>
            <a:cxnSpLocks noChangeShapeType="1"/>
          </p:cNvCxnSpPr>
          <p:nvPr/>
        </p:nvCxnSpPr>
        <p:spPr bwMode="auto">
          <a:xfrm>
            <a:off x="4113213" y="2565400"/>
            <a:ext cx="0" cy="539750"/>
          </a:xfrm>
          <a:prstGeom prst="line">
            <a:avLst/>
          </a:prstGeom>
          <a:noFill/>
          <a:ln w="762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3" name="TextBox 12"/>
          <p:cNvSpPr txBox="1"/>
          <p:nvPr/>
        </p:nvSpPr>
        <p:spPr>
          <a:xfrm>
            <a:off x="1844675" y="2354263"/>
            <a:ext cx="782638" cy="368300"/>
          </a:xfrm>
          <a:prstGeom prst="rect">
            <a:avLst/>
          </a:prstGeom>
          <a:noFill/>
        </p:spPr>
        <p:txBody>
          <a:bodyPr wrap="none">
            <a:spAutoFit/>
          </a:bodyPr>
          <a:lstStyle/>
          <a:p>
            <a:pPr fontAlgn="auto">
              <a:spcBef>
                <a:spcPts val="0"/>
              </a:spcBef>
              <a:spcAft>
                <a:spcPts val="0"/>
              </a:spcAft>
              <a:defRPr/>
            </a:pPr>
            <a:r>
              <a:rPr lang="en-US" dirty="0">
                <a:solidFill>
                  <a:srgbClr val="303030"/>
                </a:solidFill>
                <a:latin typeface="Tahoma"/>
                <a:ea typeface="+mn-ea"/>
              </a:rPr>
              <a:t>DRAM</a:t>
            </a:r>
          </a:p>
        </p:txBody>
      </p:sp>
      <p:sp>
        <p:nvSpPr>
          <p:cNvPr id="14" name="TextBox 13"/>
          <p:cNvSpPr txBox="1"/>
          <p:nvPr/>
        </p:nvSpPr>
        <p:spPr>
          <a:xfrm>
            <a:off x="4876800" y="2365375"/>
            <a:ext cx="3470275" cy="368300"/>
          </a:xfrm>
          <a:prstGeom prst="rect">
            <a:avLst/>
          </a:prstGeom>
          <a:noFill/>
        </p:spPr>
        <p:txBody>
          <a:bodyPr wrap="none">
            <a:spAutoFit/>
          </a:bodyPr>
          <a:lstStyle/>
          <a:p>
            <a:pPr fontAlgn="auto">
              <a:spcBef>
                <a:spcPts val="0"/>
              </a:spcBef>
              <a:spcAft>
                <a:spcPts val="0"/>
              </a:spcAft>
              <a:defRPr/>
            </a:pPr>
            <a:r>
              <a:rPr lang="en-US" dirty="0">
                <a:solidFill>
                  <a:srgbClr val="303030"/>
                </a:solidFill>
                <a:latin typeface="Tahoma"/>
                <a:ea typeface="+mn-ea"/>
              </a:rPr>
              <a:t>Phase Change Memory (or Tech. X)</a:t>
            </a:r>
          </a:p>
        </p:txBody>
      </p:sp>
      <p:sp>
        <p:nvSpPr>
          <p:cNvPr id="15" name="TextBox 14"/>
          <p:cNvSpPr txBox="1"/>
          <p:nvPr/>
        </p:nvSpPr>
        <p:spPr>
          <a:xfrm>
            <a:off x="460375" y="4365625"/>
            <a:ext cx="8161338" cy="830263"/>
          </a:xfrm>
          <a:prstGeom prst="rect">
            <a:avLst/>
          </a:prstGeom>
          <a:noFill/>
        </p:spPr>
        <p:txBody>
          <a:bodyPr wrap="none">
            <a:spAutoFit/>
          </a:bodyPr>
          <a:lstStyle/>
          <a:p>
            <a:pPr algn="ctr" fontAlgn="auto">
              <a:spcBef>
                <a:spcPts val="0"/>
              </a:spcBef>
              <a:spcAft>
                <a:spcPts val="0"/>
              </a:spcAft>
              <a:defRPr/>
            </a:pPr>
            <a:r>
              <a:rPr lang="en-US" sz="2400" dirty="0">
                <a:solidFill>
                  <a:srgbClr val="000000"/>
                </a:solidFill>
                <a:latin typeface="Tahoma"/>
                <a:ea typeface="+mn-ea"/>
              </a:rPr>
              <a:t>Hardware/software manage data allocation and movement </a:t>
            </a:r>
          </a:p>
          <a:p>
            <a:pPr algn="ctr" fontAlgn="auto">
              <a:spcBef>
                <a:spcPts val="0"/>
              </a:spcBef>
              <a:spcAft>
                <a:spcPts val="0"/>
              </a:spcAft>
              <a:defRPr/>
            </a:pPr>
            <a:r>
              <a:rPr lang="en-US" sz="2400" dirty="0">
                <a:solidFill>
                  <a:srgbClr val="008000"/>
                </a:solidFill>
                <a:latin typeface="Tahoma"/>
                <a:ea typeface="+mn-ea"/>
              </a:rPr>
              <a:t>to achieve the best of multiple technologies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7" name="Title 1"/>
          <p:cNvSpPr>
            <a:spLocks noGrp="1"/>
          </p:cNvSpPr>
          <p:nvPr>
            <p:ph type="title"/>
          </p:nvPr>
        </p:nvSpPr>
        <p:spPr/>
        <p:txBody>
          <a:bodyPr/>
          <a:lstStyle/>
          <a:p>
            <a:r>
              <a:rPr lang="en-US" altLang="en-US" smtClean="0"/>
              <a:t>One Option: DRAM as a Cache for PCM</a:t>
            </a:r>
          </a:p>
        </p:txBody>
      </p:sp>
      <p:sp>
        <p:nvSpPr>
          <p:cNvPr id="3" name="Content Placeholder 2"/>
          <p:cNvSpPr>
            <a:spLocks noGrp="1"/>
          </p:cNvSpPr>
          <p:nvPr>
            <p:ph idx="1"/>
          </p:nvPr>
        </p:nvSpPr>
        <p:spPr>
          <a:xfrm>
            <a:off x="228600" y="996950"/>
            <a:ext cx="8610600" cy="5194300"/>
          </a:xfrm>
        </p:spPr>
        <p:txBody>
          <a:bodyPr/>
          <a:lstStyle/>
          <a:p>
            <a:r>
              <a:rPr lang="en-US" altLang="en-US" smtClean="0"/>
              <a:t>PCM is main memory; DRAM caches memory rows/blocks</a:t>
            </a:r>
          </a:p>
          <a:p>
            <a:pPr lvl="1"/>
            <a:r>
              <a:rPr lang="en-US" altLang="en-US" smtClean="0"/>
              <a:t>Benefits: Reduced latency on DRAM cache hit; write filtering</a:t>
            </a:r>
          </a:p>
          <a:p>
            <a:r>
              <a:rPr lang="en-US" altLang="en-US" smtClean="0"/>
              <a:t>Memory controller hardware manages the DRAM cache</a:t>
            </a:r>
          </a:p>
          <a:p>
            <a:pPr lvl="1"/>
            <a:r>
              <a:rPr lang="en-US" altLang="en-US" smtClean="0"/>
              <a:t>Benefit: Eliminates system software overhead</a:t>
            </a:r>
          </a:p>
          <a:p>
            <a:endParaRPr lang="en-US" altLang="en-US" smtClean="0"/>
          </a:p>
          <a:p>
            <a:r>
              <a:rPr lang="en-US" altLang="en-US" smtClean="0"/>
              <a:t>Three issues:</a:t>
            </a:r>
          </a:p>
          <a:p>
            <a:pPr lvl="1"/>
            <a:r>
              <a:rPr lang="en-US" altLang="en-US" smtClean="0">
                <a:solidFill>
                  <a:srgbClr val="0000FF"/>
                </a:solidFill>
              </a:rPr>
              <a:t>What data should be placed in DRAM versus kept in PCM?</a:t>
            </a:r>
          </a:p>
          <a:p>
            <a:pPr lvl="1"/>
            <a:r>
              <a:rPr lang="en-US" altLang="en-US" smtClean="0">
                <a:solidFill>
                  <a:srgbClr val="0000FF"/>
                </a:solidFill>
              </a:rPr>
              <a:t>What is the granularity of data movement?</a:t>
            </a:r>
          </a:p>
          <a:p>
            <a:pPr lvl="1"/>
            <a:r>
              <a:rPr lang="en-US" altLang="en-US" smtClean="0">
                <a:solidFill>
                  <a:srgbClr val="0000FF"/>
                </a:solidFill>
              </a:rPr>
              <a:t>How to design a huge (DRAM) cache at low cost?</a:t>
            </a:r>
          </a:p>
          <a:p>
            <a:pPr lvl="1"/>
            <a:endParaRPr lang="en-US" altLang="en-US" smtClean="0"/>
          </a:p>
          <a:p>
            <a:r>
              <a:rPr lang="en-US" altLang="en-US" smtClean="0"/>
              <a:t>Two solutions:</a:t>
            </a:r>
          </a:p>
          <a:p>
            <a:pPr lvl="1"/>
            <a:r>
              <a:rPr lang="en-US" altLang="en-US" smtClean="0">
                <a:solidFill>
                  <a:srgbClr val="FF0000"/>
                </a:solidFill>
              </a:rPr>
              <a:t>Locality-aware data placement </a:t>
            </a:r>
            <a:r>
              <a:rPr lang="en-US" altLang="en-US" sz="1600" b="1" smtClean="0">
                <a:solidFill>
                  <a:srgbClr val="004D26"/>
                </a:solidFill>
              </a:rPr>
              <a:t>[Yoon+ , ICCD 2012]</a:t>
            </a:r>
          </a:p>
          <a:p>
            <a:pPr lvl="1"/>
            <a:r>
              <a:rPr lang="en-US" altLang="en-US" smtClean="0">
                <a:solidFill>
                  <a:srgbClr val="FF0000"/>
                </a:solidFill>
              </a:rPr>
              <a:t>Cheap tag stores and dynamic granularity </a:t>
            </a:r>
            <a:r>
              <a:rPr lang="en-US" altLang="en-US" sz="1600" b="1" smtClean="0">
                <a:solidFill>
                  <a:srgbClr val="004D26"/>
                </a:solidFill>
              </a:rPr>
              <a:t>[Meza+, IEEE CAL 2012]</a:t>
            </a:r>
          </a:p>
          <a:p>
            <a:endParaRPr lang="en-US" altLang="en-US" smtClean="0"/>
          </a:p>
        </p:txBody>
      </p:sp>
      <p:sp>
        <p:nvSpPr>
          <p:cNvPr id="6799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A60F149-6BE8-4150-B71B-7C75BC471E0A}" type="slidenum">
              <a:rPr lang="en-US" altLang="en-US" sz="1600">
                <a:solidFill>
                  <a:srgbClr val="000000"/>
                </a:solidFill>
                <a:latin typeface="Garamond" panose="02020404030301010803" pitchFamily="18" charset="0"/>
              </a:rPr>
              <a:pPr eaLnBrk="1" hangingPunct="1"/>
              <a:t>111</a:t>
            </a:fld>
            <a:endParaRPr lang="en-US" altLang="en-US" sz="1600">
              <a:solidFill>
                <a:srgbClr val="000000"/>
              </a:solidFill>
              <a:latin typeface="Garamond" panose="02020404030301010803" pitchFamily="18" charset="0"/>
            </a:endParaRPr>
          </a:p>
        </p:txBody>
      </p:sp>
      <p:sp>
        <p:nvSpPr>
          <p:cNvPr id="5" name="Rectangle 4"/>
          <p:cNvSpPr>
            <a:spLocks noChangeArrowheads="1"/>
          </p:cNvSpPr>
          <p:nvPr/>
        </p:nvSpPr>
        <p:spPr bwMode="auto">
          <a:xfrm>
            <a:off x="611188" y="5661025"/>
            <a:ext cx="6624637" cy="360363"/>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Tahom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1" name="Title 1"/>
          <p:cNvSpPr>
            <a:spLocks noGrp="1"/>
          </p:cNvSpPr>
          <p:nvPr>
            <p:ph type="title"/>
          </p:nvPr>
        </p:nvSpPr>
        <p:spPr>
          <a:xfrm>
            <a:off x="228600" y="152400"/>
            <a:ext cx="8915400" cy="1066800"/>
          </a:xfrm>
        </p:spPr>
        <p:txBody>
          <a:bodyPr/>
          <a:lstStyle/>
          <a:p>
            <a:r>
              <a:rPr lang="en-US" altLang="en-US" sz="3600" smtClean="0"/>
              <a:t>DRAM vs. PCM: An Observation</a:t>
            </a:r>
          </a:p>
        </p:txBody>
      </p:sp>
      <p:sp>
        <p:nvSpPr>
          <p:cNvPr id="3" name="Content Placeholder 2"/>
          <p:cNvSpPr>
            <a:spLocks noGrp="1"/>
          </p:cNvSpPr>
          <p:nvPr>
            <p:ph idx="1"/>
          </p:nvPr>
        </p:nvSpPr>
        <p:spPr>
          <a:xfrm>
            <a:off x="228600" y="996950"/>
            <a:ext cx="8915400" cy="5194300"/>
          </a:xfrm>
        </p:spPr>
        <p:txBody>
          <a:bodyPr/>
          <a:lstStyle/>
          <a:p>
            <a:r>
              <a:rPr lang="en-US" altLang="en-US" sz="2200" smtClean="0">
                <a:sym typeface="Wingdings" panose="05000000000000000000" pitchFamily="2" charset="2"/>
              </a:rPr>
              <a:t>Row buffers are the same in DRAM and PCM</a:t>
            </a:r>
          </a:p>
          <a:p>
            <a:r>
              <a:rPr lang="en-US" altLang="en-US" sz="2200" smtClean="0"/>
              <a:t>Row buffer </a:t>
            </a:r>
            <a:r>
              <a:rPr lang="en-US" altLang="en-US" sz="2200" smtClean="0">
                <a:solidFill>
                  <a:srgbClr val="0000FF"/>
                </a:solidFill>
              </a:rPr>
              <a:t>hit</a:t>
            </a:r>
            <a:r>
              <a:rPr lang="en-US" altLang="en-US" sz="2200" smtClean="0">
                <a:solidFill>
                  <a:srgbClr val="008000"/>
                </a:solidFill>
              </a:rPr>
              <a:t> </a:t>
            </a:r>
            <a:r>
              <a:rPr lang="en-US" altLang="en-US" sz="2200" smtClean="0"/>
              <a:t>latency </a:t>
            </a:r>
            <a:r>
              <a:rPr lang="en-US" altLang="en-US" sz="2200" b="1" smtClean="0">
                <a:solidFill>
                  <a:srgbClr val="0000FF"/>
                </a:solidFill>
              </a:rPr>
              <a:t>same</a:t>
            </a:r>
            <a:r>
              <a:rPr lang="en-US" altLang="en-US" sz="2200" smtClean="0">
                <a:solidFill>
                  <a:srgbClr val="0000FF"/>
                </a:solidFill>
              </a:rPr>
              <a:t> </a:t>
            </a:r>
            <a:r>
              <a:rPr lang="en-US" altLang="en-US" sz="2200" smtClean="0"/>
              <a:t>in DRAM and PCM</a:t>
            </a:r>
          </a:p>
          <a:p>
            <a:r>
              <a:rPr lang="en-US" altLang="en-US" sz="2200" smtClean="0"/>
              <a:t>Row buffer </a:t>
            </a:r>
            <a:r>
              <a:rPr lang="en-US" altLang="en-US" sz="2200" smtClean="0">
                <a:solidFill>
                  <a:srgbClr val="FF0000"/>
                </a:solidFill>
              </a:rPr>
              <a:t>miss </a:t>
            </a:r>
            <a:r>
              <a:rPr lang="en-US" altLang="en-US" sz="2200" smtClean="0"/>
              <a:t>latency </a:t>
            </a:r>
            <a:r>
              <a:rPr lang="en-US" altLang="en-US" sz="2200" b="1" smtClean="0">
                <a:solidFill>
                  <a:srgbClr val="FF0000"/>
                </a:solidFill>
              </a:rPr>
              <a:t>small </a:t>
            </a:r>
            <a:r>
              <a:rPr lang="en-US" altLang="en-US" sz="2200" smtClean="0"/>
              <a:t>in DRAM, </a:t>
            </a:r>
            <a:r>
              <a:rPr lang="en-US" altLang="en-US" sz="2200" b="1" smtClean="0">
                <a:solidFill>
                  <a:srgbClr val="FF0000"/>
                </a:solidFill>
              </a:rPr>
              <a:t>large </a:t>
            </a:r>
            <a:r>
              <a:rPr lang="en-US" altLang="en-US" sz="2200" smtClean="0"/>
              <a:t>in PCM</a:t>
            </a:r>
          </a:p>
          <a:p>
            <a:endParaRPr lang="en-US" altLang="en-US" sz="2200" smtClean="0">
              <a:sym typeface="Wingdings" panose="05000000000000000000" pitchFamily="2" charset="2"/>
            </a:endParaRPr>
          </a:p>
          <a:p>
            <a:endParaRPr lang="en-US" altLang="en-US" smtClean="0"/>
          </a:p>
          <a:p>
            <a:endParaRPr lang="en-US" altLang="en-US" smtClean="0"/>
          </a:p>
          <a:p>
            <a:endParaRPr lang="en-US" altLang="en-US" smtClean="0"/>
          </a:p>
          <a:p>
            <a:endParaRPr lang="en-US" altLang="en-US" smtClean="0"/>
          </a:p>
          <a:p>
            <a:pPr>
              <a:buFont typeface="Wingdings" panose="05000000000000000000" pitchFamily="2" charset="2"/>
              <a:buNone/>
            </a:pPr>
            <a:endParaRPr lang="en-US" altLang="en-US" smtClean="0"/>
          </a:p>
          <a:p>
            <a:pPr>
              <a:buFont typeface="Wingdings" panose="05000000000000000000" pitchFamily="2" charset="2"/>
              <a:buNone/>
            </a:pPr>
            <a:endParaRPr lang="en-US" altLang="en-US" smtClean="0"/>
          </a:p>
          <a:p>
            <a:pPr>
              <a:buFont typeface="Wingdings" panose="05000000000000000000" pitchFamily="2" charset="2"/>
              <a:buNone/>
            </a:pPr>
            <a:endParaRPr lang="en-US" altLang="en-US" sz="2000" smtClean="0"/>
          </a:p>
          <a:p>
            <a:r>
              <a:rPr lang="en-US" altLang="en-US" sz="2200" smtClean="0"/>
              <a:t>Accessing the row buffer in PCM is fast</a:t>
            </a:r>
          </a:p>
          <a:p>
            <a:r>
              <a:rPr lang="en-US" altLang="en-US" sz="2200" smtClean="0"/>
              <a:t>What incurs high latency is the PCM array access </a:t>
            </a:r>
            <a:r>
              <a:rPr lang="en-US" altLang="en-US" sz="2200" smtClean="0">
                <a:sym typeface="Wingdings" panose="05000000000000000000" pitchFamily="2" charset="2"/>
              </a:rPr>
              <a:t> avoid this</a:t>
            </a:r>
            <a:endParaRPr lang="en-US" altLang="en-US" sz="2200" smtClean="0"/>
          </a:p>
        </p:txBody>
      </p:sp>
      <p:sp>
        <p:nvSpPr>
          <p:cNvPr id="68096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7B2C82C-D0F9-4C7D-8D2D-5AC3D757FCB9}" type="slidenum">
              <a:rPr lang="en-US" altLang="en-US" sz="1600">
                <a:solidFill>
                  <a:srgbClr val="000000"/>
                </a:solidFill>
                <a:latin typeface="Garamond" panose="02020404030301010803" pitchFamily="18" charset="0"/>
              </a:rPr>
              <a:pPr eaLnBrk="1" hangingPunct="1"/>
              <a:t>112</a:t>
            </a:fld>
            <a:endParaRPr lang="en-US" altLang="en-US" sz="1600">
              <a:solidFill>
                <a:srgbClr val="000000"/>
              </a:solidFill>
              <a:latin typeface="Garamond" panose="02020404030301010803" pitchFamily="18" charset="0"/>
            </a:endParaRPr>
          </a:p>
        </p:txBody>
      </p:sp>
      <p:sp>
        <p:nvSpPr>
          <p:cNvPr id="5" name="Rectangle 4"/>
          <p:cNvSpPr>
            <a:spLocks noChangeArrowheads="1"/>
          </p:cNvSpPr>
          <p:nvPr/>
        </p:nvSpPr>
        <p:spPr bwMode="auto">
          <a:xfrm>
            <a:off x="3719513" y="2349500"/>
            <a:ext cx="1512887" cy="1511300"/>
          </a:xfrm>
          <a:prstGeom prst="rect">
            <a:avLst/>
          </a:prstGeom>
          <a:gradFill rotWithShape="1">
            <a:gsLst>
              <a:gs pos="0">
                <a:srgbClr val="E9A600"/>
              </a:gs>
              <a:gs pos="20000">
                <a:srgbClr val="E3A300"/>
              </a:gs>
              <a:gs pos="100000">
                <a:srgbClr val="AD7B00"/>
              </a:gs>
            </a:gsLst>
            <a:lin ang="5400000"/>
          </a:gradFill>
          <a:ln w="9525">
            <a:solidFill>
              <a:srgbClr val="CC9800"/>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r>
              <a:rPr lang="en-US" sz="2400" dirty="0">
                <a:solidFill>
                  <a:srgbClr val="FFFFFF"/>
                </a:solidFill>
                <a:latin typeface="Tahoma"/>
                <a:ea typeface="+mn-ea"/>
              </a:rPr>
              <a:t>CPU</a:t>
            </a:r>
          </a:p>
        </p:txBody>
      </p:sp>
      <p:sp>
        <p:nvSpPr>
          <p:cNvPr id="6" name="Rectangle 5"/>
          <p:cNvSpPr>
            <a:spLocks noChangeArrowheads="1"/>
          </p:cNvSpPr>
          <p:nvPr/>
        </p:nvSpPr>
        <p:spPr bwMode="auto">
          <a:xfrm>
            <a:off x="3719513" y="3343275"/>
            <a:ext cx="792162" cy="503238"/>
          </a:xfrm>
          <a:prstGeom prst="rect">
            <a:avLst/>
          </a:prstGeom>
          <a:gradFill rotWithShape="1">
            <a:gsLst>
              <a:gs pos="0">
                <a:srgbClr val="2F8B1F"/>
              </a:gs>
              <a:gs pos="20000">
                <a:srgbClr val="308921"/>
              </a:gs>
              <a:gs pos="100000">
                <a:srgbClr val="236717"/>
              </a:gs>
            </a:gsLst>
            <a:lin ang="5400000"/>
          </a:gradFill>
          <a:ln w="9525">
            <a:solidFill>
              <a:srgbClr val="38802C"/>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r>
              <a:rPr lang="en-US" dirty="0" err="1">
                <a:solidFill>
                  <a:srgbClr val="000000"/>
                </a:solidFill>
                <a:latin typeface="Tahoma"/>
                <a:ea typeface="+mn-ea"/>
              </a:rPr>
              <a:t>DRAMCtrl</a:t>
            </a:r>
            <a:endParaRPr lang="en-US" dirty="0">
              <a:solidFill>
                <a:srgbClr val="000000"/>
              </a:solidFill>
              <a:latin typeface="Tahoma"/>
              <a:ea typeface="+mn-ea"/>
            </a:endParaRPr>
          </a:p>
        </p:txBody>
      </p:sp>
      <p:sp>
        <p:nvSpPr>
          <p:cNvPr id="12" name="Rectangle 11"/>
          <p:cNvSpPr>
            <a:spLocks noChangeArrowheads="1"/>
          </p:cNvSpPr>
          <p:nvPr/>
        </p:nvSpPr>
        <p:spPr bwMode="auto">
          <a:xfrm>
            <a:off x="4511675" y="3341688"/>
            <a:ext cx="736600" cy="504825"/>
          </a:xfrm>
          <a:prstGeom prst="rect">
            <a:avLst/>
          </a:prstGeom>
          <a:gradFill rotWithShape="1">
            <a:gsLst>
              <a:gs pos="0">
                <a:srgbClr val="2F8B1F"/>
              </a:gs>
              <a:gs pos="20000">
                <a:srgbClr val="308921"/>
              </a:gs>
              <a:gs pos="100000">
                <a:srgbClr val="236717"/>
              </a:gs>
            </a:gsLst>
            <a:lin ang="5400000"/>
          </a:gradFill>
          <a:ln w="9525">
            <a:solidFill>
              <a:srgbClr val="38802C"/>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rgbClr val="303030"/>
                </a:solidFill>
                <a:latin typeface="Tahoma"/>
                <a:ea typeface="+mn-ea"/>
              </a:rPr>
              <a:t>PCM Ctrl</a:t>
            </a:r>
          </a:p>
        </p:txBody>
      </p:sp>
      <p:cxnSp>
        <p:nvCxnSpPr>
          <p:cNvPr id="16" name="Straight Connector 7"/>
          <p:cNvCxnSpPr>
            <a:cxnSpLocks noChangeShapeType="1"/>
            <a:endCxn id="17" idx="3"/>
          </p:cNvCxnSpPr>
          <p:nvPr/>
        </p:nvCxnSpPr>
        <p:spPr bwMode="auto">
          <a:xfrm rot="5400000">
            <a:off x="3659982" y="4094956"/>
            <a:ext cx="590550" cy="207963"/>
          </a:xfrm>
          <a:prstGeom prst="bentConnector2">
            <a:avLst/>
          </a:prstGeom>
          <a:noFill/>
          <a:ln w="76200">
            <a:solidFill>
              <a:schemeClr val="tx1"/>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7" name="Rectangle 16"/>
          <p:cNvSpPr>
            <a:spLocks noChangeArrowheads="1"/>
          </p:cNvSpPr>
          <p:nvPr/>
        </p:nvSpPr>
        <p:spPr bwMode="auto">
          <a:xfrm>
            <a:off x="1185863" y="4097338"/>
            <a:ext cx="2665412" cy="792162"/>
          </a:xfrm>
          <a:prstGeom prst="rect">
            <a:avLst/>
          </a:prstGeom>
          <a:gradFill rotWithShape="1">
            <a:gsLst>
              <a:gs pos="0">
                <a:srgbClr val="E9A600"/>
              </a:gs>
              <a:gs pos="20000">
                <a:srgbClr val="E3A300"/>
              </a:gs>
              <a:gs pos="100000">
                <a:srgbClr val="AD7B00"/>
              </a:gs>
            </a:gsLst>
            <a:lin ang="5400000"/>
          </a:gradFill>
          <a:ln w="9525">
            <a:solidFill>
              <a:srgbClr val="CC9800"/>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b="1">
              <a:solidFill>
                <a:srgbClr val="FFFFFF"/>
              </a:solidFill>
              <a:effectLst>
                <a:outerShdw blurRad="38100" dist="38100" dir="2700000" algn="tl">
                  <a:srgbClr val="000000"/>
                </a:outerShdw>
              </a:effectLst>
              <a:latin typeface="Tahoma" panose="020B0604030504040204" pitchFamily="34" charset="0"/>
            </a:endParaRPr>
          </a:p>
        </p:txBody>
      </p:sp>
      <p:sp>
        <p:nvSpPr>
          <p:cNvPr id="18" name="Rectangle 17"/>
          <p:cNvSpPr>
            <a:spLocks noChangeArrowheads="1"/>
          </p:cNvSpPr>
          <p:nvPr/>
        </p:nvSpPr>
        <p:spPr bwMode="auto">
          <a:xfrm>
            <a:off x="5146675" y="4097338"/>
            <a:ext cx="2665413" cy="792162"/>
          </a:xfrm>
          <a:prstGeom prst="rect">
            <a:avLst/>
          </a:prstGeom>
          <a:gradFill rotWithShape="1">
            <a:gsLst>
              <a:gs pos="0">
                <a:srgbClr val="E9A600"/>
              </a:gs>
              <a:gs pos="20000">
                <a:srgbClr val="E3A300"/>
              </a:gs>
              <a:gs pos="100000">
                <a:srgbClr val="AD7B00"/>
              </a:gs>
            </a:gsLst>
            <a:lin ang="5400000"/>
          </a:gradFill>
          <a:ln w="9525">
            <a:solidFill>
              <a:srgbClr val="CC9800"/>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b="1">
              <a:solidFill>
                <a:srgbClr val="FFFFFF"/>
              </a:solidFill>
              <a:effectLst>
                <a:outerShdw blurRad="38100" dist="38100" dir="2700000" algn="tl">
                  <a:srgbClr val="000000"/>
                </a:outerShdw>
              </a:effectLst>
              <a:latin typeface="Tahoma" panose="020B0604030504040204" pitchFamily="34" charset="0"/>
            </a:endParaRPr>
          </a:p>
        </p:txBody>
      </p:sp>
      <p:cxnSp>
        <p:nvCxnSpPr>
          <p:cNvPr id="19" name="Straight Connector 13"/>
          <p:cNvCxnSpPr>
            <a:cxnSpLocks noChangeShapeType="1"/>
            <a:endCxn id="18" idx="1"/>
          </p:cNvCxnSpPr>
          <p:nvPr/>
        </p:nvCxnSpPr>
        <p:spPr bwMode="auto">
          <a:xfrm rot="16200000" flipH="1">
            <a:off x="4746625" y="4094163"/>
            <a:ext cx="592138" cy="207962"/>
          </a:xfrm>
          <a:prstGeom prst="bentConnector2">
            <a:avLst/>
          </a:prstGeom>
          <a:noFill/>
          <a:ln w="76200">
            <a:solidFill>
              <a:schemeClr val="tx1"/>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3" name="Rectangle 22"/>
          <p:cNvSpPr>
            <a:spLocks noChangeArrowheads="1"/>
          </p:cNvSpPr>
          <p:nvPr/>
        </p:nvSpPr>
        <p:spPr bwMode="auto">
          <a:xfrm>
            <a:off x="1262063" y="4175125"/>
            <a:ext cx="731837" cy="652463"/>
          </a:xfrm>
          <a:prstGeom prst="rect">
            <a:avLst/>
          </a:prstGeom>
          <a:gradFill rotWithShape="1">
            <a:gsLst>
              <a:gs pos="0">
                <a:srgbClr val="EBF4EA"/>
              </a:gs>
              <a:gs pos="64999">
                <a:srgbClr val="CBE1C9"/>
              </a:gs>
              <a:gs pos="100000">
                <a:srgbClr val="B4D6B1"/>
              </a:gs>
            </a:gsLst>
            <a:lin ang="5400000" scaled="1"/>
          </a:gradFill>
          <a:ln w="9525">
            <a:solidFill>
              <a:srgbClr val="327327"/>
            </a:solidFill>
            <a:miter lim="800000"/>
            <a:headEnd/>
            <a:tailEnd/>
          </a:ln>
          <a:effectLst>
            <a:outerShdw blurRad="40000" dist="20000" dir="5400000" rotWithShape="0">
              <a:srgbClr val="808080">
                <a:alpha val="37999"/>
              </a:srgbClr>
            </a:outerShdw>
          </a:effectLst>
        </p:spPr>
        <p:txBody>
          <a:bodyPr anchor="ctr"/>
          <a:lstStyle/>
          <a:p>
            <a:pPr algn="ctr" fontAlgn="auto">
              <a:spcBef>
                <a:spcPts val="0"/>
              </a:spcBef>
              <a:spcAft>
                <a:spcPts val="0"/>
              </a:spcAft>
              <a:defRPr/>
            </a:pPr>
            <a:r>
              <a:rPr lang="en-US" sz="2000" dirty="0">
                <a:solidFill>
                  <a:srgbClr val="000000"/>
                </a:solidFill>
                <a:latin typeface="Tahoma"/>
                <a:ea typeface="+mn-ea"/>
              </a:rPr>
              <a:t>Bank</a:t>
            </a:r>
          </a:p>
        </p:txBody>
      </p:sp>
      <p:sp>
        <p:nvSpPr>
          <p:cNvPr id="24" name="Rectangle 23"/>
          <p:cNvSpPr>
            <a:spLocks noChangeArrowheads="1"/>
          </p:cNvSpPr>
          <p:nvPr/>
        </p:nvSpPr>
        <p:spPr bwMode="auto">
          <a:xfrm>
            <a:off x="3006725" y="4175125"/>
            <a:ext cx="731838" cy="652463"/>
          </a:xfrm>
          <a:prstGeom prst="rect">
            <a:avLst/>
          </a:prstGeom>
          <a:gradFill rotWithShape="1">
            <a:gsLst>
              <a:gs pos="0">
                <a:srgbClr val="EBF4EA"/>
              </a:gs>
              <a:gs pos="64999">
                <a:srgbClr val="CBE1C9"/>
              </a:gs>
              <a:gs pos="100000">
                <a:srgbClr val="B4D6B1"/>
              </a:gs>
            </a:gsLst>
            <a:lin ang="5400000" scaled="1"/>
          </a:gradFill>
          <a:ln w="9525">
            <a:solidFill>
              <a:srgbClr val="327327"/>
            </a:solidFill>
            <a:miter lim="800000"/>
            <a:headEnd/>
            <a:tailEnd/>
          </a:ln>
          <a:effectLst>
            <a:outerShdw blurRad="40000" dist="20000" dir="5400000" rotWithShape="0">
              <a:srgbClr val="808080">
                <a:alpha val="37999"/>
              </a:srgbClr>
            </a:outerShdw>
          </a:effectLst>
        </p:spPr>
        <p:txBody>
          <a:bodyPr anchor="ctr"/>
          <a:lstStyle/>
          <a:p>
            <a:pPr algn="ctr" fontAlgn="auto">
              <a:spcBef>
                <a:spcPts val="0"/>
              </a:spcBef>
              <a:spcAft>
                <a:spcPts val="0"/>
              </a:spcAft>
              <a:defRPr/>
            </a:pPr>
            <a:r>
              <a:rPr lang="en-US" sz="2000" dirty="0">
                <a:solidFill>
                  <a:srgbClr val="000000"/>
                </a:solidFill>
                <a:latin typeface="Tahoma"/>
                <a:ea typeface="+mn-ea"/>
              </a:rPr>
              <a:t>Bank</a:t>
            </a:r>
          </a:p>
        </p:txBody>
      </p:sp>
      <p:sp>
        <p:nvSpPr>
          <p:cNvPr id="25" name="Rectangle 24"/>
          <p:cNvSpPr>
            <a:spLocks noChangeArrowheads="1"/>
          </p:cNvSpPr>
          <p:nvPr/>
        </p:nvSpPr>
        <p:spPr bwMode="auto">
          <a:xfrm>
            <a:off x="1262063" y="4175125"/>
            <a:ext cx="731837" cy="133350"/>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808080">
                <a:alpha val="37999"/>
              </a:srgbClr>
            </a:outerShdw>
          </a:effec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600">
              <a:solidFill>
                <a:srgbClr val="000000"/>
              </a:solidFill>
              <a:latin typeface="Tahoma" panose="020B0604030504040204" pitchFamily="34" charset="0"/>
            </a:endParaRPr>
          </a:p>
        </p:txBody>
      </p:sp>
      <p:cxnSp>
        <p:nvCxnSpPr>
          <p:cNvPr id="26" name="Straight Connector 25"/>
          <p:cNvCxnSpPr>
            <a:cxnSpLocks noChangeShapeType="1"/>
            <a:stCxn id="25" idx="0"/>
          </p:cNvCxnSpPr>
          <p:nvPr/>
        </p:nvCxnSpPr>
        <p:spPr bwMode="auto">
          <a:xfrm flipH="1" flipV="1">
            <a:off x="1428750" y="3794125"/>
            <a:ext cx="200025" cy="381000"/>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7" name="Rectangle 26"/>
          <p:cNvSpPr>
            <a:spLocks noChangeArrowheads="1"/>
          </p:cNvSpPr>
          <p:nvPr/>
        </p:nvSpPr>
        <p:spPr bwMode="auto">
          <a:xfrm>
            <a:off x="3006725" y="4175125"/>
            <a:ext cx="731838" cy="133350"/>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808080">
                <a:alpha val="37999"/>
              </a:srgbClr>
            </a:outerShdw>
          </a:effec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600">
              <a:solidFill>
                <a:srgbClr val="000000"/>
              </a:solidFill>
              <a:latin typeface="Tahoma" panose="020B0604030504040204" pitchFamily="34" charset="0"/>
            </a:endParaRPr>
          </a:p>
        </p:txBody>
      </p:sp>
      <p:sp>
        <p:nvSpPr>
          <p:cNvPr id="28" name="Rectangle 27"/>
          <p:cNvSpPr>
            <a:spLocks noChangeArrowheads="1"/>
          </p:cNvSpPr>
          <p:nvPr/>
        </p:nvSpPr>
        <p:spPr bwMode="auto">
          <a:xfrm>
            <a:off x="5241925" y="4175125"/>
            <a:ext cx="730250" cy="652463"/>
          </a:xfrm>
          <a:prstGeom prst="rect">
            <a:avLst/>
          </a:prstGeom>
          <a:gradFill rotWithShape="1">
            <a:gsLst>
              <a:gs pos="0">
                <a:srgbClr val="EBF4EA"/>
              </a:gs>
              <a:gs pos="64999">
                <a:srgbClr val="CBE1C9"/>
              </a:gs>
              <a:gs pos="100000">
                <a:srgbClr val="B4D6B1"/>
              </a:gs>
            </a:gsLst>
            <a:lin ang="5400000" scaled="1"/>
          </a:gradFill>
          <a:ln w="9525">
            <a:solidFill>
              <a:srgbClr val="327327"/>
            </a:solidFill>
            <a:miter lim="800000"/>
            <a:headEnd/>
            <a:tailEnd/>
          </a:ln>
          <a:effectLst>
            <a:outerShdw blurRad="40000" dist="20000" dir="5400000" rotWithShape="0">
              <a:srgbClr val="808080">
                <a:alpha val="37999"/>
              </a:srgbClr>
            </a:outerShdw>
          </a:effectLst>
        </p:spPr>
        <p:txBody>
          <a:bodyPr anchor="ctr"/>
          <a:lstStyle/>
          <a:p>
            <a:pPr algn="ctr" fontAlgn="auto">
              <a:spcBef>
                <a:spcPts val="0"/>
              </a:spcBef>
              <a:spcAft>
                <a:spcPts val="0"/>
              </a:spcAft>
              <a:defRPr/>
            </a:pPr>
            <a:r>
              <a:rPr lang="en-US" sz="2000" dirty="0">
                <a:solidFill>
                  <a:srgbClr val="000000"/>
                </a:solidFill>
                <a:latin typeface="Tahoma"/>
                <a:ea typeface="+mn-ea"/>
              </a:rPr>
              <a:t>Bank</a:t>
            </a:r>
          </a:p>
        </p:txBody>
      </p:sp>
      <p:sp>
        <p:nvSpPr>
          <p:cNvPr id="29" name="Rectangle 28"/>
          <p:cNvSpPr>
            <a:spLocks noChangeArrowheads="1"/>
          </p:cNvSpPr>
          <p:nvPr/>
        </p:nvSpPr>
        <p:spPr bwMode="auto">
          <a:xfrm>
            <a:off x="6985000" y="4175125"/>
            <a:ext cx="731838" cy="652463"/>
          </a:xfrm>
          <a:prstGeom prst="rect">
            <a:avLst/>
          </a:prstGeom>
          <a:gradFill rotWithShape="1">
            <a:gsLst>
              <a:gs pos="0">
                <a:srgbClr val="EBF4EA"/>
              </a:gs>
              <a:gs pos="64999">
                <a:srgbClr val="CBE1C9"/>
              </a:gs>
              <a:gs pos="100000">
                <a:srgbClr val="B4D6B1"/>
              </a:gs>
            </a:gsLst>
            <a:lin ang="5400000" scaled="1"/>
          </a:gradFill>
          <a:ln w="9525">
            <a:solidFill>
              <a:srgbClr val="327327"/>
            </a:solidFill>
            <a:miter lim="800000"/>
            <a:headEnd/>
            <a:tailEnd/>
          </a:ln>
          <a:effectLst>
            <a:outerShdw blurRad="40000" dist="20000" dir="5400000" rotWithShape="0">
              <a:srgbClr val="808080">
                <a:alpha val="37999"/>
              </a:srgbClr>
            </a:outerShdw>
          </a:effectLst>
        </p:spPr>
        <p:txBody>
          <a:bodyPr anchor="ctr"/>
          <a:lstStyle/>
          <a:p>
            <a:pPr algn="ctr" fontAlgn="auto">
              <a:spcBef>
                <a:spcPts val="0"/>
              </a:spcBef>
              <a:spcAft>
                <a:spcPts val="0"/>
              </a:spcAft>
              <a:defRPr/>
            </a:pPr>
            <a:r>
              <a:rPr lang="en-US" sz="2000" dirty="0">
                <a:solidFill>
                  <a:srgbClr val="000000"/>
                </a:solidFill>
                <a:latin typeface="Tahoma"/>
                <a:ea typeface="+mn-ea"/>
              </a:rPr>
              <a:t>Bank</a:t>
            </a:r>
          </a:p>
        </p:txBody>
      </p:sp>
      <p:sp>
        <p:nvSpPr>
          <p:cNvPr id="30" name="Rectangle 29"/>
          <p:cNvSpPr>
            <a:spLocks noChangeArrowheads="1"/>
          </p:cNvSpPr>
          <p:nvPr/>
        </p:nvSpPr>
        <p:spPr bwMode="auto">
          <a:xfrm>
            <a:off x="5241925" y="4175125"/>
            <a:ext cx="730250" cy="133350"/>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808080">
                <a:alpha val="37999"/>
              </a:srgbClr>
            </a:outerShdw>
          </a:effec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600">
              <a:solidFill>
                <a:srgbClr val="000000"/>
              </a:solidFill>
              <a:latin typeface="Tahoma" panose="020B0604030504040204" pitchFamily="34" charset="0"/>
            </a:endParaRPr>
          </a:p>
        </p:txBody>
      </p:sp>
      <p:sp>
        <p:nvSpPr>
          <p:cNvPr id="31" name="Rectangle 30"/>
          <p:cNvSpPr>
            <a:spLocks noChangeArrowheads="1"/>
          </p:cNvSpPr>
          <p:nvPr/>
        </p:nvSpPr>
        <p:spPr bwMode="auto">
          <a:xfrm>
            <a:off x="6985000" y="4175125"/>
            <a:ext cx="731838" cy="133350"/>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808080">
                <a:alpha val="37999"/>
              </a:srgbClr>
            </a:outerShdw>
          </a:effec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600">
              <a:solidFill>
                <a:srgbClr val="000000"/>
              </a:solidFill>
              <a:latin typeface="Tahoma" panose="020B0604030504040204" pitchFamily="34" charset="0"/>
            </a:endParaRPr>
          </a:p>
        </p:txBody>
      </p:sp>
      <p:sp>
        <p:nvSpPr>
          <p:cNvPr id="32" name="Oval 31"/>
          <p:cNvSpPr/>
          <p:nvPr/>
        </p:nvSpPr>
        <p:spPr>
          <a:xfrm>
            <a:off x="2149475" y="4448175"/>
            <a:ext cx="93663" cy="92075"/>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Tahoma" panose="020B0604030504040204" pitchFamily="34" charset="0"/>
            </a:endParaRPr>
          </a:p>
        </p:txBody>
      </p:sp>
      <p:sp>
        <p:nvSpPr>
          <p:cNvPr id="33" name="Oval 32"/>
          <p:cNvSpPr/>
          <p:nvPr/>
        </p:nvSpPr>
        <p:spPr>
          <a:xfrm>
            <a:off x="2455863" y="4448175"/>
            <a:ext cx="93662" cy="92075"/>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Tahoma" panose="020B0604030504040204" pitchFamily="34" charset="0"/>
            </a:endParaRPr>
          </a:p>
        </p:txBody>
      </p:sp>
      <p:sp>
        <p:nvSpPr>
          <p:cNvPr id="34" name="Oval 33"/>
          <p:cNvSpPr/>
          <p:nvPr/>
        </p:nvSpPr>
        <p:spPr>
          <a:xfrm>
            <a:off x="2767013" y="4448175"/>
            <a:ext cx="93662" cy="92075"/>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Tahoma" panose="020B0604030504040204" pitchFamily="34" charset="0"/>
            </a:endParaRPr>
          </a:p>
        </p:txBody>
      </p:sp>
      <p:sp>
        <p:nvSpPr>
          <p:cNvPr id="35" name="Oval 34"/>
          <p:cNvSpPr/>
          <p:nvPr/>
        </p:nvSpPr>
        <p:spPr>
          <a:xfrm>
            <a:off x="6121400" y="4448175"/>
            <a:ext cx="92075" cy="92075"/>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Tahoma" panose="020B0604030504040204" pitchFamily="34" charset="0"/>
            </a:endParaRPr>
          </a:p>
        </p:txBody>
      </p:sp>
      <p:sp>
        <p:nvSpPr>
          <p:cNvPr id="36" name="Oval 35"/>
          <p:cNvSpPr/>
          <p:nvPr/>
        </p:nvSpPr>
        <p:spPr>
          <a:xfrm>
            <a:off x="6426200" y="4448175"/>
            <a:ext cx="93663" cy="92075"/>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Tahoma" panose="020B0604030504040204" pitchFamily="34" charset="0"/>
            </a:endParaRPr>
          </a:p>
        </p:txBody>
      </p:sp>
      <p:sp>
        <p:nvSpPr>
          <p:cNvPr id="37" name="Oval 36"/>
          <p:cNvSpPr/>
          <p:nvPr/>
        </p:nvSpPr>
        <p:spPr>
          <a:xfrm>
            <a:off x="6737350" y="4448175"/>
            <a:ext cx="93663" cy="92075"/>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Tahoma" panose="020B0604030504040204" pitchFamily="34" charset="0"/>
            </a:endParaRPr>
          </a:p>
        </p:txBody>
      </p:sp>
      <p:sp>
        <p:nvSpPr>
          <p:cNvPr id="680986" name="TextBox 26"/>
          <p:cNvSpPr txBox="1">
            <a:spLocks noChangeArrowheads="1"/>
          </p:cNvSpPr>
          <p:nvPr/>
        </p:nvSpPr>
        <p:spPr bwMode="auto">
          <a:xfrm>
            <a:off x="434975" y="3471863"/>
            <a:ext cx="1328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a:solidFill>
                  <a:srgbClr val="000000"/>
                </a:solidFill>
                <a:latin typeface="Calibri" panose="020F0502020204030204" pitchFamily="34" charset="0"/>
              </a:rPr>
              <a:t>Row buffer</a:t>
            </a:r>
          </a:p>
        </p:txBody>
      </p:sp>
      <p:sp>
        <p:nvSpPr>
          <p:cNvPr id="39" name="TextBox 38"/>
          <p:cNvSpPr txBox="1"/>
          <p:nvPr/>
        </p:nvSpPr>
        <p:spPr>
          <a:xfrm>
            <a:off x="1785938" y="3754438"/>
            <a:ext cx="1490662" cy="369887"/>
          </a:xfrm>
          <a:prstGeom prst="rect">
            <a:avLst/>
          </a:prstGeom>
          <a:noFill/>
        </p:spPr>
        <p:txBody>
          <a:bodyPr wrap="none">
            <a:spAutoFit/>
          </a:bodyPr>
          <a:lstStyle/>
          <a:p>
            <a:pPr fontAlgn="auto">
              <a:spcBef>
                <a:spcPts val="0"/>
              </a:spcBef>
              <a:spcAft>
                <a:spcPts val="0"/>
              </a:spcAft>
              <a:defRPr/>
            </a:pPr>
            <a:r>
              <a:rPr lang="en-US" dirty="0">
                <a:solidFill>
                  <a:srgbClr val="303030"/>
                </a:solidFill>
                <a:latin typeface="Tahoma"/>
                <a:ea typeface="+mn-ea"/>
              </a:rPr>
              <a:t>DRAM Cache</a:t>
            </a:r>
          </a:p>
        </p:txBody>
      </p:sp>
      <p:sp>
        <p:nvSpPr>
          <p:cNvPr id="40" name="TextBox 39"/>
          <p:cNvSpPr txBox="1"/>
          <p:nvPr/>
        </p:nvSpPr>
        <p:spPr>
          <a:xfrm>
            <a:off x="5508625" y="3716338"/>
            <a:ext cx="2070100" cy="369887"/>
          </a:xfrm>
          <a:prstGeom prst="rect">
            <a:avLst/>
          </a:prstGeom>
          <a:noFill/>
        </p:spPr>
        <p:txBody>
          <a:bodyPr wrap="none">
            <a:spAutoFit/>
          </a:bodyPr>
          <a:lstStyle/>
          <a:p>
            <a:pPr fontAlgn="auto">
              <a:spcBef>
                <a:spcPts val="0"/>
              </a:spcBef>
              <a:spcAft>
                <a:spcPts val="0"/>
              </a:spcAft>
              <a:defRPr/>
            </a:pPr>
            <a:r>
              <a:rPr lang="en-US" dirty="0">
                <a:solidFill>
                  <a:srgbClr val="303030"/>
                </a:solidFill>
                <a:latin typeface="Tahoma"/>
                <a:ea typeface="+mn-ea"/>
              </a:rPr>
              <a:t>PCM Main Memory</a:t>
            </a:r>
          </a:p>
        </p:txBody>
      </p:sp>
      <p:sp>
        <p:nvSpPr>
          <p:cNvPr id="42" name="Rectangle 41"/>
          <p:cNvSpPr/>
          <p:nvPr/>
        </p:nvSpPr>
        <p:spPr>
          <a:xfrm>
            <a:off x="107950" y="4868863"/>
            <a:ext cx="4572000" cy="646112"/>
          </a:xfrm>
          <a:prstGeom prst="rect">
            <a:avLst/>
          </a:prstGeom>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800">
                <a:solidFill>
                  <a:srgbClr val="008000"/>
                </a:solidFill>
                <a:latin typeface="Tahoma" panose="020B0604030504040204" pitchFamily="34" charset="0"/>
              </a:rPr>
              <a:t>N ns row hit</a:t>
            </a:r>
          </a:p>
          <a:p>
            <a:pPr algn="ctr" eaLnBrk="1" hangingPunct="1"/>
            <a:r>
              <a:rPr lang="en-US" altLang="en-US" sz="1800">
                <a:solidFill>
                  <a:srgbClr val="008000"/>
                </a:solidFill>
                <a:latin typeface="Tahoma" panose="020B0604030504040204" pitchFamily="34" charset="0"/>
              </a:rPr>
              <a:t>Fast row miss</a:t>
            </a:r>
            <a:endParaRPr lang="en-US" altLang="en-US" sz="1800">
              <a:solidFill>
                <a:srgbClr val="FF0000"/>
              </a:solidFill>
              <a:latin typeface="Tahoma" panose="020B0604030504040204" pitchFamily="34" charset="0"/>
            </a:endParaRPr>
          </a:p>
        </p:txBody>
      </p:sp>
      <p:sp>
        <p:nvSpPr>
          <p:cNvPr id="43" name="Rectangle 42"/>
          <p:cNvSpPr/>
          <p:nvPr/>
        </p:nvSpPr>
        <p:spPr>
          <a:xfrm>
            <a:off x="4211638" y="4868863"/>
            <a:ext cx="4572000" cy="646112"/>
          </a:xfrm>
          <a:prstGeom prst="rect">
            <a:avLst/>
          </a:prstGeom>
        </p:spPr>
        <p:txBody>
          <a:bodyPr>
            <a:spAutoFit/>
          </a:bodyPr>
          <a:lstStyle/>
          <a:p>
            <a:pPr algn="ctr" fontAlgn="auto">
              <a:spcBef>
                <a:spcPts val="0"/>
              </a:spcBef>
              <a:spcAft>
                <a:spcPts val="0"/>
              </a:spcAft>
              <a:defRPr/>
            </a:pPr>
            <a:r>
              <a:rPr lang="en-US" dirty="0">
                <a:solidFill>
                  <a:srgbClr val="008000"/>
                </a:solidFill>
                <a:latin typeface="Tahoma"/>
                <a:ea typeface="+mn-ea"/>
              </a:rPr>
              <a:t>N ns row hit</a:t>
            </a:r>
          </a:p>
          <a:p>
            <a:pPr algn="ctr" fontAlgn="auto">
              <a:spcBef>
                <a:spcPts val="0"/>
              </a:spcBef>
              <a:spcAft>
                <a:spcPts val="0"/>
              </a:spcAft>
              <a:defRPr/>
            </a:pPr>
            <a:r>
              <a:rPr lang="en-US" dirty="0">
                <a:solidFill>
                  <a:srgbClr val="FF0000"/>
                </a:solidFill>
                <a:latin typeface="Tahoma"/>
                <a:ea typeface="+mn-ea"/>
              </a:rPr>
              <a:t>Slow row miss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5" name="Title 1"/>
          <p:cNvSpPr>
            <a:spLocks noGrp="1"/>
          </p:cNvSpPr>
          <p:nvPr>
            <p:ph type="title"/>
          </p:nvPr>
        </p:nvSpPr>
        <p:spPr/>
        <p:txBody>
          <a:bodyPr/>
          <a:lstStyle/>
          <a:p>
            <a:r>
              <a:rPr lang="en-US" altLang="en-US" smtClean="0"/>
              <a:t>Row-Locality-Aware Data Placement</a:t>
            </a:r>
          </a:p>
        </p:txBody>
      </p:sp>
      <p:sp>
        <p:nvSpPr>
          <p:cNvPr id="3" name="Content Placeholder 2"/>
          <p:cNvSpPr>
            <a:spLocks noGrp="1"/>
          </p:cNvSpPr>
          <p:nvPr>
            <p:ph idx="1"/>
          </p:nvPr>
        </p:nvSpPr>
        <p:spPr>
          <a:xfrm>
            <a:off x="228600" y="996950"/>
            <a:ext cx="8610600" cy="5194300"/>
          </a:xfrm>
        </p:spPr>
        <p:txBody>
          <a:bodyPr/>
          <a:lstStyle/>
          <a:p>
            <a:r>
              <a:rPr lang="en-US" altLang="en-US" sz="2200" smtClean="0"/>
              <a:t>Idea: </a:t>
            </a:r>
            <a:r>
              <a:rPr lang="en-US" altLang="en-US" sz="2200" smtClean="0">
                <a:solidFill>
                  <a:srgbClr val="0000FF"/>
                </a:solidFill>
              </a:rPr>
              <a:t>Cache in DRAM only those rows that</a:t>
            </a:r>
          </a:p>
          <a:p>
            <a:pPr lvl="1"/>
            <a:r>
              <a:rPr lang="en-US" altLang="en-US" sz="2000" smtClean="0">
                <a:solidFill>
                  <a:srgbClr val="0000FF"/>
                </a:solidFill>
              </a:rPr>
              <a:t>Frequently cause row buffer conflicts </a:t>
            </a:r>
            <a:r>
              <a:rPr lang="en-US" altLang="en-US" sz="2000" smtClean="0">
                <a:sym typeface="Wingdings" panose="05000000000000000000" pitchFamily="2" charset="2"/>
              </a:rPr>
              <a:t> </a:t>
            </a:r>
            <a:r>
              <a:rPr lang="en-US" altLang="en-US" sz="2000" smtClean="0"/>
              <a:t>because row-conflict latency is smaller in DRAM</a:t>
            </a:r>
          </a:p>
          <a:p>
            <a:pPr lvl="1"/>
            <a:r>
              <a:rPr lang="en-US" altLang="en-US" sz="2000" smtClean="0">
                <a:solidFill>
                  <a:srgbClr val="0000FF"/>
                </a:solidFill>
              </a:rPr>
              <a:t>Are reused many times</a:t>
            </a:r>
            <a:r>
              <a:rPr lang="en-US" altLang="en-US" sz="2000" smtClean="0">
                <a:solidFill>
                  <a:srgbClr val="0000FF"/>
                </a:solidFill>
                <a:sym typeface="Wingdings" panose="05000000000000000000" pitchFamily="2" charset="2"/>
              </a:rPr>
              <a:t> </a:t>
            </a:r>
            <a:r>
              <a:rPr lang="en-US" altLang="en-US" sz="2000" smtClean="0">
                <a:sym typeface="Wingdings" panose="05000000000000000000" pitchFamily="2" charset="2"/>
              </a:rPr>
              <a:t> to reduce cache pollution and bandwidth waste</a:t>
            </a:r>
            <a:endParaRPr lang="en-US" altLang="en-US" sz="2000" smtClean="0"/>
          </a:p>
          <a:p>
            <a:endParaRPr lang="en-US" altLang="en-US" sz="1400" smtClean="0"/>
          </a:p>
          <a:p>
            <a:r>
              <a:rPr lang="en-US" altLang="en-US" sz="2200" smtClean="0"/>
              <a:t>Simplified rule of thumb:</a:t>
            </a:r>
          </a:p>
          <a:p>
            <a:pPr lvl="1"/>
            <a:r>
              <a:rPr lang="en-US" altLang="en-US" sz="2000" smtClean="0"/>
              <a:t>Streaming accesses: Better to place in PCM </a:t>
            </a:r>
          </a:p>
          <a:p>
            <a:pPr lvl="1"/>
            <a:r>
              <a:rPr lang="en-US" altLang="en-US" sz="2000" smtClean="0"/>
              <a:t>Other accesses (with some reuse): Better to place in DRAM</a:t>
            </a:r>
          </a:p>
          <a:p>
            <a:pPr lvl="1"/>
            <a:endParaRPr lang="en-US" altLang="en-US" sz="1400" smtClean="0"/>
          </a:p>
          <a:p>
            <a:endParaRPr lang="en-US" altLang="en-US" sz="2200" smtClean="0"/>
          </a:p>
          <a:p>
            <a:endParaRPr lang="en-US" altLang="en-US" sz="2200" smtClean="0"/>
          </a:p>
          <a:p>
            <a:endParaRPr lang="en-US" altLang="en-US" sz="1400" smtClean="0"/>
          </a:p>
          <a:p>
            <a:r>
              <a:rPr lang="en-US" altLang="en-US" sz="2200" smtClean="0"/>
              <a:t>Yoon et al., “</a:t>
            </a:r>
            <a:r>
              <a:rPr lang="en-US" altLang="ja-JP" sz="2200" smtClean="0">
                <a:solidFill>
                  <a:srgbClr val="0000FF"/>
                </a:solidFill>
              </a:rPr>
              <a:t>Row Buffer Locality-Aware Data Placement in Hybrid Memories</a:t>
            </a:r>
            <a:r>
              <a:rPr lang="en-US" altLang="ja-JP" sz="2200" smtClean="0"/>
              <a:t>,</a:t>
            </a:r>
            <a:r>
              <a:rPr lang="en-US" altLang="en-US" sz="2200" smtClean="0"/>
              <a:t>”</a:t>
            </a:r>
            <a:r>
              <a:rPr lang="en-US" altLang="ja-JP" sz="2200" smtClean="0"/>
              <a:t> ICCD 2012 Best Paper Award.</a:t>
            </a:r>
            <a:endParaRPr lang="en-US" altLang="en-US" sz="2200" smtClean="0"/>
          </a:p>
        </p:txBody>
      </p:sp>
      <p:sp>
        <p:nvSpPr>
          <p:cNvPr id="68198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2B334C6-1B50-4B15-B62C-73B3EFFF2BC4}" type="slidenum">
              <a:rPr lang="en-US" altLang="en-US" sz="1600">
                <a:solidFill>
                  <a:srgbClr val="000000"/>
                </a:solidFill>
                <a:latin typeface="Garamond" panose="02020404030301010803" pitchFamily="18" charset="0"/>
              </a:rPr>
              <a:pPr eaLnBrk="1" hangingPunct="1"/>
              <a:t>113</a:t>
            </a:fld>
            <a:endParaRPr lang="en-US" altLang="en-US" sz="1600">
              <a:solidFill>
                <a:srgbClr val="000000"/>
              </a:solidFill>
              <a:latin typeface="Garamond" panose="02020404030301010803"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09" name="Title 1"/>
          <p:cNvSpPr>
            <a:spLocks noGrp="1"/>
          </p:cNvSpPr>
          <p:nvPr>
            <p:ph type="title"/>
          </p:nvPr>
        </p:nvSpPr>
        <p:spPr>
          <a:xfrm>
            <a:off x="228600" y="152400"/>
            <a:ext cx="9096375" cy="1066800"/>
          </a:xfrm>
        </p:spPr>
        <p:txBody>
          <a:bodyPr/>
          <a:lstStyle/>
          <a:p>
            <a:r>
              <a:rPr lang="en-US" altLang="en-US" sz="3800" smtClean="0"/>
              <a:t>Row-Locality-Aware Data Placement: Results</a:t>
            </a:r>
          </a:p>
        </p:txBody>
      </p:sp>
      <p:sp>
        <p:nvSpPr>
          <p:cNvPr id="683010" name="Content Placeholder 2"/>
          <p:cNvSpPr>
            <a:spLocks noGrp="1"/>
          </p:cNvSpPr>
          <p:nvPr>
            <p:ph idx="1"/>
          </p:nvPr>
        </p:nvSpPr>
        <p:spPr>
          <a:xfrm>
            <a:off x="228600" y="996950"/>
            <a:ext cx="8610600" cy="5194300"/>
          </a:xfrm>
        </p:spPr>
        <p:txBody>
          <a:bodyPr/>
          <a:lstStyle/>
          <a:p>
            <a:endParaRPr lang="en-US" altLang="en-US" smtClean="0"/>
          </a:p>
        </p:txBody>
      </p:sp>
      <p:sp>
        <p:nvSpPr>
          <p:cNvPr id="68301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4BA2125-52BB-4246-A116-5D874F668779}" type="slidenum">
              <a:rPr lang="en-US" altLang="en-US" sz="1600">
                <a:solidFill>
                  <a:srgbClr val="000000"/>
                </a:solidFill>
                <a:latin typeface="Garamond" panose="02020404030301010803" pitchFamily="18" charset="0"/>
              </a:rPr>
              <a:pPr eaLnBrk="1" hangingPunct="1"/>
              <a:t>114</a:t>
            </a:fld>
            <a:endParaRPr lang="en-US" altLang="en-US" sz="1600">
              <a:solidFill>
                <a:srgbClr val="000000"/>
              </a:solidFill>
              <a:latin typeface="Garamond" panose="02020404030301010803" pitchFamily="18" charset="0"/>
            </a:endParaRPr>
          </a:p>
        </p:txBody>
      </p:sp>
      <p:graphicFrame>
        <p:nvGraphicFramePr>
          <p:cNvPr id="17" name="Chart 16"/>
          <p:cNvGraphicFramePr>
            <a:graphicFrameLocks/>
          </p:cNvGraphicFramePr>
          <p:nvPr/>
        </p:nvGraphicFramePr>
        <p:xfrm>
          <a:off x="1107583" y="1077492"/>
          <a:ext cx="6697014" cy="5303836"/>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p:cNvSpPr txBox="1"/>
          <p:nvPr/>
        </p:nvSpPr>
        <p:spPr>
          <a:xfrm>
            <a:off x="3563938" y="2324100"/>
            <a:ext cx="823912" cy="368300"/>
          </a:xfrm>
          <a:prstGeom prst="rect">
            <a:avLst/>
          </a:prstGeom>
          <a:noFill/>
        </p:spPr>
        <p:txBody>
          <a:bodyPr>
            <a:spAutoFit/>
          </a:bodyPr>
          <a:lstStyle/>
          <a:p>
            <a:pPr algn="r" fontAlgn="auto">
              <a:spcBef>
                <a:spcPts val="0"/>
              </a:spcBef>
              <a:spcAft>
                <a:spcPts val="0"/>
              </a:spcAft>
              <a:defRPr/>
            </a:pPr>
            <a:r>
              <a:rPr lang="en-US" kern="0" dirty="0">
                <a:solidFill>
                  <a:srgbClr val="0000FF"/>
                </a:solidFill>
                <a:latin typeface="Tahoma"/>
                <a:ea typeface="+mn-ea"/>
              </a:rPr>
              <a:t>10%</a:t>
            </a:r>
          </a:p>
        </p:txBody>
      </p:sp>
      <p:cxnSp>
        <p:nvCxnSpPr>
          <p:cNvPr id="19" name="Straight Arrow Connector 18"/>
          <p:cNvCxnSpPr>
            <a:cxnSpLocks noChangeShapeType="1"/>
          </p:cNvCxnSpPr>
          <p:nvPr/>
        </p:nvCxnSpPr>
        <p:spPr bwMode="auto">
          <a:xfrm flipV="1">
            <a:off x="6237288" y="2414588"/>
            <a:ext cx="0" cy="352425"/>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0" name="TextBox 19"/>
          <p:cNvSpPr txBox="1"/>
          <p:nvPr/>
        </p:nvSpPr>
        <p:spPr>
          <a:xfrm>
            <a:off x="5508625" y="2406650"/>
            <a:ext cx="728663" cy="369888"/>
          </a:xfrm>
          <a:prstGeom prst="rect">
            <a:avLst/>
          </a:prstGeom>
          <a:noFill/>
        </p:spPr>
        <p:txBody>
          <a:bodyPr>
            <a:spAutoFit/>
          </a:bodyPr>
          <a:lstStyle/>
          <a:p>
            <a:pPr algn="r" fontAlgn="auto">
              <a:spcBef>
                <a:spcPts val="0"/>
              </a:spcBef>
              <a:spcAft>
                <a:spcPts val="0"/>
              </a:spcAft>
              <a:defRPr/>
            </a:pPr>
            <a:r>
              <a:rPr lang="en-US" kern="0" dirty="0">
                <a:solidFill>
                  <a:srgbClr val="0000FF"/>
                </a:solidFill>
                <a:latin typeface="Tahoma"/>
                <a:ea typeface="+mn-ea"/>
              </a:rPr>
              <a:t>14%</a:t>
            </a:r>
          </a:p>
        </p:txBody>
      </p:sp>
      <p:cxnSp>
        <p:nvCxnSpPr>
          <p:cNvPr id="22" name="Straight Arrow Connector 21"/>
          <p:cNvCxnSpPr>
            <a:cxnSpLocks noChangeShapeType="1"/>
          </p:cNvCxnSpPr>
          <p:nvPr/>
        </p:nvCxnSpPr>
        <p:spPr bwMode="auto">
          <a:xfrm flipV="1">
            <a:off x="4387850" y="2374900"/>
            <a:ext cx="0" cy="266700"/>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3" name="Straight Arrow Connector 22"/>
          <p:cNvCxnSpPr>
            <a:cxnSpLocks noChangeShapeType="1"/>
          </p:cNvCxnSpPr>
          <p:nvPr/>
        </p:nvCxnSpPr>
        <p:spPr bwMode="auto">
          <a:xfrm flipV="1">
            <a:off x="2538413" y="2446338"/>
            <a:ext cx="0" cy="457200"/>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4" name="TextBox 23"/>
          <p:cNvSpPr txBox="1"/>
          <p:nvPr/>
        </p:nvSpPr>
        <p:spPr>
          <a:xfrm>
            <a:off x="1763713" y="2490788"/>
            <a:ext cx="720725" cy="368300"/>
          </a:xfrm>
          <a:prstGeom prst="rect">
            <a:avLst/>
          </a:prstGeom>
          <a:noFill/>
        </p:spPr>
        <p:txBody>
          <a:bodyPr>
            <a:spAutoFit/>
          </a:bodyPr>
          <a:lstStyle/>
          <a:p>
            <a:pPr algn="r" fontAlgn="auto">
              <a:spcBef>
                <a:spcPts val="0"/>
              </a:spcBef>
              <a:spcAft>
                <a:spcPts val="0"/>
              </a:spcAft>
              <a:defRPr/>
            </a:pPr>
            <a:r>
              <a:rPr lang="en-US" kern="0" dirty="0">
                <a:solidFill>
                  <a:srgbClr val="0000FF"/>
                </a:solidFill>
                <a:latin typeface="Tahoma"/>
                <a:ea typeface="+mn-ea"/>
              </a:rPr>
              <a:t>17%</a:t>
            </a:r>
          </a:p>
        </p:txBody>
      </p:sp>
      <p:sp>
        <p:nvSpPr>
          <p:cNvPr id="30" name="TextBox 29"/>
          <p:cNvSpPr txBox="1"/>
          <p:nvPr/>
        </p:nvSpPr>
        <p:spPr>
          <a:xfrm>
            <a:off x="1679575" y="5576888"/>
            <a:ext cx="5892800" cy="831850"/>
          </a:xfrm>
          <a:prstGeom prst="rect">
            <a:avLst/>
          </a:prstGeom>
          <a:solidFill>
            <a:sysClr val="window" lastClr="FFFFFF"/>
          </a:solidFill>
          <a:ln w="25400" cap="flat" cmpd="sng" algn="ctr">
            <a:solidFill>
              <a:srgbClr val="0000FF"/>
            </a:solidFill>
            <a:prstDash val="solid"/>
          </a:ln>
          <a:effectLst/>
        </p:spPr>
        <p:txBody>
          <a:bodyPr>
            <a:spAutoFit/>
          </a:bodyPr>
          <a:lstStyle/>
          <a:p>
            <a:pPr algn="ctr" fontAlgn="auto">
              <a:spcBef>
                <a:spcPts val="0"/>
              </a:spcBef>
              <a:spcAft>
                <a:spcPts val="0"/>
              </a:spcAft>
              <a:defRPr/>
            </a:pPr>
            <a:r>
              <a:rPr lang="en-US" sz="2400" b="1" kern="0" dirty="0">
                <a:solidFill>
                  <a:srgbClr val="FF0000"/>
                </a:solidFill>
                <a:latin typeface="Calibri"/>
                <a:ea typeface="+mn-ea"/>
              </a:rPr>
              <a:t>Memory energy-efficiency and fairness also improve correspondingly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4" grpId="0"/>
      <p:bldP spid="30"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a:graphicFrameLocks/>
          </p:cNvGraphicFramePr>
          <p:nvPr/>
        </p:nvGraphicFramePr>
        <p:xfrm>
          <a:off x="902082" y="1417638"/>
          <a:ext cx="7065701" cy="493871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0" y="1879600"/>
            <a:ext cx="9144000" cy="4468813"/>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000000"/>
              </a:solidFill>
              <a:latin typeface="Calibri" panose="020F0502020204030204" pitchFamily="34" charset="0"/>
            </a:endParaRPr>
          </a:p>
        </p:txBody>
      </p:sp>
      <p:graphicFrame>
        <p:nvGraphicFramePr>
          <p:cNvPr id="13" name="Chart 12"/>
          <p:cNvGraphicFramePr>
            <a:graphicFrameLocks/>
          </p:cNvGraphicFramePr>
          <p:nvPr/>
        </p:nvGraphicFramePr>
        <p:xfrm>
          <a:off x="902083" y="1999737"/>
          <a:ext cx="3138021" cy="43492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nvGraphicFramePr>
        <p:xfrm>
          <a:off x="4847052" y="1999738"/>
          <a:ext cx="3107242" cy="4356612"/>
        </p:xfrm>
        <a:graphic>
          <a:graphicData uri="http://schemas.openxmlformats.org/drawingml/2006/chart">
            <c:chart xmlns:c="http://schemas.openxmlformats.org/drawingml/2006/chart" xmlns:r="http://schemas.openxmlformats.org/officeDocument/2006/relationships" r:id="rId5"/>
          </a:graphicData>
        </a:graphic>
      </p:graphicFrame>
      <p:sp>
        <p:nvSpPr>
          <p:cNvPr id="684037" name="Title 1"/>
          <p:cNvSpPr>
            <a:spLocks noGrp="1"/>
          </p:cNvSpPr>
          <p:nvPr>
            <p:ph type="title"/>
          </p:nvPr>
        </p:nvSpPr>
        <p:spPr/>
        <p:txBody>
          <a:bodyPr/>
          <a:lstStyle/>
          <a:p>
            <a:pPr eaLnBrk="1" hangingPunct="1"/>
            <a:r>
              <a:rPr lang="en-US" altLang="en-US" smtClean="0">
                <a:latin typeface="Times" panose="02020603050405020304" pitchFamily="18" charset="0"/>
              </a:rPr>
              <a:t>Hybrid vs. All-PCM/DRAM</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DAA8871-3BDE-4A73-85B0-16EA278B2344}" type="slidenum">
              <a:rPr lang="en-US" altLang="en-US" sz="2000">
                <a:solidFill>
                  <a:srgbClr val="898989"/>
                </a:solidFill>
                <a:latin typeface="Calibri" panose="020F0502020204030204" pitchFamily="34" charset="0"/>
              </a:rPr>
              <a:pPr eaLnBrk="1" hangingPunct="1"/>
              <a:t>115</a:t>
            </a:fld>
            <a:endParaRPr lang="en-US" altLang="en-US" sz="2000">
              <a:solidFill>
                <a:srgbClr val="898989"/>
              </a:solidFill>
              <a:latin typeface="Calibri" panose="020F0502020204030204" pitchFamily="34" charset="0"/>
            </a:endParaRPr>
          </a:p>
        </p:txBody>
      </p:sp>
      <p:cxnSp>
        <p:nvCxnSpPr>
          <p:cNvPr id="15" name="Straight Arrow Connector 14"/>
          <p:cNvCxnSpPr>
            <a:cxnSpLocks noChangeShapeType="1"/>
          </p:cNvCxnSpPr>
          <p:nvPr/>
        </p:nvCxnSpPr>
        <p:spPr bwMode="auto">
          <a:xfrm flipV="1">
            <a:off x="2466975" y="3562350"/>
            <a:ext cx="0" cy="604838"/>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6" name="Straight Arrow Connector 15"/>
          <p:cNvCxnSpPr>
            <a:cxnSpLocks noChangeShapeType="1"/>
          </p:cNvCxnSpPr>
          <p:nvPr/>
        </p:nvCxnSpPr>
        <p:spPr bwMode="auto">
          <a:xfrm>
            <a:off x="2906713" y="2513013"/>
            <a:ext cx="0" cy="1049337"/>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 name="TextBox 8"/>
          <p:cNvSpPr txBox="1"/>
          <p:nvPr/>
        </p:nvSpPr>
        <p:spPr>
          <a:xfrm>
            <a:off x="1306513" y="4746625"/>
            <a:ext cx="6632575" cy="830263"/>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a:spAutoFit/>
          </a:bodyPr>
          <a:lstStyle/>
          <a:p>
            <a:pPr algn="ctr" defTabSz="457200">
              <a:defRPr/>
            </a:pPr>
            <a:r>
              <a:rPr lang="en-US" sz="2400" b="1" dirty="0">
                <a:solidFill>
                  <a:srgbClr val="0000FF"/>
                </a:solidFill>
              </a:rPr>
              <a:t>31% better performance than all PCM, </a:t>
            </a:r>
          </a:p>
          <a:p>
            <a:pPr algn="ctr" defTabSz="457200">
              <a:defRPr/>
            </a:pPr>
            <a:r>
              <a:rPr lang="en-US" sz="2400" b="1" dirty="0">
                <a:solidFill>
                  <a:srgbClr val="0000FF"/>
                </a:solidFill>
              </a:rPr>
              <a:t>within 29% of all DRAM performance</a:t>
            </a:r>
          </a:p>
        </p:txBody>
      </p:sp>
      <p:sp>
        <p:nvSpPr>
          <p:cNvPr id="11" name="TextBox 10"/>
          <p:cNvSpPr txBox="1">
            <a:spLocks noChangeArrowheads="1"/>
          </p:cNvSpPr>
          <p:nvPr/>
        </p:nvSpPr>
        <p:spPr bwMode="auto">
          <a:xfrm>
            <a:off x="1868488" y="3679825"/>
            <a:ext cx="598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en-US" sz="1800">
                <a:solidFill>
                  <a:srgbClr val="0000FF"/>
                </a:solidFill>
                <a:latin typeface="Calibri" panose="020F0502020204030204" pitchFamily="34" charset="0"/>
              </a:rPr>
              <a:t>31%</a:t>
            </a:r>
          </a:p>
        </p:txBody>
      </p:sp>
      <p:sp>
        <p:nvSpPr>
          <p:cNvPr id="12" name="TextBox 11"/>
          <p:cNvSpPr txBox="1">
            <a:spLocks noChangeArrowheads="1"/>
          </p:cNvSpPr>
          <p:nvPr/>
        </p:nvSpPr>
        <p:spPr bwMode="auto">
          <a:xfrm>
            <a:off x="2309813" y="2852738"/>
            <a:ext cx="596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en-US" sz="1800">
                <a:solidFill>
                  <a:srgbClr val="0000FF"/>
                </a:solidFill>
                <a:latin typeface="Calibri" panose="020F0502020204030204" pitchFamily="34" charset="0"/>
              </a:rPr>
              <a:t>29%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7" name="Title 1"/>
          <p:cNvSpPr>
            <a:spLocks noGrp="1"/>
          </p:cNvSpPr>
          <p:nvPr>
            <p:ph type="title"/>
          </p:nvPr>
        </p:nvSpPr>
        <p:spPr/>
        <p:txBody>
          <a:bodyPr/>
          <a:lstStyle/>
          <a:p>
            <a:r>
              <a:rPr lang="en-US" altLang="en-US" smtClean="0"/>
              <a:t>Aside: STT-MRAM as Main Memory</a:t>
            </a:r>
          </a:p>
        </p:txBody>
      </p:sp>
      <p:sp>
        <p:nvSpPr>
          <p:cNvPr id="3" name="Content Placeholder 2"/>
          <p:cNvSpPr>
            <a:spLocks noGrp="1"/>
          </p:cNvSpPr>
          <p:nvPr>
            <p:ph idx="1"/>
          </p:nvPr>
        </p:nvSpPr>
        <p:spPr>
          <a:xfrm>
            <a:off x="107950" y="1066800"/>
            <a:ext cx="5957888" cy="5314950"/>
          </a:xfrm>
        </p:spPr>
        <p:txBody>
          <a:bodyPr>
            <a:normAutofit/>
          </a:bodyPr>
          <a:lstStyle/>
          <a:p>
            <a:pPr>
              <a:lnSpc>
                <a:spcPct val="90000"/>
              </a:lnSpc>
            </a:pPr>
            <a:r>
              <a:rPr lang="en-US" altLang="en-US" smtClean="0"/>
              <a:t>Magnetic Tunnel Junction (MTJ)</a:t>
            </a:r>
          </a:p>
          <a:p>
            <a:pPr lvl="1">
              <a:lnSpc>
                <a:spcPct val="90000"/>
              </a:lnSpc>
            </a:pPr>
            <a:r>
              <a:rPr lang="en-US" altLang="en-US" smtClean="0"/>
              <a:t>Reference layer: Fixed</a:t>
            </a:r>
          </a:p>
          <a:p>
            <a:pPr lvl="1">
              <a:lnSpc>
                <a:spcPct val="90000"/>
              </a:lnSpc>
            </a:pPr>
            <a:r>
              <a:rPr lang="en-US" altLang="en-US" smtClean="0"/>
              <a:t>Free layer: Parallel or anti-parallel</a:t>
            </a:r>
          </a:p>
          <a:p>
            <a:pPr>
              <a:lnSpc>
                <a:spcPct val="90000"/>
              </a:lnSpc>
            </a:pPr>
            <a:r>
              <a:rPr lang="en-US" altLang="en-US" smtClean="0"/>
              <a:t>Cell</a:t>
            </a:r>
          </a:p>
          <a:p>
            <a:pPr lvl="1">
              <a:lnSpc>
                <a:spcPct val="90000"/>
              </a:lnSpc>
            </a:pPr>
            <a:r>
              <a:rPr lang="en-US" altLang="en-US" smtClean="0"/>
              <a:t>Access transistor, bit/sense lines</a:t>
            </a:r>
          </a:p>
          <a:p>
            <a:pPr>
              <a:lnSpc>
                <a:spcPct val="90000"/>
              </a:lnSpc>
            </a:pPr>
            <a:r>
              <a:rPr lang="en-US" altLang="en-US" smtClean="0"/>
              <a:t>Read and Write</a:t>
            </a:r>
          </a:p>
          <a:p>
            <a:pPr lvl="1">
              <a:lnSpc>
                <a:spcPct val="90000"/>
              </a:lnSpc>
            </a:pPr>
            <a:r>
              <a:rPr lang="en-US" altLang="en-US" smtClean="0"/>
              <a:t>Read: Apply a small voltage across bitline and senseline; read the current. </a:t>
            </a:r>
          </a:p>
          <a:p>
            <a:pPr lvl="1">
              <a:lnSpc>
                <a:spcPct val="90000"/>
              </a:lnSpc>
            </a:pPr>
            <a:r>
              <a:rPr lang="en-US" altLang="en-US" smtClean="0"/>
              <a:t>Write: Push large current through MTJ.  </a:t>
            </a:r>
            <a:r>
              <a:rPr lang="en-US" altLang="en-US" smtClean="0">
                <a:solidFill>
                  <a:srgbClr val="FF0000"/>
                </a:solidFill>
              </a:rPr>
              <a:t>Direction of current determines new orientation of the free layer.</a:t>
            </a:r>
          </a:p>
          <a:p>
            <a:pPr>
              <a:lnSpc>
                <a:spcPct val="90000"/>
              </a:lnSpc>
            </a:pPr>
            <a:endParaRPr lang="en-US" altLang="en-US" smtClean="0"/>
          </a:p>
          <a:p>
            <a:pPr>
              <a:lnSpc>
                <a:spcPct val="90000"/>
              </a:lnSpc>
            </a:pPr>
            <a:r>
              <a:rPr lang="en-US" altLang="en-US" sz="1900" smtClean="0"/>
              <a:t>Kultursay et al., “</a:t>
            </a:r>
            <a:r>
              <a:rPr lang="en-US" altLang="ja-JP" sz="1900" smtClean="0">
                <a:solidFill>
                  <a:srgbClr val="0000FF"/>
                </a:solidFill>
              </a:rPr>
              <a:t>Evaluating STT-RAM as an Energy-Efficient Main Memory Alternative</a:t>
            </a:r>
            <a:r>
              <a:rPr lang="en-US" altLang="ja-JP" sz="1900" smtClean="0"/>
              <a:t>,</a:t>
            </a:r>
            <a:r>
              <a:rPr lang="en-US" altLang="en-US" sz="1900" smtClean="0"/>
              <a:t>”</a:t>
            </a:r>
            <a:r>
              <a:rPr lang="en-US" altLang="ja-JP" sz="1900" smtClean="0"/>
              <a:t> ISPASS 2013.</a:t>
            </a:r>
            <a:endParaRPr lang="en-US" altLang="en-US" sz="1900" smtClean="0"/>
          </a:p>
        </p:txBody>
      </p:sp>
      <p:grpSp>
        <p:nvGrpSpPr>
          <p:cNvPr id="685059" name="Group 16"/>
          <p:cNvGrpSpPr>
            <a:grpSpLocks/>
          </p:cNvGrpSpPr>
          <p:nvPr/>
        </p:nvGrpSpPr>
        <p:grpSpPr bwMode="auto">
          <a:xfrm>
            <a:off x="6519863" y="1265238"/>
            <a:ext cx="1841500" cy="2517775"/>
            <a:chOff x="7391400" y="3272135"/>
            <a:chExt cx="2679833" cy="3361730"/>
          </a:xfrm>
        </p:grpSpPr>
        <p:sp>
          <p:nvSpPr>
            <p:cNvPr id="4" name="Rectangle 3"/>
            <p:cNvSpPr/>
            <p:nvPr/>
          </p:nvSpPr>
          <p:spPr>
            <a:xfrm>
              <a:off x="7391400" y="3734214"/>
              <a:ext cx="2665972" cy="381533"/>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US" sz="1400">
                  <a:solidFill>
                    <a:srgbClr val="FFFFFF"/>
                  </a:solidFill>
                </a:rPr>
                <a:t>Reference Layer</a:t>
              </a:r>
            </a:p>
          </p:txBody>
        </p:sp>
        <p:sp>
          <p:nvSpPr>
            <p:cNvPr id="5" name="Rectangle 4"/>
            <p:cNvSpPr/>
            <p:nvPr/>
          </p:nvSpPr>
          <p:spPr>
            <a:xfrm>
              <a:off x="7391400" y="4495160"/>
              <a:ext cx="2665972" cy="381533"/>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US" sz="1400">
                  <a:solidFill>
                    <a:srgbClr val="FFFFFF"/>
                  </a:solidFill>
                </a:rPr>
                <a:t>Free Layer</a:t>
              </a:r>
            </a:p>
          </p:txBody>
        </p:sp>
        <p:sp>
          <p:nvSpPr>
            <p:cNvPr id="6" name="Rectangle 5"/>
            <p:cNvSpPr/>
            <p:nvPr/>
          </p:nvSpPr>
          <p:spPr>
            <a:xfrm>
              <a:off x="7391400" y="4115747"/>
              <a:ext cx="2665972" cy="379413"/>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400">
                  <a:solidFill>
                    <a:srgbClr val="000000"/>
                  </a:solidFill>
                </a:rPr>
                <a:t>Barrier</a:t>
              </a:r>
            </a:p>
          </p:txBody>
        </p:sp>
        <p:sp>
          <p:nvSpPr>
            <p:cNvPr id="7" name="Right Arrow 6"/>
            <p:cNvSpPr/>
            <p:nvPr/>
          </p:nvSpPr>
          <p:spPr>
            <a:xfrm>
              <a:off x="9368932" y="3772367"/>
              <a:ext cx="609893" cy="305226"/>
            </a:xfrm>
            <a:prstGeom prst="rightArrow">
              <a:avLst/>
            </a:prstGeom>
          </p:spPr>
          <p:style>
            <a:lnRef idx="2">
              <a:schemeClr val="dk1"/>
            </a:lnRef>
            <a:fillRef idx="1">
              <a:schemeClr val="lt1"/>
            </a:fillRef>
            <a:effectRef idx="0">
              <a:schemeClr val="dk1"/>
            </a:effectRef>
            <a:fontRef idx="minor">
              <a:schemeClr val="dk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400">
                <a:solidFill>
                  <a:srgbClr val="000000"/>
                </a:solidFill>
                <a:latin typeface="Tahoma" panose="020B0604030504040204" pitchFamily="34" charset="0"/>
              </a:endParaRPr>
            </a:p>
          </p:txBody>
        </p:sp>
        <p:sp>
          <p:nvSpPr>
            <p:cNvPr id="8" name="Right Arrow 7"/>
            <p:cNvSpPr/>
            <p:nvPr/>
          </p:nvSpPr>
          <p:spPr>
            <a:xfrm>
              <a:off x="9373552" y="4533313"/>
              <a:ext cx="607582" cy="305226"/>
            </a:xfrm>
            <a:prstGeom prst="rightArrow">
              <a:avLst/>
            </a:prstGeom>
          </p:spPr>
          <p:style>
            <a:lnRef idx="2">
              <a:schemeClr val="dk1"/>
            </a:lnRef>
            <a:fillRef idx="1">
              <a:schemeClr val="lt1"/>
            </a:fillRef>
            <a:effectRef idx="0">
              <a:schemeClr val="dk1"/>
            </a:effectRef>
            <a:fontRef idx="minor">
              <a:schemeClr val="dk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400">
                <a:solidFill>
                  <a:srgbClr val="000000"/>
                </a:solidFill>
                <a:latin typeface="Tahoma" panose="020B0604030504040204" pitchFamily="34" charset="0"/>
              </a:endParaRPr>
            </a:p>
          </p:txBody>
        </p:sp>
        <p:sp>
          <p:nvSpPr>
            <p:cNvPr id="9" name="Rectangle 8"/>
            <p:cNvSpPr/>
            <p:nvPr/>
          </p:nvSpPr>
          <p:spPr>
            <a:xfrm>
              <a:off x="7405261" y="5491385"/>
              <a:ext cx="2665972" cy="381533"/>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US" sz="1400">
                  <a:solidFill>
                    <a:srgbClr val="FFFFFF"/>
                  </a:solidFill>
                </a:rPr>
                <a:t>Reference Layer</a:t>
              </a:r>
            </a:p>
          </p:txBody>
        </p:sp>
        <p:sp>
          <p:nvSpPr>
            <p:cNvPr id="10" name="Rectangle 9"/>
            <p:cNvSpPr/>
            <p:nvPr/>
          </p:nvSpPr>
          <p:spPr>
            <a:xfrm>
              <a:off x="7405261" y="6252332"/>
              <a:ext cx="2665972" cy="381533"/>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US" sz="1400">
                  <a:solidFill>
                    <a:srgbClr val="FFFFFF"/>
                  </a:solidFill>
                </a:rPr>
                <a:t>Free Layer</a:t>
              </a:r>
            </a:p>
          </p:txBody>
        </p:sp>
        <p:sp>
          <p:nvSpPr>
            <p:cNvPr id="11" name="Rectangle 10"/>
            <p:cNvSpPr/>
            <p:nvPr/>
          </p:nvSpPr>
          <p:spPr>
            <a:xfrm>
              <a:off x="7405261" y="5872918"/>
              <a:ext cx="2665972" cy="379414"/>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400">
                  <a:solidFill>
                    <a:srgbClr val="000000"/>
                  </a:solidFill>
                </a:rPr>
                <a:t>Barrier</a:t>
              </a:r>
            </a:p>
          </p:txBody>
        </p:sp>
        <p:sp>
          <p:nvSpPr>
            <p:cNvPr id="12" name="Right Arrow 11"/>
            <p:cNvSpPr/>
            <p:nvPr/>
          </p:nvSpPr>
          <p:spPr>
            <a:xfrm>
              <a:off x="9373552" y="5529538"/>
              <a:ext cx="607582" cy="305226"/>
            </a:xfrm>
            <a:prstGeom prst="rightArrow">
              <a:avLst/>
            </a:prstGeom>
          </p:spPr>
          <p:style>
            <a:lnRef idx="2">
              <a:schemeClr val="dk1"/>
            </a:lnRef>
            <a:fillRef idx="1">
              <a:schemeClr val="lt1"/>
            </a:fillRef>
            <a:effectRef idx="0">
              <a:schemeClr val="dk1"/>
            </a:effectRef>
            <a:fontRef idx="minor">
              <a:schemeClr val="dk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400">
                <a:solidFill>
                  <a:srgbClr val="000000"/>
                </a:solidFill>
                <a:latin typeface="Tahoma" panose="020B0604030504040204" pitchFamily="34" charset="0"/>
              </a:endParaRPr>
            </a:p>
          </p:txBody>
        </p:sp>
        <p:sp>
          <p:nvSpPr>
            <p:cNvPr id="13" name="Right Arrow 12"/>
            <p:cNvSpPr/>
            <p:nvPr/>
          </p:nvSpPr>
          <p:spPr>
            <a:xfrm rot="10800000">
              <a:off x="9373552" y="6290485"/>
              <a:ext cx="607582" cy="305226"/>
            </a:xfrm>
            <a:prstGeom prst="rightArrow">
              <a:avLst/>
            </a:prstGeom>
          </p:spPr>
          <p:style>
            <a:lnRef idx="2">
              <a:schemeClr val="dk1"/>
            </a:lnRef>
            <a:fillRef idx="1">
              <a:schemeClr val="lt1"/>
            </a:fillRef>
            <a:effectRef idx="0">
              <a:schemeClr val="dk1"/>
            </a:effectRef>
            <a:fontRef idx="minor">
              <a:schemeClr val="dk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400">
                <a:solidFill>
                  <a:srgbClr val="000000"/>
                </a:solidFill>
                <a:latin typeface="Tahoma" panose="020B0604030504040204" pitchFamily="34" charset="0"/>
              </a:endParaRPr>
            </a:p>
          </p:txBody>
        </p:sp>
        <p:sp>
          <p:nvSpPr>
            <p:cNvPr id="14" name="TextBox 13"/>
            <p:cNvSpPr txBox="1"/>
            <p:nvPr/>
          </p:nvSpPr>
          <p:spPr>
            <a:xfrm>
              <a:off x="8077529" y="3272135"/>
              <a:ext cx="1185134" cy="411208"/>
            </a:xfrm>
            <a:prstGeom prst="rect">
              <a:avLst/>
            </a:prstGeom>
            <a:noFill/>
          </p:spPr>
          <p:txBody>
            <a:bodyPr wrap="none">
              <a:spAutoFit/>
            </a:bodyPr>
            <a:lstStyle/>
            <a:p>
              <a:pPr fontAlgn="auto">
                <a:spcBef>
                  <a:spcPts val="0"/>
                </a:spcBef>
                <a:spcAft>
                  <a:spcPts val="0"/>
                </a:spcAft>
                <a:defRPr/>
              </a:pPr>
              <a:r>
                <a:rPr lang="en-US" sz="1400">
                  <a:solidFill>
                    <a:srgbClr val="000000"/>
                  </a:solidFill>
                  <a:latin typeface="Tahoma"/>
                  <a:ea typeface="+mn-ea"/>
                </a:rPr>
                <a:t>Logical 0</a:t>
              </a:r>
            </a:p>
          </p:txBody>
        </p:sp>
        <p:sp>
          <p:nvSpPr>
            <p:cNvPr id="15" name="TextBox 14"/>
            <p:cNvSpPr txBox="1"/>
            <p:nvPr/>
          </p:nvSpPr>
          <p:spPr>
            <a:xfrm>
              <a:off x="8079840" y="5033545"/>
              <a:ext cx="1185132" cy="411208"/>
            </a:xfrm>
            <a:prstGeom prst="rect">
              <a:avLst/>
            </a:prstGeom>
            <a:noFill/>
          </p:spPr>
          <p:txBody>
            <a:bodyPr wrap="none">
              <a:spAutoFit/>
            </a:bodyPr>
            <a:lstStyle/>
            <a:p>
              <a:pPr fontAlgn="auto">
                <a:spcBef>
                  <a:spcPts val="0"/>
                </a:spcBef>
                <a:spcAft>
                  <a:spcPts val="0"/>
                </a:spcAft>
                <a:defRPr/>
              </a:pPr>
              <a:r>
                <a:rPr lang="en-US" sz="1400">
                  <a:solidFill>
                    <a:srgbClr val="000000"/>
                  </a:solidFill>
                  <a:latin typeface="Tahoma"/>
                  <a:ea typeface="+mn-ea"/>
                </a:rPr>
                <a:t>Logical 1</a:t>
              </a:r>
            </a:p>
          </p:txBody>
        </p:sp>
      </p:grpSp>
      <p:grpSp>
        <p:nvGrpSpPr>
          <p:cNvPr id="39" name="Group 38"/>
          <p:cNvGrpSpPr>
            <a:grpSpLocks/>
          </p:cNvGrpSpPr>
          <p:nvPr/>
        </p:nvGrpSpPr>
        <p:grpSpPr bwMode="auto">
          <a:xfrm>
            <a:off x="6065838" y="4335463"/>
            <a:ext cx="2919412" cy="1566862"/>
            <a:chOff x="2667000" y="2117229"/>
            <a:chExt cx="2919304" cy="1567247"/>
          </a:xfrm>
        </p:grpSpPr>
        <p:cxnSp>
          <p:nvCxnSpPr>
            <p:cNvPr id="18" name="Straight Connector 17"/>
            <p:cNvCxnSpPr/>
            <p:nvPr/>
          </p:nvCxnSpPr>
          <p:spPr>
            <a:xfrm>
              <a:off x="2895592" y="2437983"/>
              <a:ext cx="22859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419447" y="2744445"/>
              <a:ext cx="3809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419447" y="2820664"/>
              <a:ext cx="3809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425797" y="2820664"/>
              <a:ext cx="0" cy="1270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792495" y="2820664"/>
              <a:ext cx="0" cy="1238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047986" y="2938168"/>
              <a:ext cx="377811" cy="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608352" y="2437983"/>
              <a:ext cx="0" cy="306462"/>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792495" y="2117229"/>
              <a:ext cx="1035012" cy="338220"/>
            </a:xfrm>
            <a:prstGeom prst="rect">
              <a:avLst/>
            </a:prstGeom>
            <a:noFill/>
          </p:spPr>
          <p:txBody>
            <a:bodyPr wrap="none">
              <a:spAutoFit/>
            </a:bodyPr>
            <a:lstStyle/>
            <a:p>
              <a:pPr fontAlgn="auto">
                <a:spcBef>
                  <a:spcPts val="0"/>
                </a:spcBef>
                <a:spcAft>
                  <a:spcPts val="0"/>
                </a:spcAft>
                <a:defRPr/>
              </a:pPr>
              <a:r>
                <a:rPr lang="en-US" sz="1600" dirty="0">
                  <a:solidFill>
                    <a:srgbClr val="000000"/>
                  </a:solidFill>
                  <a:latin typeface="Tahoma"/>
                  <a:ea typeface="+mn-ea"/>
                </a:rPr>
                <a:t>Word Line</a:t>
              </a:r>
            </a:p>
          </p:txBody>
        </p:sp>
        <p:sp>
          <p:nvSpPr>
            <p:cNvPr id="26" name="TextBox 25"/>
            <p:cNvSpPr txBox="1"/>
            <p:nvPr/>
          </p:nvSpPr>
          <p:spPr>
            <a:xfrm>
              <a:off x="2667000" y="3346256"/>
              <a:ext cx="801657" cy="338220"/>
            </a:xfrm>
            <a:prstGeom prst="rect">
              <a:avLst/>
            </a:prstGeom>
            <a:noFill/>
          </p:spPr>
          <p:txBody>
            <a:bodyPr wrap="none">
              <a:spAutoFit/>
            </a:bodyPr>
            <a:lstStyle/>
            <a:p>
              <a:pPr fontAlgn="auto">
                <a:spcBef>
                  <a:spcPts val="0"/>
                </a:spcBef>
                <a:spcAft>
                  <a:spcPts val="0"/>
                </a:spcAft>
                <a:defRPr/>
              </a:pPr>
              <a:r>
                <a:rPr lang="en-US" sz="1600" dirty="0">
                  <a:solidFill>
                    <a:srgbClr val="000000"/>
                  </a:solidFill>
                  <a:latin typeface="Tahoma"/>
                  <a:ea typeface="+mn-ea"/>
                </a:rPr>
                <a:t>Bit Line</a:t>
              </a:r>
            </a:p>
          </p:txBody>
        </p:sp>
        <p:cxnSp>
          <p:nvCxnSpPr>
            <p:cNvPr id="27" name="Straight Connector 26"/>
            <p:cNvCxnSpPr/>
            <p:nvPr/>
          </p:nvCxnSpPr>
          <p:spPr>
            <a:xfrm>
              <a:off x="3792495" y="2938168"/>
              <a:ext cx="547668" cy="0"/>
            </a:xfrm>
            <a:prstGeom prst="line">
              <a:avLst/>
            </a:prstGeom>
            <a:ln w="19050">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165457" y="2944519"/>
              <a:ext cx="903254" cy="524004"/>
            </a:xfrm>
            <a:prstGeom prst="rect">
              <a:avLst/>
            </a:prstGeom>
            <a:noFill/>
          </p:spPr>
          <p:txBody>
            <a:bodyPr wrap="none">
              <a:spAutoFit/>
            </a:bodyPr>
            <a:lstStyle/>
            <a:p>
              <a:pPr algn="ctr" fontAlgn="auto">
                <a:spcBef>
                  <a:spcPts val="0"/>
                </a:spcBef>
                <a:spcAft>
                  <a:spcPts val="0"/>
                </a:spcAft>
                <a:defRPr/>
              </a:pPr>
              <a:r>
                <a:rPr lang="en-US" sz="1400" dirty="0">
                  <a:solidFill>
                    <a:srgbClr val="000000"/>
                  </a:solidFill>
                  <a:latin typeface="Tahoma"/>
                  <a:ea typeface="+mn-ea"/>
                </a:rPr>
                <a:t>Access</a:t>
              </a:r>
            </a:p>
            <a:p>
              <a:pPr algn="ctr" fontAlgn="auto">
                <a:spcBef>
                  <a:spcPts val="0"/>
                </a:spcBef>
                <a:spcAft>
                  <a:spcPts val="0"/>
                </a:spcAft>
                <a:defRPr/>
              </a:pPr>
              <a:r>
                <a:rPr lang="en-US" sz="1400" dirty="0">
                  <a:solidFill>
                    <a:srgbClr val="000000"/>
                  </a:solidFill>
                  <a:latin typeface="Tahoma"/>
                  <a:ea typeface="+mn-ea"/>
                </a:rPr>
                <a:t>Transistor</a:t>
              </a:r>
            </a:p>
          </p:txBody>
        </p:sp>
        <p:sp>
          <p:nvSpPr>
            <p:cNvPr id="29" name="TextBox 28"/>
            <p:cNvSpPr txBox="1"/>
            <p:nvPr/>
          </p:nvSpPr>
          <p:spPr>
            <a:xfrm>
              <a:off x="4206818" y="2592008"/>
              <a:ext cx="479407" cy="308051"/>
            </a:xfrm>
            <a:prstGeom prst="rect">
              <a:avLst/>
            </a:prstGeom>
            <a:noFill/>
          </p:spPr>
          <p:txBody>
            <a:bodyPr wrap="none">
              <a:spAutoFit/>
            </a:bodyPr>
            <a:lstStyle/>
            <a:p>
              <a:pPr algn="ctr" fontAlgn="auto">
                <a:spcBef>
                  <a:spcPts val="0"/>
                </a:spcBef>
                <a:spcAft>
                  <a:spcPts val="0"/>
                </a:spcAft>
                <a:defRPr/>
              </a:pPr>
              <a:r>
                <a:rPr lang="en-US" sz="1400" dirty="0">
                  <a:solidFill>
                    <a:srgbClr val="000000"/>
                  </a:solidFill>
                  <a:latin typeface="Tahoma"/>
                  <a:ea typeface="+mn-ea"/>
                </a:rPr>
                <a:t>MTJ</a:t>
              </a:r>
            </a:p>
          </p:txBody>
        </p:sp>
        <p:grpSp>
          <p:nvGrpSpPr>
            <p:cNvPr id="685073" name="Group 29"/>
            <p:cNvGrpSpPr>
              <a:grpSpLocks/>
            </p:cNvGrpSpPr>
            <p:nvPr/>
          </p:nvGrpSpPr>
          <p:grpSpPr bwMode="auto">
            <a:xfrm>
              <a:off x="4336395" y="2823972"/>
              <a:ext cx="225574" cy="228600"/>
              <a:chOff x="844252" y="685800"/>
              <a:chExt cx="225574" cy="228600"/>
            </a:xfrm>
          </p:grpSpPr>
          <p:sp>
            <p:nvSpPr>
              <p:cNvPr id="31" name="Rectangle 30"/>
              <p:cNvSpPr/>
              <p:nvPr/>
            </p:nvSpPr>
            <p:spPr>
              <a:xfrm>
                <a:off x="844845" y="685668"/>
                <a:ext cx="73022" cy="228656"/>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Tahoma" panose="020B0604030504040204" pitchFamily="34" charset="0"/>
                </a:endParaRPr>
              </a:p>
            </p:txBody>
          </p:sp>
          <p:sp>
            <p:nvSpPr>
              <p:cNvPr id="32" name="Rectangle 31"/>
              <p:cNvSpPr/>
              <p:nvPr/>
            </p:nvSpPr>
            <p:spPr>
              <a:xfrm>
                <a:off x="917867" y="685668"/>
                <a:ext cx="73022" cy="22865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Tahoma" panose="020B0604030504040204" pitchFamily="34" charset="0"/>
                </a:endParaRPr>
              </a:p>
            </p:txBody>
          </p:sp>
          <p:sp>
            <p:nvSpPr>
              <p:cNvPr id="33" name="Rectangle 32"/>
              <p:cNvSpPr/>
              <p:nvPr/>
            </p:nvSpPr>
            <p:spPr>
              <a:xfrm>
                <a:off x="997240" y="685668"/>
                <a:ext cx="73022" cy="228656"/>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Tahoma" panose="020B0604030504040204" pitchFamily="34" charset="0"/>
                </a:endParaRPr>
              </a:p>
            </p:txBody>
          </p:sp>
        </p:grpSp>
        <p:cxnSp>
          <p:nvCxnSpPr>
            <p:cNvPr id="34" name="Straight Connector 33"/>
            <p:cNvCxnSpPr/>
            <p:nvPr/>
          </p:nvCxnSpPr>
          <p:spPr>
            <a:xfrm flipH="1">
              <a:off x="4525893" y="2938168"/>
              <a:ext cx="530205" cy="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nvGrpSpPr>
            <p:cNvPr id="685075" name="Group 34"/>
            <p:cNvGrpSpPr>
              <a:grpSpLocks/>
            </p:cNvGrpSpPr>
            <p:nvPr/>
          </p:nvGrpSpPr>
          <p:grpSpPr bwMode="auto">
            <a:xfrm>
              <a:off x="3048000" y="2209800"/>
              <a:ext cx="2007552" cy="1181336"/>
              <a:chOff x="3048000" y="2101764"/>
              <a:chExt cx="2286002" cy="2470236"/>
            </a:xfrm>
          </p:grpSpPr>
          <p:cxnSp>
            <p:nvCxnSpPr>
              <p:cNvPr id="36" name="Straight Connector 35"/>
              <p:cNvCxnSpPr/>
              <p:nvPr/>
            </p:nvCxnSpPr>
            <p:spPr>
              <a:xfrm flipH="1">
                <a:off x="3047984" y="2133978"/>
                <a:ext cx="0" cy="24371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5334625" y="2100775"/>
                <a:ext cx="0" cy="24371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4524306" y="3324025"/>
              <a:ext cx="1061998" cy="338220"/>
            </a:xfrm>
            <a:prstGeom prst="rect">
              <a:avLst/>
            </a:prstGeom>
            <a:noFill/>
          </p:spPr>
          <p:txBody>
            <a:bodyPr wrap="none">
              <a:spAutoFit/>
            </a:bodyPr>
            <a:lstStyle/>
            <a:p>
              <a:pPr fontAlgn="auto">
                <a:spcBef>
                  <a:spcPts val="0"/>
                </a:spcBef>
                <a:spcAft>
                  <a:spcPts val="0"/>
                </a:spcAft>
                <a:defRPr/>
              </a:pPr>
              <a:r>
                <a:rPr lang="en-US" sz="1600" dirty="0">
                  <a:solidFill>
                    <a:srgbClr val="000000"/>
                  </a:solidFill>
                  <a:latin typeface="Tahoma"/>
                  <a:ea typeface="+mn-ea"/>
                </a:rPr>
                <a:t>Sense Line</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1" name="Title 1"/>
          <p:cNvSpPr>
            <a:spLocks noGrp="1"/>
          </p:cNvSpPr>
          <p:nvPr>
            <p:ph type="title"/>
          </p:nvPr>
        </p:nvSpPr>
        <p:spPr/>
        <p:txBody>
          <a:bodyPr/>
          <a:lstStyle/>
          <a:p>
            <a:pPr eaLnBrk="1" hangingPunct="1"/>
            <a:r>
              <a:rPr lang="en-US" altLang="en-US" smtClean="0"/>
              <a:t>Aside: STT-MRAM: Pros and Cons</a:t>
            </a:r>
          </a:p>
        </p:txBody>
      </p:sp>
      <p:sp>
        <p:nvSpPr>
          <p:cNvPr id="686082" name="Content Placeholder 2"/>
          <p:cNvSpPr>
            <a:spLocks noGrp="1"/>
          </p:cNvSpPr>
          <p:nvPr>
            <p:ph idx="1"/>
          </p:nvPr>
        </p:nvSpPr>
        <p:spPr>
          <a:xfrm>
            <a:off x="228600" y="520700"/>
            <a:ext cx="8610600" cy="5194300"/>
          </a:xfrm>
        </p:spPr>
        <p:txBody>
          <a:bodyPr/>
          <a:lstStyle/>
          <a:p>
            <a:pPr eaLnBrk="1" hangingPunct="1"/>
            <a:endParaRPr lang="en-US" altLang="en-US" smtClean="0"/>
          </a:p>
          <a:p>
            <a:pPr eaLnBrk="1" hangingPunct="1"/>
            <a:r>
              <a:rPr lang="en-US" altLang="en-US" smtClean="0"/>
              <a:t>Pros over DRAM</a:t>
            </a:r>
          </a:p>
          <a:p>
            <a:pPr lvl="1" eaLnBrk="1" hangingPunct="1"/>
            <a:r>
              <a:rPr lang="en-US" altLang="en-US" smtClean="0">
                <a:solidFill>
                  <a:srgbClr val="008000"/>
                </a:solidFill>
              </a:rPr>
              <a:t>Better technology scaling</a:t>
            </a:r>
          </a:p>
          <a:p>
            <a:pPr lvl="1" eaLnBrk="1" hangingPunct="1"/>
            <a:r>
              <a:rPr lang="en-US" altLang="en-US" smtClean="0">
                <a:solidFill>
                  <a:srgbClr val="008000"/>
                </a:solidFill>
              </a:rPr>
              <a:t>Non volatility</a:t>
            </a:r>
          </a:p>
          <a:p>
            <a:pPr lvl="1" eaLnBrk="1" hangingPunct="1"/>
            <a:r>
              <a:rPr lang="en-US" altLang="en-US" smtClean="0">
                <a:solidFill>
                  <a:srgbClr val="008000"/>
                </a:solidFill>
              </a:rPr>
              <a:t>Low idle power (no refresh)</a:t>
            </a:r>
          </a:p>
          <a:p>
            <a:pPr lvl="1" eaLnBrk="1" hangingPunct="1"/>
            <a:endParaRPr lang="en-US" altLang="en-US" sz="1100" smtClean="0"/>
          </a:p>
          <a:p>
            <a:pPr eaLnBrk="1" hangingPunct="1"/>
            <a:r>
              <a:rPr lang="en-US" altLang="en-US" smtClean="0"/>
              <a:t>Cons</a:t>
            </a:r>
          </a:p>
          <a:p>
            <a:pPr lvl="1" eaLnBrk="1" hangingPunct="1"/>
            <a:r>
              <a:rPr lang="en-US" altLang="en-US" smtClean="0">
                <a:solidFill>
                  <a:srgbClr val="FF0000"/>
                </a:solidFill>
              </a:rPr>
              <a:t>Higher write latency</a:t>
            </a:r>
          </a:p>
          <a:p>
            <a:pPr lvl="1" eaLnBrk="1" hangingPunct="1"/>
            <a:r>
              <a:rPr lang="en-US" altLang="en-US" smtClean="0">
                <a:solidFill>
                  <a:srgbClr val="FF0000"/>
                </a:solidFill>
              </a:rPr>
              <a:t>Higher write energy</a:t>
            </a:r>
          </a:p>
          <a:p>
            <a:pPr lvl="1" eaLnBrk="1" hangingPunct="1"/>
            <a:r>
              <a:rPr lang="en-US" altLang="en-US" smtClean="0">
                <a:solidFill>
                  <a:srgbClr val="FF0000"/>
                </a:solidFill>
              </a:rPr>
              <a:t>Reliability?</a:t>
            </a:r>
          </a:p>
          <a:p>
            <a:pPr lvl="1" eaLnBrk="1" hangingPunct="1"/>
            <a:endParaRPr lang="en-US" altLang="en-US" smtClean="0">
              <a:solidFill>
                <a:srgbClr val="FF0000"/>
              </a:solidFill>
            </a:endParaRPr>
          </a:p>
          <a:p>
            <a:pPr eaLnBrk="1" hangingPunct="1"/>
            <a:r>
              <a:rPr lang="en-US" altLang="en-US" smtClean="0"/>
              <a:t>Another level of freedom</a:t>
            </a:r>
          </a:p>
          <a:p>
            <a:pPr lvl="1" eaLnBrk="1" hangingPunct="1"/>
            <a:r>
              <a:rPr lang="en-US" altLang="en-US" smtClean="0">
                <a:solidFill>
                  <a:srgbClr val="FF0000"/>
                </a:solidFill>
              </a:rPr>
              <a:t>Can trade off non-volatility for lower write latency/energy (by reducing the size of the MTJ)</a:t>
            </a:r>
          </a:p>
        </p:txBody>
      </p:sp>
      <p:sp>
        <p:nvSpPr>
          <p:cNvPr id="68608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F391567-B3DA-4037-B7E3-AA8CE1ED0FF5}" type="slidenum">
              <a:rPr lang="en-US" altLang="en-US" sz="1600">
                <a:solidFill>
                  <a:srgbClr val="000000"/>
                </a:solidFill>
                <a:latin typeface="Garamond" panose="02020404030301010803" pitchFamily="18" charset="0"/>
              </a:rPr>
              <a:pPr eaLnBrk="1" hangingPunct="1"/>
              <a:t>117</a:t>
            </a:fld>
            <a:endParaRPr lang="en-US" altLang="en-US" sz="1600">
              <a:solidFill>
                <a:srgbClr val="000000"/>
              </a:solidFill>
              <a:latin typeface="Garamond" panose="02020404030301010803" pitchFamily="18" charset="0"/>
            </a:endParaRPr>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5" name="Title 1"/>
          <p:cNvSpPr>
            <a:spLocks noGrp="1"/>
          </p:cNvSpPr>
          <p:nvPr>
            <p:ph type="title"/>
          </p:nvPr>
        </p:nvSpPr>
        <p:spPr/>
        <p:txBody>
          <a:bodyPr/>
          <a:lstStyle/>
          <a:p>
            <a:r>
              <a:rPr lang="en-US" altLang="en-US" smtClean="0"/>
              <a:t>Architected STT-MRAM as Main Memory</a:t>
            </a:r>
          </a:p>
        </p:txBody>
      </p:sp>
      <p:sp>
        <p:nvSpPr>
          <p:cNvPr id="687106" name="Content Placeholder 2"/>
          <p:cNvSpPr>
            <a:spLocks noGrp="1"/>
          </p:cNvSpPr>
          <p:nvPr>
            <p:ph idx="1"/>
          </p:nvPr>
        </p:nvSpPr>
        <p:spPr>
          <a:xfrm>
            <a:off x="228600" y="996950"/>
            <a:ext cx="8610600" cy="5194300"/>
          </a:xfrm>
        </p:spPr>
        <p:txBody>
          <a:bodyPr/>
          <a:lstStyle/>
          <a:p>
            <a:r>
              <a:rPr lang="en-US" altLang="en-US" smtClean="0"/>
              <a:t>4-core, 4GB main memory, multiprogrammed workloads</a:t>
            </a:r>
          </a:p>
          <a:p>
            <a:r>
              <a:rPr lang="en-US" altLang="en-US" smtClean="0">
                <a:solidFill>
                  <a:srgbClr val="0000FF"/>
                </a:solidFill>
              </a:rPr>
              <a:t>~6% performance loss, ~60% energy savings vs. DRAM</a:t>
            </a:r>
          </a:p>
        </p:txBody>
      </p:sp>
      <p:sp>
        <p:nvSpPr>
          <p:cNvPr id="6871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D6B9D12-6085-4FB2-8151-E98F749CC9E4}" type="slidenum">
              <a:rPr lang="en-US" altLang="en-US" sz="1600">
                <a:solidFill>
                  <a:srgbClr val="000000"/>
                </a:solidFill>
                <a:latin typeface="Garamond" panose="02020404030301010803" pitchFamily="18" charset="0"/>
              </a:rPr>
              <a:pPr eaLnBrk="1" hangingPunct="1"/>
              <a:t>118</a:t>
            </a:fld>
            <a:endParaRPr lang="en-US" altLang="en-US" sz="1600">
              <a:solidFill>
                <a:srgbClr val="000000"/>
              </a:solidFill>
              <a:latin typeface="Garamond" panose="02020404030301010803" pitchFamily="18" charset="0"/>
            </a:endParaRPr>
          </a:p>
        </p:txBody>
      </p:sp>
      <p:graphicFrame>
        <p:nvGraphicFramePr>
          <p:cNvPr id="5" name="Chart 4"/>
          <p:cNvGraphicFramePr>
            <a:graphicFrameLocks/>
          </p:cNvGraphicFramePr>
          <p:nvPr/>
        </p:nvGraphicFramePr>
        <p:xfrm>
          <a:off x="971600" y="1916832"/>
          <a:ext cx="5328592" cy="20162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nvGraphicFramePr>
        <p:xfrm>
          <a:off x="899592" y="3861048"/>
          <a:ext cx="5472608" cy="2298192"/>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122238" y="6092825"/>
            <a:ext cx="9129712" cy="339725"/>
          </a:xfrm>
          <a:prstGeom prst="rect">
            <a:avLst/>
          </a:prstGeom>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600">
                <a:solidFill>
                  <a:srgbClr val="000000"/>
                </a:solidFill>
                <a:latin typeface="Tahoma" panose="020B0604030504040204" pitchFamily="34" charset="0"/>
              </a:rPr>
              <a:t>Kultursay+, “</a:t>
            </a:r>
            <a:r>
              <a:rPr lang="en-US" altLang="ja-JP" sz="1600">
                <a:solidFill>
                  <a:srgbClr val="0000FF"/>
                </a:solidFill>
                <a:latin typeface="Tahoma" panose="020B0604030504040204" pitchFamily="34" charset="0"/>
              </a:rPr>
              <a:t>Evaluating STT-RAM as an Energy-Efficient Main Memory Alternative</a:t>
            </a:r>
            <a:r>
              <a:rPr lang="en-US" altLang="ja-JP" sz="1600">
                <a:solidFill>
                  <a:srgbClr val="000000"/>
                </a:solidFill>
                <a:latin typeface="Tahoma" panose="020B0604030504040204" pitchFamily="34" charset="0"/>
              </a:rPr>
              <a:t>,</a:t>
            </a:r>
            <a:r>
              <a:rPr lang="en-US" altLang="en-US" sz="1600">
                <a:solidFill>
                  <a:srgbClr val="000000"/>
                </a:solidFill>
                <a:latin typeface="Tahoma" panose="020B0604030504040204" pitchFamily="34" charset="0"/>
              </a:rPr>
              <a:t>”</a:t>
            </a:r>
            <a:r>
              <a:rPr lang="en-US" altLang="ja-JP" sz="1600">
                <a:solidFill>
                  <a:srgbClr val="000000"/>
                </a:solidFill>
                <a:latin typeface="Tahoma" panose="020B0604030504040204" pitchFamily="34" charset="0"/>
              </a:rPr>
              <a:t> ISPASS 2013.</a:t>
            </a:r>
            <a:endParaRPr lang="en-US" altLang="en-US" sz="1600">
              <a:solidFill>
                <a:srgbClr val="000000"/>
              </a:solidFill>
              <a:latin typeface="Tahoma" panose="020B0604030504040204" pitchFamily="34" charset="0"/>
            </a:endParaRPr>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29" name="Title 1"/>
          <p:cNvSpPr>
            <a:spLocks noGrp="1"/>
          </p:cNvSpPr>
          <p:nvPr>
            <p:ph type="title"/>
          </p:nvPr>
        </p:nvSpPr>
        <p:spPr/>
        <p:txBody>
          <a:bodyPr/>
          <a:lstStyle/>
          <a:p>
            <a:pPr eaLnBrk="1" hangingPunct="1"/>
            <a:r>
              <a:rPr lang="en-US" altLang="en-US" smtClean="0"/>
              <a:t>Agenda</a:t>
            </a:r>
          </a:p>
        </p:txBody>
      </p:sp>
      <p:sp>
        <p:nvSpPr>
          <p:cNvPr id="688130" name="Content Placeholder 2"/>
          <p:cNvSpPr>
            <a:spLocks noGrp="1"/>
          </p:cNvSpPr>
          <p:nvPr>
            <p:ph idx="1"/>
          </p:nvPr>
        </p:nvSpPr>
        <p:spPr>
          <a:xfrm>
            <a:off x="228600" y="1447800"/>
            <a:ext cx="8610600" cy="4876800"/>
          </a:xfrm>
        </p:spPr>
        <p:txBody>
          <a:bodyPr/>
          <a:lstStyle/>
          <a:p>
            <a:pPr eaLnBrk="1" hangingPunct="1"/>
            <a:r>
              <a:rPr lang="en-US" altLang="en-US" smtClean="0"/>
              <a:t>Major Trends Affecting Main Memory</a:t>
            </a:r>
          </a:p>
          <a:p>
            <a:pPr eaLnBrk="1" hangingPunct="1"/>
            <a:r>
              <a:rPr lang="en-US" altLang="en-US" smtClean="0"/>
              <a:t>The Memory Scaling Problem and Solution Directions</a:t>
            </a:r>
          </a:p>
          <a:p>
            <a:pPr lvl="1" eaLnBrk="1" hangingPunct="1"/>
            <a:r>
              <a:rPr lang="en-US" altLang="en-US" smtClean="0"/>
              <a:t>New Memory Architectures</a:t>
            </a:r>
          </a:p>
          <a:p>
            <a:pPr lvl="1" eaLnBrk="1" hangingPunct="1"/>
            <a:r>
              <a:rPr lang="en-US" altLang="en-US" smtClean="0">
                <a:solidFill>
                  <a:srgbClr val="000000"/>
                </a:solidFill>
              </a:rPr>
              <a:t>Enabling Emerging Technologies: Hybrid Memory Systems</a:t>
            </a:r>
          </a:p>
          <a:p>
            <a:pPr eaLnBrk="1" hangingPunct="1"/>
            <a:r>
              <a:rPr lang="en-US" altLang="en-US" smtClean="0">
                <a:solidFill>
                  <a:srgbClr val="0000FF"/>
                </a:solidFill>
              </a:rPr>
              <a:t>How Can We Do Better?</a:t>
            </a:r>
          </a:p>
          <a:p>
            <a:pPr eaLnBrk="1" hangingPunct="1"/>
            <a:r>
              <a:rPr lang="en-US" altLang="en-US" smtClean="0"/>
              <a:t>Summary</a:t>
            </a:r>
          </a:p>
        </p:txBody>
      </p:sp>
      <p:sp>
        <p:nvSpPr>
          <p:cNvPr id="6881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151639D-742D-4CB0-87EF-CB76E9C156F4}" type="slidenum">
              <a:rPr lang="en-US" altLang="en-US" sz="1600">
                <a:solidFill>
                  <a:srgbClr val="000000"/>
                </a:solidFill>
                <a:latin typeface="Garamond" panose="02020404030301010803" pitchFamily="18" charset="0"/>
              </a:rPr>
              <a:pPr eaLnBrk="1" hangingPunct="1"/>
              <a:t>119</a:t>
            </a:fld>
            <a:endParaRPr lang="en-US" altLang="en-US" sz="1600">
              <a:solidFill>
                <a:srgbClr val="000000"/>
              </a:solidFill>
              <a:latin typeface="Garamond" panose="02020404030301010803"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1" name="Title 1"/>
          <p:cNvSpPr>
            <a:spLocks noGrp="1"/>
          </p:cNvSpPr>
          <p:nvPr>
            <p:ph type="title"/>
          </p:nvPr>
        </p:nvSpPr>
        <p:spPr/>
        <p:txBody>
          <a:bodyPr/>
          <a:lstStyle/>
          <a:p>
            <a:r>
              <a:rPr lang="en-US" altLang="en-US" smtClean="0"/>
              <a:t>Major Trends Affecting Main Memory (II)</a:t>
            </a:r>
          </a:p>
        </p:txBody>
      </p:sp>
      <p:sp>
        <p:nvSpPr>
          <p:cNvPr id="578562" name="Content Placeholder 2"/>
          <p:cNvSpPr>
            <a:spLocks noGrp="1"/>
          </p:cNvSpPr>
          <p:nvPr>
            <p:ph idx="1"/>
          </p:nvPr>
        </p:nvSpPr>
        <p:spPr>
          <a:xfrm>
            <a:off x="228600" y="996950"/>
            <a:ext cx="8915400" cy="5194300"/>
          </a:xfrm>
        </p:spPr>
        <p:txBody>
          <a:bodyPr/>
          <a:lstStyle/>
          <a:p>
            <a:r>
              <a:rPr lang="en-US" altLang="en-US" smtClean="0">
                <a:solidFill>
                  <a:srgbClr val="0000FF"/>
                </a:solidFill>
              </a:rPr>
              <a:t>Need for main memory capacity, bandwidth, QoS increasing </a:t>
            </a:r>
          </a:p>
          <a:p>
            <a:pPr lvl="1"/>
            <a:r>
              <a:rPr lang="en-US" altLang="en-US" smtClean="0">
                <a:solidFill>
                  <a:srgbClr val="FF0000"/>
                </a:solidFill>
              </a:rPr>
              <a:t>Multi-core</a:t>
            </a:r>
            <a:r>
              <a:rPr lang="en-US" altLang="en-US" smtClean="0"/>
              <a:t>: increasing number of cores/agents</a:t>
            </a:r>
          </a:p>
          <a:p>
            <a:pPr lvl="1"/>
            <a:r>
              <a:rPr lang="en-US" altLang="en-US" smtClean="0">
                <a:solidFill>
                  <a:srgbClr val="FF0000"/>
                </a:solidFill>
              </a:rPr>
              <a:t>Data-intensive applications</a:t>
            </a:r>
            <a:r>
              <a:rPr lang="en-US" altLang="en-US" smtClean="0"/>
              <a:t>: increasing demand/hunger for data</a:t>
            </a:r>
          </a:p>
          <a:p>
            <a:pPr lvl="1"/>
            <a:r>
              <a:rPr lang="en-US" altLang="en-US" smtClean="0">
                <a:solidFill>
                  <a:srgbClr val="FF0000"/>
                </a:solidFill>
              </a:rPr>
              <a:t>Consolidation</a:t>
            </a:r>
            <a:r>
              <a:rPr lang="en-US" altLang="en-US" smtClean="0"/>
              <a:t>: cloud computing, GPUs, mobile, heterogeneity</a:t>
            </a:r>
          </a:p>
          <a:p>
            <a:endParaRPr lang="en-US" altLang="en-US" smtClean="0">
              <a:solidFill>
                <a:srgbClr val="0000FF"/>
              </a:solidFill>
            </a:endParaRPr>
          </a:p>
          <a:p>
            <a:endParaRPr lang="en-US" altLang="en-US" smtClean="0">
              <a:solidFill>
                <a:srgbClr val="0000FF"/>
              </a:solidFill>
            </a:endParaRPr>
          </a:p>
          <a:p>
            <a:r>
              <a:rPr lang="en-US" altLang="en-US" smtClean="0">
                <a:solidFill>
                  <a:srgbClr val="7F7F7F"/>
                </a:solidFill>
              </a:rPr>
              <a:t>Main memory energy/power is a key system design concern</a:t>
            </a:r>
          </a:p>
          <a:p>
            <a:endParaRPr lang="en-US" altLang="en-US" sz="2200" smtClean="0">
              <a:solidFill>
                <a:srgbClr val="7F7F7F"/>
              </a:solidFill>
            </a:endParaRPr>
          </a:p>
          <a:p>
            <a:pPr>
              <a:buFont typeface="Wingdings" panose="05000000000000000000" pitchFamily="2" charset="2"/>
              <a:buNone/>
            </a:pPr>
            <a:endParaRPr lang="en-US" altLang="en-US" sz="2200" smtClean="0">
              <a:solidFill>
                <a:srgbClr val="7F7F7F"/>
              </a:solidFill>
            </a:endParaRPr>
          </a:p>
          <a:p>
            <a:pPr>
              <a:buFont typeface="Wingdings" panose="05000000000000000000" pitchFamily="2" charset="2"/>
              <a:buNone/>
            </a:pPr>
            <a:endParaRPr lang="en-US" altLang="en-US" smtClean="0">
              <a:solidFill>
                <a:srgbClr val="7F7F7F"/>
              </a:solidFill>
            </a:endParaRPr>
          </a:p>
          <a:p>
            <a:r>
              <a:rPr lang="en-US" altLang="en-US" smtClean="0">
                <a:solidFill>
                  <a:srgbClr val="7F7F7F"/>
                </a:solidFill>
              </a:rPr>
              <a:t>DRAM technology scaling is ending </a:t>
            </a:r>
          </a:p>
          <a:p>
            <a:pPr>
              <a:buFont typeface="Wingdings" panose="05000000000000000000" pitchFamily="2" charset="2"/>
              <a:buNone/>
            </a:pPr>
            <a:endParaRPr lang="en-US" altLang="en-US" smtClean="0"/>
          </a:p>
          <a:p>
            <a:endParaRPr lang="en-US" altLang="en-US" smtClean="0"/>
          </a:p>
        </p:txBody>
      </p:sp>
      <p:sp>
        <p:nvSpPr>
          <p:cNvPr id="57856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6E6987A-0329-41C8-B6C3-FCF06A6E9A4E}" type="slidenum">
              <a:rPr lang="en-US" altLang="en-US" sz="1600">
                <a:solidFill>
                  <a:srgbClr val="000000"/>
                </a:solidFill>
                <a:latin typeface="Garamond" panose="02020404030301010803" pitchFamily="18" charset="0"/>
                <a:cs typeface="Arial" panose="020B0604020202020204" pitchFamily="34" charset="0"/>
              </a:rPr>
              <a:pPr eaLnBrk="1" hangingPunct="1"/>
              <a:t>12</a:t>
            </a:fld>
            <a:endParaRPr lang="en-US" altLang="en-US" sz="1600">
              <a:solidFill>
                <a:srgbClr val="000000"/>
              </a:solidFill>
              <a:latin typeface="Garamond" panose="02020404030301010803" pitchFamily="18"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3" name="Title 1"/>
          <p:cNvSpPr>
            <a:spLocks noGrp="1"/>
          </p:cNvSpPr>
          <p:nvPr>
            <p:ph type="title"/>
          </p:nvPr>
        </p:nvSpPr>
        <p:spPr/>
        <p:txBody>
          <a:bodyPr/>
          <a:lstStyle/>
          <a:p>
            <a:r>
              <a:rPr lang="en-US" altLang="en-US" smtClean="0"/>
              <a:t>Principles (So Far)</a:t>
            </a:r>
          </a:p>
        </p:txBody>
      </p:sp>
      <p:sp>
        <p:nvSpPr>
          <p:cNvPr id="3" name="Content Placeholder 2"/>
          <p:cNvSpPr>
            <a:spLocks noGrp="1"/>
          </p:cNvSpPr>
          <p:nvPr>
            <p:ph idx="1"/>
          </p:nvPr>
        </p:nvSpPr>
        <p:spPr>
          <a:xfrm>
            <a:off x="228600" y="1196975"/>
            <a:ext cx="8610600" cy="4876800"/>
          </a:xfrm>
        </p:spPr>
        <p:txBody>
          <a:bodyPr/>
          <a:lstStyle/>
          <a:p>
            <a:r>
              <a:rPr lang="en-US" altLang="en-US" smtClean="0">
                <a:solidFill>
                  <a:srgbClr val="0000FF"/>
                </a:solidFill>
              </a:rPr>
              <a:t>Better cooperation between devices and the system</a:t>
            </a:r>
          </a:p>
          <a:p>
            <a:pPr lvl="1"/>
            <a:r>
              <a:rPr lang="en-US" altLang="en-US" smtClean="0"/>
              <a:t>Expose more information about devices to upper layers</a:t>
            </a:r>
          </a:p>
          <a:p>
            <a:pPr lvl="1"/>
            <a:r>
              <a:rPr lang="en-US" altLang="en-US" smtClean="0"/>
              <a:t>More flexible interfaces</a:t>
            </a:r>
          </a:p>
          <a:p>
            <a:pPr lvl="1"/>
            <a:endParaRPr lang="en-US" altLang="en-US" smtClean="0"/>
          </a:p>
          <a:p>
            <a:r>
              <a:rPr lang="en-US" altLang="en-US" smtClean="0">
                <a:solidFill>
                  <a:srgbClr val="0000FF"/>
                </a:solidFill>
              </a:rPr>
              <a:t>Better-than-worst-case design</a:t>
            </a:r>
          </a:p>
          <a:p>
            <a:pPr lvl="1"/>
            <a:r>
              <a:rPr lang="en-US" altLang="en-US" smtClean="0"/>
              <a:t>Do not optimize for the worst case</a:t>
            </a:r>
          </a:p>
          <a:p>
            <a:pPr lvl="1"/>
            <a:r>
              <a:rPr lang="en-US" altLang="en-US" smtClean="0"/>
              <a:t>Worst case should not determine the common case</a:t>
            </a:r>
          </a:p>
          <a:p>
            <a:endParaRPr lang="en-US" altLang="en-US" smtClean="0"/>
          </a:p>
          <a:p>
            <a:r>
              <a:rPr lang="en-US" altLang="en-US" smtClean="0">
                <a:solidFill>
                  <a:srgbClr val="0000FF"/>
                </a:solidFill>
              </a:rPr>
              <a:t>Heterogeneity in design (specialization, asymmetry)</a:t>
            </a:r>
          </a:p>
          <a:p>
            <a:pPr lvl="1"/>
            <a:r>
              <a:rPr lang="en-US" altLang="en-US" smtClean="0"/>
              <a:t>Enables a more efficient design (No one size fits all) </a:t>
            </a:r>
          </a:p>
          <a:p>
            <a:endParaRPr lang="en-US" altLang="en-US" smtClean="0"/>
          </a:p>
        </p:txBody>
      </p:sp>
      <p:sp>
        <p:nvSpPr>
          <p:cNvPr id="6891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D6714BD-8AB0-4B64-8118-6822B2A14DAF}" type="slidenum">
              <a:rPr lang="en-US" altLang="en-US" sz="1600">
                <a:solidFill>
                  <a:srgbClr val="000000"/>
                </a:solidFill>
                <a:latin typeface="Garamond" panose="02020404030301010803" pitchFamily="18" charset="0"/>
              </a:rPr>
              <a:pPr eaLnBrk="1" hangingPunct="1"/>
              <a:t>120</a:t>
            </a:fld>
            <a:endParaRPr lang="en-US" altLang="en-US" sz="1600">
              <a:solidFill>
                <a:srgbClr val="000000"/>
              </a:solidFill>
              <a:latin typeface="Garamond" panose="02020404030301010803"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7" name="Title 1"/>
          <p:cNvSpPr>
            <a:spLocks noGrp="1"/>
          </p:cNvSpPr>
          <p:nvPr>
            <p:ph type="title"/>
          </p:nvPr>
        </p:nvSpPr>
        <p:spPr/>
        <p:txBody>
          <a:bodyPr/>
          <a:lstStyle/>
          <a:p>
            <a:r>
              <a:rPr lang="en-US" altLang="en-US" sz="3400" smtClean="0"/>
              <a:t>Other Opportunities with Emerging Technologies</a:t>
            </a:r>
          </a:p>
        </p:txBody>
      </p:sp>
      <p:sp>
        <p:nvSpPr>
          <p:cNvPr id="3" name="Content Placeholder 2"/>
          <p:cNvSpPr>
            <a:spLocks noGrp="1"/>
          </p:cNvSpPr>
          <p:nvPr>
            <p:ph idx="1"/>
          </p:nvPr>
        </p:nvSpPr>
        <p:spPr/>
        <p:txBody>
          <a:bodyPr/>
          <a:lstStyle/>
          <a:p>
            <a:r>
              <a:rPr lang="en-US" altLang="en-US" smtClean="0">
                <a:solidFill>
                  <a:srgbClr val="0000FF"/>
                </a:solidFill>
              </a:rPr>
              <a:t>Merging of memory and storage</a:t>
            </a:r>
          </a:p>
          <a:p>
            <a:pPr lvl="1"/>
            <a:r>
              <a:rPr lang="en-US" altLang="en-US" smtClean="0"/>
              <a:t>e.g., a single interface to manage all data</a:t>
            </a:r>
          </a:p>
          <a:p>
            <a:endParaRPr lang="en-US" altLang="en-US" smtClean="0"/>
          </a:p>
          <a:p>
            <a:r>
              <a:rPr lang="en-US" altLang="en-US" smtClean="0">
                <a:solidFill>
                  <a:srgbClr val="0000FF"/>
                </a:solidFill>
              </a:rPr>
              <a:t>New applications</a:t>
            </a:r>
          </a:p>
          <a:p>
            <a:pPr lvl="1"/>
            <a:r>
              <a:rPr lang="en-US" altLang="en-US" smtClean="0"/>
              <a:t>e.g., ultra-fast checkpoint and restore</a:t>
            </a:r>
          </a:p>
          <a:p>
            <a:pPr lvl="1"/>
            <a:endParaRPr lang="en-US" altLang="en-US" smtClean="0"/>
          </a:p>
          <a:p>
            <a:r>
              <a:rPr lang="en-US" altLang="en-US" smtClean="0">
                <a:solidFill>
                  <a:srgbClr val="0000FF"/>
                </a:solidFill>
              </a:rPr>
              <a:t>More robust system design</a:t>
            </a:r>
          </a:p>
          <a:p>
            <a:pPr lvl="1"/>
            <a:r>
              <a:rPr lang="en-US" altLang="en-US" smtClean="0"/>
              <a:t>e.g., reducing data loss</a:t>
            </a:r>
          </a:p>
          <a:p>
            <a:endParaRPr lang="en-US" altLang="en-US" smtClean="0"/>
          </a:p>
          <a:p>
            <a:r>
              <a:rPr lang="en-US" altLang="en-US" smtClean="0">
                <a:solidFill>
                  <a:srgbClr val="0000FF"/>
                </a:solidFill>
              </a:rPr>
              <a:t>Processing tightly-coupled with memory</a:t>
            </a:r>
          </a:p>
          <a:p>
            <a:pPr lvl="1"/>
            <a:r>
              <a:rPr lang="en-US" altLang="en-US" smtClean="0"/>
              <a:t>e.g., enabling efficient search and filtering</a:t>
            </a:r>
          </a:p>
        </p:txBody>
      </p:sp>
      <p:sp>
        <p:nvSpPr>
          <p:cNvPr id="6901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D63FB30-1964-4A00-926B-039D8E5BE536}" type="slidenum">
              <a:rPr lang="en-US" altLang="en-US" sz="1600">
                <a:solidFill>
                  <a:srgbClr val="000000"/>
                </a:solidFill>
                <a:latin typeface="Garamond" panose="02020404030301010803" pitchFamily="18" charset="0"/>
              </a:rPr>
              <a:pPr eaLnBrk="1" hangingPunct="1"/>
              <a:t>121</a:t>
            </a:fld>
            <a:endParaRPr lang="en-US" altLang="en-US" sz="1600">
              <a:solidFill>
                <a:srgbClr val="000000"/>
              </a:solidFill>
              <a:latin typeface="Garamond" panose="02020404030301010803" pitchFamily="18" charset="0"/>
            </a:endParaRPr>
          </a:p>
        </p:txBody>
      </p:sp>
      <p:sp>
        <p:nvSpPr>
          <p:cNvPr id="5" name="Rectangle 4"/>
          <p:cNvSpPr/>
          <p:nvPr/>
        </p:nvSpPr>
        <p:spPr>
          <a:xfrm>
            <a:off x="539750" y="1341438"/>
            <a:ext cx="4608513" cy="503237"/>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Tahom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1" name="Title 1"/>
          <p:cNvSpPr>
            <a:spLocks noGrp="1"/>
          </p:cNvSpPr>
          <p:nvPr>
            <p:ph type="title"/>
          </p:nvPr>
        </p:nvSpPr>
        <p:spPr/>
        <p:txBody>
          <a:bodyPr/>
          <a:lstStyle/>
          <a:p>
            <a:r>
              <a:rPr lang="en-US" altLang="en-US" sz="3400" smtClean="0"/>
              <a:t>Coordinated Memory and Storage with NVM (I)</a:t>
            </a:r>
          </a:p>
        </p:txBody>
      </p:sp>
      <p:sp>
        <p:nvSpPr>
          <p:cNvPr id="3" name="Content Placeholder 2"/>
          <p:cNvSpPr>
            <a:spLocks noGrp="1"/>
          </p:cNvSpPr>
          <p:nvPr>
            <p:ph idx="1"/>
          </p:nvPr>
        </p:nvSpPr>
        <p:spPr>
          <a:xfrm>
            <a:off x="228600" y="908050"/>
            <a:ext cx="8807450" cy="5340350"/>
          </a:xfrm>
        </p:spPr>
        <p:txBody>
          <a:bodyPr/>
          <a:lstStyle/>
          <a:p>
            <a:r>
              <a:rPr lang="en-US" altLang="en-US" sz="2200" smtClean="0">
                <a:solidFill>
                  <a:srgbClr val="FF0000"/>
                </a:solidFill>
                <a:sym typeface="Wingdings" panose="05000000000000000000" pitchFamily="2" charset="2"/>
              </a:rPr>
              <a:t>The traditional two-level storage model is a bottleneck with NVM</a:t>
            </a:r>
          </a:p>
          <a:p>
            <a:pPr lvl="1"/>
            <a:r>
              <a:rPr lang="en-US" altLang="en-US" sz="1800" b="1" smtClean="0">
                <a:solidFill>
                  <a:srgbClr val="004D26"/>
                </a:solidFill>
                <a:sym typeface="Wingdings" panose="05000000000000000000" pitchFamily="2" charset="2"/>
              </a:rPr>
              <a:t>Volatile</a:t>
            </a:r>
            <a:r>
              <a:rPr lang="en-US" altLang="en-US" sz="1800" smtClean="0">
                <a:solidFill>
                  <a:srgbClr val="004D26"/>
                </a:solidFill>
                <a:sym typeface="Wingdings" panose="05000000000000000000" pitchFamily="2" charset="2"/>
              </a:rPr>
              <a:t> data in memory  a </a:t>
            </a:r>
            <a:r>
              <a:rPr lang="en-US" altLang="en-US" sz="1800" b="1" smtClean="0">
                <a:solidFill>
                  <a:srgbClr val="004D26"/>
                </a:solidFill>
                <a:sym typeface="Wingdings" panose="05000000000000000000" pitchFamily="2" charset="2"/>
              </a:rPr>
              <a:t>load/store </a:t>
            </a:r>
            <a:r>
              <a:rPr lang="en-US" altLang="en-US" sz="1800" smtClean="0">
                <a:solidFill>
                  <a:srgbClr val="004D26"/>
                </a:solidFill>
                <a:sym typeface="Wingdings" panose="05000000000000000000" pitchFamily="2" charset="2"/>
              </a:rPr>
              <a:t>interface</a:t>
            </a:r>
          </a:p>
          <a:p>
            <a:pPr lvl="1"/>
            <a:r>
              <a:rPr lang="en-US" altLang="en-US" sz="1800" b="1" smtClean="0">
                <a:solidFill>
                  <a:srgbClr val="004D26"/>
                </a:solidFill>
                <a:sym typeface="Wingdings" panose="05000000000000000000" pitchFamily="2" charset="2"/>
              </a:rPr>
              <a:t>Persistent</a:t>
            </a:r>
            <a:r>
              <a:rPr lang="en-US" altLang="en-US" sz="1800" smtClean="0">
                <a:solidFill>
                  <a:srgbClr val="004D26"/>
                </a:solidFill>
                <a:sym typeface="Wingdings" panose="05000000000000000000" pitchFamily="2" charset="2"/>
              </a:rPr>
              <a:t> data in storage  a </a:t>
            </a:r>
            <a:r>
              <a:rPr lang="en-US" altLang="en-US" sz="1800" b="1" smtClean="0">
                <a:solidFill>
                  <a:srgbClr val="004D26"/>
                </a:solidFill>
                <a:sym typeface="Wingdings" panose="05000000000000000000" pitchFamily="2" charset="2"/>
              </a:rPr>
              <a:t>file system </a:t>
            </a:r>
            <a:r>
              <a:rPr lang="en-US" altLang="en-US" sz="1800" smtClean="0">
                <a:solidFill>
                  <a:srgbClr val="004D26"/>
                </a:solidFill>
                <a:sym typeface="Wingdings" panose="05000000000000000000" pitchFamily="2" charset="2"/>
              </a:rPr>
              <a:t>interface</a:t>
            </a:r>
          </a:p>
          <a:p>
            <a:pPr lvl="1"/>
            <a:r>
              <a:rPr lang="en-US" altLang="en-US" sz="1800" smtClean="0">
                <a:sym typeface="Wingdings" panose="05000000000000000000" pitchFamily="2" charset="2"/>
              </a:rPr>
              <a:t>Problem: </a:t>
            </a:r>
            <a:r>
              <a:rPr lang="en-US" altLang="en-US" sz="1800" smtClean="0">
                <a:solidFill>
                  <a:srgbClr val="0000FF"/>
                </a:solidFill>
                <a:sym typeface="Wingdings" panose="05000000000000000000" pitchFamily="2" charset="2"/>
              </a:rPr>
              <a:t>Operating system (OS) and file system (FS) code to locate, translate, buffer data become performance and energy bottlenecks with fast NVM stores</a:t>
            </a:r>
            <a:endParaRPr lang="en-US" altLang="en-US" smtClean="0"/>
          </a:p>
        </p:txBody>
      </p:sp>
      <p:sp>
        <p:nvSpPr>
          <p:cNvPr id="6912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D5B0547-3313-4A66-AC97-068D8C86B5E6}" type="slidenum">
              <a:rPr lang="en-US" altLang="en-US" sz="1600">
                <a:solidFill>
                  <a:srgbClr val="000000"/>
                </a:solidFill>
                <a:latin typeface="Garamond" panose="02020404030301010803" pitchFamily="18" charset="0"/>
              </a:rPr>
              <a:pPr eaLnBrk="1" hangingPunct="1"/>
              <a:t>122</a:t>
            </a:fld>
            <a:endParaRPr lang="en-US" altLang="en-US" sz="1600">
              <a:solidFill>
                <a:srgbClr val="000000"/>
              </a:solidFill>
              <a:latin typeface="Garamond" panose="02020404030301010803" pitchFamily="18" charset="0"/>
            </a:endParaRPr>
          </a:p>
        </p:txBody>
      </p:sp>
      <p:sp>
        <p:nvSpPr>
          <p:cNvPr id="5" name="Rectangle 4"/>
          <p:cNvSpPr>
            <a:spLocks noChangeArrowheads="1"/>
          </p:cNvSpPr>
          <p:nvPr/>
        </p:nvSpPr>
        <p:spPr bwMode="auto">
          <a:xfrm>
            <a:off x="1619250" y="2997200"/>
            <a:ext cx="6048375" cy="3384550"/>
          </a:xfrm>
          <a:prstGeom prst="rect">
            <a:avLst/>
          </a:prstGeom>
          <a:noFill/>
          <a:ln w="9525">
            <a:solidFill>
              <a:srgbClr val="008000"/>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Tahoma" panose="020B0604030504040204" pitchFamily="34" charset="0"/>
            </a:endParaRPr>
          </a:p>
        </p:txBody>
      </p:sp>
      <p:sp>
        <p:nvSpPr>
          <p:cNvPr id="6" name="TextBox 5"/>
          <p:cNvSpPr txBox="1"/>
          <p:nvPr/>
        </p:nvSpPr>
        <p:spPr>
          <a:xfrm>
            <a:off x="1835150" y="2708275"/>
            <a:ext cx="1809750" cy="369888"/>
          </a:xfrm>
          <a:prstGeom prst="rect">
            <a:avLst/>
          </a:prstGeom>
          <a:solidFill>
            <a:srgbClr val="FFFFFF"/>
          </a:solidFill>
        </p:spPr>
        <p:txBody>
          <a:bodyPr wrap="none">
            <a:spAutoFit/>
          </a:bodyPr>
          <a:lstStyle/>
          <a:p>
            <a:pPr fontAlgn="auto">
              <a:spcBef>
                <a:spcPts val="0"/>
              </a:spcBef>
              <a:spcAft>
                <a:spcPts val="0"/>
              </a:spcAft>
              <a:defRPr/>
            </a:pPr>
            <a:r>
              <a:rPr lang="en-US" dirty="0">
                <a:solidFill>
                  <a:srgbClr val="000000"/>
                </a:solidFill>
                <a:latin typeface="Tahoma"/>
                <a:ea typeface="+mn-ea"/>
              </a:rPr>
              <a:t>Two-Level Store</a:t>
            </a:r>
          </a:p>
        </p:txBody>
      </p:sp>
      <p:pic>
        <p:nvPicPr>
          <p:cNvPr id="8" name="Picture 23" descr="http://i.ehow.com/images/a04/ac/qb/format-hard-drive-xp-800X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66144">
            <a:off x="5857875" y="4481513"/>
            <a:ext cx="1539875"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3" descr="90%"/>
          <p:cNvSpPr txBox="1">
            <a:spLocks noChangeArrowheads="1"/>
          </p:cNvSpPr>
          <p:nvPr/>
        </p:nvSpPr>
        <p:spPr bwMode="auto">
          <a:xfrm>
            <a:off x="4137025" y="4271963"/>
            <a:ext cx="1047750" cy="495300"/>
          </a:xfrm>
          <a:prstGeom prst="rect">
            <a:avLst/>
          </a:prstGeom>
          <a:noFill/>
          <a:ln w="12700">
            <a:noFill/>
            <a:miter lim="800000"/>
            <a:headEnd/>
            <a:tailEnd/>
          </a:ln>
          <a:effectLst/>
        </p:spPr>
        <p:txBody>
          <a:bodyPr wrap="none" lIns="64008" tIns="32004" rIns="64008" bIns="32004">
            <a:spAutoFit/>
          </a:bodyPr>
          <a:lstStyle/>
          <a:p>
            <a:pPr algn="ctr" fontAlgn="auto">
              <a:spcBef>
                <a:spcPts val="0"/>
              </a:spcBef>
              <a:spcAft>
                <a:spcPts val="0"/>
              </a:spcAft>
              <a:defRPr/>
            </a:pPr>
            <a:r>
              <a:rPr lang="en-US" sz="1400" kern="0" dirty="0">
                <a:solidFill>
                  <a:sysClr val="windowText" lastClr="000000"/>
                </a:solidFill>
                <a:latin typeface="Tahoma"/>
                <a:ea typeface="Arial" pitchFamily="-107" charset="0"/>
                <a:cs typeface="Tahoma"/>
              </a:rPr>
              <a:t>Processor</a:t>
            </a:r>
          </a:p>
          <a:p>
            <a:pPr algn="ctr" fontAlgn="auto">
              <a:spcBef>
                <a:spcPts val="0"/>
              </a:spcBef>
              <a:spcAft>
                <a:spcPts val="0"/>
              </a:spcAft>
              <a:defRPr/>
            </a:pPr>
            <a:r>
              <a:rPr lang="en-US" sz="1400" kern="0" dirty="0">
                <a:solidFill>
                  <a:sysClr val="windowText" lastClr="000000"/>
                </a:solidFill>
                <a:latin typeface="Tahoma"/>
                <a:ea typeface="Arial" pitchFamily="-107" charset="0"/>
                <a:cs typeface="Tahoma"/>
              </a:rPr>
              <a:t>and caches</a:t>
            </a:r>
          </a:p>
        </p:txBody>
      </p:sp>
      <p:sp>
        <p:nvSpPr>
          <p:cNvPr id="10" name="Text Box 20" descr="90%"/>
          <p:cNvSpPr txBox="1">
            <a:spLocks noChangeArrowheads="1"/>
          </p:cNvSpPr>
          <p:nvPr/>
        </p:nvSpPr>
        <p:spPr bwMode="auto">
          <a:xfrm>
            <a:off x="2033588" y="5969000"/>
            <a:ext cx="1231900" cy="279400"/>
          </a:xfrm>
          <a:prstGeom prst="rect">
            <a:avLst/>
          </a:prstGeom>
          <a:noFill/>
          <a:ln w="12700">
            <a:noFill/>
            <a:miter lim="800000"/>
            <a:headEnd/>
            <a:tailEnd/>
          </a:ln>
          <a:effectLst/>
        </p:spPr>
        <p:txBody>
          <a:bodyPr wrap="none" lIns="64008" tIns="32004" rIns="64008" bIns="32004">
            <a:spAutoFit/>
          </a:bodyPr>
          <a:lstStyle/>
          <a:p>
            <a:pPr algn="ctr" fontAlgn="auto">
              <a:spcBef>
                <a:spcPts val="0"/>
              </a:spcBef>
              <a:spcAft>
                <a:spcPts val="0"/>
              </a:spcAft>
              <a:defRPr/>
            </a:pPr>
            <a:r>
              <a:rPr lang="en-US" sz="1400" kern="0" dirty="0">
                <a:solidFill>
                  <a:srgbClr val="FF0000"/>
                </a:solidFill>
                <a:latin typeface="Tahoma"/>
                <a:ea typeface="Arial" pitchFamily="-107" charset="0"/>
                <a:cs typeface="Tahoma"/>
              </a:rPr>
              <a:t>Main Memory</a:t>
            </a:r>
          </a:p>
        </p:txBody>
      </p:sp>
      <p:sp>
        <p:nvSpPr>
          <p:cNvPr id="11" name="Text Box 24" descr="90%"/>
          <p:cNvSpPr txBox="1">
            <a:spLocks noChangeArrowheads="1"/>
          </p:cNvSpPr>
          <p:nvPr/>
        </p:nvSpPr>
        <p:spPr bwMode="auto">
          <a:xfrm>
            <a:off x="5861050" y="5851525"/>
            <a:ext cx="1735138"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400">
                <a:solidFill>
                  <a:srgbClr val="FF0000"/>
                </a:solidFill>
                <a:latin typeface="Tahoma" panose="020B0604030504040204" pitchFamily="34" charset="0"/>
                <a:cs typeface="Tahoma" panose="020B0604030504040204" pitchFamily="34" charset="0"/>
              </a:rPr>
              <a:t>Storage (SSD/HDD)</a:t>
            </a:r>
          </a:p>
        </p:txBody>
      </p:sp>
      <p:pic>
        <p:nvPicPr>
          <p:cNvPr id="691210" name="Content Placeholder 6" descr="barcelona-die-photo-colo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4650" y="3333750"/>
            <a:ext cx="950913"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1211" name="Picture 12" descr="dimm.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V="1">
            <a:off x="1835150" y="5468938"/>
            <a:ext cx="167005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p:cNvCxnSpPr>
            <a:cxnSpLocks noChangeShapeType="1"/>
          </p:cNvCxnSpPr>
          <p:nvPr/>
        </p:nvCxnSpPr>
        <p:spPr bwMode="auto">
          <a:xfrm flipH="1">
            <a:off x="3402013" y="3798888"/>
            <a:ext cx="730250" cy="0"/>
          </a:xfrm>
          <a:prstGeom prst="straightConnector1">
            <a:avLst/>
          </a:prstGeom>
          <a:noFill/>
          <a:ln w="381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 name="Rectangle 14"/>
          <p:cNvSpPr>
            <a:spLocks noChangeArrowheads="1"/>
          </p:cNvSpPr>
          <p:nvPr/>
        </p:nvSpPr>
        <p:spPr bwMode="auto">
          <a:xfrm>
            <a:off x="1887538" y="3486150"/>
            <a:ext cx="1514475" cy="627063"/>
          </a:xfrm>
          <a:prstGeom prst="rect">
            <a:avLst/>
          </a:prstGeom>
          <a:gradFill rotWithShape="1">
            <a:gsLst>
              <a:gs pos="0">
                <a:srgbClr val="E9A600"/>
              </a:gs>
              <a:gs pos="20000">
                <a:srgbClr val="E3A300"/>
              </a:gs>
              <a:gs pos="100000">
                <a:srgbClr val="AD7B00"/>
              </a:gs>
            </a:gsLst>
            <a:lin ang="5400000"/>
          </a:gradFill>
          <a:ln w="9525">
            <a:solidFill>
              <a:srgbClr val="CC9800"/>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r>
              <a:rPr lang="en-US" sz="1400" dirty="0">
                <a:solidFill>
                  <a:srgbClr val="000000"/>
                </a:solidFill>
                <a:latin typeface="Tahoma"/>
                <a:ea typeface="+mn-ea"/>
              </a:rPr>
              <a:t>Virtual memory</a:t>
            </a:r>
          </a:p>
        </p:txBody>
      </p:sp>
      <p:sp>
        <p:nvSpPr>
          <p:cNvPr id="16" name="Rectangle 15"/>
          <p:cNvSpPr>
            <a:spLocks noChangeArrowheads="1"/>
          </p:cNvSpPr>
          <p:nvPr/>
        </p:nvSpPr>
        <p:spPr bwMode="auto">
          <a:xfrm>
            <a:off x="1887538" y="4478338"/>
            <a:ext cx="1514475" cy="625475"/>
          </a:xfrm>
          <a:prstGeom prst="rect">
            <a:avLst/>
          </a:prstGeom>
          <a:gradFill rotWithShape="1">
            <a:gsLst>
              <a:gs pos="0">
                <a:srgbClr val="E9A600"/>
              </a:gs>
              <a:gs pos="20000">
                <a:srgbClr val="E3A300"/>
              </a:gs>
              <a:gs pos="100000">
                <a:srgbClr val="AD7B00"/>
              </a:gs>
            </a:gsLst>
            <a:lin ang="5400000"/>
          </a:gradFill>
          <a:ln w="9525">
            <a:solidFill>
              <a:srgbClr val="CC9800"/>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r>
              <a:rPr lang="en-US" sz="1400" dirty="0">
                <a:solidFill>
                  <a:srgbClr val="000000"/>
                </a:solidFill>
                <a:latin typeface="Tahoma"/>
                <a:ea typeface="+mn-ea"/>
              </a:rPr>
              <a:t>Address translation</a:t>
            </a:r>
          </a:p>
        </p:txBody>
      </p:sp>
      <p:cxnSp>
        <p:nvCxnSpPr>
          <p:cNvPr id="17" name="Straight Arrow Connector 16"/>
          <p:cNvCxnSpPr>
            <a:cxnSpLocks noChangeShapeType="1"/>
            <a:stCxn id="15" idx="2"/>
            <a:endCxn id="16" idx="0"/>
          </p:cNvCxnSpPr>
          <p:nvPr/>
        </p:nvCxnSpPr>
        <p:spPr bwMode="auto">
          <a:xfrm>
            <a:off x="2644775" y="4113213"/>
            <a:ext cx="0" cy="365125"/>
          </a:xfrm>
          <a:prstGeom prst="straightConnector1">
            <a:avLst/>
          </a:prstGeom>
          <a:noFill/>
          <a:ln w="381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8" name="Straight Arrow Connector 17"/>
          <p:cNvCxnSpPr>
            <a:cxnSpLocks noChangeShapeType="1"/>
          </p:cNvCxnSpPr>
          <p:nvPr/>
        </p:nvCxnSpPr>
        <p:spPr bwMode="auto">
          <a:xfrm>
            <a:off x="2657475" y="5103813"/>
            <a:ext cx="0" cy="365125"/>
          </a:xfrm>
          <a:prstGeom prst="straightConnector1">
            <a:avLst/>
          </a:prstGeom>
          <a:noFill/>
          <a:ln w="381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9" name="TextBox 18"/>
          <p:cNvSpPr txBox="1"/>
          <p:nvPr/>
        </p:nvSpPr>
        <p:spPr>
          <a:xfrm>
            <a:off x="3297238" y="3068638"/>
            <a:ext cx="1049337" cy="307975"/>
          </a:xfrm>
          <a:prstGeom prst="rect">
            <a:avLst/>
          </a:prstGeom>
          <a:noFill/>
        </p:spPr>
        <p:txBody>
          <a:bodyPr wrap="none">
            <a:spAutoFit/>
          </a:bodyPr>
          <a:lstStyle/>
          <a:p>
            <a:pPr fontAlgn="auto">
              <a:spcBef>
                <a:spcPts val="0"/>
              </a:spcBef>
              <a:spcAft>
                <a:spcPts val="0"/>
              </a:spcAft>
              <a:defRPr/>
            </a:pPr>
            <a:r>
              <a:rPr lang="en-US" sz="1400" dirty="0">
                <a:solidFill>
                  <a:srgbClr val="FF0000"/>
                </a:solidFill>
                <a:latin typeface="Tahoma"/>
                <a:ea typeface="+mn-ea"/>
              </a:rPr>
              <a:t>Load/Store</a:t>
            </a:r>
          </a:p>
        </p:txBody>
      </p:sp>
      <p:cxnSp>
        <p:nvCxnSpPr>
          <p:cNvPr id="20" name="Straight Arrow Connector 19"/>
          <p:cNvCxnSpPr>
            <a:cxnSpLocks noChangeShapeType="1"/>
          </p:cNvCxnSpPr>
          <p:nvPr/>
        </p:nvCxnSpPr>
        <p:spPr bwMode="auto">
          <a:xfrm>
            <a:off x="5175250" y="3798888"/>
            <a:ext cx="731838" cy="0"/>
          </a:xfrm>
          <a:prstGeom prst="straightConnector1">
            <a:avLst/>
          </a:prstGeom>
          <a:noFill/>
          <a:ln w="381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1" name="Rectangle 20"/>
          <p:cNvSpPr>
            <a:spLocks noChangeArrowheads="1"/>
          </p:cNvSpPr>
          <p:nvPr/>
        </p:nvSpPr>
        <p:spPr bwMode="auto">
          <a:xfrm>
            <a:off x="5907088" y="3486150"/>
            <a:ext cx="1512887" cy="627063"/>
          </a:xfrm>
          <a:prstGeom prst="rect">
            <a:avLst/>
          </a:prstGeom>
          <a:gradFill rotWithShape="1">
            <a:gsLst>
              <a:gs pos="0">
                <a:srgbClr val="E9A600"/>
              </a:gs>
              <a:gs pos="20000">
                <a:srgbClr val="E3A300"/>
              </a:gs>
              <a:gs pos="100000">
                <a:srgbClr val="AD7B00"/>
              </a:gs>
            </a:gsLst>
            <a:lin ang="5400000"/>
          </a:gradFill>
          <a:ln w="9525">
            <a:solidFill>
              <a:srgbClr val="CC9800"/>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r>
              <a:rPr lang="en-US" sz="1400" dirty="0">
                <a:solidFill>
                  <a:srgbClr val="000000"/>
                </a:solidFill>
                <a:latin typeface="Tahoma"/>
                <a:ea typeface="+mn-ea"/>
              </a:rPr>
              <a:t>Operating system</a:t>
            </a:r>
          </a:p>
          <a:p>
            <a:pPr algn="ctr" fontAlgn="auto">
              <a:spcBef>
                <a:spcPts val="0"/>
              </a:spcBef>
              <a:spcAft>
                <a:spcPts val="0"/>
              </a:spcAft>
              <a:defRPr/>
            </a:pPr>
            <a:r>
              <a:rPr lang="en-US" sz="1400" dirty="0">
                <a:solidFill>
                  <a:srgbClr val="000000"/>
                </a:solidFill>
                <a:latin typeface="Tahoma"/>
                <a:ea typeface="+mn-ea"/>
              </a:rPr>
              <a:t>and file system</a:t>
            </a:r>
          </a:p>
        </p:txBody>
      </p:sp>
      <p:cxnSp>
        <p:nvCxnSpPr>
          <p:cNvPr id="22" name="Straight Arrow Connector 21"/>
          <p:cNvCxnSpPr>
            <a:cxnSpLocks noChangeShapeType="1"/>
            <a:stCxn id="21" idx="2"/>
          </p:cNvCxnSpPr>
          <p:nvPr/>
        </p:nvCxnSpPr>
        <p:spPr bwMode="auto">
          <a:xfrm>
            <a:off x="6662738" y="4113213"/>
            <a:ext cx="0" cy="365125"/>
          </a:xfrm>
          <a:prstGeom prst="straightConnector1">
            <a:avLst/>
          </a:prstGeom>
          <a:noFill/>
          <a:ln w="381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3" name="TextBox 22"/>
          <p:cNvSpPr txBox="1"/>
          <p:nvPr/>
        </p:nvSpPr>
        <p:spPr>
          <a:xfrm>
            <a:off x="5122863" y="3068638"/>
            <a:ext cx="1970087" cy="307975"/>
          </a:xfrm>
          <a:prstGeom prst="rect">
            <a:avLst/>
          </a:prstGeom>
          <a:noFill/>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400">
                <a:solidFill>
                  <a:srgbClr val="FF0000"/>
                </a:solidFill>
                <a:latin typeface="Tahoma" panose="020B0604030504040204" pitchFamily="34" charset="0"/>
              </a:rPr>
              <a:t>fopen, fread, fwrite, …</a:t>
            </a:r>
          </a:p>
        </p:txBody>
      </p:sp>
      <p:sp>
        <p:nvSpPr>
          <p:cNvPr id="24" name="Text Box 24" descr="90%"/>
          <p:cNvSpPr txBox="1">
            <a:spLocks noChangeArrowheads="1"/>
          </p:cNvSpPr>
          <p:nvPr/>
        </p:nvSpPr>
        <p:spPr bwMode="auto">
          <a:xfrm>
            <a:off x="5148263" y="5661025"/>
            <a:ext cx="26225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400">
                <a:solidFill>
                  <a:srgbClr val="FF0000"/>
                </a:solidFill>
                <a:latin typeface="Tahoma" panose="020B0604030504040204" pitchFamily="34" charset="0"/>
                <a:cs typeface="Tahoma" panose="020B0604030504040204" pitchFamily="34" charset="0"/>
              </a:rPr>
              <a:t>Persistent (e.g., Phase-Change) </a:t>
            </a:r>
          </a:p>
          <a:p>
            <a:pPr algn="ctr" eaLnBrk="1" hangingPunct="1"/>
            <a:r>
              <a:rPr lang="en-US" altLang="en-US" sz="1400">
                <a:solidFill>
                  <a:srgbClr val="FF0000"/>
                </a:solidFill>
                <a:latin typeface="Tahoma" panose="020B0604030504040204" pitchFamily="34" charset="0"/>
                <a:cs typeface="Tahoma" panose="020B0604030504040204" pitchFamily="34" charset="0"/>
              </a:rPr>
              <a:t>Memory</a:t>
            </a:r>
          </a:p>
        </p:txBody>
      </p:sp>
      <p:pic>
        <p:nvPicPr>
          <p:cNvPr id="25" name="Picture 2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35625" y="4652963"/>
            <a:ext cx="155575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a:off x="11113" y="4597400"/>
            <a:ext cx="185737" cy="369888"/>
          </a:xfrm>
          <a:prstGeom prst="rect">
            <a:avLst/>
          </a:prstGeom>
          <a:noFill/>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Tahom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linds(horizontal)">
                                      <p:cBhvr>
                                        <p:cTn id="15" dur="500"/>
                                        <p:tgtEl>
                                          <p:spTgt spid="24"/>
                                        </p:tgtEl>
                                      </p:cBhvr>
                                    </p:animEffect>
                                  </p:childTnLst>
                                </p:cTn>
                              </p:par>
                              <p:par>
                                <p:cTn id="16" presetID="3" presetClass="entr" presetSubtype="1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linds(horizontal)">
                                      <p:cBhvr>
                                        <p:cTn id="18" dur="500"/>
                                        <p:tgtEl>
                                          <p:spTgt spid="2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4"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5" name="Title 1"/>
          <p:cNvSpPr>
            <a:spLocks noGrp="1"/>
          </p:cNvSpPr>
          <p:nvPr>
            <p:ph type="title"/>
          </p:nvPr>
        </p:nvSpPr>
        <p:spPr/>
        <p:txBody>
          <a:bodyPr/>
          <a:lstStyle/>
          <a:p>
            <a:r>
              <a:rPr lang="en-US" altLang="en-US" sz="3400" smtClean="0">
                <a:solidFill>
                  <a:srgbClr val="006633"/>
                </a:solidFill>
              </a:rPr>
              <a:t>Coordinated Memory and Storage with NVM (II)</a:t>
            </a:r>
            <a:endParaRPr lang="en-US" altLang="en-US" smtClean="0"/>
          </a:p>
        </p:txBody>
      </p:sp>
      <p:sp>
        <p:nvSpPr>
          <p:cNvPr id="3" name="Content Placeholder 2"/>
          <p:cNvSpPr>
            <a:spLocks noGrp="1"/>
          </p:cNvSpPr>
          <p:nvPr>
            <p:ph idx="1"/>
          </p:nvPr>
        </p:nvSpPr>
        <p:spPr>
          <a:xfrm>
            <a:off x="228600" y="1052513"/>
            <a:ext cx="8610600" cy="5195887"/>
          </a:xfrm>
        </p:spPr>
        <p:txBody>
          <a:bodyPr/>
          <a:lstStyle/>
          <a:p>
            <a:r>
              <a:rPr lang="en-US" altLang="en-US" sz="2200" smtClean="0">
                <a:sym typeface="Wingdings" panose="05000000000000000000" pitchFamily="2" charset="2"/>
              </a:rPr>
              <a:t>Goal: </a:t>
            </a:r>
            <a:r>
              <a:rPr lang="en-US" altLang="en-US" sz="2200" smtClean="0">
                <a:solidFill>
                  <a:srgbClr val="0000FF"/>
                </a:solidFill>
                <a:sym typeface="Wingdings" panose="05000000000000000000" pitchFamily="2" charset="2"/>
              </a:rPr>
              <a:t>Unify memory and storage management in a single unit to </a:t>
            </a:r>
            <a:r>
              <a:rPr lang="en-US" altLang="en-US" sz="2200" smtClean="0">
                <a:solidFill>
                  <a:srgbClr val="FF0000"/>
                </a:solidFill>
                <a:sym typeface="Wingdings" panose="05000000000000000000" pitchFamily="2" charset="2"/>
              </a:rPr>
              <a:t>eliminate wasted work to locate, transfer, and translate data</a:t>
            </a:r>
          </a:p>
          <a:p>
            <a:pPr lvl="1"/>
            <a:r>
              <a:rPr lang="en-US" altLang="en-US" sz="1800" smtClean="0">
                <a:sym typeface="Wingdings" panose="05000000000000000000" pitchFamily="2" charset="2"/>
              </a:rPr>
              <a:t>Improves both energy and performance</a:t>
            </a:r>
          </a:p>
          <a:p>
            <a:pPr lvl="1"/>
            <a:r>
              <a:rPr lang="en-US" altLang="en-US" sz="1800" smtClean="0">
                <a:sym typeface="Wingdings" panose="05000000000000000000" pitchFamily="2" charset="2"/>
              </a:rPr>
              <a:t>Simplifies programming model as well</a:t>
            </a:r>
            <a:endParaRPr lang="en-US" altLang="en-US" sz="1800" smtClean="0"/>
          </a:p>
          <a:p>
            <a:endParaRPr lang="en-US" altLang="en-US" smtClean="0"/>
          </a:p>
        </p:txBody>
      </p:sp>
      <p:sp>
        <p:nvSpPr>
          <p:cNvPr id="6922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02E9501-77B2-4D07-89B3-AF9C79EBD68B}" type="slidenum">
              <a:rPr lang="en-US" altLang="en-US" sz="1600">
                <a:solidFill>
                  <a:srgbClr val="000000"/>
                </a:solidFill>
                <a:latin typeface="Garamond" panose="02020404030301010803" pitchFamily="18" charset="0"/>
              </a:rPr>
              <a:pPr eaLnBrk="1" hangingPunct="1"/>
              <a:t>123</a:t>
            </a:fld>
            <a:endParaRPr lang="en-US" altLang="en-US" sz="1600">
              <a:solidFill>
                <a:srgbClr val="000000"/>
              </a:solidFill>
              <a:latin typeface="Garamond" panose="02020404030301010803" pitchFamily="18" charset="0"/>
            </a:endParaRPr>
          </a:p>
        </p:txBody>
      </p:sp>
      <p:sp>
        <p:nvSpPr>
          <p:cNvPr id="5" name="Rectangle 4"/>
          <p:cNvSpPr>
            <a:spLocks noChangeArrowheads="1"/>
          </p:cNvSpPr>
          <p:nvPr/>
        </p:nvSpPr>
        <p:spPr bwMode="auto">
          <a:xfrm>
            <a:off x="4067175" y="4508500"/>
            <a:ext cx="1296988" cy="360363"/>
          </a:xfrm>
          <a:prstGeom prst="rect">
            <a:avLst/>
          </a:prstGeom>
          <a:gradFill rotWithShape="1">
            <a:gsLst>
              <a:gs pos="0">
                <a:srgbClr val="E9A600"/>
              </a:gs>
              <a:gs pos="20000">
                <a:srgbClr val="E3A300"/>
              </a:gs>
              <a:gs pos="100000">
                <a:srgbClr val="AD7B00"/>
              </a:gs>
            </a:gsLst>
            <a:lin ang="5400000"/>
          </a:gradFill>
          <a:ln w="9525">
            <a:solidFill>
              <a:srgbClr val="CC9800"/>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Tahoma" panose="020B0604030504040204" pitchFamily="34" charset="0"/>
            </a:endParaRPr>
          </a:p>
        </p:txBody>
      </p:sp>
      <p:sp>
        <p:nvSpPr>
          <p:cNvPr id="6" name="Rectangle 5"/>
          <p:cNvSpPr>
            <a:spLocks noChangeArrowheads="1"/>
          </p:cNvSpPr>
          <p:nvPr/>
        </p:nvSpPr>
        <p:spPr bwMode="auto">
          <a:xfrm>
            <a:off x="1619250" y="2997200"/>
            <a:ext cx="6048375" cy="3384550"/>
          </a:xfrm>
          <a:prstGeom prst="rect">
            <a:avLst/>
          </a:prstGeom>
          <a:noFill/>
          <a:ln w="9525">
            <a:solidFill>
              <a:srgbClr val="008000"/>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Tahoma" panose="020B0604030504040204" pitchFamily="34" charset="0"/>
            </a:endParaRPr>
          </a:p>
        </p:txBody>
      </p:sp>
      <p:sp>
        <p:nvSpPr>
          <p:cNvPr id="7" name="TextBox 6"/>
          <p:cNvSpPr txBox="1"/>
          <p:nvPr/>
        </p:nvSpPr>
        <p:spPr>
          <a:xfrm>
            <a:off x="1835150" y="2708275"/>
            <a:ext cx="2651125" cy="369888"/>
          </a:xfrm>
          <a:prstGeom prst="rect">
            <a:avLst/>
          </a:prstGeom>
          <a:solidFill>
            <a:srgbClr val="FFFFFF"/>
          </a:solidFill>
        </p:spPr>
        <p:txBody>
          <a:bodyPr wrap="none">
            <a:spAutoFit/>
          </a:bodyPr>
          <a:lstStyle/>
          <a:p>
            <a:pPr fontAlgn="auto">
              <a:spcBef>
                <a:spcPts val="0"/>
              </a:spcBef>
              <a:spcAft>
                <a:spcPts val="0"/>
              </a:spcAft>
              <a:defRPr/>
            </a:pPr>
            <a:r>
              <a:rPr lang="en-US" dirty="0">
                <a:solidFill>
                  <a:srgbClr val="000000"/>
                </a:solidFill>
                <a:latin typeface="Tahoma"/>
                <a:ea typeface="+mn-ea"/>
              </a:rPr>
              <a:t>Unified Memory/Storage</a:t>
            </a:r>
          </a:p>
        </p:txBody>
      </p:sp>
      <p:sp>
        <p:nvSpPr>
          <p:cNvPr id="8" name="Text Box 13" descr="90%"/>
          <p:cNvSpPr txBox="1">
            <a:spLocks noChangeArrowheads="1"/>
          </p:cNvSpPr>
          <p:nvPr/>
        </p:nvSpPr>
        <p:spPr bwMode="auto">
          <a:xfrm>
            <a:off x="4186238" y="4003675"/>
            <a:ext cx="1046162" cy="495300"/>
          </a:xfrm>
          <a:prstGeom prst="rect">
            <a:avLst/>
          </a:prstGeom>
          <a:noFill/>
          <a:ln w="12700">
            <a:noFill/>
            <a:miter lim="800000"/>
            <a:headEnd/>
            <a:tailEnd/>
          </a:ln>
          <a:effectLst/>
        </p:spPr>
        <p:txBody>
          <a:bodyPr wrap="none" lIns="64008" tIns="32004" rIns="64008" bIns="32004">
            <a:spAutoFit/>
          </a:bodyPr>
          <a:lstStyle/>
          <a:p>
            <a:pPr algn="ctr" fontAlgn="auto">
              <a:spcBef>
                <a:spcPts val="0"/>
              </a:spcBef>
              <a:spcAft>
                <a:spcPts val="0"/>
              </a:spcAft>
              <a:defRPr/>
            </a:pPr>
            <a:r>
              <a:rPr lang="en-US" sz="1400" kern="0" dirty="0">
                <a:solidFill>
                  <a:sysClr val="windowText" lastClr="000000"/>
                </a:solidFill>
                <a:latin typeface="Tahoma"/>
                <a:ea typeface="Arial" pitchFamily="-107" charset="0"/>
                <a:cs typeface="Tahoma"/>
              </a:rPr>
              <a:t>Processor</a:t>
            </a:r>
          </a:p>
          <a:p>
            <a:pPr algn="ctr" fontAlgn="auto">
              <a:spcBef>
                <a:spcPts val="0"/>
              </a:spcBef>
              <a:spcAft>
                <a:spcPts val="0"/>
              </a:spcAft>
              <a:defRPr/>
            </a:pPr>
            <a:r>
              <a:rPr lang="en-US" sz="1400" kern="0" dirty="0">
                <a:solidFill>
                  <a:sysClr val="windowText" lastClr="000000"/>
                </a:solidFill>
                <a:latin typeface="Tahoma"/>
                <a:ea typeface="Arial" pitchFamily="-107" charset="0"/>
                <a:cs typeface="Tahoma"/>
              </a:rPr>
              <a:t>and caches</a:t>
            </a:r>
          </a:p>
        </p:txBody>
      </p:sp>
      <p:sp>
        <p:nvSpPr>
          <p:cNvPr id="692232" name="Text Box 24" descr="90%"/>
          <p:cNvSpPr txBox="1">
            <a:spLocks noChangeArrowheads="1"/>
          </p:cNvSpPr>
          <p:nvPr/>
        </p:nvSpPr>
        <p:spPr bwMode="auto">
          <a:xfrm>
            <a:off x="3059113" y="6062663"/>
            <a:ext cx="3400425"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400">
                <a:solidFill>
                  <a:srgbClr val="FF0000"/>
                </a:solidFill>
                <a:latin typeface="Tahoma" panose="020B0604030504040204" pitchFamily="34" charset="0"/>
                <a:cs typeface="Tahoma" panose="020B0604030504040204" pitchFamily="34" charset="0"/>
              </a:rPr>
              <a:t>Persistent (e.g., Phase-Change) Memory</a:t>
            </a:r>
          </a:p>
        </p:txBody>
      </p:sp>
      <p:pic>
        <p:nvPicPr>
          <p:cNvPr id="692233" name="Content Placeholder 6" descr="barcelona-die-photo-colo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1963" y="3141663"/>
            <a:ext cx="873125"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a:cxnSpLocks noChangeShapeType="1"/>
          </p:cNvCxnSpPr>
          <p:nvPr/>
        </p:nvCxnSpPr>
        <p:spPr bwMode="auto">
          <a:xfrm>
            <a:off x="4356100" y="4432300"/>
            <a:ext cx="0" cy="528638"/>
          </a:xfrm>
          <a:prstGeom prst="straightConnector1">
            <a:avLst/>
          </a:prstGeom>
          <a:noFill/>
          <a:ln w="381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2" name="TextBox 11"/>
          <p:cNvSpPr txBox="1"/>
          <p:nvPr/>
        </p:nvSpPr>
        <p:spPr>
          <a:xfrm>
            <a:off x="2987675" y="4508500"/>
            <a:ext cx="1049338" cy="307975"/>
          </a:xfrm>
          <a:prstGeom prst="rect">
            <a:avLst/>
          </a:prstGeom>
          <a:noFill/>
        </p:spPr>
        <p:txBody>
          <a:bodyPr wrap="none">
            <a:spAutoFit/>
          </a:bodyPr>
          <a:lstStyle/>
          <a:p>
            <a:pPr fontAlgn="auto">
              <a:spcBef>
                <a:spcPts val="0"/>
              </a:spcBef>
              <a:spcAft>
                <a:spcPts val="0"/>
              </a:spcAft>
              <a:defRPr/>
            </a:pPr>
            <a:r>
              <a:rPr lang="en-US" sz="1400" dirty="0">
                <a:solidFill>
                  <a:srgbClr val="000000"/>
                </a:solidFill>
                <a:latin typeface="Tahoma"/>
                <a:ea typeface="+mn-ea"/>
              </a:rPr>
              <a:t>Load/Store</a:t>
            </a:r>
          </a:p>
        </p:txBody>
      </p:sp>
      <p:pic>
        <p:nvPicPr>
          <p:cNvPr id="692236"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5413" y="5056188"/>
            <a:ext cx="155575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a:cxnSpLocks noChangeShapeType="1"/>
          </p:cNvCxnSpPr>
          <p:nvPr/>
        </p:nvCxnSpPr>
        <p:spPr bwMode="auto">
          <a:xfrm flipH="1" flipV="1">
            <a:off x="2916238" y="4076700"/>
            <a:ext cx="1150937" cy="431800"/>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 name="TextBox 14"/>
          <p:cNvSpPr txBox="1"/>
          <p:nvPr/>
        </p:nvSpPr>
        <p:spPr>
          <a:xfrm>
            <a:off x="2124075" y="3573463"/>
            <a:ext cx="1658938" cy="522287"/>
          </a:xfrm>
          <a:prstGeom prst="rect">
            <a:avLst/>
          </a:prstGeom>
          <a:noFill/>
        </p:spPr>
        <p:txBody>
          <a:bodyPr wrap="none">
            <a:spAutoFit/>
          </a:bodyPr>
          <a:lstStyle/>
          <a:p>
            <a:pPr algn="ctr" fontAlgn="auto">
              <a:spcBef>
                <a:spcPts val="0"/>
              </a:spcBef>
              <a:spcAft>
                <a:spcPts val="0"/>
              </a:spcAft>
              <a:defRPr/>
            </a:pPr>
            <a:r>
              <a:rPr lang="en-US" sz="1400" dirty="0">
                <a:solidFill>
                  <a:srgbClr val="FF0000"/>
                </a:solidFill>
                <a:latin typeface="Tahoma"/>
                <a:ea typeface="+mn-ea"/>
              </a:rPr>
              <a:t>Persistent Memory</a:t>
            </a:r>
          </a:p>
          <a:p>
            <a:pPr algn="ctr" fontAlgn="auto">
              <a:spcBef>
                <a:spcPts val="0"/>
              </a:spcBef>
              <a:spcAft>
                <a:spcPts val="0"/>
              </a:spcAft>
              <a:defRPr/>
            </a:pPr>
            <a:r>
              <a:rPr lang="en-US" sz="1400" dirty="0">
                <a:solidFill>
                  <a:srgbClr val="FF0000"/>
                </a:solidFill>
                <a:latin typeface="Tahoma"/>
                <a:ea typeface="+mn-ea"/>
              </a:rPr>
              <a:t>Manager</a:t>
            </a:r>
          </a:p>
        </p:txBody>
      </p:sp>
      <p:cxnSp>
        <p:nvCxnSpPr>
          <p:cNvPr id="16" name="Straight Arrow Connector 15"/>
          <p:cNvCxnSpPr>
            <a:cxnSpLocks noChangeShapeType="1"/>
          </p:cNvCxnSpPr>
          <p:nvPr/>
        </p:nvCxnSpPr>
        <p:spPr bwMode="auto">
          <a:xfrm flipV="1">
            <a:off x="5076825" y="4437063"/>
            <a:ext cx="0" cy="527050"/>
          </a:xfrm>
          <a:prstGeom prst="straightConnector1">
            <a:avLst/>
          </a:prstGeom>
          <a:noFill/>
          <a:ln w="381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7" name="TextBox 16"/>
          <p:cNvSpPr txBox="1"/>
          <p:nvPr/>
        </p:nvSpPr>
        <p:spPr>
          <a:xfrm>
            <a:off x="5435600" y="4508500"/>
            <a:ext cx="928688" cy="307975"/>
          </a:xfrm>
          <a:prstGeom prst="rect">
            <a:avLst/>
          </a:prstGeom>
          <a:noFill/>
        </p:spPr>
        <p:txBody>
          <a:bodyPr wrap="none">
            <a:spAutoFit/>
          </a:bodyPr>
          <a:lstStyle/>
          <a:p>
            <a:pPr fontAlgn="auto">
              <a:spcBef>
                <a:spcPts val="0"/>
              </a:spcBef>
              <a:spcAft>
                <a:spcPts val="0"/>
              </a:spcAft>
              <a:defRPr/>
            </a:pPr>
            <a:r>
              <a:rPr lang="en-US" sz="1400" dirty="0">
                <a:solidFill>
                  <a:srgbClr val="000000"/>
                </a:solidFill>
                <a:latin typeface="Tahoma"/>
                <a:ea typeface="+mn-ea"/>
              </a:rPr>
              <a:t>Feedback</a:t>
            </a:r>
          </a:p>
        </p:txBody>
      </p:sp>
      <p:sp>
        <p:nvSpPr>
          <p:cNvPr id="18" name="Rectangle 17"/>
          <p:cNvSpPr/>
          <p:nvPr/>
        </p:nvSpPr>
        <p:spPr>
          <a:xfrm>
            <a:off x="1476375" y="6345238"/>
            <a:ext cx="7056438" cy="554037"/>
          </a:xfrm>
          <a:prstGeom prst="rect">
            <a:avLst/>
          </a:prstGeom>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500">
                <a:solidFill>
                  <a:srgbClr val="000000"/>
                </a:solidFill>
                <a:latin typeface="Tahoma" panose="020B0604030504040204" pitchFamily="34" charset="0"/>
              </a:rPr>
              <a:t>Meza+, “</a:t>
            </a:r>
            <a:r>
              <a:rPr lang="en-US" altLang="ja-JP" sz="1500">
                <a:solidFill>
                  <a:srgbClr val="0000FF"/>
                </a:solidFill>
                <a:latin typeface="Tahoma" panose="020B0604030504040204" pitchFamily="34" charset="0"/>
              </a:rPr>
              <a:t>A Case for Efficient Hardware-Software Cooperative Management of Storage and Memory</a:t>
            </a:r>
            <a:r>
              <a:rPr lang="en-US" altLang="ja-JP" sz="1500">
                <a:solidFill>
                  <a:srgbClr val="000000"/>
                </a:solidFill>
                <a:latin typeface="Tahoma" panose="020B0604030504040204" pitchFamily="34" charset="0"/>
              </a:rPr>
              <a:t>,</a:t>
            </a:r>
            <a:r>
              <a:rPr lang="en-US" altLang="en-US" sz="1500">
                <a:solidFill>
                  <a:srgbClr val="000000"/>
                </a:solidFill>
                <a:latin typeface="Tahoma" panose="020B0604030504040204" pitchFamily="34" charset="0"/>
              </a:rPr>
              <a:t>”</a:t>
            </a:r>
            <a:r>
              <a:rPr lang="en-US" altLang="ja-JP" sz="1500">
                <a:solidFill>
                  <a:srgbClr val="000000"/>
                </a:solidFill>
                <a:latin typeface="Tahoma" panose="020B0604030504040204" pitchFamily="34" charset="0"/>
              </a:rPr>
              <a:t> WEED 2013.</a:t>
            </a:r>
            <a:endParaRPr lang="en-US" altLang="en-US" sz="1500">
              <a:solidFill>
                <a:srgbClr val="000000"/>
              </a:solidFill>
              <a:latin typeface="Tahom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49" name="Title 1"/>
          <p:cNvSpPr>
            <a:spLocks noGrp="1"/>
          </p:cNvSpPr>
          <p:nvPr>
            <p:ph type="title"/>
          </p:nvPr>
        </p:nvSpPr>
        <p:spPr/>
        <p:txBody>
          <a:bodyPr/>
          <a:lstStyle/>
          <a:p>
            <a:r>
              <a:rPr lang="en-US" altLang="en-US" smtClean="0"/>
              <a:t>The Persistent Memory Manager (PMM)</a:t>
            </a:r>
          </a:p>
        </p:txBody>
      </p:sp>
      <p:sp>
        <p:nvSpPr>
          <p:cNvPr id="3" name="Content Placeholder 2"/>
          <p:cNvSpPr>
            <a:spLocks noGrp="1"/>
          </p:cNvSpPr>
          <p:nvPr>
            <p:ph idx="1"/>
          </p:nvPr>
        </p:nvSpPr>
        <p:spPr>
          <a:xfrm>
            <a:off x="228600" y="981075"/>
            <a:ext cx="8610600" cy="5472113"/>
          </a:xfrm>
        </p:spPr>
        <p:txBody>
          <a:bodyPr/>
          <a:lstStyle/>
          <a:p>
            <a:r>
              <a:rPr lang="en-US" altLang="en-US" sz="2200" smtClean="0">
                <a:solidFill>
                  <a:srgbClr val="0000FF"/>
                </a:solidFill>
                <a:sym typeface="Wingdings" panose="05000000000000000000" pitchFamily="2" charset="2"/>
              </a:rPr>
              <a:t>Exposes a load/store interface to access persistent data</a:t>
            </a:r>
          </a:p>
          <a:p>
            <a:pPr lvl="1"/>
            <a:r>
              <a:rPr lang="en-US" altLang="en-US" sz="2000" smtClean="0">
                <a:solidFill>
                  <a:srgbClr val="2C6123"/>
                </a:solidFill>
                <a:sym typeface="Wingdings" panose="05000000000000000000" pitchFamily="2" charset="2"/>
              </a:rPr>
              <a:t>Applications can directly access persistent memory  no conversion, translation, location overhead for persistent data </a:t>
            </a:r>
          </a:p>
          <a:p>
            <a:pPr lvl="1"/>
            <a:endParaRPr lang="en-US" altLang="en-US" sz="2000" smtClean="0">
              <a:sym typeface="Wingdings" panose="05000000000000000000" pitchFamily="2" charset="2"/>
            </a:endParaRPr>
          </a:p>
          <a:p>
            <a:r>
              <a:rPr lang="en-US" altLang="en-US" sz="2200" smtClean="0">
                <a:solidFill>
                  <a:srgbClr val="0000FF"/>
                </a:solidFill>
                <a:sym typeface="Wingdings" panose="05000000000000000000" pitchFamily="2" charset="2"/>
              </a:rPr>
              <a:t>Manages data placement, location, persistence, security</a:t>
            </a:r>
          </a:p>
          <a:p>
            <a:pPr lvl="1"/>
            <a:r>
              <a:rPr lang="en-US" altLang="en-US" sz="2000" smtClean="0">
                <a:solidFill>
                  <a:srgbClr val="2C6123"/>
                </a:solidFill>
                <a:sym typeface="Wingdings" panose="05000000000000000000" pitchFamily="2" charset="2"/>
              </a:rPr>
              <a:t>To get the best of multiple forms of storage</a:t>
            </a:r>
          </a:p>
          <a:p>
            <a:pPr lvl="1"/>
            <a:endParaRPr lang="en-US" altLang="en-US" sz="2000" smtClean="0">
              <a:sym typeface="Wingdings" panose="05000000000000000000" pitchFamily="2" charset="2"/>
            </a:endParaRPr>
          </a:p>
          <a:p>
            <a:r>
              <a:rPr lang="en-US" altLang="en-US" sz="2200" smtClean="0">
                <a:solidFill>
                  <a:srgbClr val="0000FF"/>
                </a:solidFill>
                <a:sym typeface="Wingdings" panose="05000000000000000000" pitchFamily="2" charset="2"/>
              </a:rPr>
              <a:t>Manages metadata storage and retrieval</a:t>
            </a:r>
          </a:p>
          <a:p>
            <a:pPr lvl="1"/>
            <a:r>
              <a:rPr lang="en-US" altLang="en-US" sz="2000" smtClean="0">
                <a:solidFill>
                  <a:srgbClr val="FF0000"/>
                </a:solidFill>
                <a:sym typeface="Wingdings" panose="05000000000000000000" pitchFamily="2" charset="2"/>
              </a:rPr>
              <a:t>This can lead to overheads that need to be managed</a:t>
            </a:r>
          </a:p>
          <a:p>
            <a:pPr lvl="1"/>
            <a:endParaRPr lang="en-US" altLang="en-US" sz="2000" smtClean="0">
              <a:sym typeface="Wingdings" panose="05000000000000000000" pitchFamily="2" charset="2"/>
            </a:endParaRPr>
          </a:p>
          <a:p>
            <a:r>
              <a:rPr lang="en-US" altLang="en-US" sz="2200" smtClean="0">
                <a:solidFill>
                  <a:srgbClr val="0000FF"/>
                </a:solidFill>
                <a:sym typeface="Wingdings" panose="05000000000000000000" pitchFamily="2" charset="2"/>
              </a:rPr>
              <a:t>Exposes hooks and interfaces for system software</a:t>
            </a:r>
          </a:p>
          <a:p>
            <a:pPr lvl="1"/>
            <a:r>
              <a:rPr lang="en-US" altLang="en-US" sz="2000" smtClean="0">
                <a:solidFill>
                  <a:srgbClr val="2C6123"/>
                </a:solidFill>
                <a:sym typeface="Wingdings" panose="05000000000000000000" pitchFamily="2" charset="2"/>
              </a:rPr>
              <a:t>To enable better data placement and management decisions</a:t>
            </a:r>
          </a:p>
          <a:p>
            <a:pPr lvl="1"/>
            <a:endParaRPr lang="en-US" altLang="en-US" sz="2000" smtClean="0">
              <a:solidFill>
                <a:srgbClr val="2C6123"/>
              </a:solidFill>
              <a:sym typeface="Wingdings" panose="05000000000000000000" pitchFamily="2" charset="2"/>
            </a:endParaRPr>
          </a:p>
          <a:p>
            <a:r>
              <a:rPr lang="en-US" altLang="en-US" sz="1800" smtClean="0"/>
              <a:t>Meza+, “</a:t>
            </a:r>
            <a:r>
              <a:rPr lang="en-US" altLang="ja-JP" sz="1800" smtClean="0">
                <a:solidFill>
                  <a:srgbClr val="0000FF"/>
                </a:solidFill>
              </a:rPr>
              <a:t>A Case for Efficient Hardware-Software Cooperative Management of Storage and Memory</a:t>
            </a:r>
            <a:r>
              <a:rPr lang="en-US" altLang="ja-JP" sz="1800" smtClean="0"/>
              <a:t>,</a:t>
            </a:r>
            <a:r>
              <a:rPr lang="en-US" altLang="en-US" sz="1800" smtClean="0"/>
              <a:t>”</a:t>
            </a:r>
            <a:r>
              <a:rPr lang="en-US" altLang="ja-JP" sz="1800" smtClean="0"/>
              <a:t> WEED 2013.</a:t>
            </a:r>
          </a:p>
          <a:p>
            <a:pPr lvl="1"/>
            <a:endParaRPr lang="en-US" altLang="en-US" sz="2000" smtClean="0">
              <a:solidFill>
                <a:srgbClr val="2C6123"/>
              </a:solidFill>
            </a:endParaRPr>
          </a:p>
        </p:txBody>
      </p:sp>
      <p:sp>
        <p:nvSpPr>
          <p:cNvPr id="6932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B17157E-7344-4217-81DB-A6BB9FAC5F8D}" type="slidenum">
              <a:rPr lang="en-US" altLang="en-US" sz="1600">
                <a:solidFill>
                  <a:srgbClr val="000000"/>
                </a:solidFill>
                <a:latin typeface="Garamond" panose="02020404030301010803" pitchFamily="18" charset="0"/>
              </a:rPr>
              <a:pPr eaLnBrk="1" hangingPunct="1"/>
              <a:t>124</a:t>
            </a:fld>
            <a:endParaRPr lang="en-US" altLang="en-US" sz="1600">
              <a:solidFill>
                <a:srgbClr val="000000"/>
              </a:solidFill>
              <a:latin typeface="Garamond" panose="02020404030301010803"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3" name="Title 1"/>
          <p:cNvSpPr>
            <a:spLocks noGrp="1"/>
          </p:cNvSpPr>
          <p:nvPr>
            <p:ph type="title"/>
          </p:nvPr>
        </p:nvSpPr>
        <p:spPr/>
        <p:txBody>
          <a:bodyPr/>
          <a:lstStyle/>
          <a:p>
            <a:r>
              <a:rPr lang="en-US" altLang="en-US" smtClean="0"/>
              <a:t>The Persistent Memory Manager (PMM)</a:t>
            </a:r>
          </a:p>
        </p:txBody>
      </p:sp>
      <p:sp>
        <p:nvSpPr>
          <p:cNvPr id="694274" name="Content Placeholder 2"/>
          <p:cNvSpPr>
            <a:spLocks noGrp="1"/>
          </p:cNvSpPr>
          <p:nvPr>
            <p:ph idx="1"/>
          </p:nvPr>
        </p:nvSpPr>
        <p:spPr/>
        <p:txBody>
          <a:bodyPr/>
          <a:lstStyle/>
          <a:p>
            <a:endParaRPr lang="en-US" altLang="en-US" sz="2200" smtClean="0"/>
          </a:p>
        </p:txBody>
      </p:sp>
      <p:sp>
        <p:nvSpPr>
          <p:cNvPr id="6942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C3B04E1-64A4-42E8-9336-68FAAA519E58}" type="slidenum">
              <a:rPr lang="en-US" altLang="en-US" sz="1600">
                <a:solidFill>
                  <a:srgbClr val="000000"/>
                </a:solidFill>
                <a:latin typeface="Garamond" panose="02020404030301010803" pitchFamily="18" charset="0"/>
              </a:rPr>
              <a:pPr eaLnBrk="1" hangingPunct="1"/>
              <a:t>125</a:t>
            </a:fld>
            <a:endParaRPr lang="en-US" altLang="en-US" sz="1600">
              <a:solidFill>
                <a:srgbClr val="000000"/>
              </a:solidFill>
              <a:latin typeface="Garamond" panose="02020404030301010803" pitchFamily="18" charset="0"/>
            </a:endParaRPr>
          </a:p>
        </p:txBody>
      </p:sp>
      <p:pic>
        <p:nvPicPr>
          <p:cNvPr id="69427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088" y="785813"/>
            <a:ext cx="6624637"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50825" y="5910263"/>
            <a:ext cx="8593138" cy="831850"/>
          </a:xfrm>
          <a:prstGeom prst="rect">
            <a:avLst/>
          </a:prstGeom>
          <a:solidFill>
            <a:sysClr val="window" lastClr="FFFFFF"/>
          </a:solidFill>
          <a:ln w="25400" cap="flat" cmpd="sng" algn="ctr">
            <a:solidFill>
              <a:srgbClr val="0000FF"/>
            </a:solidFill>
            <a:prstDash val="solid"/>
          </a:ln>
          <a:effectLst/>
        </p:spPr>
        <p:txBody>
          <a:bodyPr>
            <a:spAutoFit/>
          </a:bodyPr>
          <a:lstStyle/>
          <a:p>
            <a:pPr algn="ctr" fontAlgn="auto">
              <a:spcBef>
                <a:spcPts val="0"/>
              </a:spcBef>
              <a:spcAft>
                <a:spcPts val="0"/>
              </a:spcAft>
              <a:defRPr/>
            </a:pPr>
            <a:r>
              <a:rPr lang="en-US" sz="2400" b="1" kern="0" dirty="0">
                <a:solidFill>
                  <a:srgbClr val="0000FF"/>
                </a:solidFill>
                <a:latin typeface="Calibri"/>
                <a:ea typeface="+mn-ea"/>
              </a:rPr>
              <a:t>PMM uses access and hint information to allocate, locate, migrate and access data in the heterogeneous array of devices</a:t>
            </a:r>
          </a:p>
        </p:txBody>
      </p:sp>
      <p:sp>
        <p:nvSpPr>
          <p:cNvPr id="8" name="Rounded Rectangle 7"/>
          <p:cNvSpPr>
            <a:spLocks noChangeArrowheads="1"/>
          </p:cNvSpPr>
          <p:nvPr/>
        </p:nvSpPr>
        <p:spPr bwMode="auto">
          <a:xfrm>
            <a:off x="2555875" y="1412875"/>
            <a:ext cx="3311525" cy="431800"/>
          </a:xfrm>
          <a:prstGeom prst="roundRect">
            <a:avLst>
              <a:gd name="adj" fmla="val 16667"/>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Tahoma" panose="020B0604030504040204" pitchFamily="34" charset="0"/>
            </a:endParaRPr>
          </a:p>
        </p:txBody>
      </p:sp>
      <p:sp>
        <p:nvSpPr>
          <p:cNvPr id="9" name="TextBox 38"/>
          <p:cNvSpPr txBox="1">
            <a:spLocks noChangeArrowheads="1"/>
          </p:cNvSpPr>
          <p:nvPr/>
        </p:nvSpPr>
        <p:spPr bwMode="auto">
          <a:xfrm rot="10800000" flipV="1">
            <a:off x="5868144" y="1434262"/>
            <a:ext cx="1800200" cy="338554"/>
          </a:xfrm>
          <a:prstGeom prst="rect">
            <a:avLst/>
          </a:prstGeom>
          <a:noFill/>
          <a:ln>
            <a:noFill/>
          </a:ln>
          <a:scene3d>
            <a:camera prst="orthographicFront">
              <a:rot lat="0" lon="0" rev="0"/>
            </a:camera>
            <a:lightRig rig="threePt" dir="t"/>
          </a:scene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auto" hangingPunct="1">
              <a:spcBef>
                <a:spcPts val="0"/>
              </a:spcBef>
              <a:spcAft>
                <a:spcPts val="0"/>
              </a:spcAft>
              <a:defRPr/>
            </a:pPr>
            <a:r>
              <a:rPr lang="en-US" sz="1600" dirty="0" smtClean="0">
                <a:solidFill>
                  <a:srgbClr val="0000FF"/>
                </a:solidFill>
              </a:rPr>
              <a:t>Persistent objects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7" name="Title 1"/>
          <p:cNvSpPr>
            <a:spLocks noGrp="1"/>
          </p:cNvSpPr>
          <p:nvPr>
            <p:ph type="title"/>
          </p:nvPr>
        </p:nvSpPr>
        <p:spPr>
          <a:xfrm>
            <a:off x="228600" y="152400"/>
            <a:ext cx="8807450" cy="1066800"/>
          </a:xfrm>
        </p:spPr>
        <p:txBody>
          <a:bodyPr/>
          <a:lstStyle/>
          <a:p>
            <a:r>
              <a:rPr lang="en-US" altLang="en-US" sz="3800" smtClean="0"/>
              <a:t>Performance Benefits of a Single-Level Store</a:t>
            </a:r>
          </a:p>
        </p:txBody>
      </p:sp>
      <p:sp>
        <p:nvSpPr>
          <p:cNvPr id="69529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9878820-B0A1-433D-A920-20A620121104}" type="slidenum">
              <a:rPr lang="en-US" altLang="en-US" sz="1600">
                <a:solidFill>
                  <a:srgbClr val="000000"/>
                </a:solidFill>
                <a:latin typeface="Garamond" panose="02020404030301010803" pitchFamily="18" charset="0"/>
              </a:rPr>
              <a:pPr eaLnBrk="1" hangingPunct="1"/>
              <a:t>126</a:t>
            </a:fld>
            <a:endParaRPr lang="en-US" altLang="en-US" sz="1600">
              <a:solidFill>
                <a:srgbClr val="000000"/>
              </a:solidFill>
              <a:latin typeface="Garamond" panose="02020404030301010803" pitchFamily="18" charset="0"/>
            </a:endParaRPr>
          </a:p>
        </p:txBody>
      </p:sp>
      <p:sp>
        <p:nvSpPr>
          <p:cNvPr id="695299" name="TextBox 38"/>
          <p:cNvSpPr txBox="1">
            <a:spLocks noChangeArrowheads="1"/>
          </p:cNvSpPr>
          <p:nvPr/>
        </p:nvSpPr>
        <p:spPr bwMode="auto">
          <a:xfrm>
            <a:off x="1684338" y="6453188"/>
            <a:ext cx="2095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600">
                <a:solidFill>
                  <a:srgbClr val="000000"/>
                </a:solidFill>
              </a:rPr>
              <a:t>Results for PostMark</a:t>
            </a:r>
          </a:p>
        </p:txBody>
      </p:sp>
      <p:pic>
        <p:nvPicPr>
          <p:cNvPr id="695300"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rcRect l="-7256" r="-7256"/>
          <a:stretch>
            <a:fillRect/>
          </a:stretch>
        </p:blipFill>
        <p:spPr/>
      </p:pic>
      <p:cxnSp>
        <p:nvCxnSpPr>
          <p:cNvPr id="6" name="Straight Arrow Connector 5"/>
          <p:cNvCxnSpPr/>
          <p:nvPr/>
        </p:nvCxnSpPr>
        <p:spPr bwMode="auto">
          <a:xfrm>
            <a:off x="5435600" y="5229225"/>
            <a:ext cx="1081088" cy="14446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38"/>
          <p:cNvSpPr txBox="1">
            <a:spLocks noChangeArrowheads="1"/>
          </p:cNvSpPr>
          <p:nvPr/>
        </p:nvSpPr>
        <p:spPr bwMode="auto">
          <a:xfrm>
            <a:off x="5559425" y="4797425"/>
            <a:ext cx="741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a:solidFill>
                  <a:srgbClr val="FF0000"/>
                </a:solidFill>
              </a:rPr>
              <a:t>~5X</a:t>
            </a:r>
          </a:p>
        </p:txBody>
      </p:sp>
      <p:cxnSp>
        <p:nvCxnSpPr>
          <p:cNvPr id="10" name="Straight Arrow Connector 9"/>
          <p:cNvCxnSpPr/>
          <p:nvPr/>
        </p:nvCxnSpPr>
        <p:spPr bwMode="auto">
          <a:xfrm>
            <a:off x="3851275" y="2349500"/>
            <a:ext cx="936625" cy="25923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38"/>
          <p:cNvSpPr txBox="1">
            <a:spLocks noChangeArrowheads="1"/>
          </p:cNvSpPr>
          <p:nvPr/>
        </p:nvSpPr>
        <p:spPr bwMode="auto">
          <a:xfrm>
            <a:off x="3817938" y="1916113"/>
            <a:ext cx="911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a:solidFill>
                  <a:srgbClr val="FF0000"/>
                </a:solidFill>
              </a:rPr>
              <a:t>~24X</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1" name="Title 1"/>
          <p:cNvSpPr>
            <a:spLocks noGrp="1"/>
          </p:cNvSpPr>
          <p:nvPr>
            <p:ph type="title"/>
          </p:nvPr>
        </p:nvSpPr>
        <p:spPr/>
        <p:txBody>
          <a:bodyPr/>
          <a:lstStyle/>
          <a:p>
            <a:r>
              <a:rPr lang="en-US" altLang="en-US" smtClean="0"/>
              <a:t>Energy Benefits of a Single-Level Store</a:t>
            </a:r>
          </a:p>
        </p:txBody>
      </p:sp>
      <p:sp>
        <p:nvSpPr>
          <p:cNvPr id="69632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0E7A79D-F5AC-4691-8EE0-CB2A843CB5E9}" type="slidenum">
              <a:rPr lang="en-US" altLang="en-US" sz="1600">
                <a:solidFill>
                  <a:srgbClr val="000000"/>
                </a:solidFill>
                <a:latin typeface="Garamond" panose="02020404030301010803" pitchFamily="18" charset="0"/>
              </a:rPr>
              <a:pPr eaLnBrk="1" hangingPunct="1"/>
              <a:t>127</a:t>
            </a:fld>
            <a:endParaRPr lang="en-US" altLang="en-US" sz="1600">
              <a:solidFill>
                <a:srgbClr val="000000"/>
              </a:solidFill>
              <a:latin typeface="Garamond" panose="02020404030301010803" pitchFamily="18" charset="0"/>
            </a:endParaRPr>
          </a:p>
        </p:txBody>
      </p:sp>
      <p:pic>
        <p:nvPicPr>
          <p:cNvPr id="696323"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l="-7623" r="-7623"/>
          <a:stretch>
            <a:fillRect/>
          </a:stretch>
        </p:blipFill>
        <p:spPr/>
      </p:pic>
      <p:sp>
        <p:nvSpPr>
          <p:cNvPr id="696324" name="TextBox 38"/>
          <p:cNvSpPr txBox="1">
            <a:spLocks noChangeArrowheads="1"/>
          </p:cNvSpPr>
          <p:nvPr/>
        </p:nvSpPr>
        <p:spPr bwMode="auto">
          <a:xfrm>
            <a:off x="1684338" y="6453188"/>
            <a:ext cx="2095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600">
                <a:solidFill>
                  <a:srgbClr val="000000"/>
                </a:solidFill>
              </a:rPr>
              <a:t>Results for PostMark</a:t>
            </a:r>
          </a:p>
        </p:txBody>
      </p:sp>
      <p:cxnSp>
        <p:nvCxnSpPr>
          <p:cNvPr id="8" name="Straight Arrow Connector 7"/>
          <p:cNvCxnSpPr/>
          <p:nvPr/>
        </p:nvCxnSpPr>
        <p:spPr bwMode="auto">
          <a:xfrm>
            <a:off x="5435600" y="5229225"/>
            <a:ext cx="1081088" cy="14446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38"/>
          <p:cNvSpPr txBox="1">
            <a:spLocks noChangeArrowheads="1"/>
          </p:cNvSpPr>
          <p:nvPr/>
        </p:nvSpPr>
        <p:spPr bwMode="auto">
          <a:xfrm>
            <a:off x="5559425" y="4797425"/>
            <a:ext cx="741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a:solidFill>
                  <a:srgbClr val="FF0000"/>
                </a:solidFill>
              </a:rPr>
              <a:t>~5X</a:t>
            </a:r>
          </a:p>
        </p:txBody>
      </p:sp>
      <p:cxnSp>
        <p:nvCxnSpPr>
          <p:cNvPr id="10" name="Straight Arrow Connector 9"/>
          <p:cNvCxnSpPr/>
          <p:nvPr/>
        </p:nvCxnSpPr>
        <p:spPr bwMode="auto">
          <a:xfrm>
            <a:off x="3851275" y="2349500"/>
            <a:ext cx="936625" cy="25923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38"/>
          <p:cNvSpPr txBox="1">
            <a:spLocks noChangeArrowheads="1"/>
          </p:cNvSpPr>
          <p:nvPr/>
        </p:nvSpPr>
        <p:spPr bwMode="auto">
          <a:xfrm>
            <a:off x="3817938" y="1916113"/>
            <a:ext cx="911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a:solidFill>
                  <a:srgbClr val="FF0000"/>
                </a:solidFill>
              </a:rPr>
              <a:t>~16X</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5" name="Title 1"/>
          <p:cNvSpPr>
            <a:spLocks noGrp="1"/>
          </p:cNvSpPr>
          <p:nvPr>
            <p:ph type="title"/>
          </p:nvPr>
        </p:nvSpPr>
        <p:spPr/>
        <p:txBody>
          <a:bodyPr/>
          <a:lstStyle/>
          <a:p>
            <a:r>
              <a:rPr kumimoji="1" lang="en-US" altLang="zh-CN" smtClean="0"/>
              <a:t>Transparent Hybrid Non-Volatile Memory</a:t>
            </a:r>
            <a:br>
              <a:rPr kumimoji="1" lang="en-US" altLang="zh-CN" smtClean="0"/>
            </a:br>
            <a:endParaRPr lang="en-US" altLang="en-US" smtClean="0"/>
          </a:p>
        </p:txBody>
      </p:sp>
      <p:sp>
        <p:nvSpPr>
          <p:cNvPr id="3" name="Content Placeholder 2"/>
          <p:cNvSpPr>
            <a:spLocks noGrp="1"/>
          </p:cNvSpPr>
          <p:nvPr>
            <p:ph idx="1"/>
          </p:nvPr>
        </p:nvSpPr>
        <p:spPr>
          <a:xfrm>
            <a:off x="228600" y="908050"/>
            <a:ext cx="8610600" cy="5195888"/>
          </a:xfrm>
        </p:spPr>
        <p:txBody>
          <a:bodyPr/>
          <a:lstStyle/>
          <a:p>
            <a:pPr>
              <a:spcBef>
                <a:spcPts val="1200"/>
              </a:spcBef>
            </a:pPr>
            <a:r>
              <a:rPr kumimoji="1" lang="en-US" altLang="zh-CN" b="1" smtClean="0"/>
              <a:t>Problem</a:t>
            </a:r>
            <a:r>
              <a:rPr kumimoji="1" lang="en-US" altLang="zh-CN" smtClean="0"/>
              <a:t>: How do you provide consistency and prevent data corruption in NVM upon a system crash?</a:t>
            </a:r>
          </a:p>
          <a:p>
            <a:pPr>
              <a:spcBef>
                <a:spcPts val="1200"/>
              </a:spcBef>
            </a:pPr>
            <a:r>
              <a:rPr kumimoji="1" lang="en-US" altLang="zh-CN" b="1" smtClean="0"/>
              <a:t>Goal</a:t>
            </a:r>
            <a:r>
              <a:rPr kumimoji="1" lang="en-US" altLang="zh-CN" smtClean="0"/>
              <a:t>: Provide </a:t>
            </a:r>
            <a:r>
              <a:rPr kumimoji="1" lang="en-US" altLang="zh-CN" smtClean="0">
                <a:solidFill>
                  <a:srgbClr val="0000FF"/>
                </a:solidFill>
              </a:rPr>
              <a:t>efficient programmer-transparent consistency </a:t>
            </a:r>
            <a:r>
              <a:rPr kumimoji="1" lang="en-US" altLang="zh-CN" smtClean="0"/>
              <a:t>in hybrid NVM</a:t>
            </a:r>
            <a:endParaRPr kumimoji="1" lang="en-US" altLang="zh-CN" sz="500" smtClean="0"/>
          </a:p>
          <a:p>
            <a:pPr lvl="1">
              <a:lnSpc>
                <a:spcPct val="120000"/>
              </a:lnSpc>
              <a:spcBef>
                <a:spcPct val="0"/>
              </a:spcBef>
            </a:pPr>
            <a:r>
              <a:rPr kumimoji="1" lang="en-US" altLang="zh-CN" b="1" smtClean="0">
                <a:solidFill>
                  <a:srgbClr val="7030A0"/>
                </a:solidFill>
              </a:rPr>
              <a:t>Efficiency</a:t>
            </a:r>
            <a:r>
              <a:rPr kumimoji="1" lang="en-US" altLang="zh-CN" smtClean="0">
                <a:solidFill>
                  <a:srgbClr val="7030A0"/>
                </a:solidFill>
              </a:rPr>
              <a:t>: use hybrid DRAM/NVM for high performance</a:t>
            </a:r>
          </a:p>
          <a:p>
            <a:pPr lvl="2">
              <a:lnSpc>
                <a:spcPct val="120000"/>
              </a:lnSpc>
              <a:spcBef>
                <a:spcPct val="0"/>
              </a:spcBef>
            </a:pPr>
            <a:r>
              <a:rPr kumimoji="1" lang="en-US" altLang="zh-CN" smtClean="0"/>
              <a:t>DRAM is not (only) a transparent cache </a:t>
            </a:r>
          </a:p>
          <a:p>
            <a:pPr lvl="1">
              <a:lnSpc>
                <a:spcPct val="120000"/>
              </a:lnSpc>
              <a:spcBef>
                <a:spcPts val="300"/>
              </a:spcBef>
            </a:pPr>
            <a:r>
              <a:rPr kumimoji="1" lang="en-US" altLang="zh-CN" b="1" smtClean="0">
                <a:solidFill>
                  <a:srgbClr val="7030A0"/>
                </a:solidFill>
              </a:rPr>
              <a:t>Transparency</a:t>
            </a:r>
            <a:r>
              <a:rPr kumimoji="1" lang="en-US" altLang="zh-CN" smtClean="0">
                <a:solidFill>
                  <a:srgbClr val="7030A0"/>
                </a:solidFill>
              </a:rPr>
              <a:t>: no library APIs or explicit interfaces to access NVM; just loads and stores</a:t>
            </a:r>
          </a:p>
          <a:p>
            <a:pPr lvl="2">
              <a:lnSpc>
                <a:spcPct val="120000"/>
              </a:lnSpc>
              <a:spcBef>
                <a:spcPts val="300"/>
              </a:spcBef>
            </a:pPr>
            <a:r>
              <a:rPr kumimoji="1" lang="en-US" altLang="zh-CN" smtClean="0"/>
              <a:t>Makes life easier for the programmer</a:t>
            </a:r>
          </a:p>
          <a:p>
            <a:pPr lvl="2">
              <a:lnSpc>
                <a:spcPct val="120000"/>
              </a:lnSpc>
              <a:spcBef>
                <a:spcPts val="300"/>
              </a:spcBef>
            </a:pPr>
            <a:r>
              <a:rPr kumimoji="1" lang="en-US" altLang="zh-CN" smtClean="0"/>
              <a:t>Easier to support legacy code and hypervisors </a:t>
            </a:r>
          </a:p>
          <a:p>
            <a:pPr>
              <a:spcBef>
                <a:spcPts val="1000"/>
              </a:spcBef>
            </a:pPr>
            <a:r>
              <a:rPr kumimoji="1" lang="en-US" altLang="zh-CN" b="1" smtClean="0"/>
              <a:t>Challenges to Solve</a:t>
            </a:r>
          </a:p>
          <a:p>
            <a:pPr lvl="1">
              <a:spcBef>
                <a:spcPts val="300"/>
              </a:spcBef>
            </a:pPr>
            <a:r>
              <a:rPr kumimoji="1" lang="en-US" altLang="zh-CN" sz="2400" smtClean="0"/>
              <a:t>How to guarantee consistency</a:t>
            </a:r>
          </a:p>
          <a:p>
            <a:pPr lvl="1">
              <a:spcBef>
                <a:spcPts val="300"/>
              </a:spcBef>
            </a:pPr>
            <a:r>
              <a:rPr kumimoji="1" lang="en-US" altLang="zh-CN" sz="2400" smtClean="0"/>
              <a:t>How to maximize performance</a:t>
            </a:r>
          </a:p>
          <a:p>
            <a:endParaRPr lang="en-US" altLang="en-US" smtClean="0"/>
          </a:p>
        </p:txBody>
      </p:sp>
      <p:sp>
        <p:nvSpPr>
          <p:cNvPr id="69734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B7885E1-B8F8-4541-ABD5-B89D4DA81D4A}" type="slidenum">
              <a:rPr lang="en-US" altLang="en-US" sz="1600">
                <a:solidFill>
                  <a:srgbClr val="000000"/>
                </a:solidFill>
                <a:latin typeface="Garamond" panose="02020404030301010803" pitchFamily="18" charset="0"/>
              </a:rPr>
              <a:pPr eaLnBrk="1" hangingPunct="1"/>
              <a:t>128</a:t>
            </a:fld>
            <a:endParaRPr lang="en-US" altLang="en-US" sz="1600">
              <a:solidFill>
                <a:srgbClr val="000000"/>
              </a:solidFill>
              <a:latin typeface="Garamond" panose="02020404030301010803" pitchFamily="18" charset="0"/>
            </a:endParaRPr>
          </a:p>
        </p:txBody>
      </p:sp>
      <p:pic>
        <p:nvPicPr>
          <p:cNvPr id="5" name="图片 10" descr="arch.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35750" y="3860800"/>
            <a:ext cx="21844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69" name="Title 1"/>
          <p:cNvSpPr>
            <a:spLocks noGrp="1"/>
          </p:cNvSpPr>
          <p:nvPr>
            <p:ph type="title"/>
          </p:nvPr>
        </p:nvSpPr>
        <p:spPr/>
        <p:txBody>
          <a:bodyPr/>
          <a:lstStyle/>
          <a:p>
            <a:r>
              <a:rPr lang="en-US" altLang="en-US" smtClean="0"/>
              <a:t>THNVM: Solution Overview</a:t>
            </a:r>
          </a:p>
        </p:txBody>
      </p:sp>
      <p:sp>
        <p:nvSpPr>
          <p:cNvPr id="3" name="Content Placeholder 2"/>
          <p:cNvSpPr>
            <a:spLocks noGrp="1"/>
          </p:cNvSpPr>
          <p:nvPr>
            <p:ph idx="1"/>
          </p:nvPr>
        </p:nvSpPr>
        <p:spPr>
          <a:xfrm>
            <a:off x="228600" y="896938"/>
            <a:ext cx="8610600" cy="5124450"/>
          </a:xfrm>
        </p:spPr>
        <p:txBody>
          <a:bodyPr/>
          <a:lstStyle/>
          <a:p>
            <a:r>
              <a:rPr lang="en-US" altLang="en-US" smtClean="0"/>
              <a:t>Idea 1: </a:t>
            </a:r>
            <a:r>
              <a:rPr lang="en-US" altLang="en-US" smtClean="0">
                <a:solidFill>
                  <a:srgbClr val="0000FF"/>
                </a:solidFill>
              </a:rPr>
              <a:t>Transparent checkpointing</a:t>
            </a:r>
          </a:p>
          <a:p>
            <a:endParaRPr lang="en-US" altLang="en-US" smtClean="0"/>
          </a:p>
          <a:p>
            <a:pPr>
              <a:buFont typeface="Wingdings" panose="05000000000000000000" pitchFamily="2" charset="2"/>
              <a:buNone/>
            </a:pPr>
            <a:endParaRPr lang="en-US" altLang="en-US" smtClean="0"/>
          </a:p>
          <a:p>
            <a:pPr>
              <a:buFont typeface="Wingdings" panose="05000000000000000000" pitchFamily="2" charset="2"/>
              <a:buNone/>
            </a:pPr>
            <a:endParaRPr lang="en-US" altLang="en-US" sz="1600" smtClean="0"/>
          </a:p>
          <a:p>
            <a:pPr lvl="1"/>
            <a:r>
              <a:rPr lang="en-US" altLang="en-US" smtClean="0"/>
              <a:t>Need to overlap checkpointing and execution</a:t>
            </a:r>
          </a:p>
          <a:p>
            <a:pPr lvl="1"/>
            <a:endParaRPr lang="en-US" altLang="en-US" smtClean="0"/>
          </a:p>
          <a:p>
            <a:r>
              <a:rPr lang="en-US" altLang="en-US" smtClean="0"/>
              <a:t>Idea 2: </a:t>
            </a:r>
            <a:r>
              <a:rPr lang="en-US" altLang="en-US" smtClean="0">
                <a:solidFill>
                  <a:srgbClr val="0000FF"/>
                </a:solidFill>
              </a:rPr>
              <a:t>Differentiated consistency schemes </a:t>
            </a:r>
            <a:r>
              <a:rPr lang="en-US" altLang="en-US" smtClean="0"/>
              <a:t>for DRAM and NVM</a:t>
            </a:r>
          </a:p>
          <a:p>
            <a:pPr lvl="1"/>
            <a:r>
              <a:rPr lang="en-US" altLang="en-US" smtClean="0"/>
              <a:t>Writeback: buffer sequential writes in DRAM</a:t>
            </a:r>
          </a:p>
          <a:p>
            <a:pPr lvl="1"/>
            <a:r>
              <a:rPr lang="en-US" altLang="en-US" smtClean="0"/>
              <a:t>Address Remapping: handle random writes in NVM</a:t>
            </a:r>
          </a:p>
          <a:p>
            <a:endParaRPr lang="en-US" altLang="en-US" smtClean="0"/>
          </a:p>
          <a:p>
            <a:r>
              <a:rPr lang="en-US" altLang="en-US" smtClean="0"/>
              <a:t>Idea 3: </a:t>
            </a:r>
            <a:r>
              <a:rPr lang="en-US" altLang="en-US" smtClean="0">
                <a:solidFill>
                  <a:srgbClr val="0000FF"/>
                </a:solidFill>
              </a:rPr>
              <a:t>Dynamic migration of data </a:t>
            </a:r>
            <a:r>
              <a:rPr lang="en-US" altLang="en-US" smtClean="0"/>
              <a:t>for performance</a:t>
            </a:r>
          </a:p>
          <a:p>
            <a:pPr lvl="1"/>
            <a:r>
              <a:rPr lang="en-US" altLang="en-US" smtClean="0"/>
              <a:t>High write-locality data placed in DRAM</a:t>
            </a:r>
          </a:p>
          <a:p>
            <a:endParaRPr lang="en-US" altLang="en-US" smtClean="0"/>
          </a:p>
        </p:txBody>
      </p:sp>
      <p:sp>
        <p:nvSpPr>
          <p:cNvPr id="69837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87440B9-E5E4-416A-8163-EEEE188AC46D}" type="slidenum">
              <a:rPr lang="en-US" altLang="en-US" sz="1600">
                <a:solidFill>
                  <a:srgbClr val="000000"/>
                </a:solidFill>
                <a:latin typeface="Garamond" panose="02020404030301010803" pitchFamily="18" charset="0"/>
              </a:rPr>
              <a:pPr eaLnBrk="1" hangingPunct="1"/>
              <a:t>129</a:t>
            </a:fld>
            <a:endParaRPr lang="en-US" altLang="en-US" sz="1600">
              <a:solidFill>
                <a:srgbClr val="000000"/>
              </a:solidFill>
              <a:latin typeface="Garamond" panose="02020404030301010803" pitchFamily="18" charset="0"/>
            </a:endParaRPr>
          </a:p>
        </p:txBody>
      </p:sp>
      <p:grpSp>
        <p:nvGrpSpPr>
          <p:cNvPr id="29" name="组 33"/>
          <p:cNvGrpSpPr>
            <a:grpSpLocks/>
          </p:cNvGrpSpPr>
          <p:nvPr/>
        </p:nvGrpSpPr>
        <p:grpSpPr bwMode="auto">
          <a:xfrm>
            <a:off x="706438" y="1557338"/>
            <a:ext cx="8093075" cy="773112"/>
            <a:chOff x="707131" y="2467586"/>
            <a:chExt cx="8092828" cy="774285"/>
          </a:xfrm>
        </p:grpSpPr>
        <p:cxnSp>
          <p:nvCxnSpPr>
            <p:cNvPr id="698386" name="直线箭头连接符 31"/>
            <p:cNvCxnSpPr>
              <a:cxnSpLocks noChangeShapeType="1"/>
            </p:cNvCxnSpPr>
            <p:nvPr/>
          </p:nvCxnSpPr>
          <p:spPr bwMode="auto">
            <a:xfrm>
              <a:off x="707131" y="2611884"/>
              <a:ext cx="7979669" cy="14431"/>
            </a:xfrm>
            <a:prstGeom prst="straightConnector1">
              <a:avLst/>
            </a:prstGeom>
            <a:noFill/>
            <a:ln w="25400">
              <a:solidFill>
                <a:srgbClr val="000000"/>
              </a:solidFill>
              <a:round/>
              <a:headEnd/>
              <a:tailEnd type="arrow" w="med" len="med"/>
            </a:ln>
            <a:extLst>
              <a:ext uri="{909E8E84-426E-40DD-AFC4-6F175D3DCCD1}">
                <a14:hiddenFill xmlns:a14="http://schemas.microsoft.com/office/drawing/2010/main">
                  <a:noFill/>
                </a14:hiddenFill>
              </a:ext>
            </a:extLst>
          </p:spPr>
        </p:cxnSp>
        <p:sp>
          <p:nvSpPr>
            <p:cNvPr id="31" name="矩形 16"/>
            <p:cNvSpPr/>
            <p:nvPr/>
          </p:nvSpPr>
          <p:spPr>
            <a:xfrm>
              <a:off x="918262" y="2467586"/>
              <a:ext cx="2127185" cy="317982"/>
            </a:xfrm>
            <a:prstGeom prst="rect">
              <a:avLst/>
            </a:prstGeom>
            <a:solidFill>
              <a:srgbClr val="9BBB59">
                <a:alpha val="91000"/>
              </a:srgbClr>
            </a:solidFill>
            <a:ln w="9525" cap="flat" cmpd="sng" algn="ctr">
              <a:noFill/>
              <a:prstDash val="solid"/>
            </a:ln>
            <a:effec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kumimoji="1" lang="en-US" altLang="zh-CN" sz="1800">
                  <a:solidFill>
                    <a:srgbClr val="FFFFFF"/>
                  </a:solidFill>
                  <a:latin typeface="Calibri" panose="020F0502020204030204" pitchFamily="34" charset="0"/>
                  <a:ea typeface="宋体" panose="02010600030101010101" pitchFamily="2" charset="-122"/>
                </a:rPr>
                <a:t>Running</a:t>
              </a:r>
              <a:endParaRPr kumimoji="1" lang="zh-CN" altLang="en-US" sz="1800">
                <a:solidFill>
                  <a:srgbClr val="FFFFFF"/>
                </a:solidFill>
                <a:latin typeface="Calibri" panose="020F0502020204030204" pitchFamily="34" charset="0"/>
                <a:ea typeface="宋体" panose="02010600030101010101" pitchFamily="2" charset="-122"/>
              </a:endParaRPr>
            </a:p>
          </p:txBody>
        </p:sp>
        <p:sp>
          <p:nvSpPr>
            <p:cNvPr id="32" name="矩形 18"/>
            <p:cNvSpPr/>
            <p:nvPr/>
          </p:nvSpPr>
          <p:spPr>
            <a:xfrm>
              <a:off x="3045447" y="2467586"/>
              <a:ext cx="1471568" cy="317982"/>
            </a:xfrm>
            <a:prstGeom prst="rect">
              <a:avLst/>
            </a:prstGeom>
            <a:solidFill>
              <a:srgbClr val="FF0000">
                <a:alpha val="85000"/>
              </a:srgbClr>
            </a:solidFill>
            <a:ln w="9525" cap="flat" cmpd="sng" algn="ctr">
              <a:noFill/>
              <a:prstDash val="solid"/>
            </a:ln>
            <a:effec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kumimoji="1" lang="en-US" altLang="zh-CN" sz="1800">
                  <a:solidFill>
                    <a:srgbClr val="FFFFFF"/>
                  </a:solidFill>
                  <a:latin typeface="Calibri" panose="020F0502020204030204" pitchFamily="34" charset="0"/>
                  <a:ea typeface="宋体" panose="02010600030101010101" pitchFamily="2" charset="-122"/>
                </a:rPr>
                <a:t>Checkpoint’g</a:t>
              </a:r>
              <a:endParaRPr kumimoji="1" lang="zh-CN" altLang="en-US" sz="1800">
                <a:solidFill>
                  <a:srgbClr val="FFFFFF"/>
                </a:solidFill>
                <a:latin typeface="Calibri" panose="020F0502020204030204" pitchFamily="34" charset="0"/>
                <a:ea typeface="宋体" panose="02010600030101010101" pitchFamily="2" charset="-122"/>
              </a:endParaRPr>
            </a:p>
          </p:txBody>
        </p:sp>
        <p:sp>
          <p:nvSpPr>
            <p:cNvPr id="33" name="矩形 19"/>
            <p:cNvSpPr/>
            <p:nvPr/>
          </p:nvSpPr>
          <p:spPr>
            <a:xfrm>
              <a:off x="4521777" y="2475535"/>
              <a:ext cx="2125598" cy="317982"/>
            </a:xfrm>
            <a:prstGeom prst="rect">
              <a:avLst/>
            </a:prstGeom>
            <a:solidFill>
              <a:srgbClr val="9BBB59">
                <a:alpha val="91000"/>
              </a:srgbClr>
            </a:solidFill>
            <a:ln w="9525" cap="flat" cmpd="sng" algn="ctr">
              <a:noFill/>
              <a:prstDash val="solid"/>
            </a:ln>
            <a:effec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kumimoji="1" lang="en-US" altLang="zh-CN" sz="1800">
                  <a:solidFill>
                    <a:srgbClr val="FFFFFF"/>
                  </a:solidFill>
                  <a:latin typeface="Calibri" panose="020F0502020204030204" pitchFamily="34" charset="0"/>
                  <a:ea typeface="宋体" panose="02010600030101010101" pitchFamily="2" charset="-122"/>
                </a:rPr>
                <a:t>Running</a:t>
              </a:r>
              <a:endParaRPr kumimoji="1" lang="zh-CN" altLang="en-US" sz="1800">
                <a:solidFill>
                  <a:srgbClr val="FFFFFF"/>
                </a:solidFill>
                <a:latin typeface="Calibri" panose="020F0502020204030204" pitchFamily="34" charset="0"/>
                <a:ea typeface="宋体" panose="02010600030101010101" pitchFamily="2" charset="-122"/>
              </a:endParaRPr>
            </a:p>
          </p:txBody>
        </p:sp>
        <p:sp>
          <p:nvSpPr>
            <p:cNvPr id="34" name="矩形 20"/>
            <p:cNvSpPr/>
            <p:nvPr/>
          </p:nvSpPr>
          <p:spPr>
            <a:xfrm>
              <a:off x="6647375" y="2475535"/>
              <a:ext cx="1471567" cy="317982"/>
            </a:xfrm>
            <a:prstGeom prst="rect">
              <a:avLst/>
            </a:prstGeom>
            <a:solidFill>
              <a:srgbClr val="FF0000">
                <a:alpha val="84000"/>
              </a:srgbClr>
            </a:solidFill>
            <a:ln w="9525" cap="flat" cmpd="sng" algn="ctr">
              <a:noFill/>
              <a:prstDash val="solid"/>
            </a:ln>
            <a:effec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kumimoji="1" lang="en-US" altLang="zh-CN" sz="1800">
                  <a:solidFill>
                    <a:srgbClr val="FFFFFF"/>
                  </a:solidFill>
                  <a:latin typeface="Calibri" panose="020F0502020204030204" pitchFamily="34" charset="0"/>
                  <a:ea typeface="宋体" panose="02010600030101010101" pitchFamily="2" charset="-122"/>
                </a:rPr>
                <a:t>Checkpoint’g</a:t>
              </a:r>
              <a:endParaRPr kumimoji="1" lang="zh-CN" altLang="en-US" sz="1800">
                <a:solidFill>
                  <a:srgbClr val="FFFFFF"/>
                </a:solidFill>
                <a:latin typeface="Calibri" panose="020F0502020204030204" pitchFamily="34" charset="0"/>
                <a:ea typeface="宋体" panose="02010600030101010101" pitchFamily="2" charset="-122"/>
              </a:endParaRPr>
            </a:p>
          </p:txBody>
        </p:sp>
        <p:sp>
          <p:nvSpPr>
            <p:cNvPr id="35" name="左中括号 24"/>
            <p:cNvSpPr/>
            <p:nvPr/>
          </p:nvSpPr>
          <p:spPr>
            <a:xfrm rot="16200000">
              <a:off x="2657209" y="1113306"/>
              <a:ext cx="136732" cy="3497155"/>
            </a:xfrm>
            <a:prstGeom prst="leftBracket">
              <a:avLst/>
            </a:prstGeom>
            <a:noFill/>
            <a:ln w="25400" cap="flat" cmpd="sng" algn="ctr">
              <a:solidFill>
                <a:sysClr val="windowText" lastClr="000000"/>
              </a:solidFill>
              <a:prstDash val="solid"/>
            </a:ln>
            <a:effec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kumimoji="1" lang="zh-CN" altLang="en-US" sz="1800">
                <a:solidFill>
                  <a:srgbClr val="000000"/>
                </a:solidFill>
                <a:latin typeface="Calibri" panose="020F0502020204030204" pitchFamily="34" charset="0"/>
                <a:ea typeface="宋体" panose="02010600030101010101" pitchFamily="2" charset="-122"/>
              </a:endParaRPr>
            </a:p>
          </p:txBody>
        </p:sp>
        <p:sp>
          <p:nvSpPr>
            <p:cNvPr id="36" name="左中括号 26"/>
            <p:cNvSpPr/>
            <p:nvPr/>
          </p:nvSpPr>
          <p:spPr>
            <a:xfrm rot="16200000">
              <a:off x="6244849" y="1105357"/>
              <a:ext cx="136732" cy="3497155"/>
            </a:xfrm>
            <a:prstGeom prst="leftBracket">
              <a:avLst/>
            </a:prstGeom>
            <a:noFill/>
            <a:ln w="25400" cap="flat" cmpd="sng" algn="ctr">
              <a:solidFill>
                <a:sysClr val="windowText" lastClr="000000"/>
              </a:solidFill>
              <a:prstDash val="solid"/>
            </a:ln>
            <a:effec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kumimoji="1" lang="zh-CN" altLang="en-US" sz="1800">
                <a:solidFill>
                  <a:srgbClr val="000000"/>
                </a:solidFill>
                <a:latin typeface="Calibri" panose="020F0502020204030204" pitchFamily="34" charset="0"/>
                <a:ea typeface="宋体" panose="02010600030101010101" pitchFamily="2" charset="-122"/>
              </a:endParaRPr>
            </a:p>
          </p:txBody>
        </p:sp>
        <p:sp>
          <p:nvSpPr>
            <p:cNvPr id="37" name="文本框 27"/>
            <p:cNvSpPr txBox="1"/>
            <p:nvPr/>
          </p:nvSpPr>
          <p:spPr>
            <a:xfrm>
              <a:off x="2266008" y="2873012"/>
              <a:ext cx="928659" cy="368859"/>
            </a:xfrm>
            <a:prstGeom prst="rect">
              <a:avLst/>
            </a:prstGeom>
            <a:noFill/>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800">
                  <a:solidFill>
                    <a:srgbClr val="000000"/>
                  </a:solidFill>
                  <a:latin typeface="Tahoma" panose="020B0604030504040204" pitchFamily="34" charset="0"/>
                </a:rPr>
                <a:t>Epoch 0</a:t>
              </a:r>
              <a:endParaRPr kumimoji="1" lang="zh-CN" altLang="en-US" sz="1800">
                <a:solidFill>
                  <a:srgbClr val="000000"/>
                </a:solidFill>
                <a:latin typeface="Tahoma" panose="020B0604030504040204" pitchFamily="34" charset="0"/>
              </a:endParaRPr>
            </a:p>
          </p:txBody>
        </p:sp>
        <p:sp>
          <p:nvSpPr>
            <p:cNvPr id="38" name="文本框 28"/>
            <p:cNvSpPr txBox="1"/>
            <p:nvPr/>
          </p:nvSpPr>
          <p:spPr>
            <a:xfrm>
              <a:off x="5837774" y="2873012"/>
              <a:ext cx="928659" cy="368859"/>
            </a:xfrm>
            <a:prstGeom prst="rect">
              <a:avLst/>
            </a:prstGeom>
            <a:noFill/>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800">
                  <a:solidFill>
                    <a:srgbClr val="000000"/>
                  </a:solidFill>
                  <a:latin typeface="Tahoma" panose="020B0604030504040204" pitchFamily="34" charset="0"/>
                </a:rPr>
                <a:t>Epoch 1</a:t>
              </a:r>
              <a:endParaRPr kumimoji="1" lang="zh-CN" altLang="en-US" sz="1800">
                <a:solidFill>
                  <a:srgbClr val="000000"/>
                </a:solidFill>
                <a:latin typeface="Tahoma" panose="020B0604030504040204" pitchFamily="34" charset="0"/>
              </a:endParaRPr>
            </a:p>
          </p:txBody>
        </p:sp>
        <p:sp>
          <p:nvSpPr>
            <p:cNvPr id="39" name="文本框 32"/>
            <p:cNvSpPr txBox="1"/>
            <p:nvPr/>
          </p:nvSpPr>
          <p:spPr>
            <a:xfrm>
              <a:off x="8126880" y="2591599"/>
              <a:ext cx="673079" cy="368859"/>
            </a:xfrm>
            <a:prstGeom prst="rect">
              <a:avLst/>
            </a:prstGeom>
            <a:noFill/>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800" i="1">
                  <a:solidFill>
                    <a:srgbClr val="000000"/>
                  </a:solidFill>
                  <a:latin typeface="Tahoma" panose="020B0604030504040204" pitchFamily="34" charset="0"/>
                </a:rPr>
                <a:t>time</a:t>
              </a:r>
              <a:endParaRPr kumimoji="1" lang="zh-CN" altLang="en-US" sz="1800" i="1">
                <a:solidFill>
                  <a:srgbClr val="000000"/>
                </a:solidFill>
                <a:latin typeface="Tahoma" panose="020B0604030504040204" pitchFamily="34" charset="0"/>
              </a:endParaRPr>
            </a:p>
          </p:txBody>
        </p:sp>
      </p:grpSp>
      <p:grpSp>
        <p:nvGrpSpPr>
          <p:cNvPr id="40" name="组 3"/>
          <p:cNvGrpSpPr>
            <a:grpSpLocks/>
          </p:cNvGrpSpPr>
          <p:nvPr/>
        </p:nvGrpSpPr>
        <p:grpSpPr bwMode="auto">
          <a:xfrm>
            <a:off x="709613" y="1560513"/>
            <a:ext cx="8093075" cy="774700"/>
            <a:chOff x="98727" y="7148912"/>
            <a:chExt cx="8092828" cy="774285"/>
          </a:xfrm>
        </p:grpSpPr>
        <p:cxnSp>
          <p:nvCxnSpPr>
            <p:cNvPr id="698374" name="直线箭头连接符 37"/>
            <p:cNvCxnSpPr>
              <a:cxnSpLocks noChangeShapeType="1"/>
            </p:cNvCxnSpPr>
            <p:nvPr/>
          </p:nvCxnSpPr>
          <p:spPr bwMode="auto">
            <a:xfrm>
              <a:off x="98727" y="7293210"/>
              <a:ext cx="7979669" cy="14431"/>
            </a:xfrm>
            <a:prstGeom prst="straightConnector1">
              <a:avLst/>
            </a:prstGeom>
            <a:noFill/>
            <a:ln w="25400">
              <a:solidFill>
                <a:srgbClr val="000000"/>
              </a:solidFill>
              <a:round/>
              <a:headEnd/>
              <a:tailEnd type="arrow" w="med" len="med"/>
            </a:ln>
            <a:extLst>
              <a:ext uri="{909E8E84-426E-40DD-AFC4-6F175D3DCCD1}">
                <a14:hiddenFill xmlns:a14="http://schemas.microsoft.com/office/drawing/2010/main">
                  <a:noFill/>
                </a14:hiddenFill>
              </a:ext>
            </a:extLst>
          </p:spPr>
        </p:cxnSp>
        <p:sp>
          <p:nvSpPr>
            <p:cNvPr id="42" name="矩形 38"/>
            <p:cNvSpPr/>
            <p:nvPr/>
          </p:nvSpPr>
          <p:spPr>
            <a:xfrm>
              <a:off x="309858" y="7148912"/>
              <a:ext cx="2127185" cy="144385"/>
            </a:xfrm>
            <a:prstGeom prst="rect">
              <a:avLst/>
            </a:prstGeom>
            <a:solidFill>
              <a:srgbClr val="9BBB59">
                <a:alpha val="91000"/>
              </a:srgbClr>
            </a:solidFill>
            <a:ln w="9525" cap="flat" cmpd="sng" algn="ctr">
              <a:noFill/>
              <a:prstDash val="solid"/>
            </a:ln>
            <a:effec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kumimoji="1" lang="zh-CN" altLang="en-US" sz="1800">
                <a:solidFill>
                  <a:srgbClr val="FFFFFF"/>
                </a:solidFill>
                <a:latin typeface="Calibri" panose="020F0502020204030204" pitchFamily="34" charset="0"/>
                <a:ea typeface="宋体" panose="02010600030101010101" pitchFamily="2" charset="-122"/>
              </a:endParaRPr>
            </a:p>
          </p:txBody>
        </p:sp>
        <p:sp>
          <p:nvSpPr>
            <p:cNvPr id="43" name="矩形 39"/>
            <p:cNvSpPr/>
            <p:nvPr/>
          </p:nvSpPr>
          <p:spPr>
            <a:xfrm>
              <a:off x="2437043" y="7148912"/>
              <a:ext cx="1471568" cy="158665"/>
            </a:xfrm>
            <a:prstGeom prst="rect">
              <a:avLst/>
            </a:prstGeom>
            <a:solidFill>
              <a:srgbClr val="FF0000">
                <a:alpha val="85000"/>
              </a:srgbClr>
            </a:solidFill>
            <a:ln w="9525" cap="flat" cmpd="sng" algn="ctr">
              <a:noFill/>
              <a:prstDash val="solid"/>
            </a:ln>
            <a:effec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kumimoji="1" lang="zh-CN" altLang="en-US" sz="1800">
                <a:solidFill>
                  <a:srgbClr val="FFFFFF"/>
                </a:solidFill>
                <a:latin typeface="Calibri" panose="020F0502020204030204" pitchFamily="34" charset="0"/>
                <a:ea typeface="宋体" panose="02010600030101010101" pitchFamily="2" charset="-122"/>
              </a:endParaRPr>
            </a:p>
          </p:txBody>
        </p:sp>
        <p:sp>
          <p:nvSpPr>
            <p:cNvPr id="44" name="矩形 40"/>
            <p:cNvSpPr/>
            <p:nvPr/>
          </p:nvSpPr>
          <p:spPr>
            <a:xfrm>
              <a:off x="4581690" y="7307577"/>
              <a:ext cx="1471567" cy="166598"/>
            </a:xfrm>
            <a:prstGeom prst="rect">
              <a:avLst/>
            </a:prstGeom>
            <a:solidFill>
              <a:srgbClr val="FF0000">
                <a:alpha val="84000"/>
              </a:srgbClr>
            </a:solidFill>
            <a:ln w="9525" cap="flat" cmpd="sng" algn="ctr">
              <a:noFill/>
              <a:prstDash val="solid"/>
            </a:ln>
            <a:effec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kumimoji="1" lang="zh-CN" altLang="en-US" sz="1800">
                <a:solidFill>
                  <a:srgbClr val="FFFFFF"/>
                </a:solidFill>
                <a:latin typeface="Calibri" panose="020F0502020204030204" pitchFamily="34" charset="0"/>
                <a:ea typeface="宋体" panose="02010600030101010101" pitchFamily="2" charset="-122"/>
              </a:endParaRPr>
            </a:p>
          </p:txBody>
        </p:sp>
        <p:sp>
          <p:nvSpPr>
            <p:cNvPr id="45" name="左中括号 41"/>
            <p:cNvSpPr/>
            <p:nvPr/>
          </p:nvSpPr>
          <p:spPr>
            <a:xfrm rot="16200000">
              <a:off x="4168199" y="5804930"/>
              <a:ext cx="158665" cy="3497155"/>
            </a:xfrm>
            <a:prstGeom prst="leftBracket">
              <a:avLst/>
            </a:prstGeom>
            <a:noFill/>
            <a:ln w="25400" cap="flat" cmpd="sng" algn="ctr">
              <a:solidFill>
                <a:sysClr val="windowText" lastClr="000000"/>
              </a:solidFill>
              <a:prstDash val="solid"/>
            </a:ln>
            <a:effec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kumimoji="1" lang="zh-CN" altLang="en-US" sz="1800">
                <a:solidFill>
                  <a:srgbClr val="000000"/>
                </a:solidFill>
                <a:latin typeface="Calibri" panose="020F0502020204030204" pitchFamily="34" charset="0"/>
                <a:ea typeface="宋体" panose="02010600030101010101" pitchFamily="2" charset="-122"/>
              </a:endParaRPr>
            </a:p>
          </p:txBody>
        </p:sp>
        <p:sp>
          <p:nvSpPr>
            <p:cNvPr id="46" name="文本框 42"/>
            <p:cNvSpPr txBox="1"/>
            <p:nvPr/>
          </p:nvSpPr>
          <p:spPr>
            <a:xfrm>
              <a:off x="1657604" y="7553507"/>
              <a:ext cx="928659" cy="369690"/>
            </a:xfrm>
            <a:prstGeom prst="rect">
              <a:avLst/>
            </a:prstGeom>
            <a:noFill/>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800">
                  <a:solidFill>
                    <a:srgbClr val="000000"/>
                  </a:solidFill>
                  <a:latin typeface="Tahoma" panose="020B0604030504040204" pitchFamily="34" charset="0"/>
                </a:rPr>
                <a:t>Epoch 0</a:t>
              </a:r>
              <a:endParaRPr kumimoji="1" lang="zh-CN" altLang="en-US" sz="1800">
                <a:solidFill>
                  <a:srgbClr val="000000"/>
                </a:solidFill>
                <a:latin typeface="Tahoma" panose="020B0604030504040204" pitchFamily="34" charset="0"/>
              </a:endParaRPr>
            </a:p>
          </p:txBody>
        </p:sp>
        <p:sp>
          <p:nvSpPr>
            <p:cNvPr id="47" name="文本框 43"/>
            <p:cNvSpPr txBox="1"/>
            <p:nvPr/>
          </p:nvSpPr>
          <p:spPr>
            <a:xfrm>
              <a:off x="3865749" y="7553507"/>
              <a:ext cx="928660" cy="369690"/>
            </a:xfrm>
            <a:prstGeom prst="rect">
              <a:avLst/>
            </a:prstGeom>
            <a:noFill/>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800">
                  <a:solidFill>
                    <a:srgbClr val="000000"/>
                  </a:solidFill>
                  <a:latin typeface="Tahoma" panose="020B0604030504040204" pitchFamily="34" charset="0"/>
                </a:rPr>
                <a:t>Epoch 1</a:t>
              </a:r>
              <a:endParaRPr kumimoji="1" lang="zh-CN" altLang="en-US" sz="1800">
                <a:solidFill>
                  <a:srgbClr val="000000"/>
                </a:solidFill>
                <a:latin typeface="Tahoma" panose="020B0604030504040204" pitchFamily="34" charset="0"/>
              </a:endParaRPr>
            </a:p>
          </p:txBody>
        </p:sp>
        <p:sp>
          <p:nvSpPr>
            <p:cNvPr id="48" name="文本框 44"/>
            <p:cNvSpPr txBox="1"/>
            <p:nvPr/>
          </p:nvSpPr>
          <p:spPr>
            <a:xfrm>
              <a:off x="7518476" y="7272671"/>
              <a:ext cx="673079" cy="369689"/>
            </a:xfrm>
            <a:prstGeom prst="rect">
              <a:avLst/>
            </a:prstGeom>
            <a:noFill/>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zh-CN" sz="1800" i="1">
                  <a:solidFill>
                    <a:srgbClr val="000000"/>
                  </a:solidFill>
                  <a:latin typeface="Tahoma" panose="020B0604030504040204" pitchFamily="34" charset="0"/>
                </a:rPr>
                <a:t>time</a:t>
              </a:r>
              <a:endParaRPr kumimoji="1" lang="zh-CN" altLang="en-US" sz="1800" i="1">
                <a:solidFill>
                  <a:srgbClr val="000000"/>
                </a:solidFill>
                <a:latin typeface="Tahoma" panose="020B0604030504040204" pitchFamily="34" charset="0"/>
              </a:endParaRPr>
            </a:p>
          </p:txBody>
        </p:sp>
        <p:sp>
          <p:nvSpPr>
            <p:cNvPr id="49" name="左中括号 45"/>
            <p:cNvSpPr/>
            <p:nvPr/>
          </p:nvSpPr>
          <p:spPr>
            <a:xfrm rot="16200000">
              <a:off x="2008486" y="5667685"/>
              <a:ext cx="217370" cy="3497155"/>
            </a:xfrm>
            <a:prstGeom prst="leftBracket">
              <a:avLst/>
            </a:prstGeom>
            <a:noFill/>
            <a:ln w="25400" cap="flat" cmpd="sng" algn="ctr">
              <a:solidFill>
                <a:sysClr val="windowText" lastClr="000000"/>
              </a:solidFill>
              <a:prstDash val="solid"/>
            </a:ln>
            <a:effec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kumimoji="1" lang="zh-CN" altLang="en-US" sz="1800">
                <a:solidFill>
                  <a:srgbClr val="000000"/>
                </a:solidFill>
                <a:latin typeface="Calibri" panose="020F0502020204030204" pitchFamily="34" charset="0"/>
                <a:ea typeface="宋体" panose="02010600030101010101" pitchFamily="2" charset="-122"/>
              </a:endParaRPr>
            </a:p>
          </p:txBody>
        </p:sp>
        <p:sp>
          <p:nvSpPr>
            <p:cNvPr id="50" name="矩形 46"/>
            <p:cNvSpPr/>
            <p:nvPr/>
          </p:nvSpPr>
          <p:spPr>
            <a:xfrm>
              <a:off x="2456092" y="7307577"/>
              <a:ext cx="2125598" cy="166598"/>
            </a:xfrm>
            <a:prstGeom prst="rect">
              <a:avLst/>
            </a:prstGeom>
            <a:solidFill>
              <a:srgbClr val="9BBB59">
                <a:alpha val="91000"/>
              </a:srgbClr>
            </a:solidFill>
            <a:ln w="9525" cap="flat" cmpd="sng" algn="ctr">
              <a:noFill/>
              <a:prstDash val="solid"/>
            </a:ln>
            <a:effec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kumimoji="1" lang="zh-CN" altLang="en-US" sz="1800">
                <a:solidFill>
                  <a:srgbClr val="FFFFFF"/>
                </a:solidFill>
                <a:latin typeface="Calibri" panose="020F0502020204030204" pitchFamily="34" charset="0"/>
                <a:ea typeface="宋体" panose="02010600030101010101" pitchFamily="2" charset="-122"/>
              </a:endParaRPr>
            </a:p>
          </p:txBody>
        </p:sp>
        <p:sp>
          <p:nvSpPr>
            <p:cNvPr id="51" name="矩形 35"/>
            <p:cNvSpPr/>
            <p:nvPr/>
          </p:nvSpPr>
          <p:spPr>
            <a:xfrm>
              <a:off x="4567403" y="7148912"/>
              <a:ext cx="2125598" cy="144385"/>
            </a:xfrm>
            <a:prstGeom prst="rect">
              <a:avLst/>
            </a:prstGeom>
            <a:solidFill>
              <a:srgbClr val="9BBB59">
                <a:alpha val="91000"/>
              </a:srgbClr>
            </a:solidFill>
            <a:ln w="9525" cap="flat" cmpd="sng" algn="ctr">
              <a:noFill/>
              <a:prstDash val="solid"/>
            </a:ln>
            <a:effec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kumimoji="1" lang="zh-CN" altLang="en-US" sz="1800">
                <a:solidFill>
                  <a:srgbClr val="FFFFFF"/>
                </a:solidFill>
                <a:latin typeface="Calibri" panose="020F0502020204030204" pitchFamily="34" charset="0"/>
                <a:ea typeface="宋体" panose="02010600030101010101" pitchFamily="2" charset="-122"/>
              </a:endParaRPr>
            </a:p>
          </p:txBody>
        </p:sp>
        <p:sp>
          <p:nvSpPr>
            <p:cNvPr id="52" name="矩形 47"/>
            <p:cNvSpPr/>
            <p:nvPr/>
          </p:nvSpPr>
          <p:spPr>
            <a:xfrm>
              <a:off x="6693001" y="7148912"/>
              <a:ext cx="1100103" cy="158665"/>
            </a:xfrm>
            <a:prstGeom prst="rect">
              <a:avLst/>
            </a:prstGeom>
            <a:solidFill>
              <a:srgbClr val="FF0000">
                <a:alpha val="85000"/>
              </a:srgbClr>
            </a:solidFill>
            <a:ln w="9525" cap="flat" cmpd="sng" algn="ctr">
              <a:noFill/>
              <a:prstDash val="solid"/>
            </a:ln>
            <a:effec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kumimoji="1" lang="zh-CN" altLang="en-US" sz="1800">
                <a:solidFill>
                  <a:srgbClr val="FFFFFF"/>
                </a:solidFill>
                <a:latin typeface="Calibri" panose="020F0502020204030204" pitchFamily="34" charset="0"/>
                <a:ea typeface="宋体" panose="02010600030101010101"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9"/>
                                        </p:tgtEl>
                                        <p:attrNameLst>
                                          <p:attrName>style.visibility</p:attrName>
                                        </p:attrNameLst>
                                      </p:cBhvr>
                                      <p:to>
                                        <p:strVal val="hidden"/>
                                      </p:to>
                                    </p:set>
                                  </p:childTnLst>
                                </p:cTn>
                              </p:par>
                            </p:childTnLst>
                          </p:cTn>
                        </p:par>
                        <p:par>
                          <p:cTn id="7" fill="hold" nodeType="afterGroup">
                            <p:stCondLst>
                              <p:cond delay="0"/>
                            </p:stCondLst>
                            <p:childTnLst>
                              <p:par>
                                <p:cTn id="8" presetID="10" presetClass="entr" presetSubtype="0" fill="hold" nodeType="after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5" name="Title 1"/>
          <p:cNvSpPr>
            <a:spLocks noGrp="1"/>
          </p:cNvSpPr>
          <p:nvPr>
            <p:ph type="title"/>
          </p:nvPr>
        </p:nvSpPr>
        <p:spPr/>
        <p:txBody>
          <a:bodyPr/>
          <a:lstStyle/>
          <a:p>
            <a:r>
              <a:rPr lang="en-US" altLang="en-US" smtClean="0"/>
              <a:t>Example: The Memory Capacity Gap</a:t>
            </a:r>
          </a:p>
        </p:txBody>
      </p:sp>
      <p:sp>
        <p:nvSpPr>
          <p:cNvPr id="25603" name="Content Placeholder 2"/>
          <p:cNvSpPr>
            <a:spLocks noGrp="1"/>
          </p:cNvSpPr>
          <p:nvPr>
            <p:ph idx="1"/>
          </p:nvPr>
        </p:nvSpPr>
        <p:spPr>
          <a:xfrm>
            <a:off x="228600" y="996950"/>
            <a:ext cx="8915400" cy="5194300"/>
          </a:xfrm>
        </p:spPr>
        <p:txBody>
          <a:bodyPr/>
          <a:lstStyle/>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pPr>
              <a:buFont typeface="Wingdings" panose="05000000000000000000" pitchFamily="2" charset="2"/>
              <a:buNone/>
            </a:pPr>
            <a:endParaRPr lang="en-US" altLang="en-US" smtClean="0"/>
          </a:p>
          <a:p>
            <a:endParaRPr lang="en-US" altLang="en-US" sz="1600" smtClean="0">
              <a:solidFill>
                <a:srgbClr val="0000FF"/>
              </a:solidFill>
            </a:endParaRPr>
          </a:p>
          <a:p>
            <a:r>
              <a:rPr lang="en-US" altLang="en-US" sz="2100" i="1" smtClean="0">
                <a:solidFill>
                  <a:srgbClr val="0000FF"/>
                </a:solidFill>
              </a:rPr>
              <a:t>Memory capacity per core </a:t>
            </a:r>
            <a:r>
              <a:rPr lang="en-US" altLang="en-US" sz="2100" smtClean="0">
                <a:solidFill>
                  <a:srgbClr val="0000FF"/>
                </a:solidFill>
              </a:rPr>
              <a:t>expected to drop by 30% every two years</a:t>
            </a:r>
          </a:p>
          <a:p>
            <a:r>
              <a:rPr lang="en-US" altLang="en-US" sz="2100" smtClean="0">
                <a:solidFill>
                  <a:srgbClr val="0000FF"/>
                </a:solidFill>
              </a:rPr>
              <a:t>Trends worse for </a:t>
            </a:r>
            <a:r>
              <a:rPr lang="en-US" altLang="en-US" sz="2100" i="1" smtClean="0">
                <a:solidFill>
                  <a:srgbClr val="0000FF"/>
                </a:solidFill>
              </a:rPr>
              <a:t>memory bandwidth per core</a:t>
            </a:r>
            <a:r>
              <a:rPr lang="en-US" altLang="en-US" sz="2100" smtClean="0">
                <a:solidFill>
                  <a:srgbClr val="0000FF"/>
                </a:solidFill>
              </a:rPr>
              <a:t>!</a:t>
            </a:r>
          </a:p>
        </p:txBody>
      </p:sp>
      <p:sp>
        <p:nvSpPr>
          <p:cNvPr id="57958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D3FE5D3-0871-4BFE-ABF1-17D5567849C8}" type="slidenum">
              <a:rPr lang="en-US" altLang="en-US" sz="1600">
                <a:solidFill>
                  <a:srgbClr val="000000"/>
                </a:solidFill>
                <a:latin typeface="Garamond" panose="02020404030301010803" pitchFamily="18" charset="0"/>
              </a:rPr>
              <a:pPr eaLnBrk="1" hangingPunct="1"/>
              <a:t>13</a:t>
            </a:fld>
            <a:endParaRPr lang="en-US" altLang="en-US" sz="1600">
              <a:solidFill>
                <a:srgbClr val="000000"/>
              </a:solidFill>
              <a:latin typeface="Garamond" panose="02020404030301010803" pitchFamily="18" charset="0"/>
            </a:endParaRPr>
          </a:p>
        </p:txBody>
      </p:sp>
      <p:pic>
        <p:nvPicPr>
          <p:cNvPr id="579588" name="Picture 8" descr="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700213"/>
            <a:ext cx="5857875"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79589" name="Text Box 9" descr="90%"/>
          <p:cNvSpPr txBox="1">
            <a:spLocks noChangeArrowheads="1"/>
          </p:cNvSpPr>
          <p:nvPr/>
        </p:nvSpPr>
        <p:spPr bwMode="auto">
          <a:xfrm>
            <a:off x="1692275" y="981075"/>
            <a:ext cx="606425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200">
                <a:solidFill>
                  <a:srgbClr val="000000"/>
                </a:solidFill>
                <a:cs typeface="Arial" panose="020B0604020202020204" pitchFamily="34" charset="0"/>
              </a:rPr>
              <a:t>Core count doubling ~ every 2 years </a:t>
            </a:r>
          </a:p>
          <a:p>
            <a:pPr eaLnBrk="1" hangingPunct="1"/>
            <a:r>
              <a:rPr lang="en-US" altLang="en-US" sz="2200">
                <a:solidFill>
                  <a:srgbClr val="000000"/>
                </a:solidFill>
                <a:cs typeface="Arial" panose="020B0604020202020204" pitchFamily="34" charset="0"/>
              </a:rPr>
              <a:t>DRAM DIMM capacity doubling ~ every 3 years</a:t>
            </a:r>
          </a:p>
        </p:txBody>
      </p:sp>
      <p:pic>
        <p:nvPicPr>
          <p:cNvPr id="579590" name="Picture 6" descr="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475" y="5487988"/>
            <a:ext cx="18065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3" name="Title 1"/>
          <p:cNvSpPr>
            <a:spLocks noGrp="1"/>
          </p:cNvSpPr>
          <p:nvPr>
            <p:ph type="title"/>
          </p:nvPr>
        </p:nvSpPr>
        <p:spPr/>
        <p:txBody>
          <a:bodyPr/>
          <a:lstStyle/>
          <a:p>
            <a:pPr eaLnBrk="1" hangingPunct="1"/>
            <a:r>
              <a:rPr lang="en-US" altLang="en-US" smtClean="0"/>
              <a:t>Agenda</a:t>
            </a:r>
          </a:p>
        </p:txBody>
      </p:sp>
      <p:sp>
        <p:nvSpPr>
          <p:cNvPr id="699394" name="Content Placeholder 2"/>
          <p:cNvSpPr>
            <a:spLocks noGrp="1"/>
          </p:cNvSpPr>
          <p:nvPr>
            <p:ph idx="1"/>
          </p:nvPr>
        </p:nvSpPr>
        <p:spPr>
          <a:xfrm>
            <a:off x="228600" y="1447800"/>
            <a:ext cx="8610600" cy="4876800"/>
          </a:xfrm>
        </p:spPr>
        <p:txBody>
          <a:bodyPr/>
          <a:lstStyle/>
          <a:p>
            <a:pPr eaLnBrk="1" hangingPunct="1"/>
            <a:r>
              <a:rPr lang="en-US" altLang="en-US" smtClean="0"/>
              <a:t>Major Trends Affecting Main Memory</a:t>
            </a:r>
          </a:p>
          <a:p>
            <a:pPr eaLnBrk="1" hangingPunct="1"/>
            <a:r>
              <a:rPr lang="en-US" altLang="en-US" smtClean="0"/>
              <a:t>The Memory Scaling Problem and Solution Directions</a:t>
            </a:r>
          </a:p>
          <a:p>
            <a:pPr lvl="1" eaLnBrk="1" hangingPunct="1"/>
            <a:r>
              <a:rPr lang="en-US" altLang="en-US" smtClean="0"/>
              <a:t>New Memory Architectures</a:t>
            </a:r>
          </a:p>
          <a:p>
            <a:pPr lvl="1" eaLnBrk="1" hangingPunct="1"/>
            <a:r>
              <a:rPr lang="en-US" altLang="en-US" smtClean="0">
                <a:solidFill>
                  <a:srgbClr val="000000"/>
                </a:solidFill>
              </a:rPr>
              <a:t>Enabling Emerging Technologies: Hybrid Memory Systems</a:t>
            </a:r>
          </a:p>
          <a:p>
            <a:pPr eaLnBrk="1" hangingPunct="1"/>
            <a:r>
              <a:rPr lang="en-US" altLang="en-US" smtClean="0"/>
              <a:t>How Can We Do Better?</a:t>
            </a:r>
          </a:p>
          <a:p>
            <a:pPr eaLnBrk="1" hangingPunct="1"/>
            <a:r>
              <a:rPr lang="en-US" altLang="en-US" smtClean="0">
                <a:solidFill>
                  <a:srgbClr val="0000FF"/>
                </a:solidFill>
              </a:rPr>
              <a:t>Summary</a:t>
            </a:r>
          </a:p>
        </p:txBody>
      </p:sp>
      <p:sp>
        <p:nvSpPr>
          <p:cNvPr id="6993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23D8CD0-C403-440E-95A8-8D26EB53FF93}" type="slidenum">
              <a:rPr lang="en-US" altLang="en-US" sz="1600">
                <a:solidFill>
                  <a:srgbClr val="000000"/>
                </a:solidFill>
                <a:latin typeface="Garamond" panose="02020404030301010803" pitchFamily="18" charset="0"/>
              </a:rPr>
              <a:pPr eaLnBrk="1" hangingPunct="1"/>
              <a:t>130</a:t>
            </a:fld>
            <a:endParaRPr lang="en-US" altLang="en-US" sz="1600">
              <a:solidFill>
                <a:srgbClr val="000000"/>
              </a:solidFill>
              <a:latin typeface="Garamond" panose="02020404030301010803" pitchFamily="18" charset="0"/>
            </a:endParaRPr>
          </a:p>
        </p:txBody>
      </p:sp>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7" name="Title 1"/>
          <p:cNvSpPr>
            <a:spLocks noGrp="1"/>
          </p:cNvSpPr>
          <p:nvPr>
            <p:ph type="title"/>
          </p:nvPr>
        </p:nvSpPr>
        <p:spPr/>
        <p:txBody>
          <a:bodyPr/>
          <a:lstStyle/>
          <a:p>
            <a:r>
              <a:rPr lang="en-US" altLang="en-US" smtClean="0"/>
              <a:t>Summary: Memory/Storage Scaling</a:t>
            </a:r>
          </a:p>
        </p:txBody>
      </p:sp>
      <p:sp>
        <p:nvSpPr>
          <p:cNvPr id="3" name="Content Placeholder 2"/>
          <p:cNvSpPr>
            <a:spLocks noGrp="1"/>
          </p:cNvSpPr>
          <p:nvPr>
            <p:ph idx="1"/>
          </p:nvPr>
        </p:nvSpPr>
        <p:spPr>
          <a:xfrm>
            <a:off x="228600" y="908050"/>
            <a:ext cx="8915400" cy="5194300"/>
          </a:xfrm>
        </p:spPr>
        <p:txBody>
          <a:bodyPr/>
          <a:lstStyle/>
          <a:p>
            <a:r>
              <a:rPr lang="en-US" altLang="en-US" smtClean="0">
                <a:solidFill>
                  <a:srgbClr val="FF0000"/>
                </a:solidFill>
              </a:rPr>
              <a:t>Memory scaling problems are a critical bottleneck for system performance, efficiency, and usability</a:t>
            </a:r>
          </a:p>
          <a:p>
            <a:endParaRPr lang="en-US" altLang="en-US" sz="1000" smtClean="0">
              <a:solidFill>
                <a:srgbClr val="0000FF"/>
              </a:solidFill>
            </a:endParaRPr>
          </a:p>
          <a:p>
            <a:r>
              <a:rPr lang="en-US" altLang="en-US" smtClean="0">
                <a:solidFill>
                  <a:srgbClr val="0000FF"/>
                </a:solidFill>
              </a:rPr>
              <a:t>New memory/storage + compute architectures</a:t>
            </a:r>
          </a:p>
          <a:p>
            <a:pPr lvl="1"/>
            <a:r>
              <a:rPr lang="en-US" altLang="en-US" sz="1900" smtClean="0">
                <a:solidFill>
                  <a:srgbClr val="2C6123"/>
                </a:solidFill>
              </a:rPr>
              <a:t>Rethinking DRAM; processing close to data; accelerating bulk operations</a:t>
            </a:r>
          </a:p>
          <a:p>
            <a:endParaRPr lang="en-US" altLang="en-US" sz="1000" smtClean="0"/>
          </a:p>
          <a:p>
            <a:r>
              <a:rPr lang="en-US" altLang="en-US" smtClean="0">
                <a:solidFill>
                  <a:srgbClr val="0000FF"/>
                </a:solidFill>
              </a:rPr>
              <a:t>Enabling emerging NVM technologies </a:t>
            </a:r>
          </a:p>
          <a:p>
            <a:pPr lvl="1"/>
            <a:r>
              <a:rPr lang="en-US" altLang="en-US" sz="1900" smtClean="0">
                <a:solidFill>
                  <a:srgbClr val="2C6123"/>
                </a:solidFill>
              </a:rPr>
              <a:t>Hybrid memory systems with automatic data management</a:t>
            </a:r>
          </a:p>
          <a:p>
            <a:pPr lvl="1"/>
            <a:r>
              <a:rPr lang="en-US" altLang="en-US" sz="1900" smtClean="0">
                <a:solidFill>
                  <a:srgbClr val="2C6123"/>
                </a:solidFill>
              </a:rPr>
              <a:t>Coordinated management of memory and storage with NVM</a:t>
            </a:r>
          </a:p>
          <a:p>
            <a:pPr lvl="1"/>
            <a:endParaRPr lang="en-US" altLang="en-US" sz="1000" smtClean="0">
              <a:solidFill>
                <a:srgbClr val="2C6123"/>
              </a:solidFill>
            </a:endParaRPr>
          </a:p>
          <a:p>
            <a:r>
              <a:rPr lang="en-US" altLang="en-US" smtClean="0">
                <a:solidFill>
                  <a:srgbClr val="0000FF"/>
                </a:solidFill>
              </a:rPr>
              <a:t>System-level memory/storage QoS</a:t>
            </a:r>
          </a:p>
          <a:p>
            <a:endParaRPr lang="en-US" altLang="en-US" sz="1000" smtClean="0">
              <a:solidFill>
                <a:srgbClr val="2C6123"/>
              </a:solidFill>
            </a:endParaRPr>
          </a:p>
          <a:p>
            <a:r>
              <a:rPr lang="en-US" altLang="en-US" smtClean="0">
                <a:solidFill>
                  <a:srgbClr val="FF0000"/>
                </a:solidFill>
              </a:rPr>
              <a:t>Three principles are essential for scaling</a:t>
            </a:r>
          </a:p>
          <a:p>
            <a:pPr lvl="1"/>
            <a:r>
              <a:rPr lang="en-US" altLang="en-US" smtClean="0"/>
              <a:t>Software/hardware/device cooperation</a:t>
            </a:r>
          </a:p>
          <a:p>
            <a:pPr lvl="1"/>
            <a:r>
              <a:rPr lang="en-US" altLang="en-US" smtClean="0"/>
              <a:t>Better-than-worst-case design</a:t>
            </a:r>
          </a:p>
          <a:p>
            <a:pPr lvl="1"/>
            <a:r>
              <a:rPr lang="en-US" altLang="en-US" smtClean="0"/>
              <a:t>Heterogeneity (specialization, asymmetry)</a:t>
            </a:r>
          </a:p>
          <a:p>
            <a:pPr lvl="1"/>
            <a:endParaRPr lang="en-US" altLang="en-US" sz="1300" smtClean="0"/>
          </a:p>
          <a:p>
            <a:pPr lvl="1"/>
            <a:endParaRPr lang="en-US" altLang="en-US" smtClean="0"/>
          </a:p>
          <a:p>
            <a:pPr lvl="1"/>
            <a:endParaRPr lang="en-US" altLang="en-US" smtClean="0"/>
          </a:p>
        </p:txBody>
      </p:sp>
      <p:sp>
        <p:nvSpPr>
          <p:cNvPr id="70041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5DBAF5B-F89C-4254-935A-277FAC604E91}" type="slidenum">
              <a:rPr lang="en-US" altLang="en-US" sz="1600">
                <a:solidFill>
                  <a:srgbClr val="000000"/>
                </a:solidFill>
                <a:latin typeface="Garamond" panose="02020404030301010803" pitchFamily="18" charset="0"/>
              </a:rPr>
              <a:pPr eaLnBrk="1" hangingPunct="1"/>
              <a:t>131</a:t>
            </a:fld>
            <a:endParaRPr lang="en-US" altLang="en-US" sz="1600">
              <a:solidFill>
                <a:srgbClr val="000000"/>
              </a:solidFill>
              <a:latin typeface="Garamond" panose="02020404030301010803"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1" name="Title 1"/>
          <p:cNvSpPr>
            <a:spLocks noGrp="1"/>
          </p:cNvSpPr>
          <p:nvPr>
            <p:ph type="title"/>
          </p:nvPr>
        </p:nvSpPr>
        <p:spPr/>
        <p:txBody>
          <a:bodyPr/>
          <a:lstStyle/>
          <a:p>
            <a:r>
              <a:rPr lang="en-US" altLang="en-US" smtClean="0"/>
              <a:t>Related Videos and Course Materials</a:t>
            </a:r>
          </a:p>
        </p:txBody>
      </p:sp>
      <p:sp>
        <p:nvSpPr>
          <p:cNvPr id="701442" name="Content Placeholder 2"/>
          <p:cNvSpPr>
            <a:spLocks noGrp="1"/>
          </p:cNvSpPr>
          <p:nvPr>
            <p:ph idx="1"/>
          </p:nvPr>
        </p:nvSpPr>
        <p:spPr>
          <a:xfrm>
            <a:off x="228600" y="996950"/>
            <a:ext cx="8915400" cy="5194300"/>
          </a:xfrm>
        </p:spPr>
        <p:txBody>
          <a:bodyPr/>
          <a:lstStyle/>
          <a:p>
            <a:r>
              <a:rPr lang="en-US" altLang="en-US" smtClean="0">
                <a:solidFill>
                  <a:srgbClr val="FF0000"/>
                </a:solidFill>
              </a:rPr>
              <a:t>Computer Architecture Lecture Videos on Youtube</a:t>
            </a:r>
          </a:p>
          <a:p>
            <a:pPr lvl="1"/>
            <a:r>
              <a:rPr lang="en-US" altLang="en-US" smtClean="0">
                <a:hlinkClick r:id="rId2"/>
              </a:rPr>
              <a:t>https://www.youtube.com/playlist?list=PL5PHm2jkkXmidJOd59REog9jDnPDTG6IJ</a:t>
            </a:r>
            <a:endParaRPr lang="en-US" altLang="en-US" smtClean="0"/>
          </a:p>
          <a:p>
            <a:pPr lvl="1"/>
            <a:endParaRPr lang="en-US" altLang="en-US" smtClean="0"/>
          </a:p>
          <a:p>
            <a:r>
              <a:rPr lang="en-US" altLang="en-US" smtClean="0">
                <a:solidFill>
                  <a:srgbClr val="0000FF"/>
                </a:solidFill>
              </a:rPr>
              <a:t>Computer Architecture Course Materials</a:t>
            </a:r>
          </a:p>
          <a:p>
            <a:pPr lvl="1"/>
            <a:r>
              <a:rPr lang="en-US" altLang="en-US" smtClean="0">
                <a:hlinkClick r:id="rId3"/>
              </a:rPr>
              <a:t>http://www.ece.cmu.edu/~ece447/s13/doku.php?id=schedule</a:t>
            </a:r>
            <a:endParaRPr lang="en-US" altLang="en-US" smtClean="0"/>
          </a:p>
          <a:p>
            <a:pPr lvl="1"/>
            <a:endParaRPr lang="en-US" altLang="en-US" smtClean="0"/>
          </a:p>
          <a:p>
            <a:r>
              <a:rPr lang="en-US" altLang="en-US" smtClean="0">
                <a:solidFill>
                  <a:srgbClr val="0000FF"/>
                </a:solidFill>
              </a:rPr>
              <a:t>Advanced Computer Architecture Course Materials</a:t>
            </a:r>
          </a:p>
          <a:p>
            <a:pPr lvl="1"/>
            <a:r>
              <a:rPr lang="en-US" altLang="en-US" smtClean="0">
                <a:hlinkClick r:id="rId4"/>
              </a:rPr>
              <a:t>http://www.ece.cmu.edu/~ece740/f13/doku.php?id=schedule</a:t>
            </a:r>
            <a:endParaRPr lang="en-US" altLang="en-US" smtClean="0"/>
          </a:p>
          <a:p>
            <a:endParaRPr lang="en-US" altLang="en-US" smtClean="0"/>
          </a:p>
          <a:p>
            <a:r>
              <a:rPr lang="en-US" altLang="en-US" smtClean="0">
                <a:solidFill>
                  <a:srgbClr val="FF0000"/>
                </a:solidFill>
              </a:rPr>
              <a:t>Advanced Computer Architecture Lecture Videos on Youtube</a:t>
            </a:r>
          </a:p>
          <a:p>
            <a:pPr lvl="1"/>
            <a:r>
              <a:rPr lang="en-US" altLang="en-US" smtClean="0">
                <a:hlinkClick r:id="rId5"/>
              </a:rPr>
              <a:t>https://www.youtube.com/playlist?list=PL5PHm2jkkXmgDN1PLwOY_tGtUlynnyV6D</a:t>
            </a:r>
            <a:r>
              <a:rPr lang="en-US" altLang="en-US" smtClean="0"/>
              <a:t> </a:t>
            </a:r>
          </a:p>
          <a:p>
            <a:endParaRPr lang="en-US" altLang="en-US" smtClean="0"/>
          </a:p>
        </p:txBody>
      </p:sp>
      <p:sp>
        <p:nvSpPr>
          <p:cNvPr id="70144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CD3B34A-DDDF-4B44-9565-7B2799D8A2B6}" type="slidenum">
              <a:rPr lang="en-US" altLang="en-US" sz="1600">
                <a:solidFill>
                  <a:srgbClr val="000000"/>
                </a:solidFill>
                <a:latin typeface="Garamond" panose="02020404030301010803" pitchFamily="18" charset="0"/>
              </a:rPr>
              <a:pPr eaLnBrk="1" hangingPunct="1"/>
              <a:t>132</a:t>
            </a:fld>
            <a:endParaRPr lang="en-US" altLang="en-US" sz="1600">
              <a:solidFill>
                <a:srgbClr val="000000"/>
              </a:solidFill>
              <a:latin typeface="Garamond" panose="02020404030301010803" pitchFamily="18" charset="0"/>
            </a:endParaRPr>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5" name="Title 1"/>
          <p:cNvSpPr>
            <a:spLocks noGrp="1"/>
          </p:cNvSpPr>
          <p:nvPr>
            <p:ph type="title"/>
          </p:nvPr>
        </p:nvSpPr>
        <p:spPr/>
        <p:txBody>
          <a:bodyPr/>
          <a:lstStyle/>
          <a:p>
            <a:r>
              <a:rPr lang="en-US" altLang="en-US" smtClean="0"/>
              <a:t>Referenced Papers</a:t>
            </a:r>
          </a:p>
        </p:txBody>
      </p:sp>
      <p:sp>
        <p:nvSpPr>
          <p:cNvPr id="702466" name="Content Placeholder 2"/>
          <p:cNvSpPr>
            <a:spLocks noGrp="1"/>
          </p:cNvSpPr>
          <p:nvPr>
            <p:ph idx="1"/>
          </p:nvPr>
        </p:nvSpPr>
        <p:spPr>
          <a:xfrm>
            <a:off x="228600" y="996950"/>
            <a:ext cx="8610600" cy="5194300"/>
          </a:xfrm>
        </p:spPr>
        <p:txBody>
          <a:bodyPr/>
          <a:lstStyle/>
          <a:p>
            <a:endParaRPr lang="en-US" altLang="en-US" smtClean="0"/>
          </a:p>
          <a:p>
            <a:r>
              <a:rPr lang="en-US" altLang="en-US" smtClean="0"/>
              <a:t>All are available at</a:t>
            </a:r>
          </a:p>
          <a:p>
            <a:pPr marL="342900" lvl="1" indent="0">
              <a:buFont typeface="Wingdings" panose="05000000000000000000" pitchFamily="2" charset="2"/>
              <a:buNone/>
            </a:pPr>
            <a:r>
              <a:rPr lang="en-US" altLang="en-US" smtClean="0">
                <a:hlinkClick r:id="rId2"/>
              </a:rPr>
              <a:t>http://users.ece.cmu.edu/~omutlu/projects.htm</a:t>
            </a:r>
            <a:endParaRPr lang="en-US" altLang="en-US" smtClean="0"/>
          </a:p>
          <a:p>
            <a:pPr marL="342900" lvl="1" indent="0">
              <a:buFont typeface="Wingdings" panose="05000000000000000000" pitchFamily="2" charset="2"/>
              <a:buNone/>
            </a:pPr>
            <a:r>
              <a:rPr lang="en-US" altLang="en-US" smtClean="0">
                <a:hlinkClick r:id="rId3"/>
              </a:rPr>
              <a:t>http://scholar.google.com/citations?user=7XyGUGkAAAAJ&amp;hl=en</a:t>
            </a:r>
            <a:endParaRPr lang="en-US" altLang="en-US" smtClean="0"/>
          </a:p>
          <a:p>
            <a:pPr marL="342900" lvl="1" indent="0">
              <a:buFont typeface="Wingdings" panose="05000000000000000000" pitchFamily="2" charset="2"/>
              <a:buNone/>
            </a:pPr>
            <a:endParaRPr lang="en-US" altLang="en-US" smtClean="0"/>
          </a:p>
          <a:p>
            <a:pPr marL="342900" lvl="1" indent="0">
              <a:buFont typeface="Wingdings" panose="05000000000000000000" pitchFamily="2" charset="2"/>
              <a:buNone/>
            </a:pPr>
            <a:endParaRPr lang="en-US" altLang="en-US" smtClean="0"/>
          </a:p>
          <a:p>
            <a:endParaRPr lang="en-US" altLang="en-US" smtClean="0"/>
          </a:p>
          <a:p>
            <a:endParaRPr lang="en-US" altLang="en-US" smtClean="0"/>
          </a:p>
        </p:txBody>
      </p:sp>
      <p:sp>
        <p:nvSpPr>
          <p:cNvPr id="70246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46D0099-62CF-4065-9743-22B6F03DAC99}" type="slidenum">
              <a:rPr lang="en-US" altLang="en-US" sz="1600">
                <a:solidFill>
                  <a:srgbClr val="000000"/>
                </a:solidFill>
                <a:latin typeface="Garamond" panose="02020404030301010803" pitchFamily="18" charset="0"/>
              </a:rPr>
              <a:pPr eaLnBrk="1" hangingPunct="1"/>
              <a:t>133</a:t>
            </a:fld>
            <a:endParaRPr lang="en-US" altLang="en-US" sz="1600">
              <a:solidFill>
                <a:srgbClr val="000000"/>
              </a:solidFill>
              <a:latin typeface="Garamond" panose="02020404030301010803" pitchFamily="18" charset="0"/>
            </a:endParaRPr>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288" y="1752600"/>
            <a:ext cx="8382000" cy="2057400"/>
          </a:xfrm>
        </p:spPr>
        <p:txBody>
          <a:bodyPr>
            <a:normAutofit/>
          </a:bodyPr>
          <a:lstStyle/>
          <a:p>
            <a:pPr algn="ctr"/>
            <a:r>
              <a:rPr lang="en-US" altLang="en-US" sz="3700" smtClean="0"/>
              <a:t>Rethinking Memory/Storage System Design </a:t>
            </a:r>
            <a:br>
              <a:rPr lang="en-US" altLang="en-US" sz="3700" smtClean="0"/>
            </a:br>
            <a:endParaRPr lang="en-US" altLang="en-US" sz="3700" smtClean="0"/>
          </a:p>
        </p:txBody>
      </p:sp>
      <p:sp>
        <p:nvSpPr>
          <p:cNvPr id="703490" name="Subtitle 2"/>
          <p:cNvSpPr>
            <a:spLocks noGrp="1"/>
          </p:cNvSpPr>
          <p:nvPr>
            <p:ph type="subTitle" idx="1"/>
          </p:nvPr>
        </p:nvSpPr>
        <p:spPr>
          <a:xfrm>
            <a:off x="468313" y="3957638"/>
            <a:ext cx="8207375" cy="614362"/>
          </a:xfrm>
        </p:spPr>
        <p:txBody>
          <a:bodyPr/>
          <a:lstStyle/>
          <a:p>
            <a:r>
              <a:rPr lang="en-US" altLang="en-US" sz="2200" smtClean="0"/>
              <a:t>Onur Mutlu</a:t>
            </a:r>
          </a:p>
          <a:p>
            <a:r>
              <a:rPr lang="en-US" altLang="en-US" sz="2200" smtClean="0">
                <a:hlinkClick r:id="rId3"/>
              </a:rPr>
              <a:t>onur@cmu.edu</a:t>
            </a:r>
            <a:endParaRPr lang="en-US" altLang="en-US" sz="2200" smtClean="0"/>
          </a:p>
          <a:p>
            <a:r>
              <a:rPr lang="en-US" altLang="en-US" sz="2200" smtClean="0">
                <a:hlinkClick r:id="rId4"/>
              </a:rPr>
              <a:t>http://users.ece.cmu.edu/~omutlu/</a:t>
            </a:r>
            <a:endParaRPr lang="en-US" altLang="en-US" sz="2200" smtClean="0"/>
          </a:p>
          <a:p>
            <a:pPr algn="l"/>
            <a:endParaRPr lang="en-US" altLang="en-US" sz="2200" smtClean="0"/>
          </a:p>
        </p:txBody>
      </p:sp>
      <p:pic>
        <p:nvPicPr>
          <p:cNvPr id="703491" name="Picture 5" descr="Burgundy_CMU_JPG_Log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71750" y="5661025"/>
            <a:ext cx="3786188"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3492" name="Picture 6" descr="safari.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453188"/>
            <a:ext cx="10795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3" name="Rectangle 4"/>
          <p:cNvSpPr>
            <a:spLocks noGrp="1" noChangeArrowheads="1"/>
          </p:cNvSpPr>
          <p:nvPr>
            <p:ph type="ctrTitle"/>
          </p:nvPr>
        </p:nvSpPr>
        <p:spPr>
          <a:xfrm>
            <a:off x="366713" y="1598613"/>
            <a:ext cx="8428037" cy="822325"/>
          </a:xfrm>
        </p:spPr>
        <p:txBody>
          <a:bodyPr/>
          <a:lstStyle/>
          <a:p>
            <a:pPr algn="ctr" eaLnBrk="1" hangingPunct="1"/>
            <a:r>
              <a:rPr lang="en-US" altLang="en-US" sz="4000" smtClean="0"/>
              <a:t>Aside: </a:t>
            </a:r>
            <a:br>
              <a:rPr lang="en-US" altLang="en-US" sz="4000" smtClean="0"/>
            </a:br>
            <a:r>
              <a:rPr lang="en-US" altLang="en-US" sz="4000" smtClean="0"/>
              <a:t>Self-Optimizing Memory Controllers</a:t>
            </a:r>
          </a:p>
        </p:txBody>
      </p:sp>
      <p:sp>
        <p:nvSpPr>
          <p:cNvPr id="704514" name="Rectangle 5"/>
          <p:cNvSpPr>
            <a:spLocks noGrp="1" noChangeArrowheads="1"/>
          </p:cNvSpPr>
          <p:nvPr>
            <p:ph type="subTitle" idx="1"/>
          </p:nvPr>
        </p:nvSpPr>
        <p:spPr>
          <a:xfrm>
            <a:off x="3132138" y="3500438"/>
            <a:ext cx="7848600" cy="2900362"/>
          </a:xfrm>
        </p:spPr>
        <p:txBody>
          <a:bodyPr/>
          <a:lstStyle/>
          <a:p>
            <a:pPr eaLnBrk="1" hangingPunct="1"/>
            <a:endParaRPr lang="en-US" altLang="en-US" i="1" smtClean="0"/>
          </a:p>
          <a:p>
            <a:pPr eaLnBrk="1" hangingPunct="1"/>
            <a:endParaRPr lang="en-US" altLang="en-US" smtClean="0"/>
          </a:p>
          <a:p>
            <a:pPr eaLnBrk="1" hangingPunct="1"/>
            <a:endParaRPr lang="en-US" altLang="en-US" smtClean="0"/>
          </a:p>
          <a:p>
            <a:pPr eaLnBrk="1" hangingPunct="1"/>
            <a:endParaRPr lang="en-US" altLang="en-US" smtClean="0"/>
          </a:p>
        </p:txBody>
      </p:sp>
      <p:sp>
        <p:nvSpPr>
          <p:cNvPr id="4" name="TextBox 3"/>
          <p:cNvSpPr txBox="1"/>
          <p:nvPr/>
        </p:nvSpPr>
        <p:spPr>
          <a:xfrm>
            <a:off x="123825" y="4292600"/>
            <a:ext cx="8875713" cy="1200150"/>
          </a:xfrm>
          <a:prstGeom prst="rect">
            <a:avLst/>
          </a:prstGeom>
          <a:noFill/>
        </p:spPr>
        <p:txBody>
          <a:bodyPr wrap="none" lIns="91416" tIns="45709" rIns="91416" bIns="45709">
            <a:spAutoFit/>
          </a:bodyP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800">
                <a:solidFill>
                  <a:srgbClr val="000000"/>
                </a:solidFill>
                <a:latin typeface="Tahoma" panose="020B0604030504040204" pitchFamily="34" charset="0"/>
              </a:rPr>
              <a:t>Engin Ipek, </a:t>
            </a:r>
            <a:r>
              <a:rPr lang="en-US" altLang="en-US" sz="1800" u="sng">
                <a:solidFill>
                  <a:srgbClr val="000000"/>
                </a:solidFill>
                <a:latin typeface="Tahoma" panose="020B0604030504040204" pitchFamily="34" charset="0"/>
              </a:rPr>
              <a:t>Onur Mutlu</a:t>
            </a:r>
            <a:r>
              <a:rPr lang="en-US" altLang="en-US" sz="1800">
                <a:solidFill>
                  <a:srgbClr val="000000"/>
                </a:solidFill>
                <a:latin typeface="Tahoma" panose="020B0604030504040204" pitchFamily="34" charset="0"/>
              </a:rPr>
              <a:t>, José F. Martínez, and Rich Caruana, </a:t>
            </a:r>
            <a:br>
              <a:rPr lang="en-US" altLang="en-US" sz="1800">
                <a:solidFill>
                  <a:srgbClr val="000000"/>
                </a:solidFill>
                <a:latin typeface="Tahoma" panose="020B0604030504040204" pitchFamily="34" charset="0"/>
              </a:rPr>
            </a:br>
            <a:r>
              <a:rPr lang="en-US" altLang="en-US" sz="1800" b="1">
                <a:solidFill>
                  <a:srgbClr val="000000"/>
                </a:solidFill>
                <a:latin typeface="Tahoma" panose="020B0604030504040204" pitchFamily="34" charset="0"/>
                <a:hlinkClick r:id="rId3"/>
              </a:rPr>
              <a:t>"Self Optimizing Memory Controllers: A Reinforcement Learning Approach"</a:t>
            </a:r>
            <a:r>
              <a:rPr lang="en-US" altLang="en-US" sz="1800">
                <a:solidFill>
                  <a:srgbClr val="000000"/>
                </a:solidFill>
                <a:latin typeface="Tahoma" panose="020B0604030504040204" pitchFamily="34" charset="0"/>
              </a:rPr>
              <a:t/>
            </a:r>
            <a:br>
              <a:rPr lang="en-US" altLang="en-US" sz="1800">
                <a:solidFill>
                  <a:srgbClr val="000000"/>
                </a:solidFill>
                <a:latin typeface="Tahoma" panose="020B0604030504040204" pitchFamily="34" charset="0"/>
              </a:rPr>
            </a:br>
            <a:r>
              <a:rPr lang="en-US" altLang="en-US" sz="1800" i="1">
                <a:solidFill>
                  <a:srgbClr val="000000"/>
                </a:solidFill>
                <a:latin typeface="Tahoma" panose="020B0604030504040204" pitchFamily="34" charset="0"/>
              </a:rPr>
              <a:t>Proceedings of the </a:t>
            </a:r>
            <a:r>
              <a:rPr lang="en-US" altLang="en-US" sz="1800" i="1">
                <a:solidFill>
                  <a:srgbClr val="000000"/>
                </a:solidFill>
                <a:latin typeface="Tahoma" panose="020B0604030504040204" pitchFamily="34" charset="0"/>
                <a:hlinkClick r:id="rId4"/>
              </a:rPr>
              <a:t>35th International Symposium on Computer Architecture</a:t>
            </a:r>
            <a:r>
              <a:rPr lang="en-US" altLang="en-US" sz="1800" i="1">
                <a:solidFill>
                  <a:srgbClr val="000000"/>
                </a:solidFill>
                <a:latin typeface="Tahoma" panose="020B0604030504040204" pitchFamily="34" charset="0"/>
              </a:rPr>
              <a:t> (</a:t>
            </a:r>
            <a:r>
              <a:rPr lang="en-US" altLang="en-US" sz="1800" b="1" i="1">
                <a:solidFill>
                  <a:srgbClr val="000000"/>
                </a:solidFill>
                <a:latin typeface="Tahoma" panose="020B0604030504040204" pitchFamily="34" charset="0"/>
              </a:rPr>
              <a:t>ISCA</a:t>
            </a:r>
            <a:r>
              <a:rPr lang="en-US" altLang="en-US" sz="1800" i="1">
                <a:solidFill>
                  <a:srgbClr val="000000"/>
                </a:solidFill>
                <a:latin typeface="Tahoma" panose="020B0604030504040204" pitchFamily="34" charset="0"/>
              </a:rPr>
              <a:t>)</a:t>
            </a:r>
            <a:r>
              <a:rPr lang="en-US" altLang="en-US" sz="1800">
                <a:solidFill>
                  <a:srgbClr val="000000"/>
                </a:solidFill>
                <a:latin typeface="Tahoma" panose="020B0604030504040204" pitchFamily="34" charset="0"/>
              </a:rPr>
              <a:t>, </a:t>
            </a:r>
          </a:p>
          <a:p>
            <a:pPr algn="ctr" eaLnBrk="1" hangingPunct="1"/>
            <a:r>
              <a:rPr lang="en-US" altLang="en-US" sz="1800">
                <a:solidFill>
                  <a:srgbClr val="000000"/>
                </a:solidFill>
                <a:latin typeface="Tahoma" panose="020B0604030504040204" pitchFamily="34" charset="0"/>
              </a:rPr>
              <a:t>pages 39-50, Beijing, China, June 2008. </a:t>
            </a:r>
            <a:r>
              <a:rPr lang="en-US" altLang="en-US" sz="1800">
                <a:solidFill>
                  <a:srgbClr val="000000"/>
                </a:solidFill>
                <a:latin typeface="Tahoma" panose="020B0604030504040204" pitchFamily="34" charset="0"/>
                <a:hlinkClick r:id="rId5"/>
              </a:rPr>
              <a:t>Slides (pptx)</a:t>
            </a:r>
            <a:endParaRPr lang="en-US" altLang="en-US" sz="1800">
              <a:solidFill>
                <a:srgbClr val="000000"/>
              </a:solidFill>
              <a:latin typeface="Tahoma" panose="020B0604030504040204"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09" name="Title 1"/>
          <p:cNvSpPr>
            <a:spLocks noGrp="1"/>
          </p:cNvSpPr>
          <p:nvPr>
            <p:ph type="title"/>
          </p:nvPr>
        </p:nvSpPr>
        <p:spPr>
          <a:xfrm>
            <a:off x="228600" y="152400"/>
            <a:ext cx="8915400" cy="1066800"/>
          </a:xfrm>
        </p:spPr>
        <p:txBody>
          <a:bodyPr/>
          <a:lstStyle/>
          <a:p>
            <a:r>
              <a:rPr lang="en-US" altLang="en-US" smtClean="0"/>
              <a:t>Major Trends Affecting Main Memory (III)</a:t>
            </a:r>
          </a:p>
        </p:txBody>
      </p:sp>
      <p:sp>
        <p:nvSpPr>
          <p:cNvPr id="580610" name="Content Placeholder 2"/>
          <p:cNvSpPr>
            <a:spLocks noGrp="1"/>
          </p:cNvSpPr>
          <p:nvPr>
            <p:ph idx="1"/>
          </p:nvPr>
        </p:nvSpPr>
        <p:spPr>
          <a:xfrm>
            <a:off x="228600" y="996950"/>
            <a:ext cx="8915400" cy="5194300"/>
          </a:xfrm>
        </p:spPr>
        <p:txBody>
          <a:bodyPr/>
          <a:lstStyle/>
          <a:p>
            <a:r>
              <a:rPr lang="en-US" altLang="en-US" smtClean="0">
                <a:solidFill>
                  <a:srgbClr val="7F7F7F"/>
                </a:solidFill>
              </a:rPr>
              <a:t>Need for main memory capacity, bandwidth, QoS increasing </a:t>
            </a:r>
          </a:p>
          <a:p>
            <a:endParaRPr lang="en-US" altLang="en-US" smtClean="0">
              <a:solidFill>
                <a:srgbClr val="0000FF"/>
              </a:solidFill>
            </a:endParaRPr>
          </a:p>
          <a:p>
            <a:endParaRPr lang="en-US" altLang="en-US" smtClean="0">
              <a:solidFill>
                <a:srgbClr val="0000FF"/>
              </a:solidFill>
            </a:endParaRPr>
          </a:p>
          <a:p>
            <a:pPr>
              <a:buFont typeface="Wingdings" panose="05000000000000000000" pitchFamily="2" charset="2"/>
              <a:buNone/>
            </a:pPr>
            <a:endParaRPr lang="en-US" altLang="en-US" smtClean="0">
              <a:solidFill>
                <a:srgbClr val="0000FF"/>
              </a:solidFill>
            </a:endParaRPr>
          </a:p>
          <a:p>
            <a:r>
              <a:rPr lang="en-US" altLang="en-US" smtClean="0">
                <a:solidFill>
                  <a:srgbClr val="0000FF"/>
                </a:solidFill>
              </a:rPr>
              <a:t>Main memory energy/power is a key system design concern</a:t>
            </a:r>
          </a:p>
          <a:p>
            <a:pPr lvl="1"/>
            <a:r>
              <a:rPr lang="en-US" altLang="en-US" smtClean="0">
                <a:solidFill>
                  <a:srgbClr val="FF0000"/>
                </a:solidFill>
              </a:rPr>
              <a:t>~40-50% energy spent in off-chip memory hierarchy </a:t>
            </a:r>
            <a:r>
              <a:rPr lang="en-US" altLang="en-US" sz="1800" smtClean="0">
                <a:solidFill>
                  <a:srgbClr val="008000"/>
                </a:solidFill>
              </a:rPr>
              <a:t>[Lefurgy, IEEE Computer 2003] </a:t>
            </a:r>
            <a:endParaRPr lang="en-US" altLang="en-US" smtClean="0">
              <a:solidFill>
                <a:srgbClr val="FF0000"/>
              </a:solidFill>
            </a:endParaRPr>
          </a:p>
          <a:p>
            <a:pPr lvl="1"/>
            <a:r>
              <a:rPr lang="en-US" altLang="en-US" smtClean="0">
                <a:solidFill>
                  <a:srgbClr val="FF0000"/>
                </a:solidFill>
              </a:rPr>
              <a:t>DRAM consumes power even when not used (periodic refresh)</a:t>
            </a:r>
          </a:p>
          <a:p>
            <a:endParaRPr lang="en-US" altLang="en-US" smtClean="0">
              <a:solidFill>
                <a:srgbClr val="0000FF"/>
              </a:solidFill>
            </a:endParaRPr>
          </a:p>
          <a:p>
            <a:r>
              <a:rPr lang="en-US" altLang="en-US" smtClean="0">
                <a:solidFill>
                  <a:srgbClr val="7F7F7F"/>
                </a:solidFill>
              </a:rPr>
              <a:t>DRAM technology scaling is ending </a:t>
            </a:r>
          </a:p>
          <a:p>
            <a:pPr>
              <a:buFont typeface="Wingdings" panose="05000000000000000000" pitchFamily="2" charset="2"/>
              <a:buNone/>
            </a:pPr>
            <a:endParaRPr lang="en-US" altLang="en-US" smtClean="0"/>
          </a:p>
          <a:p>
            <a:endParaRPr lang="en-US" altLang="en-US" smtClean="0"/>
          </a:p>
        </p:txBody>
      </p:sp>
      <p:sp>
        <p:nvSpPr>
          <p:cNvPr id="58061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3B1D7EE-6849-4EFF-8223-79E6883DA00F}" type="slidenum">
              <a:rPr lang="en-US" altLang="en-US" sz="1600">
                <a:solidFill>
                  <a:srgbClr val="000000"/>
                </a:solidFill>
                <a:latin typeface="Garamond" panose="02020404030301010803" pitchFamily="18" charset="0"/>
                <a:cs typeface="Arial" panose="020B0604020202020204" pitchFamily="34" charset="0"/>
              </a:rPr>
              <a:pPr eaLnBrk="1" hangingPunct="1"/>
              <a:t>14</a:t>
            </a:fld>
            <a:endParaRPr lang="en-US" altLang="en-US" sz="1600">
              <a:solidFill>
                <a:srgbClr val="000000"/>
              </a:solidFill>
              <a:latin typeface="Garamond" panose="02020404030301010803" pitchFamily="18"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3" name="Title 1"/>
          <p:cNvSpPr>
            <a:spLocks noGrp="1"/>
          </p:cNvSpPr>
          <p:nvPr>
            <p:ph type="title"/>
          </p:nvPr>
        </p:nvSpPr>
        <p:spPr>
          <a:xfrm>
            <a:off x="228600" y="152400"/>
            <a:ext cx="8915400" cy="1066800"/>
          </a:xfrm>
        </p:spPr>
        <p:txBody>
          <a:bodyPr/>
          <a:lstStyle/>
          <a:p>
            <a:r>
              <a:rPr lang="en-US" altLang="en-US" smtClean="0"/>
              <a:t>Major Trends Affecting Main Memory (IV)</a:t>
            </a:r>
          </a:p>
        </p:txBody>
      </p:sp>
      <p:sp>
        <p:nvSpPr>
          <p:cNvPr id="581634" name="Content Placeholder 2"/>
          <p:cNvSpPr>
            <a:spLocks noGrp="1"/>
          </p:cNvSpPr>
          <p:nvPr>
            <p:ph idx="1"/>
          </p:nvPr>
        </p:nvSpPr>
        <p:spPr>
          <a:xfrm>
            <a:off x="228600" y="996950"/>
            <a:ext cx="8915400" cy="5194300"/>
          </a:xfrm>
        </p:spPr>
        <p:txBody>
          <a:bodyPr/>
          <a:lstStyle/>
          <a:p>
            <a:r>
              <a:rPr lang="en-US" altLang="en-US" smtClean="0">
                <a:solidFill>
                  <a:srgbClr val="7F7F7F"/>
                </a:solidFill>
              </a:rPr>
              <a:t>Need for main memory capacity, bandwidth, QoS increasing </a:t>
            </a:r>
          </a:p>
          <a:p>
            <a:endParaRPr lang="en-US" altLang="en-US" smtClean="0">
              <a:solidFill>
                <a:srgbClr val="7F7F7F"/>
              </a:solidFill>
            </a:endParaRPr>
          </a:p>
          <a:p>
            <a:endParaRPr lang="en-US" altLang="en-US" smtClean="0">
              <a:solidFill>
                <a:srgbClr val="7F7F7F"/>
              </a:solidFill>
            </a:endParaRPr>
          </a:p>
          <a:p>
            <a:pPr>
              <a:buFont typeface="Wingdings" panose="05000000000000000000" pitchFamily="2" charset="2"/>
              <a:buNone/>
            </a:pPr>
            <a:endParaRPr lang="en-US" altLang="en-US" smtClean="0">
              <a:solidFill>
                <a:srgbClr val="7F7F7F"/>
              </a:solidFill>
            </a:endParaRPr>
          </a:p>
          <a:p>
            <a:pPr>
              <a:buFont typeface="Wingdings" panose="05000000000000000000" pitchFamily="2" charset="2"/>
              <a:buNone/>
            </a:pPr>
            <a:endParaRPr lang="en-US" altLang="en-US" smtClean="0">
              <a:solidFill>
                <a:srgbClr val="7F7F7F"/>
              </a:solidFill>
            </a:endParaRPr>
          </a:p>
          <a:p>
            <a:r>
              <a:rPr lang="en-US" altLang="en-US" smtClean="0">
                <a:solidFill>
                  <a:srgbClr val="7F7F7F"/>
                </a:solidFill>
              </a:rPr>
              <a:t>Main memory energy/power is a key system design concern</a:t>
            </a:r>
          </a:p>
          <a:p>
            <a:endParaRPr lang="en-US" altLang="en-US" smtClean="0">
              <a:solidFill>
                <a:srgbClr val="0000FF"/>
              </a:solidFill>
            </a:endParaRPr>
          </a:p>
          <a:p>
            <a:pPr>
              <a:buFont typeface="Wingdings" panose="05000000000000000000" pitchFamily="2" charset="2"/>
              <a:buNone/>
            </a:pPr>
            <a:endParaRPr lang="en-US" altLang="en-US" smtClean="0">
              <a:solidFill>
                <a:srgbClr val="0000FF"/>
              </a:solidFill>
            </a:endParaRPr>
          </a:p>
          <a:p>
            <a:r>
              <a:rPr lang="en-US" altLang="en-US" smtClean="0">
                <a:solidFill>
                  <a:srgbClr val="0000FF"/>
                </a:solidFill>
              </a:rPr>
              <a:t>DRAM technology scaling is ending </a:t>
            </a:r>
            <a:endParaRPr lang="en-US" altLang="en-US" smtClean="0"/>
          </a:p>
          <a:p>
            <a:pPr lvl="1"/>
            <a:r>
              <a:rPr lang="en-US" altLang="en-US" smtClean="0"/>
              <a:t>ITRS projects </a:t>
            </a:r>
            <a:r>
              <a:rPr lang="en-US" altLang="en-US" smtClean="0">
                <a:solidFill>
                  <a:srgbClr val="FF0000"/>
                </a:solidFill>
              </a:rPr>
              <a:t>DRAM will not scale easily below X nm </a:t>
            </a:r>
          </a:p>
          <a:p>
            <a:pPr lvl="1"/>
            <a:r>
              <a:rPr lang="en-US" altLang="en-US" smtClean="0"/>
              <a:t>Scaling has provided many benefits: </a:t>
            </a:r>
          </a:p>
          <a:p>
            <a:pPr lvl="2"/>
            <a:r>
              <a:rPr lang="en-US" altLang="en-US" smtClean="0">
                <a:solidFill>
                  <a:srgbClr val="FF0000"/>
                </a:solidFill>
              </a:rPr>
              <a:t>higher capacity (density), lower cost, lower energy</a:t>
            </a:r>
          </a:p>
          <a:p>
            <a:pPr>
              <a:buFont typeface="Wingdings" panose="05000000000000000000" pitchFamily="2" charset="2"/>
              <a:buNone/>
            </a:pPr>
            <a:endParaRPr lang="en-US" altLang="en-US" smtClean="0"/>
          </a:p>
          <a:p>
            <a:endParaRPr lang="en-US" altLang="en-US" smtClean="0"/>
          </a:p>
        </p:txBody>
      </p:sp>
      <p:sp>
        <p:nvSpPr>
          <p:cNvPr id="5816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5A95B1C-C8CB-4861-B7E2-8E04BD35AFE8}" type="slidenum">
              <a:rPr lang="en-US" altLang="en-US" sz="1600">
                <a:solidFill>
                  <a:srgbClr val="000000"/>
                </a:solidFill>
                <a:latin typeface="Garamond" panose="02020404030301010803" pitchFamily="18" charset="0"/>
                <a:cs typeface="Arial" panose="020B0604020202020204" pitchFamily="34" charset="0"/>
              </a:rPr>
              <a:pPr eaLnBrk="1" hangingPunct="1"/>
              <a:t>15</a:t>
            </a:fld>
            <a:endParaRPr lang="en-US" altLang="en-US" sz="1600">
              <a:solidFill>
                <a:srgbClr val="000000"/>
              </a:solidFill>
              <a:latin typeface="Garamond" panose="02020404030301010803" pitchFamily="18"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7" name="Title 1"/>
          <p:cNvSpPr>
            <a:spLocks noGrp="1"/>
          </p:cNvSpPr>
          <p:nvPr>
            <p:ph type="title"/>
          </p:nvPr>
        </p:nvSpPr>
        <p:spPr/>
        <p:txBody>
          <a:bodyPr/>
          <a:lstStyle/>
          <a:p>
            <a:pPr eaLnBrk="1" hangingPunct="1"/>
            <a:r>
              <a:rPr lang="en-US" altLang="en-US" smtClean="0"/>
              <a:t>Agenda</a:t>
            </a:r>
          </a:p>
        </p:txBody>
      </p:sp>
      <p:sp>
        <p:nvSpPr>
          <p:cNvPr id="582658" name="Content Placeholder 2"/>
          <p:cNvSpPr>
            <a:spLocks noGrp="1"/>
          </p:cNvSpPr>
          <p:nvPr>
            <p:ph idx="1"/>
          </p:nvPr>
        </p:nvSpPr>
        <p:spPr>
          <a:xfrm>
            <a:off x="228600" y="1447800"/>
            <a:ext cx="8610600" cy="4876800"/>
          </a:xfrm>
        </p:spPr>
        <p:txBody>
          <a:bodyPr/>
          <a:lstStyle/>
          <a:p>
            <a:pPr eaLnBrk="1" hangingPunct="1"/>
            <a:r>
              <a:rPr lang="en-US" altLang="en-US" smtClean="0"/>
              <a:t>Major Trends Affecting Main Memory</a:t>
            </a:r>
          </a:p>
          <a:p>
            <a:pPr eaLnBrk="1" hangingPunct="1"/>
            <a:r>
              <a:rPr lang="en-US" altLang="en-US" smtClean="0">
                <a:solidFill>
                  <a:srgbClr val="0000FF"/>
                </a:solidFill>
              </a:rPr>
              <a:t>The Memory Scaling Problem and Solution Directions</a:t>
            </a:r>
          </a:p>
          <a:p>
            <a:pPr lvl="1" eaLnBrk="1" hangingPunct="1"/>
            <a:r>
              <a:rPr lang="en-US" altLang="en-US" smtClean="0"/>
              <a:t>New Memory Architectures</a:t>
            </a:r>
          </a:p>
          <a:p>
            <a:pPr lvl="1" eaLnBrk="1" hangingPunct="1"/>
            <a:r>
              <a:rPr lang="en-US" altLang="en-US" smtClean="0"/>
              <a:t>Enabling Emerging Technologies: Hybrid Memory Systems</a:t>
            </a:r>
          </a:p>
          <a:p>
            <a:pPr eaLnBrk="1" hangingPunct="1"/>
            <a:r>
              <a:rPr lang="en-US" altLang="en-US" smtClean="0"/>
              <a:t>How Can We Do Better?</a:t>
            </a:r>
          </a:p>
          <a:p>
            <a:pPr eaLnBrk="1" hangingPunct="1"/>
            <a:r>
              <a:rPr lang="en-US" altLang="en-US" smtClean="0"/>
              <a:t>Summary</a:t>
            </a:r>
          </a:p>
        </p:txBody>
      </p:sp>
      <p:sp>
        <p:nvSpPr>
          <p:cNvPr id="5826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24DAEDA-013A-434A-A209-5C8129538C83}" type="slidenum">
              <a:rPr lang="en-US" altLang="en-US" sz="1600">
                <a:solidFill>
                  <a:srgbClr val="000000"/>
                </a:solidFill>
                <a:latin typeface="Garamond" panose="02020404030301010803" pitchFamily="18" charset="0"/>
              </a:rPr>
              <a:pPr eaLnBrk="1" hangingPunct="1"/>
              <a:t>16</a:t>
            </a:fld>
            <a:endParaRPr lang="en-US" altLang="en-US" sz="1600">
              <a:solidFill>
                <a:srgbClr val="000000"/>
              </a:solidFill>
              <a:latin typeface="Garamond" panose="02020404030301010803" pitchFamily="18"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1" name="Title 1"/>
          <p:cNvSpPr>
            <a:spLocks noGrp="1"/>
          </p:cNvSpPr>
          <p:nvPr>
            <p:ph type="title"/>
          </p:nvPr>
        </p:nvSpPr>
        <p:spPr/>
        <p:txBody>
          <a:bodyPr/>
          <a:lstStyle/>
          <a:p>
            <a:r>
              <a:rPr lang="en-US" altLang="en-US" smtClean="0"/>
              <a:t>The DRAM Scaling Problem</a:t>
            </a:r>
          </a:p>
        </p:txBody>
      </p:sp>
      <p:sp>
        <p:nvSpPr>
          <p:cNvPr id="3" name="Content Placeholder 2"/>
          <p:cNvSpPr>
            <a:spLocks noGrp="1"/>
          </p:cNvSpPr>
          <p:nvPr>
            <p:ph idx="1"/>
          </p:nvPr>
        </p:nvSpPr>
        <p:spPr>
          <a:xfrm>
            <a:off x="228600" y="996950"/>
            <a:ext cx="8610600" cy="5194300"/>
          </a:xfrm>
        </p:spPr>
        <p:txBody>
          <a:bodyPr/>
          <a:lstStyle/>
          <a:p>
            <a:r>
              <a:rPr lang="en-US" altLang="en-US" sz="2200" smtClean="0">
                <a:solidFill>
                  <a:srgbClr val="0000FF"/>
                </a:solidFill>
              </a:rPr>
              <a:t>DRAM stores charge in a capacitor (charge-based memory)</a:t>
            </a:r>
            <a:endParaRPr lang="en-US" altLang="en-US" sz="2000" smtClean="0">
              <a:solidFill>
                <a:srgbClr val="0000FF"/>
              </a:solidFill>
            </a:endParaRPr>
          </a:p>
          <a:p>
            <a:pPr lvl="1"/>
            <a:r>
              <a:rPr lang="en-US" altLang="en-US" sz="2000" smtClean="0"/>
              <a:t>Capacitor must be large enough for reliable sensing</a:t>
            </a:r>
          </a:p>
          <a:p>
            <a:pPr lvl="1"/>
            <a:r>
              <a:rPr lang="en-US" altLang="en-US" sz="2000" smtClean="0"/>
              <a:t>Access transistor should be large enough for low leakage and high retention time</a:t>
            </a:r>
          </a:p>
          <a:p>
            <a:pPr lvl="1"/>
            <a:r>
              <a:rPr lang="en-US" altLang="en-US" sz="2000" smtClean="0"/>
              <a:t>Scaling beyond 40-35nm (2013) is challenging [ITRS, 2009]</a:t>
            </a:r>
          </a:p>
          <a:p>
            <a:pPr lvl="1"/>
            <a:endParaRPr lang="en-US" altLang="en-US" sz="2000" smtClean="0"/>
          </a:p>
          <a:p>
            <a:pPr lvl="1"/>
            <a:endParaRPr lang="en-US" altLang="en-US" sz="2000" smtClean="0"/>
          </a:p>
          <a:p>
            <a:pPr lvl="1"/>
            <a:endParaRPr lang="en-US" altLang="en-US" sz="2000" smtClean="0"/>
          </a:p>
          <a:p>
            <a:pPr lvl="1"/>
            <a:endParaRPr lang="en-US" altLang="en-US" sz="2000" smtClean="0"/>
          </a:p>
          <a:p>
            <a:pPr lvl="1"/>
            <a:endParaRPr lang="en-US" altLang="en-US" sz="2000" smtClean="0"/>
          </a:p>
          <a:p>
            <a:pPr lvl="1"/>
            <a:endParaRPr lang="en-US" altLang="en-US" sz="2000" smtClean="0"/>
          </a:p>
          <a:p>
            <a:pPr lvl="1"/>
            <a:endParaRPr lang="en-US" altLang="en-US" sz="2000" smtClean="0"/>
          </a:p>
          <a:p>
            <a:pPr lvl="1"/>
            <a:endParaRPr lang="en-US" altLang="en-US" sz="2000" smtClean="0"/>
          </a:p>
          <a:p>
            <a:r>
              <a:rPr lang="en-US" altLang="en-US" smtClean="0"/>
              <a:t>DRAM </a:t>
            </a:r>
            <a:r>
              <a:rPr lang="en-US" altLang="en-US" smtClean="0">
                <a:solidFill>
                  <a:srgbClr val="0000FF"/>
                </a:solidFill>
              </a:rPr>
              <a:t>capacity, cost, and energy/power hard to scale</a:t>
            </a:r>
          </a:p>
          <a:p>
            <a:pPr lvl="2">
              <a:buFont typeface="Wingdings" panose="05000000000000000000" pitchFamily="2" charset="2"/>
              <a:buNone/>
            </a:pPr>
            <a:endParaRPr lang="en-US" altLang="en-US" sz="1800" smtClean="0"/>
          </a:p>
          <a:p>
            <a:endParaRPr lang="en-US" altLang="en-US" smtClean="0"/>
          </a:p>
        </p:txBody>
      </p:sp>
      <p:sp>
        <p:nvSpPr>
          <p:cNvPr id="58368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4B25285-233E-4849-AA88-EBC3BB660C89}" type="slidenum">
              <a:rPr lang="en-US" altLang="en-US" sz="1600">
                <a:solidFill>
                  <a:srgbClr val="000000"/>
                </a:solidFill>
                <a:latin typeface="Garamond" panose="02020404030301010803" pitchFamily="18" charset="0"/>
                <a:cs typeface="Arial" panose="020B0604020202020204" pitchFamily="34" charset="0"/>
              </a:rPr>
              <a:pPr eaLnBrk="1" hangingPunct="1"/>
              <a:t>17</a:t>
            </a:fld>
            <a:endParaRPr lang="en-US" altLang="en-US" sz="1600">
              <a:solidFill>
                <a:srgbClr val="000000"/>
              </a:solidFill>
              <a:latin typeface="Garamond" panose="02020404030301010803" pitchFamily="18"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789238"/>
            <a:ext cx="3581400"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14400" y="1141413"/>
            <a:ext cx="7315200" cy="3962400"/>
          </a:xfrm>
          <a:prstGeom prst="roundRect">
            <a:avLst>
              <a:gd name="adj" fmla="val 11319"/>
            </a:avLst>
          </a:prstGeom>
          <a:solidFill>
            <a:schemeClr val="bg1">
              <a:lumMod val="85000"/>
            </a:schemeClr>
          </a:solid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cxnSp>
        <p:nvCxnSpPr>
          <p:cNvPr id="9" name="Straight Connector 8"/>
          <p:cNvCxnSpPr/>
          <p:nvPr/>
        </p:nvCxnSpPr>
        <p:spPr>
          <a:xfrm flipH="1" flipV="1">
            <a:off x="1371600" y="1903413"/>
            <a:ext cx="4572000" cy="0"/>
          </a:xfrm>
          <a:prstGeom prst="line">
            <a:avLst/>
          </a:prstGeom>
          <a:ln w="762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371600" y="2513013"/>
            <a:ext cx="4572000" cy="0"/>
          </a:xfrm>
          <a:prstGeom prst="line">
            <a:avLst/>
          </a:prstGeom>
          <a:ln w="762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 name="Wordline"/>
          <p:cNvCxnSpPr/>
          <p:nvPr/>
        </p:nvCxnSpPr>
        <p:spPr>
          <a:xfrm flipH="1">
            <a:off x="1371600" y="3122613"/>
            <a:ext cx="4572000" cy="0"/>
          </a:xfrm>
          <a:prstGeom prst="line">
            <a:avLst/>
          </a:prstGeom>
          <a:ln w="762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371600" y="3732213"/>
            <a:ext cx="4572000" cy="0"/>
          </a:xfrm>
          <a:prstGeom prst="line">
            <a:avLst/>
          </a:prstGeom>
          <a:ln w="762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1371600" y="4343400"/>
            <a:ext cx="4572000" cy="0"/>
          </a:xfrm>
          <a:prstGeom prst="line">
            <a:avLst/>
          </a:prstGeom>
          <a:ln w="762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828800" y="1609725"/>
            <a:ext cx="3657600" cy="6096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en-US" sz="4000">
                <a:solidFill>
                  <a:prstClr val="black"/>
                </a:solidFill>
                <a:latin typeface="Calibri Light"/>
              </a:rPr>
              <a:t> Row of Cells</a:t>
            </a:r>
          </a:p>
        </p:txBody>
      </p:sp>
      <p:sp>
        <p:nvSpPr>
          <p:cNvPr id="16" name="Rectangle 15"/>
          <p:cNvSpPr/>
          <p:nvPr/>
        </p:nvSpPr>
        <p:spPr>
          <a:xfrm>
            <a:off x="1828800" y="2208213"/>
            <a:ext cx="3657600" cy="6096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en-US" sz="4000">
                <a:solidFill>
                  <a:prstClr val="black"/>
                </a:solidFill>
                <a:latin typeface="Calibri Light"/>
              </a:rPr>
              <a:t> Row</a:t>
            </a:r>
          </a:p>
        </p:txBody>
      </p:sp>
      <p:sp>
        <p:nvSpPr>
          <p:cNvPr id="17" name="Row"/>
          <p:cNvSpPr/>
          <p:nvPr/>
        </p:nvSpPr>
        <p:spPr>
          <a:xfrm>
            <a:off x="1828800" y="2817813"/>
            <a:ext cx="3657600" cy="6096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en-US" sz="4000">
                <a:solidFill>
                  <a:prstClr val="black"/>
                </a:solidFill>
                <a:latin typeface="Calibri Light"/>
              </a:rPr>
              <a:t> Row</a:t>
            </a:r>
          </a:p>
        </p:txBody>
      </p:sp>
      <p:sp>
        <p:nvSpPr>
          <p:cNvPr id="18" name="Rectangle 17"/>
          <p:cNvSpPr/>
          <p:nvPr/>
        </p:nvSpPr>
        <p:spPr>
          <a:xfrm>
            <a:off x="1828800" y="3427413"/>
            <a:ext cx="3657600" cy="6096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en-US" sz="4000">
                <a:solidFill>
                  <a:prstClr val="black"/>
                </a:solidFill>
                <a:latin typeface="Calibri Light"/>
              </a:rPr>
              <a:t> Row</a:t>
            </a:r>
          </a:p>
        </p:txBody>
      </p:sp>
      <p:sp>
        <p:nvSpPr>
          <p:cNvPr id="19" name="Rectangle 18"/>
          <p:cNvSpPr/>
          <p:nvPr/>
        </p:nvSpPr>
        <p:spPr>
          <a:xfrm>
            <a:off x="1828800" y="4037013"/>
            <a:ext cx="3657600" cy="6096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en-US" sz="4000">
                <a:solidFill>
                  <a:prstClr val="black"/>
                </a:solidFill>
                <a:latin typeface="Calibri Light"/>
              </a:rPr>
              <a:t> Row</a:t>
            </a:r>
          </a:p>
        </p:txBody>
      </p:sp>
      <p:sp>
        <p:nvSpPr>
          <p:cNvPr id="20" name="TextBox 19"/>
          <p:cNvSpPr txBox="1"/>
          <p:nvPr/>
        </p:nvSpPr>
        <p:spPr>
          <a:xfrm>
            <a:off x="5943600" y="1674813"/>
            <a:ext cx="2286000" cy="457200"/>
          </a:xfrm>
          <a:prstGeom prst="rect">
            <a:avLst/>
          </a:prstGeom>
          <a:noFill/>
        </p:spPr>
        <p:txBody>
          <a:bodyPr anchor="ctr"/>
          <a:lstStyle/>
          <a:p>
            <a:pPr fontAlgn="auto">
              <a:spcBef>
                <a:spcPts val="0"/>
              </a:spcBef>
              <a:spcAft>
                <a:spcPts val="0"/>
              </a:spcAft>
              <a:defRPr/>
            </a:pPr>
            <a:r>
              <a:rPr lang="en-US" sz="4000">
                <a:solidFill>
                  <a:prstClr val="black"/>
                </a:solidFill>
                <a:latin typeface="Calibri Light"/>
                <a:ea typeface="+mn-ea"/>
              </a:rPr>
              <a:t> Wordline</a:t>
            </a:r>
          </a:p>
        </p:txBody>
      </p:sp>
      <p:sp>
        <p:nvSpPr>
          <p:cNvPr id="21" name="Low Volt"/>
          <p:cNvSpPr txBox="1"/>
          <p:nvPr/>
        </p:nvSpPr>
        <p:spPr>
          <a:xfrm>
            <a:off x="5943600" y="2894013"/>
            <a:ext cx="2286000" cy="457200"/>
          </a:xfrm>
          <a:prstGeom prst="rect">
            <a:avLst/>
          </a:prstGeom>
          <a:noFill/>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4400" b="1" i="1">
                <a:solidFill>
                  <a:srgbClr val="595959"/>
                </a:solidFill>
                <a:latin typeface="Calibri Light" panose="020F0302020204030204" pitchFamily="34" charset="0"/>
              </a:rPr>
              <a:t> V</a:t>
            </a:r>
            <a:r>
              <a:rPr lang="en-US" altLang="en-US" sz="4800" b="1" i="1" baseline="-20000">
                <a:solidFill>
                  <a:srgbClr val="595959"/>
                </a:solidFill>
                <a:latin typeface="Calibri Light" panose="020F0302020204030204" pitchFamily="34" charset="0"/>
              </a:rPr>
              <a:t>LOW</a:t>
            </a:r>
            <a:endParaRPr lang="en-US" altLang="en-US" sz="4400" b="1" i="1" baseline="-20000">
              <a:solidFill>
                <a:srgbClr val="595959"/>
              </a:solidFill>
              <a:latin typeface="Calibri Light" panose="020F0302020204030204" pitchFamily="34" charset="0"/>
            </a:endParaRPr>
          </a:p>
        </p:txBody>
      </p:sp>
      <p:sp>
        <p:nvSpPr>
          <p:cNvPr id="22" name="High Volt"/>
          <p:cNvSpPr txBox="1"/>
          <p:nvPr/>
        </p:nvSpPr>
        <p:spPr>
          <a:xfrm>
            <a:off x="5943600" y="2895600"/>
            <a:ext cx="2286000" cy="457200"/>
          </a:xfrm>
          <a:prstGeom prst="rect">
            <a:avLst/>
          </a:prstGeom>
          <a:noFill/>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4400" b="1">
                <a:solidFill>
                  <a:srgbClr val="FF0000"/>
                </a:solidFill>
                <a:latin typeface="Calibri Light" panose="020F0302020204030204" pitchFamily="34" charset="0"/>
              </a:rPr>
              <a:t> </a:t>
            </a:r>
            <a:r>
              <a:rPr lang="en-US" altLang="en-US" sz="4400" b="1" i="1">
                <a:solidFill>
                  <a:srgbClr val="FF0000"/>
                </a:solidFill>
                <a:latin typeface="Calibri Light" panose="020F0302020204030204" pitchFamily="34" charset="0"/>
              </a:rPr>
              <a:t>V</a:t>
            </a:r>
            <a:r>
              <a:rPr lang="en-US" altLang="en-US" sz="4800" b="1" i="1" baseline="-20000">
                <a:solidFill>
                  <a:srgbClr val="FF0000"/>
                </a:solidFill>
                <a:latin typeface="Calibri Light" panose="020F0302020204030204" pitchFamily="34" charset="0"/>
              </a:rPr>
              <a:t>HIGH</a:t>
            </a:r>
            <a:endParaRPr lang="en-US" altLang="en-US" sz="4400" b="1" i="1" baseline="-20000">
              <a:solidFill>
                <a:srgbClr val="FF0000"/>
              </a:solidFill>
              <a:latin typeface="Calibri Light" panose="020F0302020204030204" pitchFamily="34" charset="0"/>
            </a:endParaRPr>
          </a:p>
        </p:txBody>
      </p:sp>
      <p:sp>
        <p:nvSpPr>
          <p:cNvPr id="23" name="Error"/>
          <p:cNvSpPr/>
          <p:nvPr/>
        </p:nvSpPr>
        <p:spPr>
          <a:xfrm>
            <a:off x="4876800" y="2203450"/>
            <a:ext cx="609600" cy="609600"/>
          </a:xfrm>
          <a:prstGeom prst="mathMultiply">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4" name="Error"/>
          <p:cNvSpPr/>
          <p:nvPr/>
        </p:nvSpPr>
        <p:spPr>
          <a:xfrm>
            <a:off x="4267200" y="3430588"/>
            <a:ext cx="609600" cy="609600"/>
          </a:xfrm>
          <a:prstGeom prst="mathMultiply">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5" name="Error"/>
          <p:cNvSpPr/>
          <p:nvPr/>
        </p:nvSpPr>
        <p:spPr>
          <a:xfrm>
            <a:off x="3657600" y="2203450"/>
            <a:ext cx="609600" cy="609600"/>
          </a:xfrm>
          <a:prstGeom prst="mathMultiply">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6" name="Error"/>
          <p:cNvSpPr/>
          <p:nvPr/>
        </p:nvSpPr>
        <p:spPr>
          <a:xfrm>
            <a:off x="3657600" y="3424238"/>
            <a:ext cx="609600" cy="609600"/>
          </a:xfrm>
          <a:prstGeom prst="mathMultiply">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7" name="Error"/>
          <p:cNvSpPr/>
          <p:nvPr/>
        </p:nvSpPr>
        <p:spPr>
          <a:xfrm>
            <a:off x="2419350" y="2203450"/>
            <a:ext cx="609600" cy="609600"/>
          </a:xfrm>
          <a:prstGeom prst="mathMultiply">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1" name="Victim"/>
          <p:cNvSpPr/>
          <p:nvPr/>
        </p:nvSpPr>
        <p:spPr>
          <a:xfrm>
            <a:off x="1828800" y="3429000"/>
            <a:ext cx="3657600" cy="609600"/>
          </a:xfrm>
          <a:prstGeom prst="rect">
            <a:avLst/>
          </a:prstGeom>
          <a:solidFill>
            <a:schemeClr val="accent4"/>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en-US" sz="4000" b="1">
                <a:solidFill>
                  <a:prstClr val="white"/>
                </a:solidFill>
                <a:latin typeface="Calibri Light"/>
              </a:rPr>
              <a:t> </a:t>
            </a:r>
            <a:r>
              <a:rPr lang="en-US" sz="4000" b="1">
                <a:solidFill>
                  <a:prstClr val="black"/>
                </a:solidFill>
                <a:latin typeface="Calibri Light"/>
              </a:rPr>
              <a:t>Victim Row</a:t>
            </a:r>
          </a:p>
        </p:txBody>
      </p:sp>
      <p:sp>
        <p:nvSpPr>
          <p:cNvPr id="32" name="Victim"/>
          <p:cNvSpPr/>
          <p:nvPr/>
        </p:nvSpPr>
        <p:spPr>
          <a:xfrm>
            <a:off x="1828800" y="2211388"/>
            <a:ext cx="3657600" cy="609600"/>
          </a:xfrm>
          <a:prstGeom prst="rect">
            <a:avLst/>
          </a:prstGeom>
          <a:solidFill>
            <a:schemeClr val="accent4"/>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en-US" sz="4000" b="1">
                <a:solidFill>
                  <a:prstClr val="white"/>
                </a:solidFill>
                <a:latin typeface="Calibri Light"/>
              </a:rPr>
              <a:t> </a:t>
            </a:r>
            <a:r>
              <a:rPr lang="en-US" sz="4000" b="1">
                <a:solidFill>
                  <a:prstClr val="black"/>
                </a:solidFill>
                <a:latin typeface="Calibri Light"/>
              </a:rPr>
              <a:t>Victim Row</a:t>
            </a:r>
          </a:p>
        </p:txBody>
      </p:sp>
      <p:sp>
        <p:nvSpPr>
          <p:cNvPr id="33" name="Aggressor"/>
          <p:cNvSpPr/>
          <p:nvPr/>
        </p:nvSpPr>
        <p:spPr>
          <a:xfrm>
            <a:off x="1828800" y="2817813"/>
            <a:ext cx="3657600" cy="609600"/>
          </a:xfrm>
          <a:prstGeom prst="rect">
            <a:avLst/>
          </a:prstGeom>
          <a:solidFill>
            <a:srgbClr val="FF0000"/>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en-US" sz="4000" b="1">
                <a:solidFill>
                  <a:prstClr val="white"/>
                </a:solidFill>
                <a:latin typeface="Calibri Light"/>
              </a:rPr>
              <a:t> Aggressor Row</a:t>
            </a:r>
          </a:p>
        </p:txBody>
      </p:sp>
      <p:sp>
        <p:nvSpPr>
          <p:cNvPr id="34" name="Punchline"/>
          <p:cNvSpPr txBox="1"/>
          <p:nvPr/>
        </p:nvSpPr>
        <p:spPr>
          <a:xfrm>
            <a:off x="395288" y="5257800"/>
            <a:ext cx="8359775" cy="1143000"/>
          </a:xfrm>
          <a:prstGeom prst="rect">
            <a:avLst/>
          </a:prstGeom>
          <a:noFill/>
        </p:spPr>
        <p:txBody>
          <a:bodyPr anchor="ctr"/>
          <a:lstStyle/>
          <a:p>
            <a:pPr fontAlgn="auto">
              <a:spcBef>
                <a:spcPts val="0"/>
              </a:spcBef>
              <a:spcAft>
                <a:spcPts val="0"/>
              </a:spcAft>
              <a:defRPr/>
            </a:pPr>
            <a:r>
              <a:rPr lang="en-US" sz="3600" i="1" dirty="0">
                <a:solidFill>
                  <a:prstClr val="black"/>
                </a:solidFill>
                <a:latin typeface="Calibri Light"/>
                <a:ea typeface="+mn-ea"/>
              </a:rPr>
              <a:t>Repeatedly opening and closing a row induces </a:t>
            </a:r>
            <a:r>
              <a:rPr lang="en-US" sz="3600" b="1" i="1" dirty="0">
                <a:solidFill>
                  <a:srgbClr val="FF0000"/>
                </a:solidFill>
                <a:latin typeface="Calibri Light"/>
                <a:ea typeface="+mn-ea"/>
              </a:rPr>
              <a:t>disturbance errors</a:t>
            </a:r>
            <a:r>
              <a:rPr lang="en-US" sz="3600" i="1" dirty="0">
                <a:solidFill>
                  <a:srgbClr val="FF0000"/>
                </a:solidFill>
                <a:latin typeface="Calibri Light"/>
                <a:ea typeface="+mn-ea"/>
              </a:rPr>
              <a:t> </a:t>
            </a:r>
            <a:r>
              <a:rPr lang="en-US" sz="3600" i="1" dirty="0">
                <a:solidFill>
                  <a:prstClr val="black"/>
                </a:solidFill>
                <a:latin typeface="Calibri Light"/>
                <a:ea typeface="+mn-ea"/>
              </a:rPr>
              <a:t>in adjacent rows in </a:t>
            </a:r>
            <a:r>
              <a:rPr lang="en-US" sz="3600" b="1" i="1" dirty="0">
                <a:solidFill>
                  <a:srgbClr val="FF0000"/>
                </a:solidFill>
                <a:latin typeface="Calibri Light"/>
                <a:ea typeface="+mn-ea"/>
              </a:rPr>
              <a:t>most real DRAM chips </a:t>
            </a:r>
            <a:r>
              <a:rPr lang="en-US" sz="3600" i="1" dirty="0">
                <a:solidFill>
                  <a:prstClr val="black"/>
                </a:solidFill>
                <a:latin typeface="Calibri Light"/>
                <a:ea typeface="+mn-ea"/>
              </a:rPr>
              <a:t>[Kim+ ISCA 2014]</a:t>
            </a:r>
          </a:p>
        </p:txBody>
      </p:sp>
      <p:sp>
        <p:nvSpPr>
          <p:cNvPr id="35" name="Opened"/>
          <p:cNvSpPr txBox="1"/>
          <p:nvPr/>
        </p:nvSpPr>
        <p:spPr>
          <a:xfrm>
            <a:off x="3124200" y="2898775"/>
            <a:ext cx="2209800" cy="457200"/>
          </a:xfrm>
          <a:prstGeom prst="rect">
            <a:avLst/>
          </a:prstGeom>
          <a:noFill/>
        </p:spPr>
        <p:txBody>
          <a:bodyPr anchor="ctr"/>
          <a:lstStyle/>
          <a:p>
            <a:pPr algn="r" fontAlgn="auto">
              <a:spcBef>
                <a:spcPts val="0"/>
              </a:spcBef>
              <a:spcAft>
                <a:spcPts val="0"/>
              </a:spcAft>
              <a:defRPr/>
            </a:pPr>
            <a:r>
              <a:rPr lang="en-US" sz="4000" b="1" i="1">
                <a:solidFill>
                  <a:prstClr val="black"/>
                </a:solidFill>
                <a:latin typeface="Calibri Light"/>
                <a:ea typeface="+mn-ea"/>
              </a:rPr>
              <a:t>Opened</a:t>
            </a:r>
          </a:p>
        </p:txBody>
      </p:sp>
      <p:sp>
        <p:nvSpPr>
          <p:cNvPr id="28" name="Closed"/>
          <p:cNvSpPr txBox="1"/>
          <p:nvPr/>
        </p:nvSpPr>
        <p:spPr>
          <a:xfrm>
            <a:off x="3133725" y="2898775"/>
            <a:ext cx="2200275" cy="457200"/>
          </a:xfrm>
          <a:prstGeom prst="rect">
            <a:avLst/>
          </a:prstGeom>
          <a:noFill/>
        </p:spPr>
        <p:txBody>
          <a:bodyPr anchor="ctr"/>
          <a:lstStyle/>
          <a:p>
            <a:pPr algn="r" fontAlgn="auto">
              <a:spcBef>
                <a:spcPts val="0"/>
              </a:spcBef>
              <a:spcAft>
                <a:spcPts val="0"/>
              </a:spcAft>
              <a:defRPr/>
            </a:pPr>
            <a:r>
              <a:rPr lang="en-US" sz="4000" b="1" i="1">
                <a:solidFill>
                  <a:prstClr val="black"/>
                </a:solidFill>
                <a:latin typeface="Calibri Light"/>
                <a:ea typeface="+mn-ea"/>
              </a:rPr>
              <a:t>Closed</a:t>
            </a:r>
          </a:p>
        </p:txBody>
      </p:sp>
      <p:sp>
        <p:nvSpPr>
          <p:cNvPr id="584730"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3F58436-B4EB-47A8-8578-77E68319135A}" type="slidenum">
              <a:rPr lang="en-US" altLang="en-US" sz="2000">
                <a:solidFill>
                  <a:srgbClr val="898989"/>
                </a:solidFill>
                <a:latin typeface="Cambria Math" panose="02040503050406030204" pitchFamily="18" charset="0"/>
              </a:rPr>
              <a:pPr eaLnBrk="1" hangingPunct="1"/>
              <a:t>18</a:t>
            </a:fld>
            <a:endParaRPr lang="en-US" altLang="en-US" sz="2000">
              <a:solidFill>
                <a:srgbClr val="898989"/>
              </a:solidFill>
              <a:latin typeface="Cambria Math" panose="02040503050406030204" pitchFamily="18" charset="0"/>
            </a:endParaRPr>
          </a:p>
        </p:txBody>
      </p:sp>
      <p:sp>
        <p:nvSpPr>
          <p:cNvPr id="584731" name="Title 1"/>
          <p:cNvSpPr>
            <a:spLocks noGrp="1"/>
          </p:cNvSpPr>
          <p:nvPr>
            <p:ph type="title"/>
          </p:nvPr>
        </p:nvSpPr>
        <p:spPr>
          <a:xfrm>
            <a:off x="228600" y="152400"/>
            <a:ext cx="8610600" cy="1066800"/>
          </a:xfrm>
        </p:spPr>
        <p:txBody>
          <a:bodyPr/>
          <a:lstStyle/>
          <a:p>
            <a:r>
              <a:rPr lang="en-US" altLang="en-US" sz="4400" b="0" smtClean="0">
                <a:solidFill>
                  <a:srgbClr val="1A5712"/>
                </a:solidFill>
                <a:latin typeface="Garamond" panose="02020404030301010803" pitchFamily="18" charset="0"/>
              </a:rPr>
              <a:t>An Example of The Scaling Problem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750"/>
                                        <p:tgtEl>
                                          <p:spTgt spid="22"/>
                                        </p:tgtEl>
                                      </p:cBhvr>
                                    </p:animEffect>
                                  </p:childTnLst>
                                </p:cTn>
                              </p:par>
                              <p:par>
                                <p:cTn id="8" presetID="7" presetClass="emph" presetSubtype="2" fill="hold" nodeType="withEffect">
                                  <p:stCondLst>
                                    <p:cond delay="0"/>
                                  </p:stCondLst>
                                  <p:childTnLst>
                                    <p:animClr clrSpc="rgb" dir="cw">
                                      <p:cBhvr>
                                        <p:cTn id="9" dur="750" fill="hold"/>
                                        <p:tgtEl>
                                          <p:spTgt spid="11"/>
                                        </p:tgtEl>
                                        <p:attrNameLst>
                                          <p:attrName>stroke.color</p:attrName>
                                        </p:attrNameLst>
                                      </p:cBhvr>
                                      <p:to>
                                        <a:srgbClr val="FF0000"/>
                                      </p:to>
                                    </p:animClr>
                                    <p:set>
                                      <p:cBhvr>
                                        <p:cTn id="10" dur="750" fill="hold"/>
                                        <p:tgtEl>
                                          <p:spTgt spid="11"/>
                                        </p:tgtEl>
                                        <p:attrNameLst>
                                          <p:attrName>stroke.on</p:attrName>
                                        </p:attrNameLst>
                                      </p:cBhvr>
                                      <p:to>
                                        <p:strVal val="true"/>
                                      </p:to>
                                    </p:set>
                                  </p:childTnLst>
                                </p:cTn>
                              </p:par>
                              <p:par>
                                <p:cTn id="11" presetID="1" presetClass="emph" presetSubtype="2" fill="hold" nodeType="withEffect">
                                  <p:stCondLst>
                                    <p:cond delay="0"/>
                                  </p:stCondLst>
                                  <p:childTnLst>
                                    <p:animClr clrSpc="rgb" dir="cw">
                                      <p:cBhvr>
                                        <p:cTn id="12" dur="750" fill="hold"/>
                                        <p:tgtEl>
                                          <p:spTgt spid="17"/>
                                        </p:tgtEl>
                                        <p:attrNameLst>
                                          <p:attrName>fillcolor</p:attrName>
                                        </p:attrNameLst>
                                      </p:cBhvr>
                                      <p:to>
                                        <a:srgbClr val="FF0000"/>
                                      </p:to>
                                    </p:animClr>
                                    <p:set>
                                      <p:cBhvr>
                                        <p:cTn id="13" dur="750" fill="hold"/>
                                        <p:tgtEl>
                                          <p:spTgt spid="17"/>
                                        </p:tgtEl>
                                        <p:attrNameLst>
                                          <p:attrName>fill.type</p:attrName>
                                        </p:attrNameLst>
                                      </p:cBhvr>
                                      <p:to>
                                        <p:strVal val="solid"/>
                                      </p:to>
                                    </p:set>
                                    <p:set>
                                      <p:cBhvr>
                                        <p:cTn id="14" dur="750" fill="hold"/>
                                        <p:tgtEl>
                                          <p:spTgt spid="17"/>
                                        </p:tgtEl>
                                        <p:attrNameLst>
                                          <p:attrName>fill.on</p:attrName>
                                        </p:attrNameLst>
                                      </p:cBhvr>
                                      <p:to>
                                        <p:strVal val="true"/>
                                      </p:to>
                                    </p:set>
                                  </p:childTnLst>
                                </p:cTn>
                              </p:par>
                              <p:par>
                                <p:cTn id="15" presetID="10"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750"/>
                                        <p:tgtEl>
                                          <p:spTgt spid="3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22"/>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7" presetClass="emph" presetSubtype="2" fill="hold" nodeType="withEffect">
                                  <p:stCondLst>
                                    <p:cond delay="0"/>
                                  </p:stCondLst>
                                  <p:childTnLst>
                                    <p:animClr clrSpc="rgb" dir="cw">
                                      <p:cBhvr>
                                        <p:cTn id="26" dur="500" fill="hold"/>
                                        <p:tgtEl>
                                          <p:spTgt spid="11"/>
                                        </p:tgtEl>
                                        <p:attrNameLst>
                                          <p:attrName>stroke.color</p:attrName>
                                        </p:attrNameLst>
                                      </p:cBhvr>
                                      <p:to>
                                        <a:srgbClr val="595959"/>
                                      </p:to>
                                    </p:animClr>
                                    <p:set>
                                      <p:cBhvr>
                                        <p:cTn id="27" dur="500" fill="hold"/>
                                        <p:tgtEl>
                                          <p:spTgt spid="11"/>
                                        </p:tgtEl>
                                        <p:attrNameLst>
                                          <p:attrName>stroke.on</p:attrName>
                                        </p:attrNameLst>
                                      </p:cBhvr>
                                      <p:to>
                                        <p:strVal val="true"/>
                                      </p:to>
                                    </p:set>
                                  </p:childTnLst>
                                </p:cTn>
                              </p:par>
                              <p:par>
                                <p:cTn id="28" presetID="1" presetClass="emph" presetSubtype="2" fill="hold" nodeType="withEffect">
                                  <p:stCondLst>
                                    <p:cond delay="0"/>
                                  </p:stCondLst>
                                  <p:childTnLst>
                                    <p:animClr clrSpc="rgb" dir="cw">
                                      <p:cBhvr>
                                        <p:cTn id="29" dur="500" fill="hold"/>
                                        <p:tgtEl>
                                          <p:spTgt spid="17"/>
                                        </p:tgtEl>
                                        <p:attrNameLst>
                                          <p:attrName>fillcolor</p:attrName>
                                        </p:attrNameLst>
                                      </p:cBhvr>
                                      <p:to>
                                        <a:srgbClr val="FFFFFF"/>
                                      </p:to>
                                    </p:animClr>
                                    <p:set>
                                      <p:cBhvr>
                                        <p:cTn id="30" dur="500" fill="hold"/>
                                        <p:tgtEl>
                                          <p:spTgt spid="17"/>
                                        </p:tgtEl>
                                        <p:attrNameLst>
                                          <p:attrName>fill.type</p:attrName>
                                        </p:attrNameLst>
                                      </p:cBhvr>
                                      <p:to>
                                        <p:strVal val="solid"/>
                                      </p:to>
                                    </p:set>
                                    <p:set>
                                      <p:cBhvr>
                                        <p:cTn id="31" dur="500" fill="hold"/>
                                        <p:tgtEl>
                                          <p:spTgt spid="17"/>
                                        </p:tgtEl>
                                        <p:attrNameLst>
                                          <p:attrName>fill.on</p:attrName>
                                        </p:attrNameLst>
                                      </p:cBhvr>
                                      <p:to>
                                        <p:strVal val="true"/>
                                      </p:to>
                                    </p:set>
                                  </p:childTnLst>
                                </p:cTn>
                              </p:par>
                              <p:par>
                                <p:cTn id="32" presetID="1" presetClass="exit" presetSubtype="0" fill="hold" grpId="1" nodeType="withEffect">
                                  <p:stCondLst>
                                    <p:cond delay="0"/>
                                  </p:stCondLst>
                                  <p:childTnLst>
                                    <p:set>
                                      <p:cBhvr>
                                        <p:cTn id="33" dur="1" fill="hold">
                                          <p:stCondLst>
                                            <p:cond delay="0"/>
                                          </p:stCondLst>
                                        </p:cTn>
                                        <p:tgtEl>
                                          <p:spTgt spid="35"/>
                                        </p:tgtEl>
                                        <p:attrNameLst>
                                          <p:attrName>style.visibility</p:attrName>
                                        </p:attrNameLst>
                                      </p:cBhvr>
                                      <p:to>
                                        <p:strVal val="hidden"/>
                                      </p:to>
                                    </p:set>
                                  </p:childTnLst>
                                </p:cTn>
                              </p:par>
                              <p:par>
                                <p:cTn id="34" presetID="10" presetClass="entr" presetSubtype="0" fill="hold" grpId="0" nodeType="withEffect">
                                  <p:stCondLst>
                                    <p:cond delay="25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250"/>
                                        <p:tgtEl>
                                          <p:spTgt spid="2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8"/>
                                        </p:tgtEl>
                                        <p:attrNameLst>
                                          <p:attrName>style.visibility</p:attrName>
                                        </p:attrNameLst>
                                      </p:cBhvr>
                                      <p:to>
                                        <p:strVal val="hidden"/>
                                      </p:to>
                                    </p:set>
                                  </p:childTnLst>
                                </p:cTn>
                              </p:par>
                              <p:par>
                                <p:cTn id="41" presetID="1" presetClass="entr" presetSubtype="0" fill="hold" grpId="2"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21"/>
                                        </p:tgtEl>
                                        <p:attrNameLst>
                                          <p:attrName>style.visibility</p:attrName>
                                        </p:attrNameLst>
                                      </p:cBhvr>
                                      <p:to>
                                        <p:strVal val="hidden"/>
                                      </p:to>
                                    </p:set>
                                  </p:childTnLst>
                                </p:cTn>
                              </p:par>
                              <p:par>
                                <p:cTn id="45" presetID="7" presetClass="emph" presetSubtype="2" fill="hold" nodeType="withEffect">
                                  <p:stCondLst>
                                    <p:cond delay="0"/>
                                  </p:stCondLst>
                                  <p:childTnLst>
                                    <p:animClr clrSpc="rgb" dir="cw">
                                      <p:cBhvr>
                                        <p:cTn id="46" dur="10" fill="hold"/>
                                        <p:tgtEl>
                                          <p:spTgt spid="11"/>
                                        </p:tgtEl>
                                        <p:attrNameLst>
                                          <p:attrName>stroke.color</p:attrName>
                                        </p:attrNameLst>
                                      </p:cBhvr>
                                      <p:to>
                                        <a:srgbClr val="FF0000"/>
                                      </p:to>
                                    </p:animClr>
                                    <p:set>
                                      <p:cBhvr>
                                        <p:cTn id="47" dur="10" fill="hold"/>
                                        <p:tgtEl>
                                          <p:spTgt spid="11"/>
                                        </p:tgtEl>
                                        <p:attrNameLst>
                                          <p:attrName>stroke.on</p:attrName>
                                        </p:attrNameLst>
                                      </p:cBhvr>
                                      <p:to>
                                        <p:strVal val="true"/>
                                      </p:to>
                                    </p:set>
                                  </p:childTnLst>
                                </p:cTn>
                              </p:par>
                              <p:par>
                                <p:cTn id="48" presetID="1" presetClass="emph" presetSubtype="2" fill="hold" nodeType="withEffect">
                                  <p:stCondLst>
                                    <p:cond delay="0"/>
                                  </p:stCondLst>
                                  <p:childTnLst>
                                    <p:animClr clrSpc="rgb" dir="cw">
                                      <p:cBhvr>
                                        <p:cTn id="49" dur="10" fill="hold"/>
                                        <p:tgtEl>
                                          <p:spTgt spid="17"/>
                                        </p:tgtEl>
                                        <p:attrNameLst>
                                          <p:attrName>fillcolor</p:attrName>
                                        </p:attrNameLst>
                                      </p:cBhvr>
                                      <p:to>
                                        <a:srgbClr val="FF0000"/>
                                      </p:to>
                                    </p:animClr>
                                    <p:set>
                                      <p:cBhvr>
                                        <p:cTn id="50" dur="10" fill="hold"/>
                                        <p:tgtEl>
                                          <p:spTgt spid="17"/>
                                        </p:tgtEl>
                                        <p:attrNameLst>
                                          <p:attrName>fill.type</p:attrName>
                                        </p:attrNameLst>
                                      </p:cBhvr>
                                      <p:to>
                                        <p:strVal val="solid"/>
                                      </p:to>
                                    </p:set>
                                    <p:set>
                                      <p:cBhvr>
                                        <p:cTn id="51" dur="10" fill="hold"/>
                                        <p:tgtEl>
                                          <p:spTgt spid="17"/>
                                        </p:tgtEl>
                                        <p:attrNameLst>
                                          <p:attrName>fill.on</p:attrName>
                                        </p:attrNameLst>
                                      </p:cBhvr>
                                      <p:to>
                                        <p:strVal val="true"/>
                                      </p:to>
                                    </p:set>
                                  </p:childTnLst>
                                </p:cTn>
                              </p:par>
                              <p:par>
                                <p:cTn id="52" presetID="1" presetClass="exit" presetSubtype="0" fill="hold" grpId="3" nodeType="withEffect">
                                  <p:stCondLst>
                                    <p:cond delay="500"/>
                                  </p:stCondLst>
                                  <p:childTnLst>
                                    <p:set>
                                      <p:cBhvr>
                                        <p:cTn id="53" dur="1" fill="hold">
                                          <p:stCondLst>
                                            <p:cond delay="0"/>
                                          </p:stCondLst>
                                        </p:cTn>
                                        <p:tgtEl>
                                          <p:spTgt spid="22"/>
                                        </p:tgtEl>
                                        <p:attrNameLst>
                                          <p:attrName>style.visibility</p:attrName>
                                        </p:attrNameLst>
                                      </p:cBhvr>
                                      <p:to>
                                        <p:strVal val="hidden"/>
                                      </p:to>
                                    </p:set>
                                  </p:childTnLst>
                                </p:cTn>
                              </p:par>
                              <p:par>
                                <p:cTn id="54" presetID="1" presetClass="entr" presetSubtype="0" fill="hold" grpId="2" nodeType="withEffect">
                                  <p:stCondLst>
                                    <p:cond delay="500"/>
                                  </p:stCondLst>
                                  <p:childTnLst>
                                    <p:set>
                                      <p:cBhvr>
                                        <p:cTn id="55" dur="1" fill="hold">
                                          <p:stCondLst>
                                            <p:cond delay="0"/>
                                          </p:stCondLst>
                                        </p:cTn>
                                        <p:tgtEl>
                                          <p:spTgt spid="21"/>
                                        </p:tgtEl>
                                        <p:attrNameLst>
                                          <p:attrName>style.visibility</p:attrName>
                                        </p:attrNameLst>
                                      </p:cBhvr>
                                      <p:to>
                                        <p:strVal val="visible"/>
                                      </p:to>
                                    </p:set>
                                  </p:childTnLst>
                                </p:cTn>
                              </p:par>
                              <p:par>
                                <p:cTn id="56" presetID="7" presetClass="emph" presetSubtype="2" fill="hold" nodeType="withEffect">
                                  <p:stCondLst>
                                    <p:cond delay="500"/>
                                  </p:stCondLst>
                                  <p:childTnLst>
                                    <p:animClr clrSpc="rgb" dir="cw">
                                      <p:cBhvr>
                                        <p:cTn id="57" dur="10" fill="hold"/>
                                        <p:tgtEl>
                                          <p:spTgt spid="11"/>
                                        </p:tgtEl>
                                        <p:attrNameLst>
                                          <p:attrName>stroke.color</p:attrName>
                                        </p:attrNameLst>
                                      </p:cBhvr>
                                      <p:to>
                                        <a:srgbClr val="595959"/>
                                      </p:to>
                                    </p:animClr>
                                    <p:set>
                                      <p:cBhvr>
                                        <p:cTn id="58" dur="10" fill="hold"/>
                                        <p:tgtEl>
                                          <p:spTgt spid="11"/>
                                        </p:tgtEl>
                                        <p:attrNameLst>
                                          <p:attrName>stroke.on</p:attrName>
                                        </p:attrNameLst>
                                      </p:cBhvr>
                                      <p:to>
                                        <p:strVal val="true"/>
                                      </p:to>
                                    </p:set>
                                  </p:childTnLst>
                                </p:cTn>
                              </p:par>
                              <p:par>
                                <p:cTn id="59" presetID="1" presetClass="emph" presetSubtype="2" fill="hold" nodeType="withEffect">
                                  <p:stCondLst>
                                    <p:cond delay="500"/>
                                  </p:stCondLst>
                                  <p:childTnLst>
                                    <p:animClr clrSpc="rgb" dir="cw">
                                      <p:cBhvr>
                                        <p:cTn id="60" dur="10" fill="hold"/>
                                        <p:tgtEl>
                                          <p:spTgt spid="17"/>
                                        </p:tgtEl>
                                        <p:attrNameLst>
                                          <p:attrName>fillcolor</p:attrName>
                                        </p:attrNameLst>
                                      </p:cBhvr>
                                      <p:to>
                                        <a:srgbClr val="FFFFFF"/>
                                      </p:to>
                                    </p:animClr>
                                    <p:set>
                                      <p:cBhvr>
                                        <p:cTn id="61" dur="10" fill="hold"/>
                                        <p:tgtEl>
                                          <p:spTgt spid="17"/>
                                        </p:tgtEl>
                                        <p:attrNameLst>
                                          <p:attrName>fill.type</p:attrName>
                                        </p:attrNameLst>
                                      </p:cBhvr>
                                      <p:to>
                                        <p:strVal val="solid"/>
                                      </p:to>
                                    </p:set>
                                    <p:set>
                                      <p:cBhvr>
                                        <p:cTn id="62" dur="10" fill="hold"/>
                                        <p:tgtEl>
                                          <p:spTgt spid="17"/>
                                        </p:tgtEl>
                                        <p:attrNameLst>
                                          <p:attrName>fill.on</p:attrName>
                                        </p:attrNameLst>
                                      </p:cBhvr>
                                      <p:to>
                                        <p:strVal val="true"/>
                                      </p:to>
                                    </p:set>
                                  </p:childTnLst>
                                </p:cTn>
                              </p:par>
                              <p:par>
                                <p:cTn id="63" presetID="1" presetClass="entr" presetSubtype="0" fill="hold" grpId="9" nodeType="withEffect">
                                  <p:stCondLst>
                                    <p:cond delay="1000"/>
                                  </p:stCondLst>
                                  <p:childTnLst>
                                    <p:set>
                                      <p:cBhvr>
                                        <p:cTn id="64" dur="1" fill="hold">
                                          <p:stCondLst>
                                            <p:cond delay="0"/>
                                          </p:stCondLst>
                                        </p:cTn>
                                        <p:tgtEl>
                                          <p:spTgt spid="22"/>
                                        </p:tgtEl>
                                        <p:attrNameLst>
                                          <p:attrName>style.visibility</p:attrName>
                                        </p:attrNameLst>
                                      </p:cBhvr>
                                      <p:to>
                                        <p:strVal val="visible"/>
                                      </p:to>
                                    </p:set>
                                  </p:childTnLst>
                                </p:cTn>
                              </p:par>
                              <p:par>
                                <p:cTn id="65" presetID="1" presetClass="exit" presetSubtype="0" fill="hold" grpId="3" nodeType="withEffect">
                                  <p:stCondLst>
                                    <p:cond delay="1000"/>
                                  </p:stCondLst>
                                  <p:childTnLst>
                                    <p:set>
                                      <p:cBhvr>
                                        <p:cTn id="66" dur="1" fill="hold">
                                          <p:stCondLst>
                                            <p:cond delay="0"/>
                                          </p:stCondLst>
                                        </p:cTn>
                                        <p:tgtEl>
                                          <p:spTgt spid="21"/>
                                        </p:tgtEl>
                                        <p:attrNameLst>
                                          <p:attrName>style.visibility</p:attrName>
                                        </p:attrNameLst>
                                      </p:cBhvr>
                                      <p:to>
                                        <p:strVal val="hidden"/>
                                      </p:to>
                                    </p:set>
                                  </p:childTnLst>
                                </p:cTn>
                              </p:par>
                              <p:par>
                                <p:cTn id="67" presetID="7" presetClass="emph" presetSubtype="2" fill="hold" nodeType="withEffect">
                                  <p:stCondLst>
                                    <p:cond delay="1000"/>
                                  </p:stCondLst>
                                  <p:childTnLst>
                                    <p:animClr clrSpc="rgb" dir="cw">
                                      <p:cBhvr>
                                        <p:cTn id="68" dur="10" fill="hold"/>
                                        <p:tgtEl>
                                          <p:spTgt spid="11"/>
                                        </p:tgtEl>
                                        <p:attrNameLst>
                                          <p:attrName>stroke.color</p:attrName>
                                        </p:attrNameLst>
                                      </p:cBhvr>
                                      <p:to>
                                        <a:srgbClr val="FF0000"/>
                                      </p:to>
                                    </p:animClr>
                                    <p:set>
                                      <p:cBhvr>
                                        <p:cTn id="69" dur="10" fill="hold"/>
                                        <p:tgtEl>
                                          <p:spTgt spid="11"/>
                                        </p:tgtEl>
                                        <p:attrNameLst>
                                          <p:attrName>stroke.on</p:attrName>
                                        </p:attrNameLst>
                                      </p:cBhvr>
                                      <p:to>
                                        <p:strVal val="true"/>
                                      </p:to>
                                    </p:set>
                                  </p:childTnLst>
                                </p:cTn>
                              </p:par>
                              <p:par>
                                <p:cTn id="70" presetID="1" presetClass="emph" presetSubtype="2" fill="hold" nodeType="withEffect">
                                  <p:stCondLst>
                                    <p:cond delay="1000"/>
                                  </p:stCondLst>
                                  <p:childTnLst>
                                    <p:animClr clrSpc="rgb" dir="cw">
                                      <p:cBhvr>
                                        <p:cTn id="71" dur="10" fill="hold"/>
                                        <p:tgtEl>
                                          <p:spTgt spid="17"/>
                                        </p:tgtEl>
                                        <p:attrNameLst>
                                          <p:attrName>fillcolor</p:attrName>
                                        </p:attrNameLst>
                                      </p:cBhvr>
                                      <p:to>
                                        <a:srgbClr val="FF0000"/>
                                      </p:to>
                                    </p:animClr>
                                    <p:set>
                                      <p:cBhvr>
                                        <p:cTn id="72" dur="10" fill="hold"/>
                                        <p:tgtEl>
                                          <p:spTgt spid="17"/>
                                        </p:tgtEl>
                                        <p:attrNameLst>
                                          <p:attrName>fill.type</p:attrName>
                                        </p:attrNameLst>
                                      </p:cBhvr>
                                      <p:to>
                                        <p:strVal val="solid"/>
                                      </p:to>
                                    </p:set>
                                    <p:set>
                                      <p:cBhvr>
                                        <p:cTn id="73" dur="10" fill="hold"/>
                                        <p:tgtEl>
                                          <p:spTgt spid="17"/>
                                        </p:tgtEl>
                                        <p:attrNameLst>
                                          <p:attrName>fill.on</p:attrName>
                                        </p:attrNameLst>
                                      </p:cBhvr>
                                      <p:to>
                                        <p:strVal val="true"/>
                                      </p:to>
                                    </p:set>
                                  </p:childTnLst>
                                </p:cTn>
                              </p:par>
                              <p:par>
                                <p:cTn id="74" presetID="1" presetClass="exit" presetSubtype="0" fill="hold" grpId="4" nodeType="withEffect">
                                  <p:stCondLst>
                                    <p:cond delay="1500"/>
                                  </p:stCondLst>
                                  <p:childTnLst>
                                    <p:set>
                                      <p:cBhvr>
                                        <p:cTn id="75" dur="1" fill="hold">
                                          <p:stCondLst>
                                            <p:cond delay="0"/>
                                          </p:stCondLst>
                                        </p:cTn>
                                        <p:tgtEl>
                                          <p:spTgt spid="22"/>
                                        </p:tgtEl>
                                        <p:attrNameLst>
                                          <p:attrName>style.visibility</p:attrName>
                                        </p:attrNameLst>
                                      </p:cBhvr>
                                      <p:to>
                                        <p:strVal val="hidden"/>
                                      </p:to>
                                    </p:set>
                                  </p:childTnLst>
                                </p:cTn>
                              </p:par>
                              <p:par>
                                <p:cTn id="76" presetID="1" presetClass="entr" presetSubtype="0" fill="hold" grpId="4" nodeType="withEffect">
                                  <p:stCondLst>
                                    <p:cond delay="1500"/>
                                  </p:stCondLst>
                                  <p:childTnLst>
                                    <p:set>
                                      <p:cBhvr>
                                        <p:cTn id="77" dur="1" fill="hold">
                                          <p:stCondLst>
                                            <p:cond delay="0"/>
                                          </p:stCondLst>
                                        </p:cTn>
                                        <p:tgtEl>
                                          <p:spTgt spid="21"/>
                                        </p:tgtEl>
                                        <p:attrNameLst>
                                          <p:attrName>style.visibility</p:attrName>
                                        </p:attrNameLst>
                                      </p:cBhvr>
                                      <p:to>
                                        <p:strVal val="visible"/>
                                      </p:to>
                                    </p:set>
                                  </p:childTnLst>
                                </p:cTn>
                              </p:par>
                              <p:par>
                                <p:cTn id="78" presetID="7" presetClass="emph" presetSubtype="2" fill="hold" nodeType="withEffect">
                                  <p:stCondLst>
                                    <p:cond delay="1500"/>
                                  </p:stCondLst>
                                  <p:childTnLst>
                                    <p:animClr clrSpc="rgb" dir="cw">
                                      <p:cBhvr>
                                        <p:cTn id="79" dur="10" fill="hold"/>
                                        <p:tgtEl>
                                          <p:spTgt spid="11"/>
                                        </p:tgtEl>
                                        <p:attrNameLst>
                                          <p:attrName>stroke.color</p:attrName>
                                        </p:attrNameLst>
                                      </p:cBhvr>
                                      <p:to>
                                        <a:srgbClr val="595959"/>
                                      </p:to>
                                    </p:animClr>
                                    <p:set>
                                      <p:cBhvr>
                                        <p:cTn id="80" dur="10" fill="hold"/>
                                        <p:tgtEl>
                                          <p:spTgt spid="11"/>
                                        </p:tgtEl>
                                        <p:attrNameLst>
                                          <p:attrName>stroke.on</p:attrName>
                                        </p:attrNameLst>
                                      </p:cBhvr>
                                      <p:to>
                                        <p:strVal val="true"/>
                                      </p:to>
                                    </p:set>
                                  </p:childTnLst>
                                </p:cTn>
                              </p:par>
                              <p:par>
                                <p:cTn id="81" presetID="1" presetClass="emph" presetSubtype="2" fill="hold" nodeType="withEffect">
                                  <p:stCondLst>
                                    <p:cond delay="1500"/>
                                  </p:stCondLst>
                                  <p:childTnLst>
                                    <p:animClr clrSpc="rgb" dir="cw">
                                      <p:cBhvr>
                                        <p:cTn id="82" dur="10" fill="hold"/>
                                        <p:tgtEl>
                                          <p:spTgt spid="17"/>
                                        </p:tgtEl>
                                        <p:attrNameLst>
                                          <p:attrName>fillcolor</p:attrName>
                                        </p:attrNameLst>
                                      </p:cBhvr>
                                      <p:to>
                                        <a:srgbClr val="FFFFFF"/>
                                      </p:to>
                                    </p:animClr>
                                    <p:set>
                                      <p:cBhvr>
                                        <p:cTn id="83" dur="10" fill="hold"/>
                                        <p:tgtEl>
                                          <p:spTgt spid="17"/>
                                        </p:tgtEl>
                                        <p:attrNameLst>
                                          <p:attrName>fill.type</p:attrName>
                                        </p:attrNameLst>
                                      </p:cBhvr>
                                      <p:to>
                                        <p:strVal val="solid"/>
                                      </p:to>
                                    </p:set>
                                    <p:set>
                                      <p:cBhvr>
                                        <p:cTn id="84" dur="10" fill="hold"/>
                                        <p:tgtEl>
                                          <p:spTgt spid="17"/>
                                        </p:tgtEl>
                                        <p:attrNameLst>
                                          <p:attrName>fill.on</p:attrName>
                                        </p:attrNameLst>
                                      </p:cBhvr>
                                      <p:to>
                                        <p:strVal val="true"/>
                                      </p:to>
                                    </p:set>
                                  </p:childTnLst>
                                </p:cTn>
                              </p:par>
                              <p:par>
                                <p:cTn id="85" presetID="1" presetClass="entr" presetSubtype="0" fill="hold" grpId="5" nodeType="withEffect">
                                  <p:stCondLst>
                                    <p:cond delay="2000"/>
                                  </p:stCondLst>
                                  <p:childTnLst>
                                    <p:set>
                                      <p:cBhvr>
                                        <p:cTn id="86" dur="1" fill="hold">
                                          <p:stCondLst>
                                            <p:cond delay="0"/>
                                          </p:stCondLst>
                                        </p:cTn>
                                        <p:tgtEl>
                                          <p:spTgt spid="22"/>
                                        </p:tgtEl>
                                        <p:attrNameLst>
                                          <p:attrName>style.visibility</p:attrName>
                                        </p:attrNameLst>
                                      </p:cBhvr>
                                      <p:to>
                                        <p:strVal val="visible"/>
                                      </p:to>
                                    </p:set>
                                  </p:childTnLst>
                                </p:cTn>
                              </p:par>
                              <p:par>
                                <p:cTn id="87" presetID="1" presetClass="exit" presetSubtype="0" fill="hold" grpId="5" nodeType="withEffect">
                                  <p:stCondLst>
                                    <p:cond delay="2000"/>
                                  </p:stCondLst>
                                  <p:childTnLst>
                                    <p:set>
                                      <p:cBhvr>
                                        <p:cTn id="88" dur="1" fill="hold">
                                          <p:stCondLst>
                                            <p:cond delay="0"/>
                                          </p:stCondLst>
                                        </p:cTn>
                                        <p:tgtEl>
                                          <p:spTgt spid="21"/>
                                        </p:tgtEl>
                                        <p:attrNameLst>
                                          <p:attrName>style.visibility</p:attrName>
                                        </p:attrNameLst>
                                      </p:cBhvr>
                                      <p:to>
                                        <p:strVal val="hidden"/>
                                      </p:to>
                                    </p:set>
                                  </p:childTnLst>
                                </p:cTn>
                              </p:par>
                              <p:par>
                                <p:cTn id="89" presetID="7" presetClass="emph" presetSubtype="2" fill="hold" nodeType="withEffect">
                                  <p:stCondLst>
                                    <p:cond delay="2000"/>
                                  </p:stCondLst>
                                  <p:childTnLst>
                                    <p:animClr clrSpc="rgb" dir="cw">
                                      <p:cBhvr>
                                        <p:cTn id="90" dur="10" fill="hold"/>
                                        <p:tgtEl>
                                          <p:spTgt spid="11"/>
                                        </p:tgtEl>
                                        <p:attrNameLst>
                                          <p:attrName>stroke.color</p:attrName>
                                        </p:attrNameLst>
                                      </p:cBhvr>
                                      <p:to>
                                        <a:srgbClr val="FF0000"/>
                                      </p:to>
                                    </p:animClr>
                                    <p:set>
                                      <p:cBhvr>
                                        <p:cTn id="91" dur="10" fill="hold"/>
                                        <p:tgtEl>
                                          <p:spTgt spid="11"/>
                                        </p:tgtEl>
                                        <p:attrNameLst>
                                          <p:attrName>stroke.on</p:attrName>
                                        </p:attrNameLst>
                                      </p:cBhvr>
                                      <p:to>
                                        <p:strVal val="true"/>
                                      </p:to>
                                    </p:set>
                                  </p:childTnLst>
                                </p:cTn>
                              </p:par>
                              <p:par>
                                <p:cTn id="92" presetID="1" presetClass="emph" presetSubtype="2" fill="hold" nodeType="withEffect">
                                  <p:stCondLst>
                                    <p:cond delay="2000"/>
                                  </p:stCondLst>
                                  <p:childTnLst>
                                    <p:animClr clrSpc="rgb" dir="cw">
                                      <p:cBhvr>
                                        <p:cTn id="93" dur="10" fill="hold"/>
                                        <p:tgtEl>
                                          <p:spTgt spid="17"/>
                                        </p:tgtEl>
                                        <p:attrNameLst>
                                          <p:attrName>fillcolor</p:attrName>
                                        </p:attrNameLst>
                                      </p:cBhvr>
                                      <p:to>
                                        <a:srgbClr val="FF0000"/>
                                      </p:to>
                                    </p:animClr>
                                    <p:set>
                                      <p:cBhvr>
                                        <p:cTn id="94" dur="10" fill="hold"/>
                                        <p:tgtEl>
                                          <p:spTgt spid="17"/>
                                        </p:tgtEl>
                                        <p:attrNameLst>
                                          <p:attrName>fill.type</p:attrName>
                                        </p:attrNameLst>
                                      </p:cBhvr>
                                      <p:to>
                                        <p:strVal val="solid"/>
                                      </p:to>
                                    </p:set>
                                    <p:set>
                                      <p:cBhvr>
                                        <p:cTn id="95" dur="10" fill="hold"/>
                                        <p:tgtEl>
                                          <p:spTgt spid="17"/>
                                        </p:tgtEl>
                                        <p:attrNameLst>
                                          <p:attrName>fill.on</p:attrName>
                                        </p:attrNameLst>
                                      </p:cBhvr>
                                      <p:to>
                                        <p:strVal val="true"/>
                                      </p:to>
                                    </p:set>
                                  </p:childTnLst>
                                </p:cTn>
                              </p:par>
                              <p:par>
                                <p:cTn id="96" presetID="1" presetClass="exit" presetSubtype="0" fill="hold" grpId="6" nodeType="withEffect">
                                  <p:stCondLst>
                                    <p:cond delay="2500"/>
                                  </p:stCondLst>
                                  <p:childTnLst>
                                    <p:set>
                                      <p:cBhvr>
                                        <p:cTn id="97" dur="1" fill="hold">
                                          <p:stCondLst>
                                            <p:cond delay="0"/>
                                          </p:stCondLst>
                                        </p:cTn>
                                        <p:tgtEl>
                                          <p:spTgt spid="22"/>
                                        </p:tgtEl>
                                        <p:attrNameLst>
                                          <p:attrName>style.visibility</p:attrName>
                                        </p:attrNameLst>
                                      </p:cBhvr>
                                      <p:to>
                                        <p:strVal val="hidden"/>
                                      </p:to>
                                    </p:set>
                                  </p:childTnLst>
                                </p:cTn>
                              </p:par>
                              <p:par>
                                <p:cTn id="98" presetID="1" presetClass="entr" presetSubtype="0" fill="hold" grpId="6" nodeType="withEffect">
                                  <p:stCondLst>
                                    <p:cond delay="2500"/>
                                  </p:stCondLst>
                                  <p:childTnLst>
                                    <p:set>
                                      <p:cBhvr>
                                        <p:cTn id="99" dur="1" fill="hold">
                                          <p:stCondLst>
                                            <p:cond delay="0"/>
                                          </p:stCondLst>
                                        </p:cTn>
                                        <p:tgtEl>
                                          <p:spTgt spid="21"/>
                                        </p:tgtEl>
                                        <p:attrNameLst>
                                          <p:attrName>style.visibility</p:attrName>
                                        </p:attrNameLst>
                                      </p:cBhvr>
                                      <p:to>
                                        <p:strVal val="visible"/>
                                      </p:to>
                                    </p:set>
                                  </p:childTnLst>
                                </p:cTn>
                              </p:par>
                              <p:par>
                                <p:cTn id="100" presetID="7" presetClass="emph" presetSubtype="2" fill="hold" nodeType="withEffect">
                                  <p:stCondLst>
                                    <p:cond delay="2500"/>
                                  </p:stCondLst>
                                  <p:childTnLst>
                                    <p:animClr clrSpc="rgb" dir="cw">
                                      <p:cBhvr>
                                        <p:cTn id="101" dur="10" fill="hold"/>
                                        <p:tgtEl>
                                          <p:spTgt spid="11"/>
                                        </p:tgtEl>
                                        <p:attrNameLst>
                                          <p:attrName>stroke.color</p:attrName>
                                        </p:attrNameLst>
                                      </p:cBhvr>
                                      <p:to>
                                        <a:srgbClr val="595959"/>
                                      </p:to>
                                    </p:animClr>
                                    <p:set>
                                      <p:cBhvr>
                                        <p:cTn id="102" dur="10" fill="hold"/>
                                        <p:tgtEl>
                                          <p:spTgt spid="11"/>
                                        </p:tgtEl>
                                        <p:attrNameLst>
                                          <p:attrName>stroke.on</p:attrName>
                                        </p:attrNameLst>
                                      </p:cBhvr>
                                      <p:to>
                                        <p:strVal val="true"/>
                                      </p:to>
                                    </p:set>
                                  </p:childTnLst>
                                </p:cTn>
                              </p:par>
                              <p:par>
                                <p:cTn id="103" presetID="1" presetClass="emph" presetSubtype="2" fill="hold" nodeType="withEffect">
                                  <p:stCondLst>
                                    <p:cond delay="2500"/>
                                  </p:stCondLst>
                                  <p:childTnLst>
                                    <p:animClr clrSpc="rgb" dir="cw">
                                      <p:cBhvr>
                                        <p:cTn id="104" dur="10" fill="hold"/>
                                        <p:tgtEl>
                                          <p:spTgt spid="17"/>
                                        </p:tgtEl>
                                        <p:attrNameLst>
                                          <p:attrName>fillcolor</p:attrName>
                                        </p:attrNameLst>
                                      </p:cBhvr>
                                      <p:to>
                                        <a:srgbClr val="FFFFFF"/>
                                      </p:to>
                                    </p:animClr>
                                    <p:set>
                                      <p:cBhvr>
                                        <p:cTn id="105" dur="10" fill="hold"/>
                                        <p:tgtEl>
                                          <p:spTgt spid="17"/>
                                        </p:tgtEl>
                                        <p:attrNameLst>
                                          <p:attrName>fill.type</p:attrName>
                                        </p:attrNameLst>
                                      </p:cBhvr>
                                      <p:to>
                                        <p:strVal val="solid"/>
                                      </p:to>
                                    </p:set>
                                    <p:set>
                                      <p:cBhvr>
                                        <p:cTn id="106" dur="10" fill="hold"/>
                                        <p:tgtEl>
                                          <p:spTgt spid="17"/>
                                        </p:tgtEl>
                                        <p:attrNameLst>
                                          <p:attrName>fill.on</p:attrName>
                                        </p:attrNameLst>
                                      </p:cBhvr>
                                      <p:to>
                                        <p:strVal val="true"/>
                                      </p:to>
                                    </p:set>
                                  </p:childTnLst>
                                </p:cTn>
                              </p:par>
                              <p:par>
                                <p:cTn id="107" presetID="1" presetClass="entr" presetSubtype="0" fill="hold" grpId="7" nodeType="withEffect">
                                  <p:stCondLst>
                                    <p:cond delay="3000"/>
                                  </p:stCondLst>
                                  <p:childTnLst>
                                    <p:set>
                                      <p:cBhvr>
                                        <p:cTn id="108" dur="1" fill="hold">
                                          <p:stCondLst>
                                            <p:cond delay="0"/>
                                          </p:stCondLst>
                                        </p:cTn>
                                        <p:tgtEl>
                                          <p:spTgt spid="22"/>
                                        </p:tgtEl>
                                        <p:attrNameLst>
                                          <p:attrName>style.visibility</p:attrName>
                                        </p:attrNameLst>
                                      </p:cBhvr>
                                      <p:to>
                                        <p:strVal val="visible"/>
                                      </p:to>
                                    </p:set>
                                  </p:childTnLst>
                                </p:cTn>
                              </p:par>
                              <p:par>
                                <p:cTn id="109" presetID="1" presetClass="exit" presetSubtype="0" fill="hold" grpId="7" nodeType="withEffect">
                                  <p:stCondLst>
                                    <p:cond delay="3000"/>
                                  </p:stCondLst>
                                  <p:childTnLst>
                                    <p:set>
                                      <p:cBhvr>
                                        <p:cTn id="110" dur="1" fill="hold">
                                          <p:stCondLst>
                                            <p:cond delay="0"/>
                                          </p:stCondLst>
                                        </p:cTn>
                                        <p:tgtEl>
                                          <p:spTgt spid="21"/>
                                        </p:tgtEl>
                                        <p:attrNameLst>
                                          <p:attrName>style.visibility</p:attrName>
                                        </p:attrNameLst>
                                      </p:cBhvr>
                                      <p:to>
                                        <p:strVal val="hidden"/>
                                      </p:to>
                                    </p:set>
                                  </p:childTnLst>
                                </p:cTn>
                              </p:par>
                              <p:par>
                                <p:cTn id="111" presetID="7" presetClass="emph" presetSubtype="2" fill="hold" nodeType="withEffect">
                                  <p:stCondLst>
                                    <p:cond delay="3000"/>
                                  </p:stCondLst>
                                  <p:childTnLst>
                                    <p:animClr clrSpc="rgb" dir="cw">
                                      <p:cBhvr>
                                        <p:cTn id="112" dur="10" fill="hold"/>
                                        <p:tgtEl>
                                          <p:spTgt spid="11"/>
                                        </p:tgtEl>
                                        <p:attrNameLst>
                                          <p:attrName>stroke.color</p:attrName>
                                        </p:attrNameLst>
                                      </p:cBhvr>
                                      <p:to>
                                        <a:srgbClr val="FF0000"/>
                                      </p:to>
                                    </p:animClr>
                                    <p:set>
                                      <p:cBhvr>
                                        <p:cTn id="113" dur="10" fill="hold"/>
                                        <p:tgtEl>
                                          <p:spTgt spid="11"/>
                                        </p:tgtEl>
                                        <p:attrNameLst>
                                          <p:attrName>stroke.on</p:attrName>
                                        </p:attrNameLst>
                                      </p:cBhvr>
                                      <p:to>
                                        <p:strVal val="true"/>
                                      </p:to>
                                    </p:set>
                                  </p:childTnLst>
                                </p:cTn>
                              </p:par>
                              <p:par>
                                <p:cTn id="114" presetID="1" presetClass="emph" presetSubtype="2" fill="hold" nodeType="withEffect">
                                  <p:stCondLst>
                                    <p:cond delay="3000"/>
                                  </p:stCondLst>
                                  <p:childTnLst>
                                    <p:animClr clrSpc="rgb" dir="cw">
                                      <p:cBhvr>
                                        <p:cTn id="115" dur="10" fill="hold"/>
                                        <p:tgtEl>
                                          <p:spTgt spid="17"/>
                                        </p:tgtEl>
                                        <p:attrNameLst>
                                          <p:attrName>fillcolor</p:attrName>
                                        </p:attrNameLst>
                                      </p:cBhvr>
                                      <p:to>
                                        <a:srgbClr val="FF0000"/>
                                      </p:to>
                                    </p:animClr>
                                    <p:set>
                                      <p:cBhvr>
                                        <p:cTn id="116" dur="10" fill="hold"/>
                                        <p:tgtEl>
                                          <p:spTgt spid="17"/>
                                        </p:tgtEl>
                                        <p:attrNameLst>
                                          <p:attrName>fill.type</p:attrName>
                                        </p:attrNameLst>
                                      </p:cBhvr>
                                      <p:to>
                                        <p:strVal val="solid"/>
                                      </p:to>
                                    </p:set>
                                    <p:set>
                                      <p:cBhvr>
                                        <p:cTn id="117" dur="10" fill="hold"/>
                                        <p:tgtEl>
                                          <p:spTgt spid="17"/>
                                        </p:tgtEl>
                                        <p:attrNameLst>
                                          <p:attrName>fill.on</p:attrName>
                                        </p:attrNameLst>
                                      </p:cBhvr>
                                      <p:to>
                                        <p:strVal val="true"/>
                                      </p:to>
                                    </p:set>
                                  </p:childTnLst>
                                </p:cTn>
                              </p:par>
                              <p:par>
                                <p:cTn id="118" presetID="1" presetClass="exit" presetSubtype="0" fill="hold" grpId="8" nodeType="withEffect">
                                  <p:stCondLst>
                                    <p:cond delay="3500"/>
                                  </p:stCondLst>
                                  <p:childTnLst>
                                    <p:set>
                                      <p:cBhvr>
                                        <p:cTn id="119" dur="1" fill="hold">
                                          <p:stCondLst>
                                            <p:cond delay="0"/>
                                          </p:stCondLst>
                                        </p:cTn>
                                        <p:tgtEl>
                                          <p:spTgt spid="22"/>
                                        </p:tgtEl>
                                        <p:attrNameLst>
                                          <p:attrName>style.visibility</p:attrName>
                                        </p:attrNameLst>
                                      </p:cBhvr>
                                      <p:to>
                                        <p:strVal val="hidden"/>
                                      </p:to>
                                    </p:set>
                                  </p:childTnLst>
                                </p:cTn>
                              </p:par>
                              <p:par>
                                <p:cTn id="120" presetID="1" presetClass="entr" presetSubtype="0" fill="hold" grpId="8" nodeType="withEffect">
                                  <p:stCondLst>
                                    <p:cond delay="3500"/>
                                  </p:stCondLst>
                                  <p:childTnLst>
                                    <p:set>
                                      <p:cBhvr>
                                        <p:cTn id="121" dur="1" fill="hold">
                                          <p:stCondLst>
                                            <p:cond delay="0"/>
                                          </p:stCondLst>
                                        </p:cTn>
                                        <p:tgtEl>
                                          <p:spTgt spid="21"/>
                                        </p:tgtEl>
                                        <p:attrNameLst>
                                          <p:attrName>style.visibility</p:attrName>
                                        </p:attrNameLst>
                                      </p:cBhvr>
                                      <p:to>
                                        <p:strVal val="visible"/>
                                      </p:to>
                                    </p:set>
                                  </p:childTnLst>
                                </p:cTn>
                              </p:par>
                              <p:par>
                                <p:cTn id="122" presetID="7" presetClass="emph" presetSubtype="2" fill="hold" nodeType="withEffect">
                                  <p:stCondLst>
                                    <p:cond delay="3500"/>
                                  </p:stCondLst>
                                  <p:childTnLst>
                                    <p:animClr clrSpc="rgb" dir="cw">
                                      <p:cBhvr>
                                        <p:cTn id="123" dur="10" fill="hold"/>
                                        <p:tgtEl>
                                          <p:spTgt spid="11"/>
                                        </p:tgtEl>
                                        <p:attrNameLst>
                                          <p:attrName>stroke.color</p:attrName>
                                        </p:attrNameLst>
                                      </p:cBhvr>
                                      <p:to>
                                        <a:srgbClr val="595959"/>
                                      </p:to>
                                    </p:animClr>
                                    <p:set>
                                      <p:cBhvr>
                                        <p:cTn id="124" dur="10" fill="hold"/>
                                        <p:tgtEl>
                                          <p:spTgt spid="11"/>
                                        </p:tgtEl>
                                        <p:attrNameLst>
                                          <p:attrName>stroke.on</p:attrName>
                                        </p:attrNameLst>
                                      </p:cBhvr>
                                      <p:to>
                                        <p:strVal val="true"/>
                                      </p:to>
                                    </p:set>
                                  </p:childTnLst>
                                </p:cTn>
                              </p:par>
                              <p:par>
                                <p:cTn id="125" presetID="1" presetClass="emph" presetSubtype="2" fill="hold" nodeType="withEffect">
                                  <p:stCondLst>
                                    <p:cond delay="3500"/>
                                  </p:stCondLst>
                                  <p:childTnLst>
                                    <p:animClr clrSpc="rgb" dir="cw">
                                      <p:cBhvr>
                                        <p:cTn id="126" dur="10" fill="hold"/>
                                        <p:tgtEl>
                                          <p:spTgt spid="17"/>
                                        </p:tgtEl>
                                        <p:attrNameLst>
                                          <p:attrName>fillcolor</p:attrName>
                                        </p:attrNameLst>
                                      </p:cBhvr>
                                      <p:to>
                                        <a:srgbClr val="FFFFFF"/>
                                      </p:to>
                                    </p:animClr>
                                    <p:set>
                                      <p:cBhvr>
                                        <p:cTn id="127" dur="10" fill="hold"/>
                                        <p:tgtEl>
                                          <p:spTgt spid="17"/>
                                        </p:tgtEl>
                                        <p:attrNameLst>
                                          <p:attrName>fill.type</p:attrName>
                                        </p:attrNameLst>
                                      </p:cBhvr>
                                      <p:to>
                                        <p:strVal val="solid"/>
                                      </p:to>
                                    </p:set>
                                    <p:set>
                                      <p:cBhvr>
                                        <p:cTn id="128" dur="10" fill="hold"/>
                                        <p:tgtEl>
                                          <p:spTgt spid="17"/>
                                        </p:tgtEl>
                                        <p:attrNameLst>
                                          <p:attrName>fill.on</p:attrName>
                                        </p:attrNameLst>
                                      </p:cBhvr>
                                      <p:to>
                                        <p:strVal val="true"/>
                                      </p:to>
                                    </p:set>
                                  </p:childTnLst>
                                </p:cTn>
                              </p:par>
                              <p:par>
                                <p:cTn id="129" presetID="1" presetClass="entr" presetSubtype="0" fill="hold" grpId="10" nodeType="withEffect">
                                  <p:stCondLst>
                                    <p:cond delay="4000"/>
                                  </p:stCondLst>
                                  <p:childTnLst>
                                    <p:set>
                                      <p:cBhvr>
                                        <p:cTn id="130" dur="1" fill="hold">
                                          <p:stCondLst>
                                            <p:cond delay="0"/>
                                          </p:stCondLst>
                                        </p:cTn>
                                        <p:tgtEl>
                                          <p:spTgt spid="22"/>
                                        </p:tgtEl>
                                        <p:attrNameLst>
                                          <p:attrName>style.visibility</p:attrName>
                                        </p:attrNameLst>
                                      </p:cBhvr>
                                      <p:to>
                                        <p:strVal val="visible"/>
                                      </p:to>
                                    </p:set>
                                  </p:childTnLst>
                                </p:cTn>
                              </p:par>
                              <p:par>
                                <p:cTn id="131" presetID="1" presetClass="exit" presetSubtype="0" fill="hold" grpId="9" nodeType="withEffect">
                                  <p:stCondLst>
                                    <p:cond delay="4000"/>
                                  </p:stCondLst>
                                  <p:childTnLst>
                                    <p:set>
                                      <p:cBhvr>
                                        <p:cTn id="132" dur="1" fill="hold">
                                          <p:stCondLst>
                                            <p:cond delay="0"/>
                                          </p:stCondLst>
                                        </p:cTn>
                                        <p:tgtEl>
                                          <p:spTgt spid="21"/>
                                        </p:tgtEl>
                                        <p:attrNameLst>
                                          <p:attrName>style.visibility</p:attrName>
                                        </p:attrNameLst>
                                      </p:cBhvr>
                                      <p:to>
                                        <p:strVal val="hidden"/>
                                      </p:to>
                                    </p:set>
                                  </p:childTnLst>
                                </p:cTn>
                              </p:par>
                              <p:par>
                                <p:cTn id="133" presetID="7" presetClass="emph" presetSubtype="2" fill="hold" nodeType="withEffect">
                                  <p:stCondLst>
                                    <p:cond delay="4000"/>
                                  </p:stCondLst>
                                  <p:childTnLst>
                                    <p:animClr clrSpc="rgb" dir="cw">
                                      <p:cBhvr>
                                        <p:cTn id="134" dur="10" fill="hold"/>
                                        <p:tgtEl>
                                          <p:spTgt spid="11"/>
                                        </p:tgtEl>
                                        <p:attrNameLst>
                                          <p:attrName>stroke.color</p:attrName>
                                        </p:attrNameLst>
                                      </p:cBhvr>
                                      <p:to>
                                        <a:srgbClr val="FF0000"/>
                                      </p:to>
                                    </p:animClr>
                                    <p:set>
                                      <p:cBhvr>
                                        <p:cTn id="135" dur="10" fill="hold"/>
                                        <p:tgtEl>
                                          <p:spTgt spid="11"/>
                                        </p:tgtEl>
                                        <p:attrNameLst>
                                          <p:attrName>stroke.on</p:attrName>
                                        </p:attrNameLst>
                                      </p:cBhvr>
                                      <p:to>
                                        <p:strVal val="true"/>
                                      </p:to>
                                    </p:set>
                                  </p:childTnLst>
                                </p:cTn>
                              </p:par>
                              <p:par>
                                <p:cTn id="136" presetID="1" presetClass="emph" presetSubtype="2" fill="hold" nodeType="withEffect">
                                  <p:stCondLst>
                                    <p:cond delay="4000"/>
                                  </p:stCondLst>
                                  <p:childTnLst>
                                    <p:animClr clrSpc="rgb" dir="cw">
                                      <p:cBhvr>
                                        <p:cTn id="137" dur="10" fill="hold"/>
                                        <p:tgtEl>
                                          <p:spTgt spid="17"/>
                                        </p:tgtEl>
                                        <p:attrNameLst>
                                          <p:attrName>fillcolor</p:attrName>
                                        </p:attrNameLst>
                                      </p:cBhvr>
                                      <p:to>
                                        <a:srgbClr val="FF0000"/>
                                      </p:to>
                                    </p:animClr>
                                    <p:set>
                                      <p:cBhvr>
                                        <p:cTn id="138" dur="10" fill="hold"/>
                                        <p:tgtEl>
                                          <p:spTgt spid="17"/>
                                        </p:tgtEl>
                                        <p:attrNameLst>
                                          <p:attrName>fill.type</p:attrName>
                                        </p:attrNameLst>
                                      </p:cBhvr>
                                      <p:to>
                                        <p:strVal val="solid"/>
                                      </p:to>
                                    </p:set>
                                    <p:set>
                                      <p:cBhvr>
                                        <p:cTn id="139" dur="10" fill="hold"/>
                                        <p:tgtEl>
                                          <p:spTgt spid="17"/>
                                        </p:tgtEl>
                                        <p:attrNameLst>
                                          <p:attrName>fill.on</p:attrName>
                                        </p:attrNameLst>
                                      </p:cBhvr>
                                      <p:to>
                                        <p:strVal val="true"/>
                                      </p:to>
                                    </p:set>
                                  </p:childTnLst>
                                </p:cTn>
                              </p:par>
                              <p:par>
                                <p:cTn id="140" presetID="1" presetClass="exit" presetSubtype="0" fill="hold" grpId="11" nodeType="withEffect">
                                  <p:stCondLst>
                                    <p:cond delay="4500"/>
                                  </p:stCondLst>
                                  <p:childTnLst>
                                    <p:set>
                                      <p:cBhvr>
                                        <p:cTn id="141" dur="1" fill="hold">
                                          <p:stCondLst>
                                            <p:cond delay="0"/>
                                          </p:stCondLst>
                                        </p:cTn>
                                        <p:tgtEl>
                                          <p:spTgt spid="22"/>
                                        </p:tgtEl>
                                        <p:attrNameLst>
                                          <p:attrName>style.visibility</p:attrName>
                                        </p:attrNameLst>
                                      </p:cBhvr>
                                      <p:to>
                                        <p:strVal val="hidden"/>
                                      </p:to>
                                    </p:set>
                                  </p:childTnLst>
                                </p:cTn>
                              </p:par>
                              <p:par>
                                <p:cTn id="142" presetID="1" presetClass="entr" presetSubtype="0" fill="hold" grpId="10" nodeType="withEffect">
                                  <p:stCondLst>
                                    <p:cond delay="4500"/>
                                  </p:stCondLst>
                                  <p:childTnLst>
                                    <p:set>
                                      <p:cBhvr>
                                        <p:cTn id="143" dur="1" fill="hold">
                                          <p:stCondLst>
                                            <p:cond delay="0"/>
                                          </p:stCondLst>
                                        </p:cTn>
                                        <p:tgtEl>
                                          <p:spTgt spid="21"/>
                                        </p:tgtEl>
                                        <p:attrNameLst>
                                          <p:attrName>style.visibility</p:attrName>
                                        </p:attrNameLst>
                                      </p:cBhvr>
                                      <p:to>
                                        <p:strVal val="visible"/>
                                      </p:to>
                                    </p:set>
                                  </p:childTnLst>
                                </p:cTn>
                              </p:par>
                              <p:par>
                                <p:cTn id="144" presetID="7" presetClass="emph" presetSubtype="2" fill="hold" nodeType="withEffect">
                                  <p:stCondLst>
                                    <p:cond delay="4500"/>
                                  </p:stCondLst>
                                  <p:childTnLst>
                                    <p:animClr clrSpc="rgb" dir="cw">
                                      <p:cBhvr>
                                        <p:cTn id="145" dur="10" fill="hold"/>
                                        <p:tgtEl>
                                          <p:spTgt spid="11"/>
                                        </p:tgtEl>
                                        <p:attrNameLst>
                                          <p:attrName>stroke.color</p:attrName>
                                        </p:attrNameLst>
                                      </p:cBhvr>
                                      <p:to>
                                        <a:srgbClr val="FF0000"/>
                                      </p:to>
                                    </p:animClr>
                                    <p:set>
                                      <p:cBhvr>
                                        <p:cTn id="146" dur="10" fill="hold"/>
                                        <p:tgtEl>
                                          <p:spTgt spid="11"/>
                                        </p:tgtEl>
                                        <p:attrNameLst>
                                          <p:attrName>stroke.on</p:attrName>
                                        </p:attrNameLst>
                                      </p:cBhvr>
                                      <p:to>
                                        <p:strVal val="true"/>
                                      </p:to>
                                    </p:set>
                                  </p:childTnLst>
                                </p:cTn>
                              </p:par>
                              <p:par>
                                <p:cTn id="147" presetID="1" presetClass="emph" presetSubtype="2" fill="hold" nodeType="withEffect">
                                  <p:stCondLst>
                                    <p:cond delay="4500"/>
                                  </p:stCondLst>
                                  <p:childTnLst>
                                    <p:animClr clrSpc="rgb" dir="cw">
                                      <p:cBhvr>
                                        <p:cTn id="148" dur="10" fill="hold"/>
                                        <p:tgtEl>
                                          <p:spTgt spid="17"/>
                                        </p:tgtEl>
                                        <p:attrNameLst>
                                          <p:attrName>fillcolor</p:attrName>
                                        </p:attrNameLst>
                                      </p:cBhvr>
                                      <p:to>
                                        <a:srgbClr val="FFFFFF"/>
                                      </p:to>
                                    </p:animClr>
                                    <p:set>
                                      <p:cBhvr>
                                        <p:cTn id="149" dur="10" fill="hold"/>
                                        <p:tgtEl>
                                          <p:spTgt spid="17"/>
                                        </p:tgtEl>
                                        <p:attrNameLst>
                                          <p:attrName>fill.type</p:attrName>
                                        </p:attrNameLst>
                                      </p:cBhvr>
                                      <p:to>
                                        <p:strVal val="solid"/>
                                      </p:to>
                                    </p:set>
                                    <p:set>
                                      <p:cBhvr>
                                        <p:cTn id="150" dur="10" fill="hold"/>
                                        <p:tgtEl>
                                          <p:spTgt spid="17"/>
                                        </p:tgtEl>
                                        <p:attrNameLst>
                                          <p:attrName>fill.on</p:attrName>
                                        </p:attrNameLst>
                                      </p:cBhvr>
                                      <p:to>
                                        <p:strVal val="true"/>
                                      </p:to>
                                    </p:set>
                                  </p:childTnLst>
                                </p:cTn>
                              </p:par>
                              <p:par>
                                <p:cTn id="151" presetID="1" presetClass="entr" presetSubtype="0" fill="hold" grpId="12" nodeType="withEffect">
                                  <p:stCondLst>
                                    <p:cond delay="5000"/>
                                  </p:stCondLst>
                                  <p:childTnLst>
                                    <p:set>
                                      <p:cBhvr>
                                        <p:cTn id="152" dur="1" fill="hold">
                                          <p:stCondLst>
                                            <p:cond delay="0"/>
                                          </p:stCondLst>
                                        </p:cTn>
                                        <p:tgtEl>
                                          <p:spTgt spid="22"/>
                                        </p:tgtEl>
                                        <p:attrNameLst>
                                          <p:attrName>style.visibility</p:attrName>
                                        </p:attrNameLst>
                                      </p:cBhvr>
                                      <p:to>
                                        <p:strVal val="visible"/>
                                      </p:to>
                                    </p:set>
                                  </p:childTnLst>
                                </p:cTn>
                              </p:par>
                              <p:par>
                                <p:cTn id="153" presetID="1" presetClass="exit" presetSubtype="0" fill="hold" grpId="11" nodeType="withEffect">
                                  <p:stCondLst>
                                    <p:cond delay="5000"/>
                                  </p:stCondLst>
                                  <p:childTnLst>
                                    <p:set>
                                      <p:cBhvr>
                                        <p:cTn id="154" dur="1" fill="hold">
                                          <p:stCondLst>
                                            <p:cond delay="0"/>
                                          </p:stCondLst>
                                        </p:cTn>
                                        <p:tgtEl>
                                          <p:spTgt spid="21"/>
                                        </p:tgtEl>
                                        <p:attrNameLst>
                                          <p:attrName>style.visibility</p:attrName>
                                        </p:attrNameLst>
                                      </p:cBhvr>
                                      <p:to>
                                        <p:strVal val="hidden"/>
                                      </p:to>
                                    </p:set>
                                  </p:childTnLst>
                                </p:cTn>
                              </p:par>
                              <p:par>
                                <p:cTn id="155" presetID="7" presetClass="emph" presetSubtype="2" fill="hold" nodeType="withEffect">
                                  <p:stCondLst>
                                    <p:cond delay="5000"/>
                                  </p:stCondLst>
                                  <p:childTnLst>
                                    <p:animClr clrSpc="rgb" dir="cw">
                                      <p:cBhvr>
                                        <p:cTn id="156" dur="10" fill="hold"/>
                                        <p:tgtEl>
                                          <p:spTgt spid="11"/>
                                        </p:tgtEl>
                                        <p:attrNameLst>
                                          <p:attrName>stroke.color</p:attrName>
                                        </p:attrNameLst>
                                      </p:cBhvr>
                                      <p:to>
                                        <a:srgbClr val="FF0000"/>
                                      </p:to>
                                    </p:animClr>
                                    <p:set>
                                      <p:cBhvr>
                                        <p:cTn id="157" dur="10" fill="hold"/>
                                        <p:tgtEl>
                                          <p:spTgt spid="11"/>
                                        </p:tgtEl>
                                        <p:attrNameLst>
                                          <p:attrName>stroke.on</p:attrName>
                                        </p:attrNameLst>
                                      </p:cBhvr>
                                      <p:to>
                                        <p:strVal val="true"/>
                                      </p:to>
                                    </p:set>
                                  </p:childTnLst>
                                </p:cTn>
                              </p:par>
                              <p:par>
                                <p:cTn id="158" presetID="1" presetClass="emph" presetSubtype="2" fill="hold" nodeType="withEffect">
                                  <p:stCondLst>
                                    <p:cond delay="5000"/>
                                  </p:stCondLst>
                                  <p:childTnLst>
                                    <p:animClr clrSpc="rgb" dir="cw">
                                      <p:cBhvr>
                                        <p:cTn id="159" dur="10" fill="hold"/>
                                        <p:tgtEl>
                                          <p:spTgt spid="17"/>
                                        </p:tgtEl>
                                        <p:attrNameLst>
                                          <p:attrName>fillcolor</p:attrName>
                                        </p:attrNameLst>
                                      </p:cBhvr>
                                      <p:to>
                                        <a:srgbClr val="FF0000"/>
                                      </p:to>
                                    </p:animClr>
                                    <p:set>
                                      <p:cBhvr>
                                        <p:cTn id="160" dur="10" fill="hold"/>
                                        <p:tgtEl>
                                          <p:spTgt spid="17"/>
                                        </p:tgtEl>
                                        <p:attrNameLst>
                                          <p:attrName>fill.type</p:attrName>
                                        </p:attrNameLst>
                                      </p:cBhvr>
                                      <p:to>
                                        <p:strVal val="solid"/>
                                      </p:to>
                                    </p:set>
                                    <p:set>
                                      <p:cBhvr>
                                        <p:cTn id="161" dur="10" fill="hold"/>
                                        <p:tgtEl>
                                          <p:spTgt spid="17"/>
                                        </p:tgtEl>
                                        <p:attrNameLst>
                                          <p:attrName>fill.on</p:attrName>
                                        </p:attrNameLst>
                                      </p:cBhvr>
                                      <p:to>
                                        <p:strVal val="true"/>
                                      </p:to>
                                    </p:set>
                                  </p:childTnLst>
                                </p:cTn>
                              </p:par>
                              <p:par>
                                <p:cTn id="162" presetID="10" presetClass="entr" presetSubtype="0" fill="hold" nodeType="withEffect">
                                  <p:stCondLst>
                                    <p:cond delay="1500"/>
                                  </p:stCondLst>
                                  <p:childTnLst>
                                    <p:set>
                                      <p:cBhvr>
                                        <p:cTn id="163" dur="1" fill="hold">
                                          <p:stCondLst>
                                            <p:cond delay="0"/>
                                          </p:stCondLst>
                                        </p:cTn>
                                        <p:tgtEl>
                                          <p:spTgt spid="23"/>
                                        </p:tgtEl>
                                        <p:attrNameLst>
                                          <p:attrName>style.visibility</p:attrName>
                                        </p:attrNameLst>
                                      </p:cBhvr>
                                      <p:to>
                                        <p:strVal val="visible"/>
                                      </p:to>
                                    </p:set>
                                    <p:animEffect transition="in" filter="fade">
                                      <p:cBhvr>
                                        <p:cTn id="164" dur="3000"/>
                                        <p:tgtEl>
                                          <p:spTgt spid="23"/>
                                        </p:tgtEl>
                                      </p:cBhvr>
                                    </p:animEffect>
                                  </p:childTnLst>
                                </p:cTn>
                              </p:par>
                              <p:par>
                                <p:cTn id="165" presetID="10" presetClass="entr" presetSubtype="0" fill="hold" nodeType="withEffect">
                                  <p:stCondLst>
                                    <p:cond delay="2000"/>
                                  </p:stCondLst>
                                  <p:childTnLst>
                                    <p:set>
                                      <p:cBhvr>
                                        <p:cTn id="166" dur="1" fill="hold">
                                          <p:stCondLst>
                                            <p:cond delay="0"/>
                                          </p:stCondLst>
                                        </p:cTn>
                                        <p:tgtEl>
                                          <p:spTgt spid="24"/>
                                        </p:tgtEl>
                                        <p:attrNameLst>
                                          <p:attrName>style.visibility</p:attrName>
                                        </p:attrNameLst>
                                      </p:cBhvr>
                                      <p:to>
                                        <p:strVal val="visible"/>
                                      </p:to>
                                    </p:set>
                                    <p:animEffect transition="in" filter="fade">
                                      <p:cBhvr>
                                        <p:cTn id="167" dur="3000"/>
                                        <p:tgtEl>
                                          <p:spTgt spid="24"/>
                                        </p:tgtEl>
                                      </p:cBhvr>
                                    </p:animEffect>
                                  </p:childTnLst>
                                </p:cTn>
                              </p:par>
                              <p:par>
                                <p:cTn id="168" presetID="10" presetClass="entr" presetSubtype="0" fill="hold" nodeType="withEffect">
                                  <p:stCondLst>
                                    <p:cond delay="2000"/>
                                  </p:stCondLst>
                                  <p:childTnLst>
                                    <p:set>
                                      <p:cBhvr>
                                        <p:cTn id="169" dur="1" fill="hold">
                                          <p:stCondLst>
                                            <p:cond delay="0"/>
                                          </p:stCondLst>
                                        </p:cTn>
                                        <p:tgtEl>
                                          <p:spTgt spid="27"/>
                                        </p:tgtEl>
                                        <p:attrNameLst>
                                          <p:attrName>style.visibility</p:attrName>
                                        </p:attrNameLst>
                                      </p:cBhvr>
                                      <p:to>
                                        <p:strVal val="visible"/>
                                      </p:to>
                                    </p:set>
                                    <p:animEffect transition="in" filter="fade">
                                      <p:cBhvr>
                                        <p:cTn id="170" dur="3000"/>
                                        <p:tgtEl>
                                          <p:spTgt spid="27"/>
                                        </p:tgtEl>
                                      </p:cBhvr>
                                    </p:animEffect>
                                  </p:childTnLst>
                                </p:cTn>
                              </p:par>
                              <p:par>
                                <p:cTn id="171" presetID="10" presetClass="entr" presetSubtype="0" fill="hold" nodeType="withEffect">
                                  <p:stCondLst>
                                    <p:cond delay="2500"/>
                                  </p:stCondLst>
                                  <p:childTnLst>
                                    <p:set>
                                      <p:cBhvr>
                                        <p:cTn id="172" dur="1" fill="hold">
                                          <p:stCondLst>
                                            <p:cond delay="0"/>
                                          </p:stCondLst>
                                        </p:cTn>
                                        <p:tgtEl>
                                          <p:spTgt spid="26"/>
                                        </p:tgtEl>
                                        <p:attrNameLst>
                                          <p:attrName>style.visibility</p:attrName>
                                        </p:attrNameLst>
                                      </p:cBhvr>
                                      <p:to>
                                        <p:strVal val="visible"/>
                                      </p:to>
                                    </p:set>
                                    <p:animEffect transition="in" filter="fade">
                                      <p:cBhvr>
                                        <p:cTn id="173" dur="3000"/>
                                        <p:tgtEl>
                                          <p:spTgt spid="26"/>
                                        </p:tgtEl>
                                      </p:cBhvr>
                                    </p:animEffect>
                                  </p:childTnLst>
                                </p:cTn>
                              </p:par>
                              <p:par>
                                <p:cTn id="174" presetID="10" presetClass="entr" presetSubtype="0" fill="hold" nodeType="withEffect">
                                  <p:stCondLst>
                                    <p:cond delay="2500"/>
                                  </p:stCondLst>
                                  <p:childTnLst>
                                    <p:set>
                                      <p:cBhvr>
                                        <p:cTn id="175" dur="1" fill="hold">
                                          <p:stCondLst>
                                            <p:cond delay="0"/>
                                          </p:stCondLst>
                                        </p:cTn>
                                        <p:tgtEl>
                                          <p:spTgt spid="25"/>
                                        </p:tgtEl>
                                        <p:attrNameLst>
                                          <p:attrName>style.visibility</p:attrName>
                                        </p:attrNameLst>
                                      </p:cBhvr>
                                      <p:to>
                                        <p:strVal val="visible"/>
                                      </p:to>
                                    </p:set>
                                    <p:animEffect transition="in" filter="fade">
                                      <p:cBhvr>
                                        <p:cTn id="176" dur="3000"/>
                                        <p:tgtEl>
                                          <p:spTgt spid="25"/>
                                        </p:tgtEl>
                                      </p:cBhvr>
                                    </p:animEffec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22" presetClass="entr" presetSubtype="8" fill="hold" grpId="0" nodeType="clickEffect">
                                  <p:stCondLst>
                                    <p:cond delay="0"/>
                                  </p:stCondLst>
                                  <p:childTnLst>
                                    <p:set>
                                      <p:cBhvr>
                                        <p:cTn id="180" dur="1" fill="hold">
                                          <p:stCondLst>
                                            <p:cond delay="0"/>
                                          </p:stCondLst>
                                        </p:cTn>
                                        <p:tgtEl>
                                          <p:spTgt spid="33"/>
                                        </p:tgtEl>
                                        <p:attrNameLst>
                                          <p:attrName>style.visibility</p:attrName>
                                        </p:attrNameLst>
                                      </p:cBhvr>
                                      <p:to>
                                        <p:strVal val="visible"/>
                                      </p:to>
                                    </p:set>
                                    <p:animEffect transition="in" filter="wipe(left)">
                                      <p:cBhvr>
                                        <p:cTn id="181" dur="750"/>
                                        <p:tgtEl>
                                          <p:spTgt spid="33"/>
                                        </p:tgtEl>
                                      </p:cBhvr>
                                    </p:animEffect>
                                  </p:childTnLst>
                                </p:cTn>
                              </p:par>
                            </p:childTnLst>
                          </p:cTn>
                        </p:par>
                      </p:childTnLst>
                    </p:cTn>
                  </p:par>
                  <p:par>
                    <p:cTn id="182" fill="hold" nodeType="clickPar">
                      <p:stCondLst>
                        <p:cond delay="indefinite"/>
                      </p:stCondLst>
                      <p:childTnLst>
                        <p:par>
                          <p:cTn id="183" fill="hold" nodeType="withGroup">
                            <p:stCondLst>
                              <p:cond delay="0"/>
                            </p:stCondLst>
                            <p:childTnLst>
                              <p:par>
                                <p:cTn id="184" presetID="22" presetClass="entr" presetSubtype="8" fill="hold" grpId="0" nodeType="clickEffect">
                                  <p:stCondLst>
                                    <p:cond delay="0"/>
                                  </p:stCondLst>
                                  <p:childTnLst>
                                    <p:set>
                                      <p:cBhvr>
                                        <p:cTn id="185" dur="1" fill="hold">
                                          <p:stCondLst>
                                            <p:cond delay="0"/>
                                          </p:stCondLst>
                                        </p:cTn>
                                        <p:tgtEl>
                                          <p:spTgt spid="32"/>
                                        </p:tgtEl>
                                        <p:attrNameLst>
                                          <p:attrName>style.visibility</p:attrName>
                                        </p:attrNameLst>
                                      </p:cBhvr>
                                      <p:to>
                                        <p:strVal val="visible"/>
                                      </p:to>
                                    </p:set>
                                    <p:animEffect transition="in" filter="wipe(left)">
                                      <p:cBhvr>
                                        <p:cTn id="186" dur="750"/>
                                        <p:tgtEl>
                                          <p:spTgt spid="32"/>
                                        </p:tgtEl>
                                      </p:cBhvr>
                                    </p:animEffect>
                                  </p:childTnLst>
                                </p:cTn>
                              </p:par>
                              <p:par>
                                <p:cTn id="187" presetID="22" presetClass="entr" presetSubtype="8" fill="hold" grpId="0" nodeType="withEffect">
                                  <p:stCondLst>
                                    <p:cond delay="0"/>
                                  </p:stCondLst>
                                  <p:childTnLst>
                                    <p:set>
                                      <p:cBhvr>
                                        <p:cTn id="188" dur="1" fill="hold">
                                          <p:stCondLst>
                                            <p:cond delay="0"/>
                                          </p:stCondLst>
                                        </p:cTn>
                                        <p:tgtEl>
                                          <p:spTgt spid="31"/>
                                        </p:tgtEl>
                                        <p:attrNameLst>
                                          <p:attrName>style.visibility</p:attrName>
                                        </p:attrNameLst>
                                      </p:cBhvr>
                                      <p:to>
                                        <p:strVal val="visible"/>
                                      </p:to>
                                    </p:set>
                                    <p:animEffect transition="in" filter="wipe(left)">
                                      <p:cBhvr>
                                        <p:cTn id="189" dur="750"/>
                                        <p:tgtEl>
                                          <p:spTgt spid="31"/>
                                        </p:tgtEl>
                                      </p:cBhvr>
                                    </p:animEffect>
                                  </p:childTnLst>
                                </p:cTn>
                              </p:par>
                            </p:childTnLst>
                          </p:cTn>
                        </p:par>
                      </p:childTnLst>
                    </p:cTn>
                  </p:par>
                  <p:par>
                    <p:cTn id="190" fill="hold" nodeType="clickPar">
                      <p:stCondLst>
                        <p:cond delay="indefinite"/>
                      </p:stCondLst>
                      <p:childTnLst>
                        <p:par>
                          <p:cTn id="191" fill="hold" nodeType="withGroup">
                            <p:stCondLst>
                              <p:cond delay="0"/>
                            </p:stCondLst>
                            <p:childTnLst>
                              <p:par>
                                <p:cTn id="192" presetID="1" presetClass="entr" presetSubtype="0" fill="hold" grpId="0" nodeType="clickEffect">
                                  <p:stCondLst>
                                    <p:cond delay="0"/>
                                  </p:stCondLst>
                                  <p:childTnLst>
                                    <p:set>
                                      <p:cBhvr>
                                        <p:cTn id="193"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1" grpId="2"/>
      <p:bldP spid="21" grpId="3"/>
      <p:bldP spid="21" grpId="4"/>
      <p:bldP spid="21" grpId="5"/>
      <p:bldP spid="21" grpId="6"/>
      <p:bldP spid="21" grpId="7"/>
      <p:bldP spid="21" grpId="8"/>
      <p:bldP spid="21" grpId="9"/>
      <p:bldP spid="21" grpId="10"/>
      <p:bldP spid="21" grpId="11"/>
      <p:bldP spid="22" grpId="0"/>
      <p:bldP spid="22" grpId="1"/>
      <p:bldP spid="22" grpId="2"/>
      <p:bldP spid="22" grpId="3"/>
      <p:bldP spid="22" grpId="4"/>
      <p:bldP spid="22" grpId="5"/>
      <p:bldP spid="22" grpId="6"/>
      <p:bldP spid="22" grpId="7"/>
      <p:bldP spid="22" grpId="8"/>
      <p:bldP spid="22" grpId="9"/>
      <p:bldP spid="22" grpId="10"/>
      <p:bldP spid="22" grpId="11"/>
      <p:bldP spid="22" grpId="12"/>
      <p:bldP spid="31" grpId="0" animBg="1"/>
      <p:bldP spid="32" grpId="0" animBg="1"/>
      <p:bldP spid="33" grpId="0" animBg="1"/>
      <p:bldP spid="34" grpId="0"/>
      <p:bldP spid="35" grpId="0"/>
      <p:bldP spid="35" grpId="1"/>
      <p:bldP spid="28" grpId="0"/>
      <p:bldP spid="28"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29" name="Title 1"/>
          <p:cNvSpPr>
            <a:spLocks noGrp="1"/>
          </p:cNvSpPr>
          <p:nvPr>
            <p:ph type="title"/>
          </p:nvPr>
        </p:nvSpPr>
        <p:spPr>
          <a:xfrm>
            <a:off x="381000" y="152400"/>
            <a:ext cx="8382000" cy="762000"/>
          </a:xfrm>
        </p:spPr>
        <p:txBody>
          <a:bodyPr/>
          <a:lstStyle/>
          <a:p>
            <a:r>
              <a:rPr lang="en-US" altLang="en-US" smtClean="0"/>
              <a:t>Most DRAM Modules Are at Risk</a:t>
            </a:r>
          </a:p>
        </p:txBody>
      </p:sp>
      <p:grpSp>
        <p:nvGrpSpPr>
          <p:cNvPr id="585730" name="Group 4"/>
          <p:cNvGrpSpPr>
            <a:grpSpLocks/>
          </p:cNvGrpSpPr>
          <p:nvPr/>
        </p:nvGrpSpPr>
        <p:grpSpPr bwMode="auto">
          <a:xfrm>
            <a:off x="762000" y="2057400"/>
            <a:ext cx="2147888" cy="1295400"/>
            <a:chOff x="914400" y="2095500"/>
            <a:chExt cx="2147590" cy="1295400"/>
          </a:xfrm>
        </p:grpSpPr>
        <p:pic>
          <p:nvPicPr>
            <p:cNvPr id="7" name="Picture 6"/>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524000" y="2095500"/>
              <a:ext cx="1537990" cy="685800"/>
            </a:xfrm>
            <a:prstGeom prst="rect">
              <a:avLst/>
            </a:prstGeom>
            <a:noFill/>
            <a:ln>
              <a:noFill/>
            </a:ln>
          </p:spPr>
        </p:pic>
        <p:pic>
          <p:nvPicPr>
            <p:cNvPr id="8" name="Picture 7"/>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433810" y="2171700"/>
              <a:ext cx="1537990" cy="685800"/>
            </a:xfrm>
            <a:prstGeom prst="rect">
              <a:avLst/>
            </a:prstGeom>
            <a:noFill/>
            <a:ln>
              <a:noFill/>
            </a:ln>
          </p:spPr>
        </p:pic>
        <p:pic>
          <p:nvPicPr>
            <p:cNvPr id="9" name="Picture 8"/>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357610" y="2247900"/>
              <a:ext cx="1537990" cy="685800"/>
            </a:xfrm>
            <a:prstGeom prst="rect">
              <a:avLst/>
            </a:prstGeom>
            <a:noFill/>
            <a:ln>
              <a:noFill/>
            </a:ln>
          </p:spPr>
        </p:pic>
        <p:pic>
          <p:nvPicPr>
            <p:cNvPr id="10" name="Picture 9"/>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281410" y="2324100"/>
              <a:ext cx="1537990" cy="685800"/>
            </a:xfrm>
            <a:prstGeom prst="rect">
              <a:avLst/>
            </a:prstGeom>
            <a:noFill/>
            <a:ln>
              <a:noFill/>
            </a:ln>
          </p:spPr>
        </p:pic>
        <p:pic>
          <p:nvPicPr>
            <p:cNvPr id="11" name="Picture 10"/>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205210" y="2400300"/>
              <a:ext cx="1537990" cy="685800"/>
            </a:xfrm>
            <a:prstGeom prst="rect">
              <a:avLst/>
            </a:prstGeom>
            <a:noFill/>
            <a:ln>
              <a:noFill/>
            </a:ln>
          </p:spPr>
        </p:pic>
        <p:pic>
          <p:nvPicPr>
            <p:cNvPr id="12" name="Picture 11"/>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129010" y="2476500"/>
              <a:ext cx="1537990" cy="685800"/>
            </a:xfrm>
            <a:prstGeom prst="rect">
              <a:avLst/>
            </a:prstGeom>
            <a:noFill/>
            <a:ln>
              <a:noFill/>
            </a:ln>
          </p:spPr>
        </p:pic>
        <p:pic>
          <p:nvPicPr>
            <p:cNvPr id="13" name="Picture 12"/>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066800" y="2552700"/>
              <a:ext cx="1537990" cy="685800"/>
            </a:xfrm>
            <a:prstGeom prst="rect">
              <a:avLst/>
            </a:prstGeom>
            <a:noFill/>
            <a:ln>
              <a:noFill/>
            </a:ln>
          </p:spPr>
        </p:pic>
        <p:pic>
          <p:nvPicPr>
            <p:cNvPr id="14" name="Picture 13"/>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990600" y="2628900"/>
              <a:ext cx="1537990" cy="685800"/>
            </a:xfrm>
            <a:prstGeom prst="rect">
              <a:avLst/>
            </a:prstGeom>
            <a:noFill/>
            <a:ln>
              <a:noFill/>
            </a:ln>
          </p:spPr>
        </p:pic>
        <p:pic>
          <p:nvPicPr>
            <p:cNvPr id="15" name="Picture 14"/>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914400" y="2705100"/>
              <a:ext cx="1537990" cy="685800"/>
            </a:xfrm>
            <a:prstGeom prst="rect">
              <a:avLst/>
            </a:prstGeom>
            <a:noFill/>
            <a:ln>
              <a:noFill/>
            </a:ln>
          </p:spPr>
        </p:pic>
      </p:grpSp>
      <p:sp>
        <p:nvSpPr>
          <p:cNvPr id="6" name="X"/>
          <p:cNvSpPr/>
          <p:nvPr/>
        </p:nvSpPr>
        <p:spPr>
          <a:xfrm>
            <a:off x="762000" y="2057400"/>
            <a:ext cx="2147888" cy="9906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lnSpc>
                <a:spcPct val="90000"/>
              </a:lnSpc>
              <a:spcBef>
                <a:spcPts val="0"/>
              </a:spcBef>
              <a:spcAft>
                <a:spcPts val="0"/>
              </a:spcAft>
              <a:defRPr/>
            </a:pPr>
            <a:r>
              <a:rPr lang="en-US" sz="4400" b="1" dirty="0">
                <a:solidFill>
                  <a:prstClr val="black"/>
                </a:solidFill>
                <a:latin typeface="Cambria Math" panose="02040503050406030204" pitchFamily="18" charset="0"/>
                <a:ea typeface="Cambria Math" panose="02040503050406030204" pitchFamily="18" charset="0"/>
                <a:cs typeface="Courier New" panose="02070309020205020404" pitchFamily="49" charset="0"/>
              </a:rPr>
              <a:t>86%</a:t>
            </a:r>
          </a:p>
          <a:p>
            <a:pPr algn="ctr" fontAlgn="auto">
              <a:lnSpc>
                <a:spcPct val="90000"/>
              </a:lnSpc>
              <a:spcBef>
                <a:spcPts val="0"/>
              </a:spcBef>
              <a:spcAft>
                <a:spcPts val="0"/>
              </a:spcAft>
              <a:defRPr/>
            </a:pPr>
            <a:r>
              <a:rPr lang="en-US" sz="3200" dirty="0">
                <a:solidFill>
                  <a:prstClr val="black"/>
                </a:solidFill>
                <a:latin typeface="Cambria Math" panose="02040503050406030204" pitchFamily="18" charset="0"/>
                <a:ea typeface="Cambria Math" panose="02040503050406030204" pitchFamily="18" charset="0"/>
                <a:cs typeface="Courier New" panose="02070309020205020404" pitchFamily="49" charset="0"/>
              </a:rPr>
              <a:t>(37/43)</a:t>
            </a:r>
          </a:p>
        </p:txBody>
      </p:sp>
      <p:grpSp>
        <p:nvGrpSpPr>
          <p:cNvPr id="585732" name="Group 16"/>
          <p:cNvGrpSpPr>
            <a:grpSpLocks/>
          </p:cNvGrpSpPr>
          <p:nvPr/>
        </p:nvGrpSpPr>
        <p:grpSpPr bwMode="auto">
          <a:xfrm>
            <a:off x="3498850" y="2057400"/>
            <a:ext cx="2146300" cy="1295400"/>
            <a:chOff x="914400" y="2095500"/>
            <a:chExt cx="2147590" cy="1295400"/>
          </a:xfrm>
        </p:grpSpPr>
        <p:pic>
          <p:nvPicPr>
            <p:cNvPr id="19" name="Picture 18"/>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524000" y="2095500"/>
              <a:ext cx="1537990" cy="685800"/>
            </a:xfrm>
            <a:prstGeom prst="rect">
              <a:avLst/>
            </a:prstGeom>
            <a:noFill/>
            <a:ln>
              <a:noFill/>
            </a:ln>
          </p:spPr>
        </p:pic>
        <p:pic>
          <p:nvPicPr>
            <p:cNvPr id="20" name="Picture 19"/>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433810" y="2171700"/>
              <a:ext cx="1537990" cy="685800"/>
            </a:xfrm>
            <a:prstGeom prst="rect">
              <a:avLst/>
            </a:prstGeom>
            <a:noFill/>
            <a:ln>
              <a:noFill/>
            </a:ln>
          </p:spPr>
        </p:pic>
        <p:pic>
          <p:nvPicPr>
            <p:cNvPr id="21" name="Picture 20"/>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357610" y="2247900"/>
              <a:ext cx="1537990" cy="685800"/>
            </a:xfrm>
            <a:prstGeom prst="rect">
              <a:avLst/>
            </a:prstGeom>
            <a:noFill/>
            <a:ln>
              <a:noFill/>
            </a:ln>
          </p:spPr>
        </p:pic>
        <p:pic>
          <p:nvPicPr>
            <p:cNvPr id="22" name="Picture 2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281410" y="2324100"/>
              <a:ext cx="1537990" cy="685800"/>
            </a:xfrm>
            <a:prstGeom prst="rect">
              <a:avLst/>
            </a:prstGeom>
            <a:noFill/>
            <a:ln>
              <a:noFill/>
            </a:ln>
          </p:spPr>
        </p:pic>
        <p:pic>
          <p:nvPicPr>
            <p:cNvPr id="23" name="Picture 22"/>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205210" y="2400300"/>
              <a:ext cx="1537990" cy="685800"/>
            </a:xfrm>
            <a:prstGeom prst="rect">
              <a:avLst/>
            </a:prstGeom>
            <a:noFill/>
            <a:ln>
              <a:noFill/>
            </a:ln>
          </p:spPr>
        </p:pic>
        <p:pic>
          <p:nvPicPr>
            <p:cNvPr id="24" name="Picture 23"/>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129010" y="2476500"/>
              <a:ext cx="1537990" cy="685800"/>
            </a:xfrm>
            <a:prstGeom prst="rect">
              <a:avLst/>
            </a:prstGeom>
            <a:noFill/>
            <a:ln>
              <a:noFill/>
            </a:ln>
          </p:spPr>
        </p:pic>
        <p:pic>
          <p:nvPicPr>
            <p:cNvPr id="25" name="Picture 24"/>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066800" y="2552700"/>
              <a:ext cx="1537990" cy="685800"/>
            </a:xfrm>
            <a:prstGeom prst="rect">
              <a:avLst/>
            </a:prstGeom>
            <a:noFill/>
            <a:ln>
              <a:noFill/>
            </a:ln>
          </p:spPr>
        </p:pic>
        <p:pic>
          <p:nvPicPr>
            <p:cNvPr id="26" name="Picture 25"/>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990600" y="2628900"/>
              <a:ext cx="1537990" cy="685800"/>
            </a:xfrm>
            <a:prstGeom prst="rect">
              <a:avLst/>
            </a:prstGeom>
            <a:noFill/>
            <a:ln>
              <a:noFill/>
            </a:ln>
          </p:spPr>
        </p:pic>
        <p:pic>
          <p:nvPicPr>
            <p:cNvPr id="27" name="Picture 26"/>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914400" y="2705100"/>
              <a:ext cx="1537990" cy="685800"/>
            </a:xfrm>
            <a:prstGeom prst="rect">
              <a:avLst/>
            </a:prstGeom>
            <a:noFill/>
            <a:ln>
              <a:noFill/>
            </a:ln>
          </p:spPr>
        </p:pic>
      </p:grpSp>
      <p:sp>
        <p:nvSpPr>
          <p:cNvPr id="18" name="X"/>
          <p:cNvSpPr/>
          <p:nvPr/>
        </p:nvSpPr>
        <p:spPr>
          <a:xfrm>
            <a:off x="3498850" y="2057400"/>
            <a:ext cx="2146300" cy="9906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lnSpc>
                <a:spcPct val="90000"/>
              </a:lnSpc>
              <a:spcBef>
                <a:spcPts val="0"/>
              </a:spcBef>
              <a:spcAft>
                <a:spcPts val="0"/>
              </a:spcAft>
              <a:defRPr/>
            </a:pPr>
            <a:r>
              <a:rPr lang="en-US" sz="4400" b="1" dirty="0">
                <a:solidFill>
                  <a:prstClr val="black"/>
                </a:solidFill>
                <a:latin typeface="Cambria Math" panose="02040503050406030204" pitchFamily="18" charset="0"/>
                <a:ea typeface="Cambria Math" panose="02040503050406030204" pitchFamily="18" charset="0"/>
                <a:cs typeface="Courier New" panose="02070309020205020404" pitchFamily="49" charset="0"/>
              </a:rPr>
              <a:t>83%</a:t>
            </a:r>
          </a:p>
          <a:p>
            <a:pPr algn="ctr" fontAlgn="auto">
              <a:lnSpc>
                <a:spcPct val="90000"/>
              </a:lnSpc>
              <a:spcBef>
                <a:spcPts val="0"/>
              </a:spcBef>
              <a:spcAft>
                <a:spcPts val="0"/>
              </a:spcAft>
              <a:defRPr/>
            </a:pPr>
            <a:r>
              <a:rPr lang="en-US" sz="3200" dirty="0">
                <a:solidFill>
                  <a:prstClr val="black"/>
                </a:solidFill>
                <a:latin typeface="Cambria Math" panose="02040503050406030204" pitchFamily="18" charset="0"/>
                <a:ea typeface="Cambria Math" panose="02040503050406030204" pitchFamily="18" charset="0"/>
                <a:cs typeface="Courier New" panose="02070309020205020404" pitchFamily="49" charset="0"/>
              </a:rPr>
              <a:t>(45/54)</a:t>
            </a:r>
          </a:p>
        </p:txBody>
      </p:sp>
      <p:grpSp>
        <p:nvGrpSpPr>
          <p:cNvPr id="585734" name="Group 28"/>
          <p:cNvGrpSpPr>
            <a:grpSpLocks/>
          </p:cNvGrpSpPr>
          <p:nvPr/>
        </p:nvGrpSpPr>
        <p:grpSpPr bwMode="auto">
          <a:xfrm>
            <a:off x="6248400" y="2057400"/>
            <a:ext cx="2147888" cy="1295400"/>
            <a:chOff x="914400" y="2095500"/>
            <a:chExt cx="2147590" cy="1295400"/>
          </a:xfrm>
        </p:grpSpPr>
        <p:pic>
          <p:nvPicPr>
            <p:cNvPr id="31" name="Picture 30"/>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524000" y="2095500"/>
              <a:ext cx="1537990" cy="685800"/>
            </a:xfrm>
            <a:prstGeom prst="rect">
              <a:avLst/>
            </a:prstGeom>
            <a:noFill/>
            <a:ln>
              <a:noFill/>
            </a:ln>
          </p:spPr>
        </p:pic>
        <p:pic>
          <p:nvPicPr>
            <p:cNvPr id="32" name="Picture 31"/>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433810" y="2171700"/>
              <a:ext cx="1537990" cy="685800"/>
            </a:xfrm>
            <a:prstGeom prst="rect">
              <a:avLst/>
            </a:prstGeom>
            <a:noFill/>
            <a:ln>
              <a:noFill/>
            </a:ln>
          </p:spPr>
        </p:pic>
        <p:pic>
          <p:nvPicPr>
            <p:cNvPr id="33" name="Picture 32"/>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357610" y="2247900"/>
              <a:ext cx="1537990" cy="685800"/>
            </a:xfrm>
            <a:prstGeom prst="rect">
              <a:avLst/>
            </a:prstGeom>
            <a:noFill/>
            <a:ln>
              <a:noFill/>
            </a:ln>
          </p:spPr>
        </p:pic>
        <p:pic>
          <p:nvPicPr>
            <p:cNvPr id="34" name="Picture 33"/>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281410" y="2324100"/>
              <a:ext cx="1537990" cy="685800"/>
            </a:xfrm>
            <a:prstGeom prst="rect">
              <a:avLst/>
            </a:prstGeom>
            <a:noFill/>
            <a:ln>
              <a:noFill/>
            </a:ln>
          </p:spPr>
        </p:pic>
        <p:pic>
          <p:nvPicPr>
            <p:cNvPr id="35" name="Picture 34"/>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205210" y="2400300"/>
              <a:ext cx="1537990" cy="685800"/>
            </a:xfrm>
            <a:prstGeom prst="rect">
              <a:avLst/>
            </a:prstGeom>
            <a:noFill/>
            <a:ln>
              <a:noFill/>
            </a:ln>
          </p:spPr>
        </p:pic>
        <p:pic>
          <p:nvPicPr>
            <p:cNvPr id="36" name="Picture 35"/>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129010" y="2476500"/>
              <a:ext cx="1537990" cy="685800"/>
            </a:xfrm>
            <a:prstGeom prst="rect">
              <a:avLst/>
            </a:prstGeom>
            <a:noFill/>
            <a:ln>
              <a:noFill/>
            </a:ln>
          </p:spPr>
        </p:pic>
        <p:pic>
          <p:nvPicPr>
            <p:cNvPr id="37" name="Picture 36"/>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066800" y="2552700"/>
              <a:ext cx="1537990" cy="685800"/>
            </a:xfrm>
            <a:prstGeom prst="rect">
              <a:avLst/>
            </a:prstGeom>
            <a:noFill/>
            <a:ln>
              <a:noFill/>
            </a:ln>
          </p:spPr>
        </p:pic>
        <p:pic>
          <p:nvPicPr>
            <p:cNvPr id="38" name="Picture 37"/>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990600" y="2628900"/>
              <a:ext cx="1537990" cy="685800"/>
            </a:xfrm>
            <a:prstGeom prst="rect">
              <a:avLst/>
            </a:prstGeom>
            <a:noFill/>
            <a:ln>
              <a:noFill/>
            </a:ln>
          </p:spPr>
        </p:pic>
        <p:pic>
          <p:nvPicPr>
            <p:cNvPr id="39" name="Picture 38"/>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914400" y="2705100"/>
              <a:ext cx="1537990" cy="685800"/>
            </a:xfrm>
            <a:prstGeom prst="rect">
              <a:avLst/>
            </a:prstGeom>
            <a:noFill/>
            <a:ln>
              <a:noFill/>
            </a:ln>
          </p:spPr>
        </p:pic>
      </p:grpSp>
      <p:sp>
        <p:nvSpPr>
          <p:cNvPr id="30" name="X"/>
          <p:cNvSpPr/>
          <p:nvPr/>
        </p:nvSpPr>
        <p:spPr>
          <a:xfrm>
            <a:off x="6248400" y="2057400"/>
            <a:ext cx="2147888" cy="10668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lnSpc>
                <a:spcPct val="90000"/>
              </a:lnSpc>
              <a:spcBef>
                <a:spcPts val="0"/>
              </a:spcBef>
              <a:spcAft>
                <a:spcPts val="0"/>
              </a:spcAft>
              <a:defRPr/>
            </a:pPr>
            <a:r>
              <a:rPr lang="en-US" sz="4400" b="1" dirty="0">
                <a:solidFill>
                  <a:prstClr val="black"/>
                </a:solidFill>
                <a:latin typeface="Cambria Math" panose="02040503050406030204" pitchFamily="18" charset="0"/>
                <a:ea typeface="Cambria Math" panose="02040503050406030204" pitchFamily="18" charset="0"/>
                <a:cs typeface="Courier New" panose="02070309020205020404" pitchFamily="49" charset="0"/>
              </a:rPr>
              <a:t>88%</a:t>
            </a:r>
          </a:p>
          <a:p>
            <a:pPr algn="ctr" fontAlgn="auto">
              <a:lnSpc>
                <a:spcPct val="90000"/>
              </a:lnSpc>
              <a:spcBef>
                <a:spcPts val="0"/>
              </a:spcBef>
              <a:spcAft>
                <a:spcPts val="0"/>
              </a:spcAft>
              <a:defRPr/>
            </a:pPr>
            <a:r>
              <a:rPr lang="en-US" sz="3200" dirty="0">
                <a:solidFill>
                  <a:prstClr val="black"/>
                </a:solidFill>
                <a:latin typeface="Cambria Math" panose="02040503050406030204" pitchFamily="18" charset="0"/>
                <a:ea typeface="Cambria Math" panose="02040503050406030204" pitchFamily="18" charset="0"/>
                <a:cs typeface="Courier New" panose="02070309020205020404" pitchFamily="49" charset="0"/>
              </a:rPr>
              <a:t>(28/32)</a:t>
            </a:r>
          </a:p>
        </p:txBody>
      </p:sp>
      <p:sp>
        <p:nvSpPr>
          <p:cNvPr id="41" name="Rectangle 40"/>
          <p:cNvSpPr/>
          <p:nvPr/>
        </p:nvSpPr>
        <p:spPr>
          <a:xfrm>
            <a:off x="609600" y="1066800"/>
            <a:ext cx="2438400" cy="533400"/>
          </a:xfrm>
          <a:prstGeom prst="rect">
            <a:avLst/>
          </a:prstGeom>
          <a:noFill/>
          <a:ln w="76200">
            <a:noFill/>
          </a:ln>
        </p:spPr>
        <p:style>
          <a:lnRef idx="2">
            <a:schemeClr val="dk1">
              <a:shade val="50000"/>
            </a:schemeClr>
          </a:lnRef>
          <a:fillRef idx="1">
            <a:schemeClr val="dk1"/>
          </a:fillRef>
          <a:effectRef idx="0">
            <a:schemeClr val="dk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4800" b="1">
                <a:solidFill>
                  <a:srgbClr val="5B9BD5"/>
                </a:solidFill>
                <a:latin typeface="Calibri Light" panose="020F0302020204030204" pitchFamily="34" charset="0"/>
              </a:rPr>
              <a:t>A</a:t>
            </a:r>
            <a:r>
              <a:rPr lang="en-US" altLang="en-US" sz="4000" b="1">
                <a:solidFill>
                  <a:srgbClr val="5B9BD5"/>
                </a:solidFill>
                <a:latin typeface="Calibri Light" panose="020F0302020204030204" pitchFamily="34" charset="0"/>
              </a:rPr>
              <a:t> </a:t>
            </a:r>
            <a:r>
              <a:rPr lang="en-US" altLang="en-US" sz="3200">
                <a:solidFill>
                  <a:srgbClr val="5B9BD5"/>
                </a:solidFill>
                <a:latin typeface="Calibri Light" panose="020F0302020204030204" pitchFamily="34" charset="0"/>
              </a:rPr>
              <a:t>company</a:t>
            </a:r>
            <a:endParaRPr lang="en-US" altLang="en-US" sz="4000">
              <a:solidFill>
                <a:srgbClr val="5B9BD5"/>
              </a:solidFill>
              <a:latin typeface="Calibri Light" panose="020F0302020204030204" pitchFamily="34" charset="0"/>
            </a:endParaRPr>
          </a:p>
        </p:txBody>
      </p:sp>
      <p:sp>
        <p:nvSpPr>
          <p:cNvPr id="42" name="Rectangle 41"/>
          <p:cNvSpPr/>
          <p:nvPr/>
        </p:nvSpPr>
        <p:spPr>
          <a:xfrm>
            <a:off x="3352800" y="1066800"/>
            <a:ext cx="2438400" cy="533400"/>
          </a:xfrm>
          <a:prstGeom prst="rect">
            <a:avLst/>
          </a:prstGeom>
          <a:noFill/>
          <a:ln w="76200">
            <a:noFill/>
          </a:ln>
        </p:spPr>
        <p:style>
          <a:lnRef idx="2">
            <a:schemeClr val="dk1">
              <a:shade val="50000"/>
            </a:schemeClr>
          </a:lnRef>
          <a:fillRef idx="1">
            <a:schemeClr val="dk1"/>
          </a:fillRef>
          <a:effectRef idx="0">
            <a:schemeClr val="dk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4800" b="1">
                <a:solidFill>
                  <a:srgbClr val="ED7D31"/>
                </a:solidFill>
                <a:latin typeface="Calibri Light" panose="020F0302020204030204" pitchFamily="34" charset="0"/>
              </a:rPr>
              <a:t>B</a:t>
            </a:r>
            <a:r>
              <a:rPr lang="en-US" altLang="en-US" sz="4000">
                <a:solidFill>
                  <a:srgbClr val="ED7D31"/>
                </a:solidFill>
                <a:latin typeface="Calibri Light" panose="020F0302020204030204" pitchFamily="34" charset="0"/>
              </a:rPr>
              <a:t> </a:t>
            </a:r>
            <a:r>
              <a:rPr lang="en-US" altLang="en-US" sz="3200">
                <a:solidFill>
                  <a:srgbClr val="ED7D31"/>
                </a:solidFill>
                <a:latin typeface="Calibri Light" panose="020F0302020204030204" pitchFamily="34" charset="0"/>
              </a:rPr>
              <a:t>company</a:t>
            </a:r>
            <a:endParaRPr lang="en-US" altLang="en-US" sz="4000">
              <a:solidFill>
                <a:srgbClr val="ED7D31"/>
              </a:solidFill>
              <a:latin typeface="Calibri Light" panose="020F0302020204030204" pitchFamily="34" charset="0"/>
            </a:endParaRPr>
          </a:p>
        </p:txBody>
      </p:sp>
      <p:sp>
        <p:nvSpPr>
          <p:cNvPr id="43" name="Rectangle 42"/>
          <p:cNvSpPr/>
          <p:nvPr/>
        </p:nvSpPr>
        <p:spPr>
          <a:xfrm>
            <a:off x="6096000" y="1066800"/>
            <a:ext cx="2438400" cy="533400"/>
          </a:xfrm>
          <a:prstGeom prst="rect">
            <a:avLst/>
          </a:prstGeom>
          <a:noFill/>
          <a:ln w="76200">
            <a:noFill/>
          </a:ln>
        </p:spPr>
        <p:style>
          <a:lnRef idx="2">
            <a:schemeClr val="dk1">
              <a:shade val="50000"/>
            </a:schemeClr>
          </a:lnRef>
          <a:fillRef idx="1">
            <a:schemeClr val="dk1"/>
          </a:fillRef>
          <a:effectRef idx="0">
            <a:schemeClr val="dk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4800" b="1">
                <a:solidFill>
                  <a:srgbClr val="70AD47"/>
                </a:solidFill>
                <a:latin typeface="Calibri Light" panose="020F0302020204030204" pitchFamily="34" charset="0"/>
              </a:rPr>
              <a:t>C </a:t>
            </a:r>
            <a:r>
              <a:rPr lang="en-US" altLang="en-US" sz="3200">
                <a:solidFill>
                  <a:srgbClr val="70AD47"/>
                </a:solidFill>
                <a:latin typeface="Calibri Light" panose="020F0302020204030204" pitchFamily="34" charset="0"/>
              </a:rPr>
              <a:t>company</a:t>
            </a:r>
            <a:endParaRPr lang="en-US" altLang="en-US" sz="4000">
              <a:solidFill>
                <a:srgbClr val="70AD47"/>
              </a:solidFill>
              <a:latin typeface="Calibri Light" panose="020F0302020204030204" pitchFamily="34" charset="0"/>
            </a:endParaRPr>
          </a:p>
        </p:txBody>
      </p:sp>
      <p:sp>
        <p:nvSpPr>
          <p:cNvPr id="45" name="X"/>
          <p:cNvSpPr/>
          <p:nvPr/>
        </p:nvSpPr>
        <p:spPr>
          <a:xfrm>
            <a:off x="747713" y="4343400"/>
            <a:ext cx="2162175" cy="9144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600">
                <a:solidFill>
                  <a:srgbClr val="5B9BD5"/>
                </a:solidFill>
                <a:latin typeface="Calibri Light" panose="020F0302020204030204" pitchFamily="34" charset="0"/>
                <a:cs typeface="Courier New" panose="02070309020205020404" pitchFamily="49" charset="0"/>
              </a:rPr>
              <a:t>Up to</a:t>
            </a:r>
          </a:p>
          <a:p>
            <a:pPr algn="ctr" eaLnBrk="1" hangingPunct="1"/>
            <a:r>
              <a:rPr lang="en-US" altLang="en-US" sz="4400" b="1">
                <a:solidFill>
                  <a:srgbClr val="5B9BD5"/>
                </a:solidFill>
                <a:latin typeface="Cambria Math" panose="02040503050406030204" pitchFamily="18" charset="0"/>
                <a:ea typeface="Cambria Math" panose="02040503050406030204" pitchFamily="18" charset="0"/>
              </a:rPr>
              <a:t>1.0×10</a:t>
            </a:r>
            <a:r>
              <a:rPr lang="en-US" altLang="en-US" sz="4400" b="1" baseline="30000">
                <a:solidFill>
                  <a:srgbClr val="5B9BD5"/>
                </a:solidFill>
                <a:latin typeface="Cambria Math" panose="02040503050406030204" pitchFamily="18" charset="0"/>
                <a:ea typeface="Cambria Math" panose="02040503050406030204" pitchFamily="18" charset="0"/>
              </a:rPr>
              <a:t>7</a:t>
            </a:r>
            <a:r>
              <a:rPr lang="en-US" altLang="en-US" sz="3600">
                <a:solidFill>
                  <a:srgbClr val="5B9BD5"/>
                </a:solidFill>
                <a:latin typeface="Cambria Math" panose="02040503050406030204" pitchFamily="18" charset="0"/>
                <a:ea typeface="Cambria Math" panose="02040503050406030204" pitchFamily="18" charset="0"/>
              </a:rPr>
              <a:t> </a:t>
            </a:r>
            <a:br>
              <a:rPr lang="en-US" altLang="en-US" sz="3600">
                <a:solidFill>
                  <a:srgbClr val="5B9BD5"/>
                </a:solidFill>
                <a:latin typeface="Cambria Math" panose="02040503050406030204" pitchFamily="18" charset="0"/>
                <a:ea typeface="Cambria Math" panose="02040503050406030204" pitchFamily="18" charset="0"/>
              </a:rPr>
            </a:br>
            <a:r>
              <a:rPr lang="en-US" altLang="en-US" sz="3600">
                <a:solidFill>
                  <a:srgbClr val="5B9BD5"/>
                </a:solidFill>
                <a:latin typeface="Calibri Light" panose="020F0302020204030204" pitchFamily="34" charset="0"/>
                <a:cs typeface="Courier New" panose="02070309020205020404" pitchFamily="49" charset="0"/>
              </a:rPr>
              <a:t>errors </a:t>
            </a:r>
          </a:p>
        </p:txBody>
      </p:sp>
      <p:sp>
        <p:nvSpPr>
          <p:cNvPr id="46" name="X"/>
          <p:cNvSpPr/>
          <p:nvPr/>
        </p:nvSpPr>
        <p:spPr>
          <a:xfrm>
            <a:off x="3484563" y="4343400"/>
            <a:ext cx="2160587" cy="9144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600">
                <a:solidFill>
                  <a:srgbClr val="ED7D31"/>
                </a:solidFill>
                <a:latin typeface="Calibri Light" panose="020F0302020204030204" pitchFamily="34" charset="0"/>
                <a:cs typeface="Courier New" panose="02070309020205020404" pitchFamily="49" charset="0"/>
              </a:rPr>
              <a:t>Up to</a:t>
            </a:r>
          </a:p>
          <a:p>
            <a:pPr algn="ctr" eaLnBrk="1" hangingPunct="1"/>
            <a:r>
              <a:rPr lang="en-US" altLang="en-US" sz="4400" b="1">
                <a:solidFill>
                  <a:srgbClr val="ED7D31"/>
                </a:solidFill>
                <a:latin typeface="Cambria Math" panose="02040503050406030204" pitchFamily="18" charset="0"/>
                <a:ea typeface="Cambria Math" panose="02040503050406030204" pitchFamily="18" charset="0"/>
              </a:rPr>
              <a:t>2.7×10</a:t>
            </a:r>
            <a:r>
              <a:rPr lang="en-US" altLang="en-US" sz="4400" b="1" baseline="30000">
                <a:solidFill>
                  <a:srgbClr val="ED7D31"/>
                </a:solidFill>
                <a:latin typeface="Cambria Math" panose="02040503050406030204" pitchFamily="18" charset="0"/>
                <a:ea typeface="Cambria Math" panose="02040503050406030204" pitchFamily="18" charset="0"/>
              </a:rPr>
              <a:t>6</a:t>
            </a:r>
            <a:r>
              <a:rPr lang="en-US" altLang="en-US" sz="3600">
                <a:solidFill>
                  <a:srgbClr val="ED7D31"/>
                </a:solidFill>
                <a:latin typeface="Cambria Math" panose="02040503050406030204" pitchFamily="18" charset="0"/>
                <a:ea typeface="Cambria Math" panose="02040503050406030204" pitchFamily="18" charset="0"/>
              </a:rPr>
              <a:t/>
            </a:r>
            <a:br>
              <a:rPr lang="en-US" altLang="en-US" sz="3600">
                <a:solidFill>
                  <a:srgbClr val="ED7D31"/>
                </a:solidFill>
                <a:latin typeface="Cambria Math" panose="02040503050406030204" pitchFamily="18" charset="0"/>
                <a:ea typeface="Cambria Math" panose="02040503050406030204" pitchFamily="18" charset="0"/>
              </a:rPr>
            </a:br>
            <a:r>
              <a:rPr lang="en-US" altLang="en-US" sz="3600">
                <a:solidFill>
                  <a:srgbClr val="ED7D31"/>
                </a:solidFill>
                <a:latin typeface="Calibri Light" panose="020F0302020204030204" pitchFamily="34" charset="0"/>
                <a:cs typeface="Courier New" panose="02070309020205020404" pitchFamily="49" charset="0"/>
              </a:rPr>
              <a:t>errors </a:t>
            </a:r>
          </a:p>
        </p:txBody>
      </p:sp>
      <p:sp>
        <p:nvSpPr>
          <p:cNvPr id="47" name="X"/>
          <p:cNvSpPr/>
          <p:nvPr/>
        </p:nvSpPr>
        <p:spPr>
          <a:xfrm>
            <a:off x="6234113" y="4343400"/>
            <a:ext cx="2162175" cy="9144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600">
                <a:solidFill>
                  <a:srgbClr val="70AD47"/>
                </a:solidFill>
                <a:latin typeface="Calibri Light" panose="020F0302020204030204" pitchFamily="34" charset="0"/>
                <a:cs typeface="Courier New" panose="02070309020205020404" pitchFamily="49" charset="0"/>
              </a:rPr>
              <a:t>Up to</a:t>
            </a:r>
          </a:p>
          <a:p>
            <a:pPr algn="ctr" eaLnBrk="1" hangingPunct="1"/>
            <a:r>
              <a:rPr lang="en-US" altLang="en-US" sz="4400" b="1">
                <a:solidFill>
                  <a:srgbClr val="70AD47"/>
                </a:solidFill>
                <a:latin typeface="Cambria Math" panose="02040503050406030204" pitchFamily="18" charset="0"/>
                <a:ea typeface="Cambria Math" panose="02040503050406030204" pitchFamily="18" charset="0"/>
              </a:rPr>
              <a:t>3.3×10</a:t>
            </a:r>
            <a:r>
              <a:rPr lang="en-US" altLang="en-US" sz="4400" b="1" baseline="30000">
                <a:solidFill>
                  <a:srgbClr val="70AD47"/>
                </a:solidFill>
                <a:latin typeface="Cambria Math" panose="02040503050406030204" pitchFamily="18" charset="0"/>
                <a:ea typeface="Cambria Math" panose="02040503050406030204" pitchFamily="18" charset="0"/>
              </a:rPr>
              <a:t>5</a:t>
            </a:r>
            <a:r>
              <a:rPr lang="en-US" altLang="en-US" sz="3600">
                <a:solidFill>
                  <a:srgbClr val="70AD47"/>
                </a:solidFill>
                <a:latin typeface="Cambria Math" panose="02040503050406030204" pitchFamily="18" charset="0"/>
                <a:ea typeface="Cambria Math" panose="02040503050406030204" pitchFamily="18" charset="0"/>
              </a:rPr>
              <a:t> </a:t>
            </a:r>
            <a:br>
              <a:rPr lang="en-US" altLang="en-US" sz="3600">
                <a:solidFill>
                  <a:srgbClr val="70AD47"/>
                </a:solidFill>
                <a:latin typeface="Cambria Math" panose="02040503050406030204" pitchFamily="18" charset="0"/>
                <a:ea typeface="Cambria Math" panose="02040503050406030204" pitchFamily="18" charset="0"/>
              </a:rPr>
            </a:br>
            <a:r>
              <a:rPr lang="en-US" altLang="en-US" sz="3600">
                <a:solidFill>
                  <a:srgbClr val="70AD47"/>
                </a:solidFill>
                <a:latin typeface="Calibri Light" panose="020F0302020204030204" pitchFamily="34" charset="0"/>
                <a:cs typeface="Courier New" panose="02070309020205020404" pitchFamily="49" charset="0"/>
              </a:rPr>
              <a:t>errors </a:t>
            </a:r>
          </a:p>
        </p:txBody>
      </p:sp>
      <p:sp>
        <p:nvSpPr>
          <p:cNvPr id="58574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BBB0855-D0F8-471F-B4B4-3D3A71195236}" type="slidenum">
              <a:rPr lang="en-US" altLang="en-US" sz="2000">
                <a:solidFill>
                  <a:srgbClr val="898989"/>
                </a:solidFill>
                <a:latin typeface="Cambria Math" panose="02040503050406030204" pitchFamily="18" charset="0"/>
              </a:rPr>
              <a:pPr eaLnBrk="1" hangingPunct="1"/>
              <a:t>19</a:t>
            </a:fld>
            <a:endParaRPr lang="en-US" altLang="en-US" sz="2000">
              <a:solidFill>
                <a:srgbClr val="898989"/>
              </a:solidFill>
              <a:latin typeface="Cambria Math" panose="02040503050406030204" pitchFamily="18" charset="0"/>
            </a:endParaRPr>
          </a:p>
        </p:txBody>
      </p:sp>
      <p:sp>
        <p:nvSpPr>
          <p:cNvPr id="3" name="Rectangle 2"/>
          <p:cNvSpPr/>
          <p:nvPr/>
        </p:nvSpPr>
        <p:spPr>
          <a:xfrm>
            <a:off x="107950" y="6092825"/>
            <a:ext cx="8242300" cy="646113"/>
          </a:xfrm>
          <a:prstGeom prst="rect">
            <a:avLst/>
          </a:prstGeom>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solidFill>
                  <a:srgbClr val="000000"/>
                </a:solidFill>
                <a:latin typeface="Tahoma" panose="020B0604030504040204" pitchFamily="34" charset="0"/>
              </a:rPr>
              <a:t>Kim+, “</a:t>
            </a:r>
            <a:r>
              <a:rPr lang="en-US" altLang="ja-JP" sz="1800">
                <a:solidFill>
                  <a:srgbClr val="0000FF"/>
                </a:solidFill>
                <a:latin typeface="Calibri" panose="020F0502020204030204" pitchFamily="34" charset="0"/>
              </a:rPr>
              <a:t>Flipping Bits in Memory Without Accessing Them: An Experimental Study of DRAM Disturbance Errors</a:t>
            </a:r>
            <a:r>
              <a:rPr lang="en-US" altLang="ja-JP" sz="1800">
                <a:solidFill>
                  <a:srgbClr val="000000"/>
                </a:solidFill>
                <a:latin typeface="Tahoma" panose="020B0604030504040204" pitchFamily="34" charset="0"/>
              </a:rPr>
              <a:t>,</a:t>
            </a:r>
            <a:r>
              <a:rPr lang="en-US" altLang="en-US" sz="1800">
                <a:solidFill>
                  <a:srgbClr val="000000"/>
                </a:solidFill>
                <a:latin typeface="Tahoma" panose="020B0604030504040204" pitchFamily="34" charset="0"/>
              </a:rPr>
              <a:t>”</a:t>
            </a:r>
            <a:r>
              <a:rPr lang="en-US" altLang="ja-JP" sz="1800">
                <a:solidFill>
                  <a:srgbClr val="000000"/>
                </a:solidFill>
                <a:latin typeface="Tahoma" panose="020B0604030504040204" pitchFamily="34" charset="0"/>
              </a:rPr>
              <a:t> ISCA 2014.</a:t>
            </a:r>
            <a:endParaRPr lang="en-US" altLang="en-US" sz="1800">
              <a:solidFill>
                <a:srgbClr val="000000"/>
              </a:solidFill>
              <a:latin typeface="Tahoma" panose="020B060403050404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altLang="en-US" smtClean="0"/>
              <a:t>Reminders</a:t>
            </a:r>
          </a:p>
        </p:txBody>
      </p:sp>
      <p:sp>
        <p:nvSpPr>
          <p:cNvPr id="66562" name="Content Placeholder 2"/>
          <p:cNvSpPr>
            <a:spLocks noGrp="1"/>
          </p:cNvSpPr>
          <p:nvPr>
            <p:ph idx="1"/>
          </p:nvPr>
        </p:nvSpPr>
        <p:spPr>
          <a:xfrm>
            <a:off x="228600" y="996950"/>
            <a:ext cx="8610600" cy="5194300"/>
          </a:xfrm>
        </p:spPr>
        <p:txBody>
          <a:bodyPr/>
          <a:lstStyle/>
          <a:p>
            <a:r>
              <a:rPr lang="en-US" altLang="en-US" smtClean="0"/>
              <a:t>Homework 0’s and Main Memory Scaling reviews</a:t>
            </a:r>
          </a:p>
          <a:p>
            <a:endParaRPr lang="en-US" altLang="en-US" smtClean="0"/>
          </a:p>
          <a:p>
            <a:r>
              <a:rPr lang="en-US" altLang="en-US" smtClean="0"/>
              <a:t>Please send me and Yixin your 3 papers</a:t>
            </a:r>
          </a:p>
          <a:p>
            <a:pPr lvl="1"/>
            <a:r>
              <a:rPr lang="en-US" altLang="en-US" smtClean="0"/>
              <a:t>Your paper reviews are due September 4</a:t>
            </a:r>
          </a:p>
          <a:p>
            <a:endParaRPr lang="en-US" altLang="en-US" smtClean="0"/>
          </a:p>
          <a:p>
            <a:r>
              <a:rPr lang="en-US" altLang="en-US" smtClean="0"/>
              <a:t>Hamming talk review due September 6</a:t>
            </a:r>
          </a:p>
          <a:p>
            <a:endParaRPr lang="en-US" altLang="en-US" smtClean="0"/>
          </a:p>
          <a:p>
            <a:r>
              <a:rPr lang="en-US" altLang="en-US" smtClean="0"/>
              <a:t>Think about your projects</a:t>
            </a:r>
          </a:p>
          <a:p>
            <a:pPr lvl="1"/>
            <a:r>
              <a:rPr lang="en-US" altLang="en-US" smtClean="0"/>
              <a:t>Project handout will be online soon</a:t>
            </a:r>
          </a:p>
          <a:p>
            <a:pPr lvl="1"/>
            <a:r>
              <a:rPr lang="en-US" altLang="en-US" smtClean="0"/>
              <a:t>Proposal will be due ~September 30</a:t>
            </a:r>
          </a:p>
          <a:p>
            <a:pPr lvl="1"/>
            <a:endParaRPr lang="en-US" altLang="en-US" smtClean="0"/>
          </a:p>
        </p:txBody>
      </p:sp>
      <p:sp>
        <p:nvSpPr>
          <p:cNvPr id="6656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1E00D88-F2CA-4A7E-8E42-3220E821AFEF}" type="slidenum">
              <a:rPr lang="en-US" altLang="en-US" sz="1600">
                <a:solidFill>
                  <a:srgbClr val="000000"/>
                </a:solidFill>
                <a:latin typeface="Garamond" panose="02020404030301010803" pitchFamily="18" charset="0"/>
              </a:rPr>
              <a:pPr eaLnBrk="1" hangingPunct="1"/>
              <a:t>2</a:t>
            </a:fld>
            <a:endParaRPr lang="en-US" altLang="en-US" sz="1600">
              <a:solidFill>
                <a:srgbClr val="000000"/>
              </a:solidFill>
              <a:latin typeface="Garamond" panose="02020404030301010803"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6753"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81575" y="990600"/>
            <a:ext cx="3762375"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6754" name="Picture 2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8750" y="1133475"/>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eft-Right Arrow 2"/>
          <p:cNvSpPr/>
          <p:nvPr/>
        </p:nvSpPr>
        <p:spPr>
          <a:xfrm>
            <a:off x="3429000" y="1566863"/>
            <a:ext cx="1411288" cy="895350"/>
          </a:xfrm>
          <a:prstGeom prst="lef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3600" b="1">
              <a:solidFill>
                <a:srgbClr val="FFFFFF"/>
              </a:solidFill>
              <a:latin typeface="Calibri Light" panose="020F0302020204030204" pitchFamily="34" charset="0"/>
            </a:endParaRPr>
          </a:p>
        </p:txBody>
      </p:sp>
      <p:sp>
        <p:nvSpPr>
          <p:cNvPr id="6" name="TextBox 5"/>
          <p:cNvSpPr txBox="1"/>
          <p:nvPr/>
        </p:nvSpPr>
        <p:spPr>
          <a:xfrm>
            <a:off x="4572000" y="228600"/>
            <a:ext cx="4572000" cy="914400"/>
          </a:xfrm>
          <a:prstGeom prst="rect">
            <a:avLst/>
          </a:prstGeom>
          <a:noFill/>
        </p:spPr>
        <p:txBody>
          <a:bodyPr anchor="ctr"/>
          <a:lstStyle/>
          <a:p>
            <a:pPr algn="ctr" fontAlgn="auto">
              <a:spcBef>
                <a:spcPts val="0"/>
              </a:spcBef>
              <a:spcAft>
                <a:spcPts val="0"/>
              </a:spcAft>
              <a:defRPr/>
            </a:pPr>
            <a:r>
              <a:rPr lang="en-US" sz="5400" b="1">
                <a:solidFill>
                  <a:prstClr val="black">
                    <a:lumMod val="65000"/>
                    <a:lumOff val="35000"/>
                  </a:prstClr>
                </a:solidFill>
                <a:latin typeface="Calibri Light"/>
                <a:ea typeface="+mn-ea"/>
              </a:rPr>
              <a:t>DRAM Module</a:t>
            </a:r>
          </a:p>
        </p:txBody>
      </p:sp>
      <p:sp>
        <p:nvSpPr>
          <p:cNvPr id="7" name="TextBox 6"/>
          <p:cNvSpPr txBox="1"/>
          <p:nvPr/>
        </p:nvSpPr>
        <p:spPr>
          <a:xfrm>
            <a:off x="685800" y="228600"/>
            <a:ext cx="3238500" cy="914400"/>
          </a:xfrm>
          <a:prstGeom prst="rect">
            <a:avLst/>
          </a:prstGeom>
          <a:noFill/>
        </p:spPr>
        <p:txBody>
          <a:bodyPr anchor="ctr"/>
          <a:lstStyle/>
          <a:p>
            <a:pPr algn="ctr" fontAlgn="auto">
              <a:spcBef>
                <a:spcPts val="0"/>
              </a:spcBef>
              <a:spcAft>
                <a:spcPts val="0"/>
              </a:spcAft>
              <a:defRPr/>
            </a:pPr>
            <a:r>
              <a:rPr lang="en-US" sz="5400" b="1">
                <a:solidFill>
                  <a:prstClr val="black">
                    <a:lumMod val="65000"/>
                    <a:lumOff val="35000"/>
                  </a:prstClr>
                </a:solidFill>
                <a:latin typeface="Calibri Light"/>
                <a:ea typeface="+mn-ea"/>
              </a:rPr>
              <a:t>x86 CPU</a:t>
            </a:r>
          </a:p>
        </p:txBody>
      </p:sp>
      <p:sp>
        <p:nvSpPr>
          <p:cNvPr id="4" name="Rectangle 3"/>
          <p:cNvSpPr/>
          <p:nvPr/>
        </p:nvSpPr>
        <p:spPr>
          <a:xfrm>
            <a:off x="4752975" y="2762250"/>
            <a:ext cx="3762375"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17" name="DRAM"/>
          <p:cNvSpPr/>
          <p:nvPr/>
        </p:nvSpPr>
        <p:spPr>
          <a:xfrm>
            <a:off x="5029200" y="3200400"/>
            <a:ext cx="3657600" cy="3105150"/>
          </a:xfrm>
          <a:prstGeom prst="roundRect">
            <a:avLst>
              <a:gd name="adj" fmla="val 11319"/>
            </a:avLst>
          </a:prstGeom>
          <a:solidFill>
            <a:schemeClr val="bg1">
              <a:lumMod val="85000"/>
            </a:schemeClr>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cxnSp>
        <p:nvCxnSpPr>
          <p:cNvPr id="24" name="YArrow"/>
          <p:cNvCxnSpPr>
            <a:stCxn id="26" idx="3"/>
            <a:endCxn id="29" idx="1"/>
          </p:cNvCxnSpPr>
          <p:nvPr/>
        </p:nvCxnSpPr>
        <p:spPr>
          <a:xfrm>
            <a:off x="5715000" y="5337175"/>
            <a:ext cx="381000" cy="0"/>
          </a:xfrm>
          <a:prstGeom prst="straightConnector1">
            <a:avLst/>
          </a:prstGeom>
          <a:ln w="38100" cap="rnd">
            <a:solidFill>
              <a:srgbClr val="FF0000"/>
            </a:solidFill>
            <a:round/>
            <a:tailEnd type="arrow" w="lg" len="med"/>
          </a:ln>
        </p:spPr>
        <p:style>
          <a:lnRef idx="1">
            <a:schemeClr val="accent1"/>
          </a:lnRef>
          <a:fillRef idx="0">
            <a:schemeClr val="accent1"/>
          </a:fillRef>
          <a:effectRef idx="0">
            <a:schemeClr val="accent1"/>
          </a:effectRef>
          <a:fontRef idx="minor">
            <a:schemeClr val="tx1"/>
          </a:fontRef>
        </p:style>
      </p:cxnSp>
      <p:sp>
        <p:nvSpPr>
          <p:cNvPr id="26" name="Y"/>
          <p:cNvSpPr/>
          <p:nvPr/>
        </p:nvSpPr>
        <p:spPr>
          <a:xfrm>
            <a:off x="5105400" y="5146675"/>
            <a:ext cx="609600" cy="3810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en-US" sz="3200" b="1">
                <a:solidFill>
                  <a:srgbClr val="FF0000"/>
                </a:solidFill>
                <a:latin typeface="Courier New" panose="02070309020205020404" pitchFamily="49" charset="0"/>
                <a:cs typeface="Courier New" panose="02070309020205020404" pitchFamily="49" charset="0"/>
              </a:rPr>
              <a:t>Y</a:t>
            </a:r>
            <a:endParaRPr lang="en-US" altLang="en-US" sz="2800" b="1">
              <a:solidFill>
                <a:srgbClr val="FF0000"/>
              </a:solidFill>
              <a:latin typeface="Courier New" panose="02070309020205020404" pitchFamily="49" charset="0"/>
              <a:cs typeface="Courier New" panose="02070309020205020404" pitchFamily="49" charset="0"/>
            </a:endParaRPr>
          </a:p>
        </p:txBody>
      </p:sp>
      <p:cxnSp>
        <p:nvCxnSpPr>
          <p:cNvPr id="9" name="XArrow"/>
          <p:cNvCxnSpPr>
            <a:stCxn id="25" idx="3"/>
          </p:cNvCxnSpPr>
          <p:nvPr/>
        </p:nvCxnSpPr>
        <p:spPr>
          <a:xfrm>
            <a:off x="5715000" y="4194175"/>
            <a:ext cx="381000" cy="0"/>
          </a:xfrm>
          <a:prstGeom prst="straightConnector1">
            <a:avLst/>
          </a:prstGeom>
          <a:ln w="38100" cap="rnd">
            <a:solidFill>
              <a:srgbClr val="FF0000"/>
            </a:solidFill>
            <a:round/>
            <a:tailEnd type="arrow" w="lg" len="med"/>
          </a:ln>
        </p:spPr>
        <p:style>
          <a:lnRef idx="1">
            <a:schemeClr val="accent1"/>
          </a:lnRef>
          <a:fillRef idx="0">
            <a:schemeClr val="accent1"/>
          </a:fillRef>
          <a:effectRef idx="0">
            <a:schemeClr val="accent1"/>
          </a:effectRef>
          <a:fontRef idx="minor">
            <a:schemeClr val="tx1"/>
          </a:fontRef>
        </p:style>
      </p:cxnSp>
      <p:sp>
        <p:nvSpPr>
          <p:cNvPr id="25" name="X"/>
          <p:cNvSpPr/>
          <p:nvPr/>
        </p:nvSpPr>
        <p:spPr>
          <a:xfrm>
            <a:off x="5105400" y="4003675"/>
            <a:ext cx="609600" cy="3810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en-US" sz="3200" b="1">
                <a:solidFill>
                  <a:srgbClr val="FF0000"/>
                </a:solidFill>
                <a:latin typeface="Courier New" panose="02070309020205020404" pitchFamily="49" charset="0"/>
                <a:cs typeface="Courier New" panose="02070309020205020404" pitchFamily="49" charset="0"/>
              </a:rPr>
              <a:t>X</a:t>
            </a:r>
            <a:endParaRPr lang="en-US" altLang="en-US" sz="2800" b="1">
              <a:solidFill>
                <a:srgbClr val="FF0000"/>
              </a:solidFill>
              <a:latin typeface="Courier New" panose="02070309020205020404" pitchFamily="49" charset="0"/>
              <a:cs typeface="Courier New" panose="02070309020205020404" pitchFamily="49" charset="0"/>
            </a:endParaRPr>
          </a:p>
        </p:txBody>
      </p:sp>
      <p:sp>
        <p:nvSpPr>
          <p:cNvPr id="28" name="Row"/>
          <p:cNvSpPr/>
          <p:nvPr/>
        </p:nvSpPr>
        <p:spPr>
          <a:xfrm>
            <a:off x="6096000" y="5527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3600">
              <a:solidFill>
                <a:srgbClr val="000000"/>
              </a:solidFill>
              <a:latin typeface="Courier New" panose="02070309020205020404" pitchFamily="49" charset="0"/>
              <a:cs typeface="Courier New" panose="02070309020205020404" pitchFamily="49" charset="0"/>
            </a:endParaRPr>
          </a:p>
        </p:txBody>
      </p:sp>
      <p:sp>
        <p:nvSpPr>
          <p:cNvPr id="29" name="RowY"/>
          <p:cNvSpPr/>
          <p:nvPr/>
        </p:nvSpPr>
        <p:spPr>
          <a:xfrm>
            <a:off x="6096000" y="5146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2800" b="1">
              <a:solidFill>
                <a:srgbClr val="000000"/>
              </a:solidFill>
              <a:latin typeface="Calibri Light" panose="020F0302020204030204" pitchFamily="34" charset="0"/>
              <a:cs typeface="Courier New" panose="02070309020205020404" pitchFamily="49" charset="0"/>
            </a:endParaRPr>
          </a:p>
        </p:txBody>
      </p:sp>
      <p:sp>
        <p:nvSpPr>
          <p:cNvPr id="30" name="Row"/>
          <p:cNvSpPr/>
          <p:nvPr/>
        </p:nvSpPr>
        <p:spPr>
          <a:xfrm>
            <a:off x="6096000" y="4765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000000"/>
              </a:solidFill>
              <a:latin typeface="Courier New" panose="02070309020205020404" pitchFamily="49" charset="0"/>
              <a:cs typeface="Courier New" panose="02070309020205020404" pitchFamily="49" charset="0"/>
            </a:endParaRPr>
          </a:p>
        </p:txBody>
      </p:sp>
      <p:sp>
        <p:nvSpPr>
          <p:cNvPr id="31" name="Row"/>
          <p:cNvSpPr/>
          <p:nvPr/>
        </p:nvSpPr>
        <p:spPr>
          <a:xfrm>
            <a:off x="6096000" y="4384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000000"/>
              </a:solidFill>
              <a:latin typeface="Courier New" panose="02070309020205020404" pitchFamily="49" charset="0"/>
              <a:cs typeface="Courier New" panose="02070309020205020404" pitchFamily="49" charset="0"/>
            </a:endParaRPr>
          </a:p>
        </p:txBody>
      </p:sp>
      <p:sp>
        <p:nvSpPr>
          <p:cNvPr id="32" name="RowX"/>
          <p:cNvSpPr/>
          <p:nvPr/>
        </p:nvSpPr>
        <p:spPr>
          <a:xfrm>
            <a:off x="6096000" y="4003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2800" b="1">
              <a:solidFill>
                <a:srgbClr val="000000"/>
              </a:solidFill>
              <a:latin typeface="Calibri Light" panose="020F0302020204030204" pitchFamily="34" charset="0"/>
              <a:cs typeface="Courier New" panose="02070309020205020404" pitchFamily="49" charset="0"/>
            </a:endParaRPr>
          </a:p>
        </p:txBody>
      </p:sp>
      <p:sp>
        <p:nvSpPr>
          <p:cNvPr id="33" name="Row"/>
          <p:cNvSpPr/>
          <p:nvPr/>
        </p:nvSpPr>
        <p:spPr>
          <a:xfrm>
            <a:off x="6096000" y="3622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000000"/>
              </a:solidFill>
              <a:latin typeface="Courier New" panose="02070309020205020404" pitchFamily="49" charset="0"/>
              <a:cs typeface="Courier New" panose="02070309020205020404" pitchFamily="49" charset="0"/>
            </a:endParaRPr>
          </a:p>
        </p:txBody>
      </p:sp>
      <p:sp>
        <p:nvSpPr>
          <p:cNvPr id="16" name="CPU"/>
          <p:cNvSpPr/>
          <p:nvPr/>
        </p:nvSpPr>
        <p:spPr>
          <a:xfrm>
            <a:off x="457200" y="3200400"/>
            <a:ext cx="3657600" cy="3105150"/>
          </a:xfrm>
          <a:prstGeom prst="roundRect">
            <a:avLst>
              <a:gd name="adj" fmla="val 11319"/>
            </a:avLst>
          </a:prstGeom>
          <a:solidFill>
            <a:srgbClr val="0D3533"/>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lstStyle>
            <a:lvl1pPr marL="1143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90000"/>
              </a:lnSpc>
            </a:pPr>
            <a:r>
              <a:rPr lang="en-US" altLang="en-US" sz="2800" u="sng">
                <a:solidFill>
                  <a:srgbClr val="FFFFFF"/>
                </a:solidFill>
                <a:latin typeface="Courier New" panose="02070309020205020404" pitchFamily="49" charset="0"/>
                <a:cs typeface="Courier New" panose="02070309020205020404" pitchFamily="49" charset="0"/>
              </a:rPr>
              <a:t>loop</a:t>
            </a:r>
            <a:r>
              <a:rPr lang="en-US" altLang="en-US" sz="2800">
                <a:solidFill>
                  <a:srgbClr val="FFFFFF"/>
                </a:solidFill>
                <a:latin typeface="Courier New" panose="02070309020205020404" pitchFamily="49" charset="0"/>
                <a:cs typeface="Courier New" panose="02070309020205020404" pitchFamily="49" charset="0"/>
              </a:rPr>
              <a:t>:</a:t>
            </a:r>
          </a:p>
          <a:p>
            <a:pPr eaLnBrk="1" hangingPunct="1">
              <a:lnSpc>
                <a:spcPct val="90000"/>
              </a:lnSpc>
            </a:pPr>
            <a:r>
              <a:rPr lang="en-US" altLang="en-US" sz="2800">
                <a:solidFill>
                  <a:srgbClr val="FFFFFF"/>
                </a:solidFill>
                <a:latin typeface="Courier New" panose="02070309020205020404" pitchFamily="49" charset="0"/>
                <a:cs typeface="Courier New" panose="02070309020205020404" pitchFamily="49" charset="0"/>
              </a:rPr>
              <a:t>  mov (</a:t>
            </a:r>
            <a:r>
              <a:rPr lang="en-US" altLang="en-US" sz="2800" b="1">
                <a:solidFill>
                  <a:srgbClr val="FF0000"/>
                </a:solidFill>
                <a:latin typeface="Courier New" panose="02070309020205020404" pitchFamily="49" charset="0"/>
                <a:cs typeface="Courier New" panose="02070309020205020404" pitchFamily="49" charset="0"/>
              </a:rPr>
              <a:t>X</a:t>
            </a:r>
            <a:r>
              <a:rPr lang="en-US" altLang="en-US" sz="2800">
                <a:solidFill>
                  <a:srgbClr val="FFFFFF"/>
                </a:solidFill>
                <a:latin typeface="Courier New" panose="02070309020205020404" pitchFamily="49" charset="0"/>
                <a:cs typeface="Courier New" panose="02070309020205020404" pitchFamily="49" charset="0"/>
              </a:rPr>
              <a:t>), %eax</a:t>
            </a:r>
          </a:p>
          <a:p>
            <a:pPr eaLnBrk="1" hangingPunct="1">
              <a:lnSpc>
                <a:spcPct val="90000"/>
              </a:lnSpc>
            </a:pPr>
            <a:r>
              <a:rPr lang="en-US" altLang="en-US" sz="2800">
                <a:solidFill>
                  <a:srgbClr val="FFFFFF"/>
                </a:solidFill>
                <a:latin typeface="Courier New" panose="02070309020205020404" pitchFamily="49" charset="0"/>
                <a:cs typeface="Courier New" panose="02070309020205020404" pitchFamily="49" charset="0"/>
              </a:rPr>
              <a:t>  mov (</a:t>
            </a:r>
            <a:r>
              <a:rPr lang="en-US" altLang="en-US" sz="2800" b="1">
                <a:solidFill>
                  <a:srgbClr val="FF0000"/>
                </a:solidFill>
                <a:latin typeface="Courier New" panose="02070309020205020404" pitchFamily="49" charset="0"/>
                <a:cs typeface="Courier New" panose="02070309020205020404" pitchFamily="49" charset="0"/>
              </a:rPr>
              <a:t>Y</a:t>
            </a:r>
            <a:r>
              <a:rPr lang="en-US" altLang="en-US" sz="2800">
                <a:solidFill>
                  <a:srgbClr val="FFFFFF"/>
                </a:solidFill>
                <a:latin typeface="Courier New" panose="02070309020205020404" pitchFamily="49" charset="0"/>
                <a:cs typeface="Courier New" panose="02070309020205020404" pitchFamily="49" charset="0"/>
              </a:rPr>
              <a:t>), %ebx</a:t>
            </a:r>
          </a:p>
          <a:p>
            <a:pPr eaLnBrk="1" hangingPunct="1">
              <a:lnSpc>
                <a:spcPct val="90000"/>
              </a:lnSpc>
            </a:pPr>
            <a:r>
              <a:rPr lang="en-US" altLang="en-US" sz="2800">
                <a:solidFill>
                  <a:srgbClr val="FFFFFF"/>
                </a:solidFill>
                <a:latin typeface="Courier New" panose="02070309020205020404" pitchFamily="49" charset="0"/>
                <a:cs typeface="Courier New" panose="02070309020205020404" pitchFamily="49" charset="0"/>
              </a:rPr>
              <a:t>  clflush (</a:t>
            </a:r>
            <a:r>
              <a:rPr lang="en-US" altLang="en-US" sz="2800" b="1">
                <a:solidFill>
                  <a:srgbClr val="FF0000"/>
                </a:solidFill>
                <a:latin typeface="Courier New" panose="02070309020205020404" pitchFamily="49" charset="0"/>
                <a:cs typeface="Courier New" panose="02070309020205020404" pitchFamily="49" charset="0"/>
              </a:rPr>
              <a:t>X</a:t>
            </a:r>
            <a:r>
              <a:rPr lang="en-US" altLang="en-US" sz="2800">
                <a:solidFill>
                  <a:srgbClr val="FFFFFF"/>
                </a:solidFill>
                <a:latin typeface="Courier New" panose="02070309020205020404" pitchFamily="49" charset="0"/>
                <a:cs typeface="Courier New" panose="02070309020205020404" pitchFamily="49" charset="0"/>
              </a:rPr>
              <a:t>)  </a:t>
            </a:r>
          </a:p>
          <a:p>
            <a:pPr eaLnBrk="1" hangingPunct="1">
              <a:lnSpc>
                <a:spcPct val="90000"/>
              </a:lnSpc>
            </a:pPr>
            <a:r>
              <a:rPr lang="en-US" altLang="en-US" sz="2800">
                <a:solidFill>
                  <a:srgbClr val="FFFFFF"/>
                </a:solidFill>
                <a:latin typeface="Courier New" panose="02070309020205020404" pitchFamily="49" charset="0"/>
                <a:cs typeface="Courier New" panose="02070309020205020404" pitchFamily="49" charset="0"/>
              </a:rPr>
              <a:t>  clflush (</a:t>
            </a:r>
            <a:r>
              <a:rPr lang="en-US" altLang="en-US" sz="2800" b="1">
                <a:solidFill>
                  <a:srgbClr val="FF0000"/>
                </a:solidFill>
                <a:latin typeface="Courier New" panose="02070309020205020404" pitchFamily="49" charset="0"/>
                <a:cs typeface="Courier New" panose="02070309020205020404" pitchFamily="49" charset="0"/>
              </a:rPr>
              <a:t>Y</a:t>
            </a:r>
            <a:r>
              <a:rPr lang="en-US" altLang="en-US" sz="2800">
                <a:solidFill>
                  <a:srgbClr val="FFFFFF"/>
                </a:solidFill>
                <a:latin typeface="Courier New" panose="02070309020205020404" pitchFamily="49" charset="0"/>
                <a:cs typeface="Courier New" panose="02070309020205020404" pitchFamily="49" charset="0"/>
              </a:rPr>
              <a:t>)</a:t>
            </a:r>
          </a:p>
          <a:p>
            <a:pPr eaLnBrk="1" hangingPunct="1">
              <a:lnSpc>
                <a:spcPct val="90000"/>
              </a:lnSpc>
            </a:pPr>
            <a:r>
              <a:rPr lang="en-US" altLang="en-US" sz="2800">
                <a:solidFill>
                  <a:srgbClr val="FFFFFF"/>
                </a:solidFill>
                <a:latin typeface="Courier New" panose="02070309020205020404" pitchFamily="49" charset="0"/>
                <a:cs typeface="Courier New" panose="02070309020205020404" pitchFamily="49" charset="0"/>
              </a:rPr>
              <a:t>  mfence</a:t>
            </a:r>
          </a:p>
          <a:p>
            <a:pPr eaLnBrk="1" hangingPunct="1">
              <a:lnSpc>
                <a:spcPct val="90000"/>
              </a:lnSpc>
            </a:pPr>
            <a:r>
              <a:rPr lang="en-US" altLang="en-US" sz="2800">
                <a:solidFill>
                  <a:srgbClr val="FFFFFF"/>
                </a:solidFill>
                <a:latin typeface="Courier New" panose="02070309020205020404" pitchFamily="49" charset="0"/>
                <a:cs typeface="Courier New" panose="02070309020205020404" pitchFamily="49" charset="0"/>
              </a:rPr>
              <a:t>  jmp </a:t>
            </a:r>
            <a:r>
              <a:rPr lang="en-US" altLang="en-US" sz="2800" u="sng">
                <a:solidFill>
                  <a:srgbClr val="FFFFFF"/>
                </a:solidFill>
                <a:latin typeface="Courier New" panose="02070309020205020404" pitchFamily="49" charset="0"/>
                <a:cs typeface="Courier New" panose="02070309020205020404" pitchFamily="49" charset="0"/>
              </a:rPr>
              <a:t>loop</a:t>
            </a:r>
            <a:endParaRPr lang="en-US" altLang="en-US" sz="2800">
              <a:solidFill>
                <a:srgbClr val="FFFFFF"/>
              </a:solidFill>
              <a:latin typeface="Courier New" panose="02070309020205020404" pitchFamily="49" charset="0"/>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7777" name="Picture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0" y="1133475"/>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777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81575" y="990600"/>
            <a:ext cx="3762375"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eft-Right Arrow 2"/>
          <p:cNvSpPr/>
          <p:nvPr/>
        </p:nvSpPr>
        <p:spPr>
          <a:xfrm>
            <a:off x="3429000" y="1566863"/>
            <a:ext cx="1411288" cy="895350"/>
          </a:xfrm>
          <a:prstGeom prst="lef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3600" b="1">
              <a:solidFill>
                <a:srgbClr val="FFFFFF"/>
              </a:solidFill>
              <a:latin typeface="Calibri Light" panose="020F0302020204030204" pitchFamily="34" charset="0"/>
            </a:endParaRPr>
          </a:p>
        </p:txBody>
      </p:sp>
      <p:sp>
        <p:nvSpPr>
          <p:cNvPr id="6" name="TextBox 5"/>
          <p:cNvSpPr txBox="1"/>
          <p:nvPr/>
        </p:nvSpPr>
        <p:spPr>
          <a:xfrm>
            <a:off x="4572000" y="228600"/>
            <a:ext cx="4572000" cy="914400"/>
          </a:xfrm>
          <a:prstGeom prst="rect">
            <a:avLst/>
          </a:prstGeom>
          <a:noFill/>
        </p:spPr>
        <p:txBody>
          <a:bodyPr anchor="ctr"/>
          <a:lstStyle/>
          <a:p>
            <a:pPr algn="ctr" fontAlgn="auto">
              <a:spcBef>
                <a:spcPts val="0"/>
              </a:spcBef>
              <a:spcAft>
                <a:spcPts val="0"/>
              </a:spcAft>
              <a:defRPr/>
            </a:pPr>
            <a:r>
              <a:rPr lang="en-US" sz="5400" b="1">
                <a:solidFill>
                  <a:prstClr val="black">
                    <a:lumMod val="65000"/>
                    <a:lumOff val="35000"/>
                  </a:prstClr>
                </a:solidFill>
                <a:latin typeface="Calibri Light"/>
                <a:ea typeface="+mn-ea"/>
              </a:rPr>
              <a:t>DRAM Module</a:t>
            </a:r>
          </a:p>
        </p:txBody>
      </p:sp>
      <p:sp>
        <p:nvSpPr>
          <p:cNvPr id="7" name="TextBox 6"/>
          <p:cNvSpPr txBox="1"/>
          <p:nvPr/>
        </p:nvSpPr>
        <p:spPr>
          <a:xfrm>
            <a:off x="685800" y="228600"/>
            <a:ext cx="3238500" cy="914400"/>
          </a:xfrm>
          <a:prstGeom prst="rect">
            <a:avLst/>
          </a:prstGeom>
          <a:noFill/>
        </p:spPr>
        <p:txBody>
          <a:bodyPr anchor="ctr"/>
          <a:lstStyle/>
          <a:p>
            <a:pPr algn="ctr" fontAlgn="auto">
              <a:spcBef>
                <a:spcPts val="0"/>
              </a:spcBef>
              <a:spcAft>
                <a:spcPts val="0"/>
              </a:spcAft>
              <a:defRPr/>
            </a:pPr>
            <a:r>
              <a:rPr lang="en-US" sz="5400" b="1">
                <a:solidFill>
                  <a:prstClr val="black">
                    <a:lumMod val="65000"/>
                    <a:lumOff val="35000"/>
                  </a:prstClr>
                </a:solidFill>
                <a:latin typeface="Calibri Light"/>
                <a:ea typeface="+mn-ea"/>
              </a:rPr>
              <a:t>x86 CPU</a:t>
            </a:r>
          </a:p>
        </p:txBody>
      </p:sp>
      <p:sp>
        <p:nvSpPr>
          <p:cNvPr id="4" name="Rectangle 3"/>
          <p:cNvSpPr/>
          <p:nvPr/>
        </p:nvSpPr>
        <p:spPr>
          <a:xfrm>
            <a:off x="4752975" y="2762250"/>
            <a:ext cx="3762375"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17" name="DRAM"/>
          <p:cNvSpPr/>
          <p:nvPr/>
        </p:nvSpPr>
        <p:spPr>
          <a:xfrm>
            <a:off x="5029200" y="3200400"/>
            <a:ext cx="3657600" cy="3105150"/>
          </a:xfrm>
          <a:prstGeom prst="roundRect">
            <a:avLst>
              <a:gd name="adj" fmla="val 11319"/>
            </a:avLst>
          </a:prstGeom>
          <a:solidFill>
            <a:schemeClr val="bg1">
              <a:lumMod val="85000"/>
            </a:schemeClr>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28" name="Row"/>
          <p:cNvSpPr/>
          <p:nvPr/>
        </p:nvSpPr>
        <p:spPr>
          <a:xfrm>
            <a:off x="6096000" y="5527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3600">
              <a:solidFill>
                <a:srgbClr val="000000"/>
              </a:solidFill>
              <a:latin typeface="Courier New" panose="02070309020205020404" pitchFamily="49" charset="0"/>
              <a:cs typeface="Courier New" panose="02070309020205020404" pitchFamily="49" charset="0"/>
            </a:endParaRPr>
          </a:p>
        </p:txBody>
      </p:sp>
      <p:sp>
        <p:nvSpPr>
          <p:cNvPr id="29" name="RowY"/>
          <p:cNvSpPr/>
          <p:nvPr/>
        </p:nvSpPr>
        <p:spPr>
          <a:xfrm>
            <a:off x="6096000" y="5146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en-US" sz="2800" b="1">
                <a:solidFill>
                  <a:prstClr val="black"/>
                </a:solidFill>
                <a:latin typeface="Calibri Light"/>
                <a:cs typeface="Courier New" panose="02070309020205020404" pitchFamily="49" charset="0"/>
              </a:rPr>
              <a:t> </a:t>
            </a:r>
          </a:p>
        </p:txBody>
      </p:sp>
      <p:sp>
        <p:nvSpPr>
          <p:cNvPr id="30" name="Row"/>
          <p:cNvSpPr/>
          <p:nvPr/>
        </p:nvSpPr>
        <p:spPr>
          <a:xfrm>
            <a:off x="6096000" y="4765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000000"/>
              </a:solidFill>
              <a:latin typeface="Courier New" panose="02070309020205020404" pitchFamily="49" charset="0"/>
              <a:cs typeface="Courier New" panose="02070309020205020404" pitchFamily="49" charset="0"/>
            </a:endParaRPr>
          </a:p>
        </p:txBody>
      </p:sp>
      <p:sp>
        <p:nvSpPr>
          <p:cNvPr id="31" name="Row"/>
          <p:cNvSpPr/>
          <p:nvPr/>
        </p:nvSpPr>
        <p:spPr>
          <a:xfrm>
            <a:off x="6096000" y="4384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000000"/>
              </a:solidFill>
              <a:latin typeface="Courier New" panose="02070309020205020404" pitchFamily="49" charset="0"/>
              <a:cs typeface="Courier New" panose="02070309020205020404" pitchFamily="49" charset="0"/>
            </a:endParaRPr>
          </a:p>
        </p:txBody>
      </p:sp>
      <p:sp>
        <p:nvSpPr>
          <p:cNvPr id="32" name="RowX"/>
          <p:cNvSpPr/>
          <p:nvPr/>
        </p:nvSpPr>
        <p:spPr>
          <a:xfrm>
            <a:off x="6096000" y="4003675"/>
            <a:ext cx="2133600" cy="381000"/>
          </a:xfrm>
          <a:prstGeom prst="rect">
            <a:avLst/>
          </a:prstGeom>
          <a:solidFill>
            <a:srgbClr val="FF818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en-US" sz="2800" b="1">
                <a:solidFill>
                  <a:prstClr val="black"/>
                </a:solidFill>
                <a:latin typeface="Calibri Light"/>
                <a:cs typeface="Courier New" panose="02070309020205020404" pitchFamily="49" charset="0"/>
              </a:rPr>
              <a:t> </a:t>
            </a:r>
          </a:p>
        </p:txBody>
      </p:sp>
      <p:sp>
        <p:nvSpPr>
          <p:cNvPr id="33" name="Row"/>
          <p:cNvSpPr/>
          <p:nvPr/>
        </p:nvSpPr>
        <p:spPr>
          <a:xfrm>
            <a:off x="6096000" y="3622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000000"/>
              </a:solidFill>
              <a:latin typeface="Courier New" panose="02070309020205020404" pitchFamily="49" charset="0"/>
              <a:cs typeface="Courier New" panose="02070309020205020404" pitchFamily="49" charset="0"/>
            </a:endParaRPr>
          </a:p>
        </p:txBody>
      </p:sp>
      <p:sp>
        <p:nvSpPr>
          <p:cNvPr id="16" name="CPU"/>
          <p:cNvSpPr/>
          <p:nvPr/>
        </p:nvSpPr>
        <p:spPr>
          <a:xfrm>
            <a:off x="457200" y="3200400"/>
            <a:ext cx="3657600" cy="3105150"/>
          </a:xfrm>
          <a:prstGeom prst="roundRect">
            <a:avLst>
              <a:gd name="adj" fmla="val 11319"/>
            </a:avLst>
          </a:prstGeom>
          <a:solidFill>
            <a:srgbClr val="0D3533"/>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lstStyle>
            <a:lvl1pPr marL="1143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90000"/>
              </a:lnSpc>
            </a:pPr>
            <a:r>
              <a:rPr lang="en-US" altLang="en-US" sz="2800" u="sng">
                <a:solidFill>
                  <a:srgbClr val="FFFFFF"/>
                </a:solidFill>
                <a:latin typeface="Courier New" panose="02070309020205020404" pitchFamily="49" charset="0"/>
                <a:cs typeface="Courier New" panose="02070309020205020404" pitchFamily="49" charset="0"/>
              </a:rPr>
              <a:t>loop</a:t>
            </a:r>
            <a:r>
              <a:rPr lang="en-US" altLang="en-US" sz="2800">
                <a:solidFill>
                  <a:srgbClr val="FFFFFF"/>
                </a:solidFill>
                <a:latin typeface="Courier New" panose="02070309020205020404" pitchFamily="49" charset="0"/>
                <a:cs typeface="Courier New" panose="02070309020205020404" pitchFamily="49" charset="0"/>
              </a:rPr>
              <a:t>:</a:t>
            </a:r>
          </a:p>
          <a:p>
            <a:pPr eaLnBrk="1" hangingPunct="1">
              <a:lnSpc>
                <a:spcPct val="90000"/>
              </a:lnSpc>
            </a:pPr>
            <a:r>
              <a:rPr lang="en-US" altLang="en-US" sz="2800">
                <a:solidFill>
                  <a:srgbClr val="FFFFFF"/>
                </a:solidFill>
                <a:latin typeface="Courier New" panose="02070309020205020404" pitchFamily="49" charset="0"/>
                <a:cs typeface="Courier New" panose="02070309020205020404" pitchFamily="49" charset="0"/>
              </a:rPr>
              <a:t>  mov (</a:t>
            </a:r>
            <a:r>
              <a:rPr lang="en-US" altLang="en-US" sz="2800" b="1">
                <a:solidFill>
                  <a:srgbClr val="FF0000"/>
                </a:solidFill>
                <a:latin typeface="Courier New" panose="02070309020205020404" pitchFamily="49" charset="0"/>
                <a:cs typeface="Courier New" panose="02070309020205020404" pitchFamily="49" charset="0"/>
              </a:rPr>
              <a:t>X</a:t>
            </a:r>
            <a:r>
              <a:rPr lang="en-US" altLang="en-US" sz="2800">
                <a:solidFill>
                  <a:srgbClr val="FFFFFF"/>
                </a:solidFill>
                <a:latin typeface="Courier New" panose="02070309020205020404" pitchFamily="49" charset="0"/>
                <a:cs typeface="Courier New" panose="02070309020205020404" pitchFamily="49" charset="0"/>
              </a:rPr>
              <a:t>), %eax</a:t>
            </a:r>
          </a:p>
          <a:p>
            <a:pPr eaLnBrk="1" hangingPunct="1">
              <a:lnSpc>
                <a:spcPct val="90000"/>
              </a:lnSpc>
            </a:pPr>
            <a:r>
              <a:rPr lang="en-US" altLang="en-US" sz="2800">
                <a:solidFill>
                  <a:srgbClr val="FFFFFF"/>
                </a:solidFill>
                <a:latin typeface="Courier New" panose="02070309020205020404" pitchFamily="49" charset="0"/>
                <a:cs typeface="Courier New" panose="02070309020205020404" pitchFamily="49" charset="0"/>
              </a:rPr>
              <a:t>  mov (</a:t>
            </a:r>
            <a:r>
              <a:rPr lang="en-US" altLang="en-US" sz="2800" b="1">
                <a:solidFill>
                  <a:srgbClr val="FF0000"/>
                </a:solidFill>
                <a:latin typeface="Courier New" panose="02070309020205020404" pitchFamily="49" charset="0"/>
                <a:cs typeface="Courier New" panose="02070309020205020404" pitchFamily="49" charset="0"/>
              </a:rPr>
              <a:t>Y</a:t>
            </a:r>
            <a:r>
              <a:rPr lang="en-US" altLang="en-US" sz="2800">
                <a:solidFill>
                  <a:srgbClr val="FFFFFF"/>
                </a:solidFill>
                <a:latin typeface="Courier New" panose="02070309020205020404" pitchFamily="49" charset="0"/>
                <a:cs typeface="Courier New" panose="02070309020205020404" pitchFamily="49" charset="0"/>
              </a:rPr>
              <a:t>), %ebx</a:t>
            </a:r>
          </a:p>
          <a:p>
            <a:pPr eaLnBrk="1" hangingPunct="1">
              <a:lnSpc>
                <a:spcPct val="90000"/>
              </a:lnSpc>
            </a:pPr>
            <a:r>
              <a:rPr lang="en-US" altLang="en-US" sz="2800">
                <a:solidFill>
                  <a:srgbClr val="FFFFFF"/>
                </a:solidFill>
                <a:latin typeface="Courier New" panose="02070309020205020404" pitchFamily="49" charset="0"/>
                <a:cs typeface="Courier New" panose="02070309020205020404" pitchFamily="49" charset="0"/>
              </a:rPr>
              <a:t>  clflush (</a:t>
            </a:r>
            <a:r>
              <a:rPr lang="en-US" altLang="en-US" sz="2800" b="1">
                <a:solidFill>
                  <a:srgbClr val="FF0000"/>
                </a:solidFill>
                <a:latin typeface="Courier New" panose="02070309020205020404" pitchFamily="49" charset="0"/>
                <a:cs typeface="Courier New" panose="02070309020205020404" pitchFamily="49" charset="0"/>
              </a:rPr>
              <a:t>X</a:t>
            </a:r>
            <a:r>
              <a:rPr lang="en-US" altLang="en-US" sz="2800">
                <a:solidFill>
                  <a:srgbClr val="FFFFFF"/>
                </a:solidFill>
                <a:latin typeface="Courier New" panose="02070309020205020404" pitchFamily="49" charset="0"/>
                <a:cs typeface="Courier New" panose="02070309020205020404" pitchFamily="49" charset="0"/>
              </a:rPr>
              <a:t>)  </a:t>
            </a:r>
          </a:p>
          <a:p>
            <a:pPr eaLnBrk="1" hangingPunct="1">
              <a:lnSpc>
                <a:spcPct val="90000"/>
              </a:lnSpc>
            </a:pPr>
            <a:r>
              <a:rPr lang="en-US" altLang="en-US" sz="2800">
                <a:solidFill>
                  <a:srgbClr val="FFFFFF"/>
                </a:solidFill>
                <a:latin typeface="Courier New" panose="02070309020205020404" pitchFamily="49" charset="0"/>
                <a:cs typeface="Courier New" panose="02070309020205020404" pitchFamily="49" charset="0"/>
              </a:rPr>
              <a:t>  clflush (</a:t>
            </a:r>
            <a:r>
              <a:rPr lang="en-US" altLang="en-US" sz="2800" b="1">
                <a:solidFill>
                  <a:srgbClr val="FF0000"/>
                </a:solidFill>
                <a:latin typeface="Courier New" panose="02070309020205020404" pitchFamily="49" charset="0"/>
                <a:cs typeface="Courier New" panose="02070309020205020404" pitchFamily="49" charset="0"/>
              </a:rPr>
              <a:t>Y</a:t>
            </a:r>
            <a:r>
              <a:rPr lang="en-US" altLang="en-US" sz="2800">
                <a:solidFill>
                  <a:srgbClr val="FFFFFF"/>
                </a:solidFill>
                <a:latin typeface="Courier New" panose="02070309020205020404" pitchFamily="49" charset="0"/>
                <a:cs typeface="Courier New" panose="02070309020205020404" pitchFamily="49" charset="0"/>
              </a:rPr>
              <a:t>)</a:t>
            </a:r>
          </a:p>
          <a:p>
            <a:pPr eaLnBrk="1" hangingPunct="1">
              <a:lnSpc>
                <a:spcPct val="90000"/>
              </a:lnSpc>
            </a:pPr>
            <a:r>
              <a:rPr lang="en-US" altLang="en-US" sz="2800">
                <a:solidFill>
                  <a:srgbClr val="FFFFFF"/>
                </a:solidFill>
                <a:latin typeface="Courier New" panose="02070309020205020404" pitchFamily="49" charset="0"/>
                <a:cs typeface="Courier New" panose="02070309020205020404" pitchFamily="49" charset="0"/>
              </a:rPr>
              <a:t>  mfence</a:t>
            </a:r>
          </a:p>
          <a:p>
            <a:pPr eaLnBrk="1" hangingPunct="1">
              <a:lnSpc>
                <a:spcPct val="90000"/>
              </a:lnSpc>
            </a:pPr>
            <a:r>
              <a:rPr lang="en-US" altLang="en-US" sz="2800">
                <a:solidFill>
                  <a:srgbClr val="FFFFFF"/>
                </a:solidFill>
                <a:latin typeface="Courier New" panose="02070309020205020404" pitchFamily="49" charset="0"/>
                <a:cs typeface="Courier New" panose="02070309020205020404" pitchFamily="49" charset="0"/>
              </a:rPr>
              <a:t>  jmp </a:t>
            </a:r>
            <a:r>
              <a:rPr lang="en-US" altLang="en-US" sz="2800" u="sng">
                <a:solidFill>
                  <a:srgbClr val="FFFFFF"/>
                </a:solidFill>
                <a:latin typeface="Courier New" panose="02070309020205020404" pitchFamily="49" charset="0"/>
                <a:cs typeface="Courier New" panose="02070309020205020404" pitchFamily="49" charset="0"/>
              </a:rPr>
              <a:t>loop</a:t>
            </a:r>
            <a:endParaRPr lang="en-US" altLang="en-US" sz="2800">
              <a:solidFill>
                <a:srgbClr val="FFFFFF"/>
              </a:solidFill>
              <a:latin typeface="Courier New" panose="02070309020205020404" pitchFamily="49" charset="0"/>
              <a:cs typeface="Courier New" panose="02070309020205020404" pitchFamily="49" charset="0"/>
            </a:endParaRPr>
          </a:p>
        </p:txBody>
      </p:sp>
      <p:cxnSp>
        <p:nvCxnSpPr>
          <p:cNvPr id="20" name="YArrow"/>
          <p:cNvCxnSpPr>
            <a:stCxn id="21" idx="3"/>
          </p:cNvCxnSpPr>
          <p:nvPr/>
        </p:nvCxnSpPr>
        <p:spPr>
          <a:xfrm>
            <a:off x="5715000" y="5337175"/>
            <a:ext cx="381000" cy="0"/>
          </a:xfrm>
          <a:prstGeom prst="straightConnector1">
            <a:avLst/>
          </a:prstGeom>
          <a:ln w="38100" cap="rnd">
            <a:solidFill>
              <a:srgbClr val="FF0000"/>
            </a:solidFill>
            <a:round/>
            <a:tailEnd type="arrow" w="lg" len="med"/>
          </a:ln>
        </p:spPr>
        <p:style>
          <a:lnRef idx="1">
            <a:schemeClr val="accent1"/>
          </a:lnRef>
          <a:fillRef idx="0">
            <a:schemeClr val="accent1"/>
          </a:fillRef>
          <a:effectRef idx="0">
            <a:schemeClr val="accent1"/>
          </a:effectRef>
          <a:fontRef idx="minor">
            <a:schemeClr val="tx1"/>
          </a:fontRef>
        </p:style>
      </p:cxnSp>
      <p:sp>
        <p:nvSpPr>
          <p:cNvPr id="21" name="Y"/>
          <p:cNvSpPr/>
          <p:nvPr/>
        </p:nvSpPr>
        <p:spPr>
          <a:xfrm>
            <a:off x="5105400" y="5146675"/>
            <a:ext cx="609600" cy="3810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en-US" sz="3200" b="1">
                <a:solidFill>
                  <a:srgbClr val="FF0000"/>
                </a:solidFill>
                <a:latin typeface="Courier New" panose="02070309020205020404" pitchFamily="49" charset="0"/>
                <a:cs typeface="Courier New" panose="02070309020205020404" pitchFamily="49" charset="0"/>
              </a:rPr>
              <a:t>Y</a:t>
            </a:r>
            <a:endParaRPr lang="en-US" altLang="en-US" sz="2800" b="1">
              <a:solidFill>
                <a:srgbClr val="FF0000"/>
              </a:solidFill>
              <a:latin typeface="Courier New" panose="02070309020205020404" pitchFamily="49" charset="0"/>
              <a:cs typeface="Courier New" panose="02070309020205020404" pitchFamily="49" charset="0"/>
            </a:endParaRPr>
          </a:p>
        </p:txBody>
      </p:sp>
      <p:cxnSp>
        <p:nvCxnSpPr>
          <p:cNvPr id="22" name="XArrow"/>
          <p:cNvCxnSpPr>
            <a:stCxn id="27" idx="3"/>
          </p:cNvCxnSpPr>
          <p:nvPr/>
        </p:nvCxnSpPr>
        <p:spPr>
          <a:xfrm>
            <a:off x="5715000" y="4194175"/>
            <a:ext cx="381000" cy="0"/>
          </a:xfrm>
          <a:prstGeom prst="straightConnector1">
            <a:avLst/>
          </a:prstGeom>
          <a:ln w="38100" cap="rnd">
            <a:solidFill>
              <a:srgbClr val="FF0000"/>
            </a:solidFill>
            <a:round/>
            <a:tailEnd type="arrow" w="lg" len="med"/>
          </a:ln>
        </p:spPr>
        <p:style>
          <a:lnRef idx="1">
            <a:schemeClr val="accent1"/>
          </a:lnRef>
          <a:fillRef idx="0">
            <a:schemeClr val="accent1"/>
          </a:fillRef>
          <a:effectRef idx="0">
            <a:schemeClr val="accent1"/>
          </a:effectRef>
          <a:fontRef idx="minor">
            <a:schemeClr val="tx1"/>
          </a:fontRef>
        </p:style>
      </p:cxnSp>
      <p:sp>
        <p:nvSpPr>
          <p:cNvPr id="27" name="X"/>
          <p:cNvSpPr/>
          <p:nvPr/>
        </p:nvSpPr>
        <p:spPr>
          <a:xfrm>
            <a:off x="5105400" y="4003675"/>
            <a:ext cx="609600" cy="3810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en-US" sz="3200" b="1">
                <a:solidFill>
                  <a:srgbClr val="FF0000"/>
                </a:solidFill>
                <a:latin typeface="Courier New" panose="02070309020205020404" pitchFamily="49" charset="0"/>
                <a:cs typeface="Courier New" panose="02070309020205020404" pitchFamily="49" charset="0"/>
              </a:rPr>
              <a:t>X</a:t>
            </a:r>
            <a:endParaRPr lang="en-US" altLang="en-US" sz="2800" b="1">
              <a:solidFill>
                <a:srgbClr val="FF0000"/>
              </a:solidFill>
              <a:latin typeface="Courier New" panose="02070309020205020404" pitchFamily="49" charset="0"/>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8801" name="Picture 3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81575" y="990600"/>
            <a:ext cx="3762375"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8802" name="Picture 2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8750" y="1133475"/>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eft-Right Arrow 2"/>
          <p:cNvSpPr/>
          <p:nvPr/>
        </p:nvSpPr>
        <p:spPr>
          <a:xfrm>
            <a:off x="3429000" y="1566863"/>
            <a:ext cx="1411288" cy="895350"/>
          </a:xfrm>
          <a:prstGeom prst="lef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3600" b="1">
              <a:solidFill>
                <a:srgbClr val="FFFFFF"/>
              </a:solidFill>
              <a:latin typeface="Calibri Light" panose="020F0302020204030204" pitchFamily="34" charset="0"/>
            </a:endParaRPr>
          </a:p>
        </p:txBody>
      </p:sp>
      <p:sp>
        <p:nvSpPr>
          <p:cNvPr id="6" name="TextBox 5"/>
          <p:cNvSpPr txBox="1"/>
          <p:nvPr/>
        </p:nvSpPr>
        <p:spPr>
          <a:xfrm>
            <a:off x="4572000" y="228600"/>
            <a:ext cx="4572000" cy="914400"/>
          </a:xfrm>
          <a:prstGeom prst="rect">
            <a:avLst/>
          </a:prstGeom>
          <a:noFill/>
        </p:spPr>
        <p:txBody>
          <a:bodyPr anchor="ctr"/>
          <a:lstStyle/>
          <a:p>
            <a:pPr algn="ctr" fontAlgn="auto">
              <a:spcBef>
                <a:spcPts val="0"/>
              </a:spcBef>
              <a:spcAft>
                <a:spcPts val="0"/>
              </a:spcAft>
              <a:defRPr/>
            </a:pPr>
            <a:r>
              <a:rPr lang="en-US" sz="5400" b="1">
                <a:solidFill>
                  <a:prstClr val="black">
                    <a:lumMod val="65000"/>
                    <a:lumOff val="35000"/>
                  </a:prstClr>
                </a:solidFill>
                <a:latin typeface="Calibri Light"/>
                <a:ea typeface="+mn-ea"/>
              </a:rPr>
              <a:t>DRAM Module</a:t>
            </a:r>
          </a:p>
        </p:txBody>
      </p:sp>
      <p:sp>
        <p:nvSpPr>
          <p:cNvPr id="7" name="TextBox 6"/>
          <p:cNvSpPr txBox="1"/>
          <p:nvPr/>
        </p:nvSpPr>
        <p:spPr>
          <a:xfrm>
            <a:off x="685800" y="228600"/>
            <a:ext cx="3238500" cy="914400"/>
          </a:xfrm>
          <a:prstGeom prst="rect">
            <a:avLst/>
          </a:prstGeom>
          <a:noFill/>
        </p:spPr>
        <p:txBody>
          <a:bodyPr anchor="ctr"/>
          <a:lstStyle/>
          <a:p>
            <a:pPr algn="ctr" fontAlgn="auto">
              <a:spcBef>
                <a:spcPts val="0"/>
              </a:spcBef>
              <a:spcAft>
                <a:spcPts val="0"/>
              </a:spcAft>
              <a:defRPr/>
            </a:pPr>
            <a:r>
              <a:rPr lang="en-US" sz="5400" b="1">
                <a:solidFill>
                  <a:prstClr val="black">
                    <a:lumMod val="65000"/>
                    <a:lumOff val="35000"/>
                  </a:prstClr>
                </a:solidFill>
                <a:latin typeface="Calibri Light"/>
                <a:ea typeface="+mn-ea"/>
              </a:rPr>
              <a:t>x86 CPU</a:t>
            </a:r>
          </a:p>
        </p:txBody>
      </p:sp>
      <p:sp>
        <p:nvSpPr>
          <p:cNvPr id="4" name="Rectangle 3"/>
          <p:cNvSpPr/>
          <p:nvPr/>
        </p:nvSpPr>
        <p:spPr>
          <a:xfrm>
            <a:off x="4752975" y="2762250"/>
            <a:ext cx="3762375"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17" name="DRAM"/>
          <p:cNvSpPr/>
          <p:nvPr/>
        </p:nvSpPr>
        <p:spPr>
          <a:xfrm>
            <a:off x="5029200" y="3200400"/>
            <a:ext cx="3657600" cy="3105150"/>
          </a:xfrm>
          <a:prstGeom prst="roundRect">
            <a:avLst>
              <a:gd name="adj" fmla="val 11319"/>
            </a:avLst>
          </a:prstGeom>
          <a:solidFill>
            <a:schemeClr val="bg1">
              <a:lumMod val="85000"/>
            </a:schemeClr>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28" name="Row"/>
          <p:cNvSpPr/>
          <p:nvPr/>
        </p:nvSpPr>
        <p:spPr>
          <a:xfrm>
            <a:off x="6096000" y="5527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3600">
              <a:solidFill>
                <a:srgbClr val="000000"/>
              </a:solidFill>
              <a:latin typeface="Courier New" panose="02070309020205020404" pitchFamily="49" charset="0"/>
              <a:cs typeface="Courier New" panose="02070309020205020404" pitchFamily="49" charset="0"/>
            </a:endParaRPr>
          </a:p>
        </p:txBody>
      </p:sp>
      <p:sp>
        <p:nvSpPr>
          <p:cNvPr id="29" name="RowY"/>
          <p:cNvSpPr/>
          <p:nvPr/>
        </p:nvSpPr>
        <p:spPr>
          <a:xfrm>
            <a:off x="6096000" y="5146675"/>
            <a:ext cx="2133600" cy="381000"/>
          </a:xfrm>
          <a:prstGeom prst="rect">
            <a:avLst/>
          </a:prstGeom>
          <a:solidFill>
            <a:srgbClr val="FF818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en-US" sz="2800" b="1">
                <a:solidFill>
                  <a:prstClr val="black"/>
                </a:solidFill>
                <a:latin typeface="Calibri Light"/>
                <a:cs typeface="Courier New" panose="02070309020205020404" pitchFamily="49" charset="0"/>
              </a:rPr>
              <a:t> </a:t>
            </a:r>
          </a:p>
        </p:txBody>
      </p:sp>
      <p:sp>
        <p:nvSpPr>
          <p:cNvPr id="30" name="Row"/>
          <p:cNvSpPr/>
          <p:nvPr/>
        </p:nvSpPr>
        <p:spPr>
          <a:xfrm>
            <a:off x="6096000" y="4765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000000"/>
              </a:solidFill>
              <a:latin typeface="Courier New" panose="02070309020205020404" pitchFamily="49" charset="0"/>
              <a:cs typeface="Courier New" panose="02070309020205020404" pitchFamily="49" charset="0"/>
            </a:endParaRPr>
          </a:p>
        </p:txBody>
      </p:sp>
      <p:sp>
        <p:nvSpPr>
          <p:cNvPr id="31" name="Row"/>
          <p:cNvSpPr/>
          <p:nvPr/>
        </p:nvSpPr>
        <p:spPr>
          <a:xfrm>
            <a:off x="6096000" y="4384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000000"/>
              </a:solidFill>
              <a:latin typeface="Courier New" panose="02070309020205020404" pitchFamily="49" charset="0"/>
              <a:cs typeface="Courier New" panose="02070309020205020404" pitchFamily="49" charset="0"/>
            </a:endParaRPr>
          </a:p>
        </p:txBody>
      </p:sp>
      <p:sp>
        <p:nvSpPr>
          <p:cNvPr id="32" name="RowX"/>
          <p:cNvSpPr/>
          <p:nvPr/>
        </p:nvSpPr>
        <p:spPr>
          <a:xfrm>
            <a:off x="6096000" y="4003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en-US" sz="2800" b="1">
                <a:solidFill>
                  <a:prstClr val="black"/>
                </a:solidFill>
                <a:latin typeface="Calibri Light"/>
                <a:cs typeface="Courier New" panose="02070309020205020404" pitchFamily="49" charset="0"/>
              </a:rPr>
              <a:t> </a:t>
            </a:r>
          </a:p>
        </p:txBody>
      </p:sp>
      <p:sp>
        <p:nvSpPr>
          <p:cNvPr id="33" name="Row"/>
          <p:cNvSpPr/>
          <p:nvPr/>
        </p:nvSpPr>
        <p:spPr>
          <a:xfrm>
            <a:off x="6096000" y="3622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000000"/>
              </a:solidFill>
              <a:latin typeface="Courier New" panose="02070309020205020404" pitchFamily="49" charset="0"/>
              <a:cs typeface="Courier New" panose="02070309020205020404" pitchFamily="49" charset="0"/>
            </a:endParaRPr>
          </a:p>
        </p:txBody>
      </p:sp>
      <p:sp>
        <p:nvSpPr>
          <p:cNvPr id="16" name="CPU"/>
          <p:cNvSpPr/>
          <p:nvPr/>
        </p:nvSpPr>
        <p:spPr>
          <a:xfrm>
            <a:off x="457200" y="3200400"/>
            <a:ext cx="3657600" cy="3105150"/>
          </a:xfrm>
          <a:prstGeom prst="roundRect">
            <a:avLst>
              <a:gd name="adj" fmla="val 11319"/>
            </a:avLst>
          </a:prstGeom>
          <a:solidFill>
            <a:srgbClr val="0D3533"/>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lstStyle>
            <a:lvl1pPr marL="1143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90000"/>
              </a:lnSpc>
            </a:pPr>
            <a:r>
              <a:rPr lang="en-US" altLang="en-US" sz="2800" u="sng">
                <a:solidFill>
                  <a:srgbClr val="FFFFFF"/>
                </a:solidFill>
                <a:latin typeface="Courier New" panose="02070309020205020404" pitchFamily="49" charset="0"/>
                <a:cs typeface="Courier New" panose="02070309020205020404" pitchFamily="49" charset="0"/>
              </a:rPr>
              <a:t>loop</a:t>
            </a:r>
            <a:r>
              <a:rPr lang="en-US" altLang="en-US" sz="2800">
                <a:solidFill>
                  <a:srgbClr val="FFFFFF"/>
                </a:solidFill>
                <a:latin typeface="Courier New" panose="02070309020205020404" pitchFamily="49" charset="0"/>
                <a:cs typeface="Courier New" panose="02070309020205020404" pitchFamily="49" charset="0"/>
              </a:rPr>
              <a:t>:</a:t>
            </a:r>
          </a:p>
          <a:p>
            <a:pPr eaLnBrk="1" hangingPunct="1">
              <a:lnSpc>
                <a:spcPct val="90000"/>
              </a:lnSpc>
            </a:pPr>
            <a:r>
              <a:rPr lang="en-US" altLang="en-US" sz="2800">
                <a:solidFill>
                  <a:srgbClr val="FFFFFF"/>
                </a:solidFill>
                <a:latin typeface="Courier New" panose="02070309020205020404" pitchFamily="49" charset="0"/>
                <a:cs typeface="Courier New" panose="02070309020205020404" pitchFamily="49" charset="0"/>
              </a:rPr>
              <a:t>  mov (</a:t>
            </a:r>
            <a:r>
              <a:rPr lang="en-US" altLang="en-US" sz="2800" b="1">
                <a:solidFill>
                  <a:srgbClr val="FF0000"/>
                </a:solidFill>
                <a:latin typeface="Courier New" panose="02070309020205020404" pitchFamily="49" charset="0"/>
                <a:cs typeface="Courier New" panose="02070309020205020404" pitchFamily="49" charset="0"/>
              </a:rPr>
              <a:t>X</a:t>
            </a:r>
            <a:r>
              <a:rPr lang="en-US" altLang="en-US" sz="2800">
                <a:solidFill>
                  <a:srgbClr val="FFFFFF"/>
                </a:solidFill>
                <a:latin typeface="Courier New" panose="02070309020205020404" pitchFamily="49" charset="0"/>
                <a:cs typeface="Courier New" panose="02070309020205020404" pitchFamily="49" charset="0"/>
              </a:rPr>
              <a:t>), %eax</a:t>
            </a:r>
          </a:p>
          <a:p>
            <a:pPr eaLnBrk="1" hangingPunct="1">
              <a:lnSpc>
                <a:spcPct val="90000"/>
              </a:lnSpc>
            </a:pPr>
            <a:r>
              <a:rPr lang="en-US" altLang="en-US" sz="2800">
                <a:solidFill>
                  <a:srgbClr val="FFFFFF"/>
                </a:solidFill>
                <a:latin typeface="Courier New" panose="02070309020205020404" pitchFamily="49" charset="0"/>
                <a:cs typeface="Courier New" panose="02070309020205020404" pitchFamily="49" charset="0"/>
              </a:rPr>
              <a:t>  mov (</a:t>
            </a:r>
            <a:r>
              <a:rPr lang="en-US" altLang="en-US" sz="2800" b="1">
                <a:solidFill>
                  <a:srgbClr val="FF0000"/>
                </a:solidFill>
                <a:latin typeface="Courier New" panose="02070309020205020404" pitchFamily="49" charset="0"/>
                <a:cs typeface="Courier New" panose="02070309020205020404" pitchFamily="49" charset="0"/>
              </a:rPr>
              <a:t>Y</a:t>
            </a:r>
            <a:r>
              <a:rPr lang="en-US" altLang="en-US" sz="2800">
                <a:solidFill>
                  <a:srgbClr val="FFFFFF"/>
                </a:solidFill>
                <a:latin typeface="Courier New" panose="02070309020205020404" pitchFamily="49" charset="0"/>
                <a:cs typeface="Courier New" panose="02070309020205020404" pitchFamily="49" charset="0"/>
              </a:rPr>
              <a:t>), %ebx</a:t>
            </a:r>
          </a:p>
          <a:p>
            <a:pPr eaLnBrk="1" hangingPunct="1">
              <a:lnSpc>
                <a:spcPct val="90000"/>
              </a:lnSpc>
            </a:pPr>
            <a:r>
              <a:rPr lang="en-US" altLang="en-US" sz="2800">
                <a:solidFill>
                  <a:srgbClr val="FFFFFF"/>
                </a:solidFill>
                <a:latin typeface="Courier New" panose="02070309020205020404" pitchFamily="49" charset="0"/>
                <a:cs typeface="Courier New" panose="02070309020205020404" pitchFamily="49" charset="0"/>
              </a:rPr>
              <a:t>  clflush (</a:t>
            </a:r>
            <a:r>
              <a:rPr lang="en-US" altLang="en-US" sz="2800" b="1">
                <a:solidFill>
                  <a:srgbClr val="FF0000"/>
                </a:solidFill>
                <a:latin typeface="Courier New" panose="02070309020205020404" pitchFamily="49" charset="0"/>
                <a:cs typeface="Courier New" panose="02070309020205020404" pitchFamily="49" charset="0"/>
              </a:rPr>
              <a:t>X</a:t>
            </a:r>
            <a:r>
              <a:rPr lang="en-US" altLang="en-US" sz="2800">
                <a:solidFill>
                  <a:srgbClr val="FFFFFF"/>
                </a:solidFill>
                <a:latin typeface="Courier New" panose="02070309020205020404" pitchFamily="49" charset="0"/>
                <a:cs typeface="Courier New" panose="02070309020205020404" pitchFamily="49" charset="0"/>
              </a:rPr>
              <a:t>)  </a:t>
            </a:r>
          </a:p>
          <a:p>
            <a:pPr eaLnBrk="1" hangingPunct="1">
              <a:lnSpc>
                <a:spcPct val="90000"/>
              </a:lnSpc>
            </a:pPr>
            <a:r>
              <a:rPr lang="en-US" altLang="en-US" sz="2800">
                <a:solidFill>
                  <a:srgbClr val="FFFFFF"/>
                </a:solidFill>
                <a:latin typeface="Courier New" panose="02070309020205020404" pitchFamily="49" charset="0"/>
                <a:cs typeface="Courier New" panose="02070309020205020404" pitchFamily="49" charset="0"/>
              </a:rPr>
              <a:t>  clflush (</a:t>
            </a:r>
            <a:r>
              <a:rPr lang="en-US" altLang="en-US" sz="2800" b="1">
                <a:solidFill>
                  <a:srgbClr val="FF0000"/>
                </a:solidFill>
                <a:latin typeface="Courier New" panose="02070309020205020404" pitchFamily="49" charset="0"/>
                <a:cs typeface="Courier New" panose="02070309020205020404" pitchFamily="49" charset="0"/>
              </a:rPr>
              <a:t>Y</a:t>
            </a:r>
            <a:r>
              <a:rPr lang="en-US" altLang="en-US" sz="2800">
                <a:solidFill>
                  <a:srgbClr val="FFFFFF"/>
                </a:solidFill>
                <a:latin typeface="Courier New" panose="02070309020205020404" pitchFamily="49" charset="0"/>
                <a:cs typeface="Courier New" panose="02070309020205020404" pitchFamily="49" charset="0"/>
              </a:rPr>
              <a:t>)</a:t>
            </a:r>
          </a:p>
          <a:p>
            <a:pPr eaLnBrk="1" hangingPunct="1">
              <a:lnSpc>
                <a:spcPct val="90000"/>
              </a:lnSpc>
            </a:pPr>
            <a:r>
              <a:rPr lang="en-US" altLang="en-US" sz="2800">
                <a:solidFill>
                  <a:srgbClr val="FFFFFF"/>
                </a:solidFill>
                <a:latin typeface="Courier New" panose="02070309020205020404" pitchFamily="49" charset="0"/>
                <a:cs typeface="Courier New" panose="02070309020205020404" pitchFamily="49" charset="0"/>
              </a:rPr>
              <a:t>  mfence</a:t>
            </a:r>
          </a:p>
          <a:p>
            <a:pPr eaLnBrk="1" hangingPunct="1">
              <a:lnSpc>
                <a:spcPct val="90000"/>
              </a:lnSpc>
            </a:pPr>
            <a:r>
              <a:rPr lang="en-US" altLang="en-US" sz="2800">
                <a:solidFill>
                  <a:srgbClr val="FFFFFF"/>
                </a:solidFill>
                <a:latin typeface="Courier New" panose="02070309020205020404" pitchFamily="49" charset="0"/>
                <a:cs typeface="Courier New" panose="02070309020205020404" pitchFamily="49" charset="0"/>
              </a:rPr>
              <a:t>  jmp </a:t>
            </a:r>
            <a:r>
              <a:rPr lang="en-US" altLang="en-US" sz="2800" u="sng">
                <a:solidFill>
                  <a:srgbClr val="FFFFFF"/>
                </a:solidFill>
                <a:latin typeface="Courier New" panose="02070309020205020404" pitchFamily="49" charset="0"/>
                <a:cs typeface="Courier New" panose="02070309020205020404" pitchFamily="49" charset="0"/>
              </a:rPr>
              <a:t>loop</a:t>
            </a:r>
            <a:endParaRPr lang="en-US" altLang="en-US" sz="2800">
              <a:solidFill>
                <a:srgbClr val="FFFFFF"/>
              </a:solidFill>
              <a:latin typeface="Courier New" panose="02070309020205020404" pitchFamily="49" charset="0"/>
              <a:cs typeface="Courier New" panose="02070309020205020404" pitchFamily="49" charset="0"/>
            </a:endParaRPr>
          </a:p>
        </p:txBody>
      </p:sp>
      <p:cxnSp>
        <p:nvCxnSpPr>
          <p:cNvPr id="36" name="YArrow"/>
          <p:cNvCxnSpPr>
            <a:stCxn id="37" idx="3"/>
          </p:cNvCxnSpPr>
          <p:nvPr/>
        </p:nvCxnSpPr>
        <p:spPr>
          <a:xfrm>
            <a:off x="5715000" y="5337175"/>
            <a:ext cx="381000" cy="0"/>
          </a:xfrm>
          <a:prstGeom prst="straightConnector1">
            <a:avLst/>
          </a:prstGeom>
          <a:ln w="38100" cap="rnd">
            <a:solidFill>
              <a:srgbClr val="FF0000"/>
            </a:solidFill>
            <a:round/>
            <a:tailEnd type="arrow" w="lg" len="med"/>
          </a:ln>
        </p:spPr>
        <p:style>
          <a:lnRef idx="1">
            <a:schemeClr val="accent1"/>
          </a:lnRef>
          <a:fillRef idx="0">
            <a:schemeClr val="accent1"/>
          </a:fillRef>
          <a:effectRef idx="0">
            <a:schemeClr val="accent1"/>
          </a:effectRef>
          <a:fontRef idx="minor">
            <a:schemeClr val="tx1"/>
          </a:fontRef>
        </p:style>
      </p:cxnSp>
      <p:sp>
        <p:nvSpPr>
          <p:cNvPr id="37" name="Y"/>
          <p:cNvSpPr/>
          <p:nvPr/>
        </p:nvSpPr>
        <p:spPr>
          <a:xfrm>
            <a:off x="5105400" y="5146675"/>
            <a:ext cx="609600" cy="3810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en-US" sz="3200" b="1">
                <a:solidFill>
                  <a:srgbClr val="FF0000"/>
                </a:solidFill>
                <a:latin typeface="Courier New" panose="02070309020205020404" pitchFamily="49" charset="0"/>
                <a:cs typeface="Courier New" panose="02070309020205020404" pitchFamily="49" charset="0"/>
              </a:rPr>
              <a:t>Y</a:t>
            </a:r>
            <a:endParaRPr lang="en-US" altLang="en-US" sz="2800" b="1">
              <a:solidFill>
                <a:srgbClr val="FF0000"/>
              </a:solidFill>
              <a:latin typeface="Courier New" panose="02070309020205020404" pitchFamily="49" charset="0"/>
              <a:cs typeface="Courier New" panose="02070309020205020404" pitchFamily="49" charset="0"/>
            </a:endParaRPr>
          </a:p>
        </p:txBody>
      </p:sp>
      <p:cxnSp>
        <p:nvCxnSpPr>
          <p:cNvPr id="40" name="XArrow"/>
          <p:cNvCxnSpPr>
            <a:stCxn id="41" idx="3"/>
          </p:cNvCxnSpPr>
          <p:nvPr/>
        </p:nvCxnSpPr>
        <p:spPr>
          <a:xfrm>
            <a:off x="5715000" y="4194175"/>
            <a:ext cx="381000" cy="0"/>
          </a:xfrm>
          <a:prstGeom prst="straightConnector1">
            <a:avLst/>
          </a:prstGeom>
          <a:ln w="38100" cap="rnd">
            <a:solidFill>
              <a:srgbClr val="FF0000"/>
            </a:solidFill>
            <a:round/>
            <a:tailEnd type="arrow" w="lg" len="med"/>
          </a:ln>
        </p:spPr>
        <p:style>
          <a:lnRef idx="1">
            <a:schemeClr val="accent1"/>
          </a:lnRef>
          <a:fillRef idx="0">
            <a:schemeClr val="accent1"/>
          </a:fillRef>
          <a:effectRef idx="0">
            <a:schemeClr val="accent1"/>
          </a:effectRef>
          <a:fontRef idx="minor">
            <a:schemeClr val="tx1"/>
          </a:fontRef>
        </p:style>
      </p:cxnSp>
      <p:sp>
        <p:nvSpPr>
          <p:cNvPr id="41" name="X"/>
          <p:cNvSpPr/>
          <p:nvPr/>
        </p:nvSpPr>
        <p:spPr>
          <a:xfrm>
            <a:off x="5105400" y="4003675"/>
            <a:ext cx="609600" cy="3810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en-US" sz="3200" b="1">
                <a:solidFill>
                  <a:srgbClr val="FF0000"/>
                </a:solidFill>
                <a:latin typeface="Courier New" panose="02070309020205020404" pitchFamily="49" charset="0"/>
                <a:cs typeface="Courier New" panose="02070309020205020404" pitchFamily="49" charset="0"/>
              </a:rPr>
              <a:t>X</a:t>
            </a:r>
            <a:endParaRPr lang="en-US" altLang="en-US" sz="2800" b="1">
              <a:solidFill>
                <a:srgbClr val="FF0000"/>
              </a:solidFill>
              <a:latin typeface="Courier New" panose="02070309020205020404" pitchFamily="49" charset="0"/>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9825" name="Picture 4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81575" y="990600"/>
            <a:ext cx="3762375"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9826" name="Picture 2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8750" y="1133475"/>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eft-Right Arrow 2"/>
          <p:cNvSpPr/>
          <p:nvPr/>
        </p:nvSpPr>
        <p:spPr>
          <a:xfrm>
            <a:off x="3429000" y="1566863"/>
            <a:ext cx="1411288" cy="895350"/>
          </a:xfrm>
          <a:prstGeom prst="lef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3600" b="1">
              <a:solidFill>
                <a:srgbClr val="FFFFFF"/>
              </a:solidFill>
              <a:latin typeface="Calibri Light" panose="020F0302020204030204" pitchFamily="34" charset="0"/>
            </a:endParaRPr>
          </a:p>
        </p:txBody>
      </p:sp>
      <p:sp>
        <p:nvSpPr>
          <p:cNvPr id="6" name="TextBox 5"/>
          <p:cNvSpPr txBox="1"/>
          <p:nvPr/>
        </p:nvSpPr>
        <p:spPr>
          <a:xfrm>
            <a:off x="4572000" y="228600"/>
            <a:ext cx="4572000" cy="914400"/>
          </a:xfrm>
          <a:prstGeom prst="rect">
            <a:avLst/>
          </a:prstGeom>
          <a:noFill/>
        </p:spPr>
        <p:txBody>
          <a:bodyPr anchor="ctr"/>
          <a:lstStyle/>
          <a:p>
            <a:pPr algn="ctr" fontAlgn="auto">
              <a:spcBef>
                <a:spcPts val="0"/>
              </a:spcBef>
              <a:spcAft>
                <a:spcPts val="0"/>
              </a:spcAft>
              <a:defRPr/>
            </a:pPr>
            <a:r>
              <a:rPr lang="en-US" sz="5400" b="1">
                <a:solidFill>
                  <a:prstClr val="black">
                    <a:lumMod val="65000"/>
                    <a:lumOff val="35000"/>
                  </a:prstClr>
                </a:solidFill>
                <a:latin typeface="Calibri Light"/>
                <a:ea typeface="+mn-ea"/>
              </a:rPr>
              <a:t>DRAM Module</a:t>
            </a:r>
          </a:p>
        </p:txBody>
      </p:sp>
      <p:sp>
        <p:nvSpPr>
          <p:cNvPr id="7" name="TextBox 6"/>
          <p:cNvSpPr txBox="1"/>
          <p:nvPr/>
        </p:nvSpPr>
        <p:spPr>
          <a:xfrm>
            <a:off x="685800" y="228600"/>
            <a:ext cx="3238500" cy="914400"/>
          </a:xfrm>
          <a:prstGeom prst="rect">
            <a:avLst/>
          </a:prstGeom>
          <a:noFill/>
        </p:spPr>
        <p:txBody>
          <a:bodyPr anchor="ctr"/>
          <a:lstStyle/>
          <a:p>
            <a:pPr algn="ctr" fontAlgn="auto">
              <a:spcBef>
                <a:spcPts val="0"/>
              </a:spcBef>
              <a:spcAft>
                <a:spcPts val="0"/>
              </a:spcAft>
              <a:defRPr/>
            </a:pPr>
            <a:r>
              <a:rPr lang="en-US" sz="5400" b="1">
                <a:solidFill>
                  <a:prstClr val="black">
                    <a:lumMod val="65000"/>
                    <a:lumOff val="35000"/>
                  </a:prstClr>
                </a:solidFill>
                <a:latin typeface="Calibri Light"/>
                <a:ea typeface="+mn-ea"/>
              </a:rPr>
              <a:t>x86 CPU</a:t>
            </a:r>
          </a:p>
        </p:txBody>
      </p:sp>
      <p:sp>
        <p:nvSpPr>
          <p:cNvPr id="4" name="Rectangle 3"/>
          <p:cNvSpPr/>
          <p:nvPr/>
        </p:nvSpPr>
        <p:spPr>
          <a:xfrm>
            <a:off x="4752975" y="2762250"/>
            <a:ext cx="3762375"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17" name="DRAM"/>
          <p:cNvSpPr/>
          <p:nvPr/>
        </p:nvSpPr>
        <p:spPr>
          <a:xfrm>
            <a:off x="5029200" y="3200400"/>
            <a:ext cx="3657600" cy="3105150"/>
          </a:xfrm>
          <a:prstGeom prst="roundRect">
            <a:avLst>
              <a:gd name="adj" fmla="val 11319"/>
            </a:avLst>
          </a:prstGeom>
          <a:solidFill>
            <a:schemeClr val="bg1">
              <a:lumMod val="85000"/>
            </a:schemeClr>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28" name="Row"/>
          <p:cNvSpPr/>
          <p:nvPr/>
        </p:nvSpPr>
        <p:spPr>
          <a:xfrm>
            <a:off x="6096000" y="5527675"/>
            <a:ext cx="2133600" cy="381000"/>
          </a:xfrm>
          <a:prstGeom prst="rect">
            <a:avLst/>
          </a:prstGeom>
          <a:solidFill>
            <a:srgbClr val="FFE18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3600">
              <a:solidFill>
                <a:srgbClr val="000000"/>
              </a:solidFill>
              <a:latin typeface="Courier New" panose="02070309020205020404" pitchFamily="49" charset="0"/>
              <a:cs typeface="Courier New" panose="02070309020205020404" pitchFamily="49" charset="0"/>
            </a:endParaRPr>
          </a:p>
        </p:txBody>
      </p:sp>
      <p:sp>
        <p:nvSpPr>
          <p:cNvPr id="29" name="RowY"/>
          <p:cNvSpPr/>
          <p:nvPr/>
        </p:nvSpPr>
        <p:spPr>
          <a:xfrm>
            <a:off x="6096000" y="5146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en-US" sz="2800" b="1">
                <a:solidFill>
                  <a:prstClr val="black"/>
                </a:solidFill>
                <a:latin typeface="Calibri Light"/>
                <a:cs typeface="Courier New" panose="02070309020205020404" pitchFamily="49" charset="0"/>
              </a:rPr>
              <a:t> </a:t>
            </a:r>
          </a:p>
        </p:txBody>
      </p:sp>
      <p:sp>
        <p:nvSpPr>
          <p:cNvPr id="30" name="Row"/>
          <p:cNvSpPr/>
          <p:nvPr/>
        </p:nvSpPr>
        <p:spPr>
          <a:xfrm>
            <a:off x="6096000" y="4765675"/>
            <a:ext cx="2133600" cy="381000"/>
          </a:xfrm>
          <a:prstGeom prst="rect">
            <a:avLst/>
          </a:prstGeom>
          <a:solidFill>
            <a:srgbClr val="FFE18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000000"/>
              </a:solidFill>
              <a:latin typeface="Courier New" panose="02070309020205020404" pitchFamily="49" charset="0"/>
              <a:cs typeface="Courier New" panose="02070309020205020404" pitchFamily="49" charset="0"/>
            </a:endParaRPr>
          </a:p>
        </p:txBody>
      </p:sp>
      <p:sp>
        <p:nvSpPr>
          <p:cNvPr id="31" name="Row"/>
          <p:cNvSpPr/>
          <p:nvPr/>
        </p:nvSpPr>
        <p:spPr>
          <a:xfrm>
            <a:off x="6096000" y="4384675"/>
            <a:ext cx="2133600" cy="381000"/>
          </a:xfrm>
          <a:prstGeom prst="rect">
            <a:avLst/>
          </a:prstGeom>
          <a:solidFill>
            <a:srgbClr val="FFE18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000000"/>
              </a:solidFill>
              <a:latin typeface="Courier New" panose="02070309020205020404" pitchFamily="49" charset="0"/>
              <a:cs typeface="Courier New" panose="02070309020205020404" pitchFamily="49" charset="0"/>
            </a:endParaRPr>
          </a:p>
        </p:txBody>
      </p:sp>
      <p:sp>
        <p:nvSpPr>
          <p:cNvPr id="32" name="RowX"/>
          <p:cNvSpPr/>
          <p:nvPr/>
        </p:nvSpPr>
        <p:spPr>
          <a:xfrm>
            <a:off x="6096000" y="4003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en-US" sz="2800" b="1">
                <a:solidFill>
                  <a:prstClr val="black"/>
                </a:solidFill>
                <a:latin typeface="Calibri Light"/>
                <a:cs typeface="Courier New" panose="02070309020205020404" pitchFamily="49" charset="0"/>
              </a:rPr>
              <a:t> </a:t>
            </a:r>
          </a:p>
        </p:txBody>
      </p:sp>
      <p:sp>
        <p:nvSpPr>
          <p:cNvPr id="33" name="Row"/>
          <p:cNvSpPr/>
          <p:nvPr/>
        </p:nvSpPr>
        <p:spPr>
          <a:xfrm>
            <a:off x="6096000" y="3622675"/>
            <a:ext cx="2133600" cy="381000"/>
          </a:xfrm>
          <a:prstGeom prst="rect">
            <a:avLst/>
          </a:prstGeom>
          <a:solidFill>
            <a:srgbClr val="FFE18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000000"/>
              </a:solidFill>
              <a:latin typeface="Courier New" panose="02070309020205020404" pitchFamily="49" charset="0"/>
              <a:cs typeface="Courier New" panose="02070309020205020404" pitchFamily="49" charset="0"/>
            </a:endParaRPr>
          </a:p>
        </p:txBody>
      </p:sp>
      <p:sp>
        <p:nvSpPr>
          <p:cNvPr id="16" name="CPU"/>
          <p:cNvSpPr/>
          <p:nvPr/>
        </p:nvSpPr>
        <p:spPr>
          <a:xfrm>
            <a:off x="457200" y="3200400"/>
            <a:ext cx="3657600" cy="3105150"/>
          </a:xfrm>
          <a:prstGeom prst="roundRect">
            <a:avLst>
              <a:gd name="adj" fmla="val 11319"/>
            </a:avLst>
          </a:prstGeom>
          <a:solidFill>
            <a:srgbClr val="0D3533"/>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lstStyle>
            <a:lvl1pPr marL="1143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90000"/>
              </a:lnSpc>
            </a:pPr>
            <a:r>
              <a:rPr lang="en-US" altLang="en-US" sz="2800" u="sng">
                <a:solidFill>
                  <a:srgbClr val="FFFFFF"/>
                </a:solidFill>
                <a:latin typeface="Courier New" panose="02070309020205020404" pitchFamily="49" charset="0"/>
                <a:cs typeface="Courier New" panose="02070309020205020404" pitchFamily="49" charset="0"/>
              </a:rPr>
              <a:t>loop</a:t>
            </a:r>
            <a:r>
              <a:rPr lang="en-US" altLang="en-US" sz="2800">
                <a:solidFill>
                  <a:srgbClr val="FFFFFF"/>
                </a:solidFill>
                <a:latin typeface="Courier New" panose="02070309020205020404" pitchFamily="49" charset="0"/>
                <a:cs typeface="Courier New" panose="02070309020205020404" pitchFamily="49" charset="0"/>
              </a:rPr>
              <a:t>:</a:t>
            </a:r>
          </a:p>
          <a:p>
            <a:pPr eaLnBrk="1" hangingPunct="1">
              <a:lnSpc>
                <a:spcPct val="90000"/>
              </a:lnSpc>
            </a:pPr>
            <a:r>
              <a:rPr lang="en-US" altLang="en-US" sz="2800">
                <a:solidFill>
                  <a:srgbClr val="FFFFFF"/>
                </a:solidFill>
                <a:latin typeface="Courier New" panose="02070309020205020404" pitchFamily="49" charset="0"/>
                <a:cs typeface="Courier New" panose="02070309020205020404" pitchFamily="49" charset="0"/>
              </a:rPr>
              <a:t>  mov (</a:t>
            </a:r>
            <a:r>
              <a:rPr lang="en-US" altLang="en-US" sz="2800" b="1">
                <a:solidFill>
                  <a:srgbClr val="FF0000"/>
                </a:solidFill>
                <a:latin typeface="Courier New" panose="02070309020205020404" pitchFamily="49" charset="0"/>
                <a:cs typeface="Courier New" panose="02070309020205020404" pitchFamily="49" charset="0"/>
              </a:rPr>
              <a:t>X</a:t>
            </a:r>
            <a:r>
              <a:rPr lang="en-US" altLang="en-US" sz="2800">
                <a:solidFill>
                  <a:srgbClr val="FFFFFF"/>
                </a:solidFill>
                <a:latin typeface="Courier New" panose="02070309020205020404" pitchFamily="49" charset="0"/>
                <a:cs typeface="Courier New" panose="02070309020205020404" pitchFamily="49" charset="0"/>
              </a:rPr>
              <a:t>), %eax</a:t>
            </a:r>
          </a:p>
          <a:p>
            <a:pPr eaLnBrk="1" hangingPunct="1">
              <a:lnSpc>
                <a:spcPct val="90000"/>
              </a:lnSpc>
            </a:pPr>
            <a:r>
              <a:rPr lang="en-US" altLang="en-US" sz="2800">
                <a:solidFill>
                  <a:srgbClr val="FFFFFF"/>
                </a:solidFill>
                <a:latin typeface="Courier New" panose="02070309020205020404" pitchFamily="49" charset="0"/>
                <a:cs typeface="Courier New" panose="02070309020205020404" pitchFamily="49" charset="0"/>
              </a:rPr>
              <a:t>  mov (</a:t>
            </a:r>
            <a:r>
              <a:rPr lang="en-US" altLang="en-US" sz="2800" b="1">
                <a:solidFill>
                  <a:srgbClr val="FF0000"/>
                </a:solidFill>
                <a:latin typeface="Courier New" panose="02070309020205020404" pitchFamily="49" charset="0"/>
                <a:cs typeface="Courier New" panose="02070309020205020404" pitchFamily="49" charset="0"/>
              </a:rPr>
              <a:t>Y</a:t>
            </a:r>
            <a:r>
              <a:rPr lang="en-US" altLang="en-US" sz="2800">
                <a:solidFill>
                  <a:srgbClr val="FFFFFF"/>
                </a:solidFill>
                <a:latin typeface="Courier New" panose="02070309020205020404" pitchFamily="49" charset="0"/>
                <a:cs typeface="Courier New" panose="02070309020205020404" pitchFamily="49" charset="0"/>
              </a:rPr>
              <a:t>), %ebx</a:t>
            </a:r>
          </a:p>
          <a:p>
            <a:pPr eaLnBrk="1" hangingPunct="1">
              <a:lnSpc>
                <a:spcPct val="90000"/>
              </a:lnSpc>
            </a:pPr>
            <a:r>
              <a:rPr lang="en-US" altLang="en-US" sz="2800">
                <a:solidFill>
                  <a:srgbClr val="FFFFFF"/>
                </a:solidFill>
                <a:latin typeface="Courier New" panose="02070309020205020404" pitchFamily="49" charset="0"/>
                <a:cs typeface="Courier New" panose="02070309020205020404" pitchFamily="49" charset="0"/>
              </a:rPr>
              <a:t>  clflush (</a:t>
            </a:r>
            <a:r>
              <a:rPr lang="en-US" altLang="en-US" sz="2800" b="1">
                <a:solidFill>
                  <a:srgbClr val="FF0000"/>
                </a:solidFill>
                <a:latin typeface="Courier New" panose="02070309020205020404" pitchFamily="49" charset="0"/>
                <a:cs typeface="Courier New" panose="02070309020205020404" pitchFamily="49" charset="0"/>
              </a:rPr>
              <a:t>X</a:t>
            </a:r>
            <a:r>
              <a:rPr lang="en-US" altLang="en-US" sz="2800">
                <a:solidFill>
                  <a:srgbClr val="FFFFFF"/>
                </a:solidFill>
                <a:latin typeface="Courier New" panose="02070309020205020404" pitchFamily="49" charset="0"/>
                <a:cs typeface="Courier New" panose="02070309020205020404" pitchFamily="49" charset="0"/>
              </a:rPr>
              <a:t>)  </a:t>
            </a:r>
          </a:p>
          <a:p>
            <a:pPr eaLnBrk="1" hangingPunct="1">
              <a:lnSpc>
                <a:spcPct val="90000"/>
              </a:lnSpc>
            </a:pPr>
            <a:r>
              <a:rPr lang="en-US" altLang="en-US" sz="2800">
                <a:solidFill>
                  <a:srgbClr val="FFFFFF"/>
                </a:solidFill>
                <a:latin typeface="Courier New" panose="02070309020205020404" pitchFamily="49" charset="0"/>
                <a:cs typeface="Courier New" panose="02070309020205020404" pitchFamily="49" charset="0"/>
              </a:rPr>
              <a:t>  clflush (</a:t>
            </a:r>
            <a:r>
              <a:rPr lang="en-US" altLang="en-US" sz="2800" b="1">
                <a:solidFill>
                  <a:srgbClr val="FF0000"/>
                </a:solidFill>
                <a:latin typeface="Courier New" panose="02070309020205020404" pitchFamily="49" charset="0"/>
                <a:cs typeface="Courier New" panose="02070309020205020404" pitchFamily="49" charset="0"/>
              </a:rPr>
              <a:t>Y</a:t>
            </a:r>
            <a:r>
              <a:rPr lang="en-US" altLang="en-US" sz="2800">
                <a:solidFill>
                  <a:srgbClr val="FFFFFF"/>
                </a:solidFill>
                <a:latin typeface="Courier New" panose="02070309020205020404" pitchFamily="49" charset="0"/>
                <a:cs typeface="Courier New" panose="02070309020205020404" pitchFamily="49" charset="0"/>
              </a:rPr>
              <a:t>)</a:t>
            </a:r>
          </a:p>
          <a:p>
            <a:pPr eaLnBrk="1" hangingPunct="1">
              <a:lnSpc>
                <a:spcPct val="90000"/>
              </a:lnSpc>
            </a:pPr>
            <a:r>
              <a:rPr lang="en-US" altLang="en-US" sz="2800">
                <a:solidFill>
                  <a:srgbClr val="FFFFFF"/>
                </a:solidFill>
                <a:latin typeface="Courier New" panose="02070309020205020404" pitchFamily="49" charset="0"/>
                <a:cs typeface="Courier New" panose="02070309020205020404" pitchFamily="49" charset="0"/>
              </a:rPr>
              <a:t>  mfence</a:t>
            </a:r>
          </a:p>
          <a:p>
            <a:pPr eaLnBrk="1" hangingPunct="1">
              <a:lnSpc>
                <a:spcPct val="90000"/>
              </a:lnSpc>
            </a:pPr>
            <a:r>
              <a:rPr lang="en-US" altLang="en-US" sz="2800">
                <a:solidFill>
                  <a:srgbClr val="FFFFFF"/>
                </a:solidFill>
                <a:latin typeface="Courier New" panose="02070309020205020404" pitchFamily="49" charset="0"/>
                <a:cs typeface="Courier New" panose="02070309020205020404" pitchFamily="49" charset="0"/>
              </a:rPr>
              <a:t>  jmp </a:t>
            </a:r>
            <a:r>
              <a:rPr lang="en-US" altLang="en-US" sz="2800" u="sng">
                <a:solidFill>
                  <a:srgbClr val="FFFFFF"/>
                </a:solidFill>
                <a:latin typeface="Courier New" panose="02070309020205020404" pitchFamily="49" charset="0"/>
                <a:cs typeface="Courier New" panose="02070309020205020404" pitchFamily="49" charset="0"/>
              </a:rPr>
              <a:t>loop</a:t>
            </a:r>
            <a:endParaRPr lang="en-US" altLang="en-US" sz="2800">
              <a:solidFill>
                <a:srgbClr val="FFFFFF"/>
              </a:solidFill>
              <a:latin typeface="Courier New" panose="02070309020205020404" pitchFamily="49" charset="0"/>
              <a:cs typeface="Courier New" panose="02070309020205020404" pitchFamily="49" charset="0"/>
            </a:endParaRPr>
          </a:p>
        </p:txBody>
      </p:sp>
      <p:sp>
        <p:nvSpPr>
          <p:cNvPr id="34" name="Error"/>
          <p:cNvSpPr/>
          <p:nvPr/>
        </p:nvSpPr>
        <p:spPr>
          <a:xfrm>
            <a:off x="6600825" y="4765675"/>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6" name="Error"/>
          <p:cNvSpPr/>
          <p:nvPr/>
        </p:nvSpPr>
        <p:spPr>
          <a:xfrm>
            <a:off x="6981825" y="5527675"/>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7" name="Error"/>
          <p:cNvSpPr/>
          <p:nvPr/>
        </p:nvSpPr>
        <p:spPr>
          <a:xfrm>
            <a:off x="6600825" y="5527675"/>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8" name="Error"/>
          <p:cNvSpPr/>
          <p:nvPr/>
        </p:nvSpPr>
        <p:spPr>
          <a:xfrm>
            <a:off x="7362825" y="5527675"/>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9" name="Error"/>
          <p:cNvSpPr/>
          <p:nvPr/>
        </p:nvSpPr>
        <p:spPr>
          <a:xfrm>
            <a:off x="7743825" y="4765675"/>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0" name="Error"/>
          <p:cNvSpPr/>
          <p:nvPr/>
        </p:nvSpPr>
        <p:spPr>
          <a:xfrm>
            <a:off x="7743825" y="3622675"/>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1" name="Error"/>
          <p:cNvSpPr/>
          <p:nvPr/>
        </p:nvSpPr>
        <p:spPr>
          <a:xfrm>
            <a:off x="7362825" y="4384675"/>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2" name="Error"/>
          <p:cNvSpPr/>
          <p:nvPr/>
        </p:nvSpPr>
        <p:spPr>
          <a:xfrm>
            <a:off x="6981825" y="4384675"/>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3" name="Error"/>
          <p:cNvSpPr/>
          <p:nvPr/>
        </p:nvSpPr>
        <p:spPr>
          <a:xfrm>
            <a:off x="6981825" y="3622675"/>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4" name="Error"/>
          <p:cNvSpPr/>
          <p:nvPr/>
        </p:nvSpPr>
        <p:spPr>
          <a:xfrm>
            <a:off x="6219825" y="3622675"/>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5" name="Error"/>
          <p:cNvSpPr/>
          <p:nvPr/>
        </p:nvSpPr>
        <p:spPr>
          <a:xfrm>
            <a:off x="6219825" y="4384675"/>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7" name="Error"/>
          <p:cNvSpPr/>
          <p:nvPr/>
        </p:nvSpPr>
        <p:spPr>
          <a:xfrm>
            <a:off x="6219825" y="4765675"/>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8" name="Error"/>
          <p:cNvSpPr/>
          <p:nvPr/>
        </p:nvSpPr>
        <p:spPr>
          <a:xfrm>
            <a:off x="7362825" y="4765675"/>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50" name="YArrow"/>
          <p:cNvCxnSpPr>
            <a:stCxn id="51" idx="3"/>
          </p:cNvCxnSpPr>
          <p:nvPr/>
        </p:nvCxnSpPr>
        <p:spPr>
          <a:xfrm>
            <a:off x="5715000" y="5337175"/>
            <a:ext cx="381000" cy="0"/>
          </a:xfrm>
          <a:prstGeom prst="straightConnector1">
            <a:avLst/>
          </a:prstGeom>
          <a:ln w="38100" cap="rnd">
            <a:solidFill>
              <a:srgbClr val="FF0000"/>
            </a:solidFill>
            <a:round/>
            <a:tailEnd type="arrow" w="lg" len="med"/>
          </a:ln>
        </p:spPr>
        <p:style>
          <a:lnRef idx="1">
            <a:schemeClr val="accent1"/>
          </a:lnRef>
          <a:fillRef idx="0">
            <a:schemeClr val="accent1"/>
          </a:fillRef>
          <a:effectRef idx="0">
            <a:schemeClr val="accent1"/>
          </a:effectRef>
          <a:fontRef idx="minor">
            <a:schemeClr val="tx1"/>
          </a:fontRef>
        </p:style>
      </p:cxnSp>
      <p:sp>
        <p:nvSpPr>
          <p:cNvPr id="51" name="Y"/>
          <p:cNvSpPr/>
          <p:nvPr/>
        </p:nvSpPr>
        <p:spPr>
          <a:xfrm>
            <a:off x="5105400" y="5146675"/>
            <a:ext cx="609600" cy="3810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en-US" sz="3200" b="1">
                <a:solidFill>
                  <a:srgbClr val="FF0000"/>
                </a:solidFill>
                <a:latin typeface="Courier New" panose="02070309020205020404" pitchFamily="49" charset="0"/>
                <a:cs typeface="Courier New" panose="02070309020205020404" pitchFamily="49" charset="0"/>
              </a:rPr>
              <a:t>Y</a:t>
            </a:r>
            <a:endParaRPr lang="en-US" altLang="en-US" sz="2800" b="1">
              <a:solidFill>
                <a:srgbClr val="FF0000"/>
              </a:solidFill>
              <a:latin typeface="Courier New" panose="02070309020205020404" pitchFamily="49" charset="0"/>
              <a:cs typeface="Courier New" panose="02070309020205020404" pitchFamily="49" charset="0"/>
            </a:endParaRPr>
          </a:p>
        </p:txBody>
      </p:sp>
      <p:cxnSp>
        <p:nvCxnSpPr>
          <p:cNvPr id="52" name="XArrow"/>
          <p:cNvCxnSpPr>
            <a:stCxn id="53" idx="3"/>
          </p:cNvCxnSpPr>
          <p:nvPr/>
        </p:nvCxnSpPr>
        <p:spPr>
          <a:xfrm>
            <a:off x="5715000" y="4194175"/>
            <a:ext cx="381000" cy="0"/>
          </a:xfrm>
          <a:prstGeom prst="straightConnector1">
            <a:avLst/>
          </a:prstGeom>
          <a:ln w="38100" cap="rnd">
            <a:solidFill>
              <a:srgbClr val="FF0000"/>
            </a:solidFill>
            <a:round/>
            <a:tailEnd type="arrow" w="lg" len="med"/>
          </a:ln>
        </p:spPr>
        <p:style>
          <a:lnRef idx="1">
            <a:schemeClr val="accent1"/>
          </a:lnRef>
          <a:fillRef idx="0">
            <a:schemeClr val="accent1"/>
          </a:fillRef>
          <a:effectRef idx="0">
            <a:schemeClr val="accent1"/>
          </a:effectRef>
          <a:fontRef idx="minor">
            <a:schemeClr val="tx1"/>
          </a:fontRef>
        </p:style>
      </p:cxnSp>
      <p:sp>
        <p:nvSpPr>
          <p:cNvPr id="53" name="X"/>
          <p:cNvSpPr/>
          <p:nvPr/>
        </p:nvSpPr>
        <p:spPr>
          <a:xfrm>
            <a:off x="5105400" y="4003675"/>
            <a:ext cx="609600" cy="3810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en-US" sz="3200" b="1">
                <a:solidFill>
                  <a:srgbClr val="FF0000"/>
                </a:solidFill>
                <a:latin typeface="Courier New" panose="02070309020205020404" pitchFamily="49" charset="0"/>
                <a:cs typeface="Courier New" panose="02070309020205020404" pitchFamily="49" charset="0"/>
              </a:rPr>
              <a:t>X</a:t>
            </a:r>
            <a:endParaRPr lang="en-US" altLang="en-US" sz="2800" b="1">
              <a:solidFill>
                <a:srgbClr val="FF0000"/>
              </a:solidFill>
              <a:latin typeface="Courier New" panose="02070309020205020404" pitchFamily="49" charset="0"/>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49" name="Title 1"/>
          <p:cNvSpPr>
            <a:spLocks noGrp="1"/>
          </p:cNvSpPr>
          <p:nvPr>
            <p:ph type="title"/>
          </p:nvPr>
        </p:nvSpPr>
        <p:spPr>
          <a:xfrm>
            <a:off x="381000" y="152400"/>
            <a:ext cx="8382000" cy="762000"/>
          </a:xfrm>
        </p:spPr>
        <p:txBody>
          <a:bodyPr/>
          <a:lstStyle/>
          <a:p>
            <a:r>
              <a:rPr lang="en-US" altLang="en-US" smtClean="0"/>
              <a:t>Observed Errors in Real Systems</a:t>
            </a:r>
          </a:p>
        </p:txBody>
      </p:sp>
      <p:sp>
        <p:nvSpPr>
          <p:cNvPr id="3" name="Content Placeholder 2"/>
          <p:cNvSpPr>
            <a:spLocks noGrp="1"/>
          </p:cNvSpPr>
          <p:nvPr>
            <p:ph idx="1"/>
          </p:nvPr>
        </p:nvSpPr>
        <p:spPr/>
        <p:txBody>
          <a:bodyPr/>
          <a:lstStyle/>
          <a:p>
            <a:pPr marL="0" indent="0">
              <a:buFont typeface="Arial" panose="020B0604020202020204" pitchFamily="34" charset="0"/>
              <a:buNone/>
            </a:pPr>
            <a:endParaRPr lang="en-US" altLang="en-US" i="1" smtClean="0"/>
          </a:p>
          <a:p>
            <a:pPr marL="0" indent="0">
              <a:buFont typeface="Arial" panose="020B0604020202020204" pitchFamily="34" charset="0"/>
              <a:buNone/>
            </a:pPr>
            <a:endParaRPr lang="en-US" altLang="en-US" i="1" smtClean="0"/>
          </a:p>
          <a:p>
            <a:pPr marL="0" indent="0">
              <a:buFont typeface="Arial" panose="020B0604020202020204" pitchFamily="34" charset="0"/>
              <a:buNone/>
            </a:pPr>
            <a:endParaRPr lang="en-US" altLang="en-US" i="1" smtClean="0"/>
          </a:p>
          <a:p>
            <a:pPr marL="0" indent="0">
              <a:buFont typeface="Arial" panose="020B0604020202020204" pitchFamily="34" charset="0"/>
              <a:buNone/>
            </a:pPr>
            <a:endParaRPr lang="en-US" altLang="en-US" i="1" smtClean="0"/>
          </a:p>
          <a:p>
            <a:pPr marL="0" indent="0">
              <a:buFont typeface="Arial" panose="020B0604020202020204" pitchFamily="34" charset="0"/>
              <a:buNone/>
            </a:pPr>
            <a:endParaRPr lang="en-US" altLang="en-US" i="1" smtClean="0"/>
          </a:p>
          <a:p>
            <a:pPr marL="0" indent="0">
              <a:buFont typeface="Arial" panose="020B0604020202020204" pitchFamily="34" charset="0"/>
              <a:buNone/>
            </a:pPr>
            <a:endParaRPr lang="en-US" altLang="en-US" sz="2400" i="1" smtClean="0">
              <a:solidFill>
                <a:srgbClr val="FF0000"/>
              </a:solidFill>
            </a:endParaRPr>
          </a:p>
          <a:p>
            <a:pPr marL="0" indent="0"/>
            <a:r>
              <a:rPr lang="en-US" altLang="en-US" sz="3200" i="1" smtClean="0"/>
              <a:t>In a more controlled environment, we can induce as many as </a:t>
            </a:r>
            <a:r>
              <a:rPr lang="en-US" altLang="en-US" sz="3200" i="1" smtClean="0">
                <a:solidFill>
                  <a:srgbClr val="FF0000"/>
                </a:solidFill>
              </a:rPr>
              <a:t>ten million</a:t>
            </a:r>
            <a:r>
              <a:rPr lang="en-US" altLang="en-US" sz="3200" i="1" smtClean="0"/>
              <a:t> disturbance errors</a:t>
            </a:r>
          </a:p>
          <a:p>
            <a:pPr marL="0" indent="0"/>
            <a:r>
              <a:rPr lang="en-US" altLang="en-US" sz="3200" i="1" smtClean="0">
                <a:solidFill>
                  <a:srgbClr val="FF0000"/>
                </a:solidFill>
              </a:rPr>
              <a:t>Disturbance errors are a serious reliability issue</a:t>
            </a:r>
          </a:p>
        </p:txBody>
      </p:sp>
      <p:graphicFrame>
        <p:nvGraphicFramePr>
          <p:cNvPr id="4" name="Content Placeholder 4"/>
          <p:cNvGraphicFramePr>
            <a:graphicFrameLocks noGrp="1"/>
          </p:cNvGraphicFramePr>
          <p:nvPr/>
        </p:nvGraphicFramePr>
        <p:xfrm>
          <a:off x="762000" y="1143000"/>
          <a:ext cx="7620000" cy="3200400"/>
        </p:xfrm>
        <a:graphic>
          <a:graphicData uri="http://schemas.openxmlformats.org/drawingml/2006/table">
            <a:tbl>
              <a:tblPr/>
              <a:tblGrid>
                <a:gridCol w="3736975"/>
                <a:gridCol w="1597025"/>
                <a:gridCol w="2286000"/>
              </a:tblGrid>
              <a:tr h="63976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smtClean="0">
                          <a:ln>
                            <a:noFill/>
                          </a:ln>
                          <a:solidFill>
                            <a:schemeClr val="bg1"/>
                          </a:solidFill>
                          <a:effectLst/>
                          <a:latin typeface="Calibri Light" panose="020F0302020204030204" pitchFamily="34" charset="0"/>
                          <a:ea typeface="MS PGothic" panose="020B0600070205080204" pitchFamily="34" charset="-128"/>
                        </a:rPr>
                        <a:t>CPU Architecture</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0404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smtClean="0">
                          <a:ln>
                            <a:noFill/>
                          </a:ln>
                          <a:solidFill>
                            <a:schemeClr val="bg1"/>
                          </a:solidFill>
                          <a:effectLst/>
                          <a:latin typeface="Calibri Light" panose="020F0302020204030204" pitchFamily="34" charset="0"/>
                          <a:ea typeface="MS PGothic" panose="020B0600070205080204" pitchFamily="34" charset="-128"/>
                          <a:cs typeface="Courier New" panose="02070309020205020404" pitchFamily="49" charset="0"/>
                        </a:rPr>
                        <a:t>Errors</a:t>
                      </a:r>
                      <a:endParaRPr kumimoji="0" lang="en-US" altLang="en-US" sz="2800" b="1" i="0" u="none" strike="noStrike" cap="none" normalizeH="0" baseline="0" smtClean="0">
                        <a:ln>
                          <a:noFill/>
                        </a:ln>
                        <a:solidFill>
                          <a:schemeClr val="bg1"/>
                        </a:solidFill>
                        <a:effectLst/>
                        <a:latin typeface="Courier New" panose="02070309020205020404" pitchFamily="49" charset="0"/>
                        <a:ea typeface="MS PGothic" panose="020B0600070205080204" pitchFamily="34" charset="-128"/>
                        <a:cs typeface="Courier New" panose="02070309020205020404" pitchFamily="49" charset="0"/>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0404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smtClean="0">
                          <a:ln>
                            <a:noFill/>
                          </a:ln>
                          <a:solidFill>
                            <a:schemeClr val="bg1"/>
                          </a:solidFill>
                          <a:effectLst/>
                          <a:latin typeface="Calibri Light" panose="020F0302020204030204" pitchFamily="34" charset="0"/>
                          <a:ea typeface="MS PGothic" panose="020B0600070205080204" pitchFamily="34" charset="-128"/>
                        </a:rPr>
                        <a:t>Access-Rate</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04040"/>
                    </a:solidFill>
                  </a:tcPr>
                </a:tc>
              </a:tr>
              <a:tr h="63976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rPr>
                        <a:t>Intel Haswell (2013)</a:t>
                      </a:r>
                    </a:p>
                  </a:txBody>
                  <a:tcPr marR="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FF0000"/>
                          </a:solidFill>
                          <a:effectLst/>
                          <a:latin typeface="Cambria" panose="02040503050406030204" pitchFamily="18" charset="0"/>
                          <a:ea typeface="Cambria Math" panose="02040503050406030204" pitchFamily="18" charset="0"/>
                        </a:rPr>
                        <a:t>22.9K</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Cambria" panose="02040503050406030204" pitchFamily="18" charset="0"/>
                          <a:ea typeface="MS PGothic" panose="020B0600070205080204" pitchFamily="34" charset="-128"/>
                        </a:rPr>
                        <a:t>12.3M/sec</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rPr>
                        <a:t>Intel Ivy Bridge (2012)</a:t>
                      </a:r>
                    </a:p>
                  </a:txBody>
                  <a:tcPr marR="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FF0000"/>
                          </a:solidFill>
                          <a:effectLst/>
                          <a:latin typeface="Cambria" panose="02040503050406030204" pitchFamily="18" charset="0"/>
                          <a:ea typeface="Cambria Math" panose="02040503050406030204" pitchFamily="18" charset="0"/>
                        </a:rPr>
                        <a:t>20.7K</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Cambria" panose="02040503050406030204" pitchFamily="18" charset="0"/>
                          <a:ea typeface="MS PGothic" panose="020B0600070205080204" pitchFamily="34" charset="-128"/>
                        </a:rPr>
                        <a:t>11.7M/sec</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rPr>
                        <a:t>Intel Sandy Bridge (2011)</a:t>
                      </a:r>
                    </a:p>
                  </a:txBody>
                  <a:tcPr marR="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FF0000"/>
                          </a:solidFill>
                          <a:effectLst/>
                          <a:latin typeface="Cambria" panose="02040503050406030204" pitchFamily="18" charset="0"/>
                          <a:ea typeface="Cambria Math" panose="02040503050406030204" pitchFamily="18" charset="0"/>
                        </a:rPr>
                        <a:t>16.1K</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Cambria" panose="02040503050406030204" pitchFamily="18" charset="0"/>
                          <a:ea typeface="MS PGothic" panose="020B0600070205080204" pitchFamily="34" charset="-128"/>
                        </a:rPr>
                        <a:t>11.6M/sec</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Calibri Light" panose="020F0302020204030204" pitchFamily="34" charset="0"/>
                          <a:ea typeface="MS PGothic" panose="020B0600070205080204" pitchFamily="34" charset="-128"/>
                        </a:rPr>
                        <a:t>AMD Piledriver (2012)</a:t>
                      </a:r>
                    </a:p>
                  </a:txBody>
                  <a:tcPr marR="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FF0000"/>
                          </a:solidFill>
                          <a:effectLst/>
                          <a:latin typeface="Cambria" panose="02040503050406030204" pitchFamily="18" charset="0"/>
                          <a:ea typeface="Cambria Math" panose="02040503050406030204" pitchFamily="18" charset="0"/>
                        </a:rPr>
                        <a:t>59</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Cambria" panose="02040503050406030204" pitchFamily="18" charset="0"/>
                          <a:ea typeface="MS PGothic" panose="020B0600070205080204" pitchFamily="34" charset="-128"/>
                        </a:rPr>
                        <a:t>6.1M/sec</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90873"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73DE2C9-7C7C-4FC7-9F07-0E776D38EDD8}" type="slidenum">
              <a:rPr lang="en-US" altLang="en-US" sz="2000">
                <a:solidFill>
                  <a:srgbClr val="898989"/>
                </a:solidFill>
                <a:latin typeface="Cambria Math" panose="02040503050406030204" pitchFamily="18" charset="0"/>
              </a:rPr>
              <a:pPr eaLnBrk="1" hangingPunct="1"/>
              <a:t>24</a:t>
            </a:fld>
            <a:endParaRPr lang="en-US" altLang="en-US" sz="2000">
              <a:solidFill>
                <a:srgbClr val="898989"/>
              </a:solidFill>
              <a:latin typeface="Cambria Math" panose="02040503050406030204" pitchFamily="18" charset="0"/>
            </a:endParaRPr>
          </a:p>
        </p:txBody>
      </p:sp>
      <p:sp>
        <p:nvSpPr>
          <p:cNvPr id="7" name="Rectangle 6"/>
          <p:cNvSpPr/>
          <p:nvPr/>
        </p:nvSpPr>
        <p:spPr>
          <a:xfrm>
            <a:off x="107950" y="6238875"/>
            <a:ext cx="8242300" cy="646113"/>
          </a:xfrm>
          <a:prstGeom prst="rect">
            <a:avLst/>
          </a:prstGeom>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solidFill>
                  <a:srgbClr val="000000"/>
                </a:solidFill>
                <a:latin typeface="Tahoma" panose="020B0604030504040204" pitchFamily="34" charset="0"/>
              </a:rPr>
              <a:t>Kim+, “</a:t>
            </a:r>
            <a:r>
              <a:rPr lang="en-US" altLang="ja-JP" sz="1800">
                <a:solidFill>
                  <a:srgbClr val="0000FF"/>
                </a:solidFill>
                <a:latin typeface="Calibri" panose="020F0502020204030204" pitchFamily="34" charset="0"/>
              </a:rPr>
              <a:t>Flipping Bits in Memory Without Accessing Them: An Experimental Study of DRAM Disturbance Errors</a:t>
            </a:r>
            <a:r>
              <a:rPr lang="en-US" altLang="ja-JP" sz="1800">
                <a:solidFill>
                  <a:srgbClr val="000000"/>
                </a:solidFill>
                <a:latin typeface="Tahoma" panose="020B0604030504040204" pitchFamily="34" charset="0"/>
              </a:rPr>
              <a:t>,</a:t>
            </a:r>
            <a:r>
              <a:rPr lang="en-US" altLang="en-US" sz="1800">
                <a:solidFill>
                  <a:srgbClr val="000000"/>
                </a:solidFill>
                <a:latin typeface="Tahoma" panose="020B0604030504040204" pitchFamily="34" charset="0"/>
              </a:rPr>
              <a:t>”</a:t>
            </a:r>
            <a:r>
              <a:rPr lang="en-US" altLang="ja-JP" sz="1800">
                <a:solidFill>
                  <a:srgbClr val="000000"/>
                </a:solidFill>
                <a:latin typeface="Tahoma" panose="020B0604030504040204" pitchFamily="34" charset="0"/>
              </a:rPr>
              <a:t> ISCA 2014.</a:t>
            </a:r>
            <a:endParaRPr lang="en-US" altLang="en-US" sz="1800">
              <a:solidFill>
                <a:srgbClr val="000000"/>
              </a:solidFill>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3" name="Title 1"/>
          <p:cNvSpPr>
            <a:spLocks noGrp="1"/>
          </p:cNvSpPr>
          <p:nvPr>
            <p:ph type="title"/>
          </p:nvPr>
        </p:nvSpPr>
        <p:spPr/>
        <p:txBody>
          <a:bodyPr/>
          <a:lstStyle/>
          <a:p>
            <a:r>
              <a:rPr lang="en-US" altLang="en-US" smtClean="0"/>
              <a:t>The DRAM Scaling Problem</a:t>
            </a:r>
          </a:p>
        </p:txBody>
      </p:sp>
      <p:sp>
        <p:nvSpPr>
          <p:cNvPr id="59187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2596DE8-1E29-4B0A-90F8-3B51A28AA0B6}" type="slidenum">
              <a:rPr lang="en-US" altLang="en-US" sz="1600">
                <a:solidFill>
                  <a:srgbClr val="000000"/>
                </a:solidFill>
                <a:latin typeface="Garamond" panose="02020404030301010803" pitchFamily="18" charset="0"/>
              </a:rPr>
              <a:pPr eaLnBrk="1" hangingPunct="1"/>
              <a:t>25</a:t>
            </a:fld>
            <a:endParaRPr lang="en-US" altLang="en-US" sz="1600">
              <a:solidFill>
                <a:srgbClr val="000000"/>
              </a:solidFill>
              <a:latin typeface="Garamond" panose="02020404030301010803"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82663"/>
            <a:ext cx="7850188" cy="587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05038"/>
            <a:ext cx="914400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7" name="Title 1"/>
          <p:cNvSpPr>
            <a:spLocks noGrp="1"/>
          </p:cNvSpPr>
          <p:nvPr>
            <p:ph type="title"/>
          </p:nvPr>
        </p:nvSpPr>
        <p:spPr/>
        <p:txBody>
          <a:bodyPr/>
          <a:lstStyle/>
          <a:p>
            <a:r>
              <a:rPr lang="en-US" altLang="en-US" smtClean="0"/>
              <a:t>Solutions to the DRAM Scaling Problem</a:t>
            </a:r>
          </a:p>
        </p:txBody>
      </p:sp>
      <p:sp>
        <p:nvSpPr>
          <p:cNvPr id="3" name="Content Placeholder 2"/>
          <p:cNvSpPr>
            <a:spLocks noGrp="1"/>
          </p:cNvSpPr>
          <p:nvPr>
            <p:ph idx="1"/>
          </p:nvPr>
        </p:nvSpPr>
        <p:spPr/>
        <p:txBody>
          <a:bodyPr/>
          <a:lstStyle/>
          <a:p>
            <a:r>
              <a:rPr lang="en-US" altLang="en-US" smtClean="0"/>
              <a:t>Two potential solutions</a:t>
            </a:r>
          </a:p>
          <a:p>
            <a:pPr lvl="1"/>
            <a:r>
              <a:rPr lang="en-US" altLang="en-US" smtClean="0"/>
              <a:t>Tolerate DRAM (by taking a fresh look at it)</a:t>
            </a:r>
          </a:p>
          <a:p>
            <a:pPr lvl="1"/>
            <a:r>
              <a:rPr lang="en-US" altLang="en-US" smtClean="0"/>
              <a:t>Enable emerging memory technologies to eliminate/minimize DRAM</a:t>
            </a:r>
          </a:p>
          <a:p>
            <a:pPr lvl="1"/>
            <a:endParaRPr lang="en-US" altLang="en-US" smtClean="0"/>
          </a:p>
          <a:p>
            <a:r>
              <a:rPr lang="en-US" altLang="en-US" smtClean="0"/>
              <a:t>Do both</a:t>
            </a:r>
          </a:p>
          <a:p>
            <a:pPr lvl="1"/>
            <a:r>
              <a:rPr lang="en-US" altLang="en-US" smtClean="0"/>
              <a:t>Hybrid memory systems</a:t>
            </a:r>
          </a:p>
        </p:txBody>
      </p:sp>
      <p:sp>
        <p:nvSpPr>
          <p:cNvPr id="5928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06ED81C-9089-40C2-9B96-BE7DC03727A1}" type="slidenum">
              <a:rPr lang="en-US" altLang="en-US" sz="1600">
                <a:solidFill>
                  <a:srgbClr val="000000"/>
                </a:solidFill>
                <a:latin typeface="Garamond" panose="02020404030301010803" pitchFamily="18" charset="0"/>
              </a:rPr>
              <a:pPr eaLnBrk="1" hangingPunct="1"/>
              <a:t>26</a:t>
            </a:fld>
            <a:endParaRPr lang="en-US" altLang="en-US" sz="1600">
              <a:solidFill>
                <a:srgbClr val="000000"/>
              </a:solidFill>
              <a:latin typeface="Garamond" panose="02020404030301010803"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1" name="Title 1"/>
          <p:cNvSpPr>
            <a:spLocks noGrp="1"/>
          </p:cNvSpPr>
          <p:nvPr>
            <p:ph type="title"/>
          </p:nvPr>
        </p:nvSpPr>
        <p:spPr>
          <a:xfrm>
            <a:off x="228600" y="152400"/>
            <a:ext cx="8915400" cy="1066800"/>
          </a:xfrm>
        </p:spPr>
        <p:txBody>
          <a:bodyPr/>
          <a:lstStyle/>
          <a:p>
            <a:r>
              <a:rPr lang="en-US" altLang="en-US" smtClean="0"/>
              <a:t>Solution 1: Tolerate DRAM</a:t>
            </a:r>
          </a:p>
        </p:txBody>
      </p:sp>
      <p:sp>
        <p:nvSpPr>
          <p:cNvPr id="28675" name="Content Placeholder 2"/>
          <p:cNvSpPr>
            <a:spLocks noGrp="1"/>
          </p:cNvSpPr>
          <p:nvPr>
            <p:ph idx="1"/>
          </p:nvPr>
        </p:nvSpPr>
        <p:spPr>
          <a:xfrm>
            <a:off x="107950" y="1125538"/>
            <a:ext cx="9036050" cy="5338762"/>
          </a:xfrm>
        </p:spPr>
        <p:txBody>
          <a:bodyPr/>
          <a:lstStyle/>
          <a:p>
            <a:pPr eaLnBrk="1" hangingPunct="1"/>
            <a:r>
              <a:rPr lang="en-US" altLang="en-US" smtClean="0">
                <a:solidFill>
                  <a:srgbClr val="000000"/>
                </a:solidFill>
              </a:rPr>
              <a:t>Overcome DRAM shortcomings with</a:t>
            </a:r>
          </a:p>
          <a:p>
            <a:pPr lvl="1" eaLnBrk="1" hangingPunct="1"/>
            <a:r>
              <a:rPr lang="en-US" altLang="en-US" smtClean="0">
                <a:solidFill>
                  <a:srgbClr val="0000FF"/>
                </a:solidFill>
              </a:rPr>
              <a:t>System-DRAM co-design</a:t>
            </a:r>
          </a:p>
          <a:p>
            <a:pPr lvl="1" eaLnBrk="1" hangingPunct="1"/>
            <a:r>
              <a:rPr lang="en-US" altLang="en-US" smtClean="0">
                <a:solidFill>
                  <a:srgbClr val="000000"/>
                </a:solidFill>
              </a:rPr>
              <a:t>Novel DRAM architectures, interface, functions</a:t>
            </a:r>
          </a:p>
          <a:p>
            <a:pPr lvl="1" eaLnBrk="1" hangingPunct="1"/>
            <a:r>
              <a:rPr lang="en-US" altLang="en-US" smtClean="0">
                <a:solidFill>
                  <a:srgbClr val="000000"/>
                </a:solidFill>
              </a:rPr>
              <a:t>Better waste management (efficient utilization)</a:t>
            </a:r>
          </a:p>
          <a:p>
            <a:pPr lvl="1" eaLnBrk="1" hangingPunct="1"/>
            <a:endParaRPr lang="en-US" altLang="en-US" smtClean="0">
              <a:solidFill>
                <a:srgbClr val="000000"/>
              </a:solidFill>
            </a:endParaRPr>
          </a:p>
          <a:p>
            <a:pPr lvl="1" eaLnBrk="1" hangingPunct="1"/>
            <a:endParaRPr lang="en-US" altLang="en-US" sz="900" smtClean="0">
              <a:solidFill>
                <a:srgbClr val="000000"/>
              </a:solidFill>
            </a:endParaRPr>
          </a:p>
          <a:p>
            <a:pPr eaLnBrk="1" hangingPunct="1"/>
            <a:r>
              <a:rPr lang="en-US" altLang="en-US" smtClean="0">
                <a:solidFill>
                  <a:srgbClr val="000000"/>
                </a:solidFill>
              </a:rPr>
              <a:t>Key issues to tackle</a:t>
            </a:r>
          </a:p>
          <a:p>
            <a:pPr lvl="1" eaLnBrk="1" hangingPunct="1"/>
            <a:r>
              <a:rPr lang="en-US" altLang="en-US" smtClean="0">
                <a:solidFill>
                  <a:srgbClr val="FF0000"/>
                </a:solidFill>
              </a:rPr>
              <a:t>Reduce energy</a:t>
            </a:r>
          </a:p>
          <a:p>
            <a:pPr lvl="1" eaLnBrk="1" hangingPunct="1"/>
            <a:r>
              <a:rPr lang="en-US" altLang="en-US" smtClean="0">
                <a:solidFill>
                  <a:srgbClr val="FF0000"/>
                </a:solidFill>
              </a:rPr>
              <a:t>Enable reliability at low cost</a:t>
            </a:r>
          </a:p>
          <a:p>
            <a:pPr lvl="1" eaLnBrk="1" hangingPunct="1"/>
            <a:r>
              <a:rPr lang="en-US" altLang="en-US" smtClean="0">
                <a:solidFill>
                  <a:srgbClr val="FF0000"/>
                </a:solidFill>
              </a:rPr>
              <a:t>Improve bandwidth and latency</a:t>
            </a:r>
          </a:p>
          <a:p>
            <a:pPr lvl="1" eaLnBrk="1" hangingPunct="1"/>
            <a:r>
              <a:rPr lang="en-US" altLang="en-US" smtClean="0">
                <a:solidFill>
                  <a:srgbClr val="FF0000"/>
                </a:solidFill>
              </a:rPr>
              <a:t>Reduce waste</a:t>
            </a:r>
          </a:p>
          <a:p>
            <a:pPr lvl="1" eaLnBrk="1" hangingPunct="1"/>
            <a:r>
              <a:rPr lang="en-US" altLang="en-US" smtClean="0">
                <a:solidFill>
                  <a:srgbClr val="FF0000"/>
                </a:solidFill>
              </a:rPr>
              <a:t>Enable computation close to data</a:t>
            </a:r>
          </a:p>
        </p:txBody>
      </p:sp>
      <p:sp>
        <p:nvSpPr>
          <p:cNvPr id="5939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4502242-62B9-4706-AC8D-6F7C7047A49E}" type="slidenum">
              <a:rPr lang="en-US" altLang="en-US" sz="1600">
                <a:solidFill>
                  <a:srgbClr val="000000"/>
                </a:solidFill>
                <a:latin typeface="Garamond" panose="02020404030301010803" pitchFamily="18" charset="0"/>
              </a:rPr>
              <a:pPr eaLnBrk="1" hangingPunct="1"/>
              <a:t>27</a:t>
            </a:fld>
            <a:endParaRPr lang="en-US" altLang="en-US" sz="1600">
              <a:solidFill>
                <a:srgbClr val="000000"/>
              </a:solidFill>
              <a:latin typeface="Garamond" panose="02020404030301010803"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67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675">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67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675">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67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5" name="Title 1"/>
          <p:cNvSpPr>
            <a:spLocks noGrp="1"/>
          </p:cNvSpPr>
          <p:nvPr>
            <p:ph type="title"/>
          </p:nvPr>
        </p:nvSpPr>
        <p:spPr>
          <a:xfrm>
            <a:off x="228600" y="152400"/>
            <a:ext cx="8915400" cy="1066800"/>
          </a:xfrm>
        </p:spPr>
        <p:txBody>
          <a:bodyPr/>
          <a:lstStyle/>
          <a:p>
            <a:r>
              <a:rPr lang="en-US" altLang="en-US" smtClean="0"/>
              <a:t>Solution 1: Tolerate DRAM</a:t>
            </a:r>
          </a:p>
        </p:txBody>
      </p:sp>
      <p:sp>
        <p:nvSpPr>
          <p:cNvPr id="28675" name="Content Placeholder 2"/>
          <p:cNvSpPr>
            <a:spLocks noGrp="1"/>
          </p:cNvSpPr>
          <p:nvPr>
            <p:ph idx="1"/>
          </p:nvPr>
        </p:nvSpPr>
        <p:spPr>
          <a:xfrm>
            <a:off x="107950" y="825500"/>
            <a:ext cx="9036050" cy="5340350"/>
          </a:xfrm>
        </p:spPr>
        <p:txBody>
          <a:bodyPr/>
          <a:lstStyle/>
          <a:p>
            <a:pPr lvl="1" eaLnBrk="1" hangingPunct="1">
              <a:buClr>
                <a:srgbClr val="3B812F"/>
              </a:buClr>
            </a:pPr>
            <a:endParaRPr lang="en-US" altLang="en-US" sz="1000" smtClean="0">
              <a:solidFill>
                <a:srgbClr val="000000"/>
              </a:solidFill>
            </a:endParaRPr>
          </a:p>
          <a:p>
            <a:pPr eaLnBrk="1" hangingPunct="1"/>
            <a:r>
              <a:rPr lang="en-US" altLang="en-US" sz="1400" smtClean="0">
                <a:solidFill>
                  <a:srgbClr val="000000"/>
                </a:solidFill>
              </a:rPr>
              <a:t>Liu+, “</a:t>
            </a:r>
            <a:r>
              <a:rPr lang="en-US" altLang="ja-JP" sz="1400" smtClean="0">
                <a:solidFill>
                  <a:srgbClr val="0000FF"/>
                </a:solidFill>
              </a:rPr>
              <a:t>RAIDR: Retention-Aware Intelligent DRAM Refresh</a:t>
            </a:r>
            <a:r>
              <a:rPr lang="en-US" altLang="ja-JP" sz="1400" smtClean="0">
                <a:solidFill>
                  <a:srgbClr val="000000"/>
                </a:solidFill>
              </a:rPr>
              <a:t>,</a:t>
            </a:r>
            <a:r>
              <a:rPr lang="en-US" altLang="en-US" sz="1400" smtClean="0">
                <a:solidFill>
                  <a:srgbClr val="000000"/>
                </a:solidFill>
              </a:rPr>
              <a:t>”</a:t>
            </a:r>
            <a:r>
              <a:rPr lang="en-US" altLang="ja-JP" sz="1400" smtClean="0">
                <a:solidFill>
                  <a:srgbClr val="000000"/>
                </a:solidFill>
              </a:rPr>
              <a:t> ISCA 2012.</a:t>
            </a:r>
          </a:p>
          <a:p>
            <a:pPr eaLnBrk="1" hangingPunct="1"/>
            <a:r>
              <a:rPr lang="en-US" altLang="en-US" sz="1400" smtClean="0">
                <a:solidFill>
                  <a:srgbClr val="000000"/>
                </a:solidFill>
              </a:rPr>
              <a:t>Kim+, “</a:t>
            </a:r>
            <a:r>
              <a:rPr lang="en-US" altLang="ja-JP" sz="1400" smtClean="0">
                <a:solidFill>
                  <a:srgbClr val="0000FF"/>
                </a:solidFill>
              </a:rPr>
              <a:t>A Case for Exploiting Subarray-Level Parallelism in DRAM</a:t>
            </a:r>
            <a:r>
              <a:rPr lang="en-US" altLang="ja-JP" sz="1400" smtClean="0">
                <a:solidFill>
                  <a:srgbClr val="000000"/>
                </a:solidFill>
              </a:rPr>
              <a:t>,</a:t>
            </a:r>
            <a:r>
              <a:rPr lang="en-US" altLang="en-US" sz="1400" smtClean="0">
                <a:solidFill>
                  <a:srgbClr val="000000"/>
                </a:solidFill>
              </a:rPr>
              <a:t>”</a:t>
            </a:r>
            <a:r>
              <a:rPr lang="en-US" altLang="ja-JP" sz="1400" smtClean="0">
                <a:solidFill>
                  <a:srgbClr val="000000"/>
                </a:solidFill>
              </a:rPr>
              <a:t> ISCA 2012.</a:t>
            </a:r>
          </a:p>
          <a:p>
            <a:pPr eaLnBrk="1" hangingPunct="1"/>
            <a:r>
              <a:rPr lang="en-US" altLang="en-US" sz="1400" smtClean="0">
                <a:solidFill>
                  <a:srgbClr val="000000"/>
                </a:solidFill>
              </a:rPr>
              <a:t>Lee+, “</a:t>
            </a:r>
            <a:r>
              <a:rPr lang="en-US" altLang="ja-JP" sz="1400" smtClean="0">
                <a:solidFill>
                  <a:srgbClr val="0000FF"/>
                </a:solidFill>
              </a:rPr>
              <a:t>Tiered-Latency DRAM: A Low Latency and Low Cost DRAM Architecture</a:t>
            </a:r>
            <a:r>
              <a:rPr lang="en-US" altLang="ja-JP" sz="1400" smtClean="0">
                <a:solidFill>
                  <a:srgbClr val="000000"/>
                </a:solidFill>
              </a:rPr>
              <a:t>,</a:t>
            </a:r>
            <a:r>
              <a:rPr lang="en-US" altLang="en-US" sz="1400" smtClean="0">
                <a:solidFill>
                  <a:srgbClr val="000000"/>
                </a:solidFill>
              </a:rPr>
              <a:t>”</a:t>
            </a:r>
            <a:r>
              <a:rPr lang="en-US" altLang="ja-JP" sz="1400" smtClean="0">
                <a:solidFill>
                  <a:srgbClr val="000000"/>
                </a:solidFill>
              </a:rPr>
              <a:t> HPCA 2013.</a:t>
            </a:r>
          </a:p>
          <a:p>
            <a:pPr eaLnBrk="1" hangingPunct="1"/>
            <a:r>
              <a:rPr lang="en-US" altLang="en-US" sz="1400" smtClean="0">
                <a:solidFill>
                  <a:srgbClr val="000000"/>
                </a:solidFill>
              </a:rPr>
              <a:t>Liu+, “</a:t>
            </a:r>
            <a:r>
              <a:rPr lang="en-US" altLang="ja-JP" sz="1400" smtClean="0">
                <a:solidFill>
                  <a:srgbClr val="0000FF"/>
                </a:solidFill>
              </a:rPr>
              <a:t>An Experimental Study of Data Retention Behavior in Modern DRAM Devices</a:t>
            </a:r>
            <a:r>
              <a:rPr lang="en-US" altLang="ja-JP" sz="1400" smtClean="0">
                <a:solidFill>
                  <a:srgbClr val="000000"/>
                </a:solidFill>
              </a:rPr>
              <a:t>,</a:t>
            </a:r>
            <a:r>
              <a:rPr lang="en-US" altLang="en-US" sz="1400" smtClean="0">
                <a:solidFill>
                  <a:srgbClr val="000000"/>
                </a:solidFill>
              </a:rPr>
              <a:t>”</a:t>
            </a:r>
            <a:r>
              <a:rPr lang="en-US" altLang="ja-JP" sz="1400" smtClean="0">
                <a:solidFill>
                  <a:srgbClr val="000000"/>
                </a:solidFill>
              </a:rPr>
              <a:t> ISCA 2013.</a:t>
            </a:r>
          </a:p>
          <a:p>
            <a:pPr eaLnBrk="1" hangingPunct="1"/>
            <a:r>
              <a:rPr lang="en-US" altLang="en-US" sz="1400" smtClean="0"/>
              <a:t>Seshadri+, “</a:t>
            </a:r>
            <a:r>
              <a:rPr lang="en-US" altLang="ja-JP" sz="1400" smtClean="0">
                <a:solidFill>
                  <a:srgbClr val="0000FF"/>
                </a:solidFill>
              </a:rPr>
              <a:t>RowClone: Fast and Efficient In-DRAM Copy and Initialization of Bulk Data</a:t>
            </a:r>
            <a:r>
              <a:rPr lang="en-US" altLang="ja-JP" sz="1400" smtClean="0"/>
              <a:t>,</a:t>
            </a:r>
            <a:r>
              <a:rPr lang="en-US" altLang="en-US" sz="1400" smtClean="0"/>
              <a:t>”</a:t>
            </a:r>
            <a:r>
              <a:rPr lang="en-US" altLang="ja-JP" sz="1400" smtClean="0"/>
              <a:t> MICRO 2013.</a:t>
            </a:r>
          </a:p>
          <a:p>
            <a:pPr eaLnBrk="1" hangingPunct="1"/>
            <a:r>
              <a:rPr lang="en-US" altLang="en-US" sz="1400" smtClean="0"/>
              <a:t>Pekhimenko+, “</a:t>
            </a:r>
            <a:r>
              <a:rPr lang="en-US" altLang="ja-JP" sz="1400" smtClean="0">
                <a:solidFill>
                  <a:srgbClr val="0000FF"/>
                </a:solidFill>
              </a:rPr>
              <a:t>Linearly Compressed Pages: A Main Memory Compression Framework</a:t>
            </a:r>
            <a:r>
              <a:rPr lang="en-US" altLang="ja-JP" sz="1400" smtClean="0"/>
              <a:t>,</a:t>
            </a:r>
            <a:r>
              <a:rPr lang="en-US" altLang="en-US" sz="1400" smtClean="0"/>
              <a:t>”</a:t>
            </a:r>
            <a:r>
              <a:rPr lang="en-US" altLang="ja-JP" sz="1400" smtClean="0"/>
              <a:t> MICRO 2013.</a:t>
            </a:r>
          </a:p>
          <a:p>
            <a:pPr eaLnBrk="1" hangingPunct="1"/>
            <a:r>
              <a:rPr lang="en-US" altLang="en-US" sz="1400" smtClean="0"/>
              <a:t>Chang+, “</a:t>
            </a:r>
            <a:r>
              <a:rPr lang="en-US" altLang="ja-JP" sz="1400" smtClean="0">
                <a:solidFill>
                  <a:srgbClr val="0000FF"/>
                </a:solidFill>
              </a:rPr>
              <a:t>Improving DRAM Performance by Parallelizing Refreshes with Accesses</a:t>
            </a:r>
            <a:r>
              <a:rPr lang="en-US" altLang="ja-JP" sz="1400" smtClean="0"/>
              <a:t>,</a:t>
            </a:r>
            <a:r>
              <a:rPr lang="en-US" altLang="en-US" sz="1400" smtClean="0"/>
              <a:t>”</a:t>
            </a:r>
            <a:r>
              <a:rPr lang="en-US" altLang="ja-JP" sz="1400" smtClean="0"/>
              <a:t> HPCA 2014.</a:t>
            </a:r>
          </a:p>
          <a:p>
            <a:pPr eaLnBrk="1" hangingPunct="1"/>
            <a:r>
              <a:rPr lang="en-US" altLang="en-US" sz="1400" smtClean="0"/>
              <a:t>Khan+, “</a:t>
            </a:r>
            <a:r>
              <a:rPr lang="en-US" altLang="ja-JP" sz="1400" smtClean="0">
                <a:solidFill>
                  <a:srgbClr val="0000FF"/>
                </a:solidFill>
              </a:rPr>
              <a:t>The Efficacy of Error Mitigation Techniques for DRAM Retention Failures: A Comparative Experimental Study</a:t>
            </a:r>
            <a:r>
              <a:rPr lang="en-US" altLang="ja-JP" sz="1400" smtClean="0"/>
              <a:t>,</a:t>
            </a:r>
            <a:r>
              <a:rPr lang="en-US" altLang="en-US" sz="1400" smtClean="0"/>
              <a:t>”</a:t>
            </a:r>
            <a:r>
              <a:rPr lang="en-US" altLang="ja-JP" sz="1400" smtClean="0"/>
              <a:t> SIGMETRICS 2014.</a:t>
            </a:r>
          </a:p>
          <a:p>
            <a:pPr eaLnBrk="1" hangingPunct="1"/>
            <a:r>
              <a:rPr lang="en-US" altLang="en-US" sz="1400" smtClean="0"/>
              <a:t>Luo+, “</a:t>
            </a:r>
            <a:r>
              <a:rPr lang="en-US" altLang="ja-JP" sz="1400" smtClean="0">
                <a:solidFill>
                  <a:srgbClr val="0000FF"/>
                </a:solidFill>
              </a:rPr>
              <a:t>Characterizing Application Memory Error Vulnerability to Optimize Data Center Cost</a:t>
            </a:r>
            <a:r>
              <a:rPr lang="en-US" altLang="ja-JP" sz="1400" smtClean="0"/>
              <a:t>,</a:t>
            </a:r>
            <a:r>
              <a:rPr lang="en-US" altLang="en-US" sz="1400" smtClean="0"/>
              <a:t>”</a:t>
            </a:r>
            <a:r>
              <a:rPr lang="en-US" altLang="ja-JP" sz="1400" smtClean="0"/>
              <a:t> DSN 2014.</a:t>
            </a:r>
          </a:p>
          <a:p>
            <a:pPr eaLnBrk="1" hangingPunct="1"/>
            <a:r>
              <a:rPr lang="en-US" altLang="en-US" sz="1400" smtClean="0"/>
              <a:t>Kim+, “</a:t>
            </a:r>
            <a:r>
              <a:rPr lang="en-US" altLang="ja-JP" sz="1400" smtClean="0">
                <a:solidFill>
                  <a:srgbClr val="0000FF"/>
                </a:solidFill>
              </a:rPr>
              <a:t>Flipping Bits in Memory Without Accessing Them: An Experimental Study of DRAM Disturbance Errors</a:t>
            </a:r>
            <a:r>
              <a:rPr lang="en-US" altLang="ja-JP" sz="1400" smtClean="0"/>
              <a:t>,</a:t>
            </a:r>
            <a:r>
              <a:rPr lang="en-US" altLang="en-US" sz="1400" smtClean="0"/>
              <a:t>”</a:t>
            </a:r>
            <a:r>
              <a:rPr lang="en-US" altLang="ja-JP" sz="1400" smtClean="0"/>
              <a:t> ISCA 2014.</a:t>
            </a:r>
          </a:p>
          <a:p>
            <a:pPr eaLnBrk="1" hangingPunct="1"/>
            <a:endParaRPr lang="en-US" altLang="en-US" sz="1400" smtClean="0"/>
          </a:p>
          <a:p>
            <a:pPr eaLnBrk="1" hangingPunct="1">
              <a:buFont typeface="Wingdings" panose="05000000000000000000" pitchFamily="2" charset="2"/>
              <a:buNone/>
            </a:pPr>
            <a:r>
              <a:rPr lang="en-US" altLang="en-US" sz="1400" smtClean="0"/>
              <a:t>Avoid DRAM:</a:t>
            </a:r>
          </a:p>
          <a:p>
            <a:pPr eaLnBrk="1" hangingPunct="1"/>
            <a:r>
              <a:rPr lang="en-US" altLang="en-US" sz="1400" smtClean="0"/>
              <a:t>Seshadri+, “</a:t>
            </a:r>
            <a:r>
              <a:rPr lang="en-US" altLang="ja-JP" sz="1400" smtClean="0">
                <a:solidFill>
                  <a:srgbClr val="0000FF"/>
                </a:solidFill>
              </a:rPr>
              <a:t>The Evicted-Address Filter: A Unified Mechanism to Address Both Cache Pollution and Thrashing</a:t>
            </a:r>
            <a:r>
              <a:rPr lang="en-US" altLang="ja-JP" sz="1400" smtClean="0"/>
              <a:t>,</a:t>
            </a:r>
            <a:r>
              <a:rPr lang="en-US" altLang="en-US" sz="1400" smtClean="0"/>
              <a:t>”</a:t>
            </a:r>
            <a:r>
              <a:rPr lang="en-US" altLang="ja-JP" sz="1400" smtClean="0"/>
              <a:t> PACT 2012.</a:t>
            </a:r>
          </a:p>
          <a:p>
            <a:pPr eaLnBrk="1" hangingPunct="1"/>
            <a:r>
              <a:rPr lang="en-US" altLang="en-US" sz="1400" smtClean="0"/>
              <a:t>Pekhimenko+, “</a:t>
            </a:r>
            <a:r>
              <a:rPr lang="en-US" altLang="ja-JP" sz="1400" smtClean="0">
                <a:solidFill>
                  <a:srgbClr val="0000FF"/>
                </a:solidFill>
              </a:rPr>
              <a:t>Base-Delta-Immediate Compression: Practical Data Compression for On-Chip Caches</a:t>
            </a:r>
            <a:r>
              <a:rPr lang="en-US" altLang="ja-JP" sz="1400" smtClean="0"/>
              <a:t>,</a:t>
            </a:r>
            <a:r>
              <a:rPr lang="en-US" altLang="en-US" sz="1400" smtClean="0"/>
              <a:t>”</a:t>
            </a:r>
            <a:r>
              <a:rPr lang="en-US" altLang="ja-JP" sz="1400" smtClean="0"/>
              <a:t> PACT 2012.</a:t>
            </a:r>
          </a:p>
          <a:p>
            <a:pPr eaLnBrk="1" hangingPunct="1"/>
            <a:r>
              <a:rPr lang="en-US" altLang="en-US" sz="1400" smtClean="0"/>
              <a:t>Seshadri+, “</a:t>
            </a:r>
            <a:r>
              <a:rPr lang="en-US" altLang="ja-JP" sz="1400" smtClean="0">
                <a:solidFill>
                  <a:srgbClr val="0000FF"/>
                </a:solidFill>
              </a:rPr>
              <a:t>The Dirty-Block Index</a:t>
            </a:r>
            <a:r>
              <a:rPr lang="en-US" altLang="ja-JP" sz="1400" smtClean="0"/>
              <a:t>,</a:t>
            </a:r>
            <a:r>
              <a:rPr lang="en-US" altLang="en-US" sz="1400" smtClean="0"/>
              <a:t>”</a:t>
            </a:r>
            <a:r>
              <a:rPr lang="en-US" altLang="ja-JP" sz="1400" smtClean="0"/>
              <a:t> ISCA 2014.</a:t>
            </a:r>
          </a:p>
          <a:p>
            <a:pPr eaLnBrk="1" hangingPunct="1"/>
            <a:endParaRPr lang="en-US" altLang="en-US" sz="1400" smtClean="0"/>
          </a:p>
        </p:txBody>
      </p:sp>
      <p:sp>
        <p:nvSpPr>
          <p:cNvPr id="59494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54D77CD-840A-4BCD-8841-D036D39AA4B1}" type="slidenum">
              <a:rPr lang="en-US" altLang="en-US" sz="1600">
                <a:solidFill>
                  <a:srgbClr val="000000"/>
                </a:solidFill>
                <a:latin typeface="Garamond" panose="02020404030301010803" pitchFamily="18" charset="0"/>
              </a:rPr>
              <a:pPr eaLnBrk="1" hangingPunct="1"/>
              <a:t>28</a:t>
            </a:fld>
            <a:endParaRPr lang="en-US" altLang="en-US" sz="1600">
              <a:solidFill>
                <a:srgbClr val="000000"/>
              </a:solidFill>
              <a:latin typeface="Garamond" panose="02020404030301010803" pitchFamily="18"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69" name="Title 1"/>
          <p:cNvSpPr>
            <a:spLocks noGrp="1"/>
          </p:cNvSpPr>
          <p:nvPr>
            <p:ph type="title"/>
          </p:nvPr>
        </p:nvSpPr>
        <p:spPr>
          <a:xfrm>
            <a:off x="228600" y="152400"/>
            <a:ext cx="9167813" cy="1066800"/>
          </a:xfrm>
        </p:spPr>
        <p:txBody>
          <a:bodyPr/>
          <a:lstStyle/>
          <a:p>
            <a:r>
              <a:rPr lang="en-US" altLang="en-US" smtClean="0"/>
              <a:t>Solution 2: Emerging Memory Technologies</a:t>
            </a:r>
          </a:p>
        </p:txBody>
      </p:sp>
      <p:sp>
        <p:nvSpPr>
          <p:cNvPr id="28675" name="Content Placeholder 2"/>
          <p:cNvSpPr>
            <a:spLocks noGrp="1"/>
          </p:cNvSpPr>
          <p:nvPr>
            <p:ph idx="1"/>
          </p:nvPr>
        </p:nvSpPr>
        <p:spPr>
          <a:xfrm>
            <a:off x="228600" y="855663"/>
            <a:ext cx="8807450" cy="5021262"/>
          </a:xfrm>
        </p:spPr>
        <p:txBody>
          <a:bodyPr/>
          <a:lstStyle/>
          <a:p>
            <a:pPr eaLnBrk="1" hangingPunct="1"/>
            <a:r>
              <a:rPr lang="en-US" altLang="en-US" smtClean="0">
                <a:solidFill>
                  <a:srgbClr val="0000FF"/>
                </a:solidFill>
              </a:rPr>
              <a:t>Some emerging resistive memory technologies seem more scalable than DRAM (and they are non-volatile)</a:t>
            </a:r>
          </a:p>
          <a:p>
            <a:pPr eaLnBrk="1" hangingPunct="1"/>
            <a:r>
              <a:rPr lang="en-US" altLang="en-US" smtClean="0">
                <a:solidFill>
                  <a:srgbClr val="000000"/>
                </a:solidFill>
              </a:rPr>
              <a:t>Example: Phase Change Memory</a:t>
            </a:r>
          </a:p>
          <a:p>
            <a:pPr lvl="1"/>
            <a:r>
              <a:rPr lang="en-US" altLang="en-US" smtClean="0"/>
              <a:t>Expected to scale to 9nm (2022 [ITRS])</a:t>
            </a:r>
          </a:p>
          <a:p>
            <a:pPr lvl="1"/>
            <a:r>
              <a:rPr lang="en-US" altLang="en-US" smtClean="0"/>
              <a:t>Expected to be denser than DRAM: can store multiple bits/cell</a:t>
            </a:r>
          </a:p>
          <a:p>
            <a:endParaRPr lang="en-US" altLang="en-US" sz="1800" smtClean="0"/>
          </a:p>
          <a:p>
            <a:r>
              <a:rPr lang="en-US" altLang="en-US" smtClean="0"/>
              <a:t>But, emerging technologies have shortcomings as well</a:t>
            </a:r>
          </a:p>
          <a:p>
            <a:pPr lvl="1"/>
            <a:r>
              <a:rPr lang="en-US" altLang="en-US" smtClean="0">
                <a:solidFill>
                  <a:srgbClr val="FF0000"/>
                </a:solidFill>
              </a:rPr>
              <a:t>Can they be enabled to replace/augment/surpass DRAM?</a:t>
            </a:r>
            <a:endParaRPr lang="en-US" altLang="en-US" smtClean="0"/>
          </a:p>
          <a:p>
            <a:pPr lvl="1" eaLnBrk="1" hangingPunct="1">
              <a:buFont typeface="Wingdings" panose="05000000000000000000" pitchFamily="2" charset="2"/>
              <a:buNone/>
            </a:pPr>
            <a:endParaRPr lang="en-US" altLang="en-US" sz="1200" smtClean="0">
              <a:solidFill>
                <a:srgbClr val="000000"/>
              </a:solidFill>
            </a:endParaRPr>
          </a:p>
          <a:p>
            <a:pPr>
              <a:buClr>
                <a:srgbClr val="CC9900"/>
              </a:buClr>
            </a:pPr>
            <a:r>
              <a:rPr lang="en-US" altLang="en-US" sz="1500" smtClean="0">
                <a:solidFill>
                  <a:srgbClr val="000000"/>
                </a:solidFill>
              </a:rPr>
              <a:t>Lee, Ipek, Mutlu, Burger, </a:t>
            </a:r>
            <a:r>
              <a:rPr lang="ja-JP" altLang="en-US" sz="1500" smtClean="0">
                <a:solidFill>
                  <a:srgbClr val="000000"/>
                </a:solidFill>
              </a:rPr>
              <a:t>“</a:t>
            </a:r>
            <a:r>
              <a:rPr lang="en-US" altLang="ja-JP" sz="1500" smtClean="0">
                <a:solidFill>
                  <a:srgbClr val="0000FF"/>
                </a:solidFill>
              </a:rPr>
              <a:t>Architecting Phase Change Memory as a Scalable DRAM Alternative</a:t>
            </a:r>
            <a:r>
              <a:rPr lang="en-US" altLang="ja-JP" sz="1500" smtClean="0">
                <a:solidFill>
                  <a:srgbClr val="000000"/>
                </a:solidFill>
              </a:rPr>
              <a:t>,</a:t>
            </a:r>
            <a:r>
              <a:rPr lang="ja-JP" altLang="en-US" sz="1500" smtClean="0">
                <a:solidFill>
                  <a:srgbClr val="000000"/>
                </a:solidFill>
              </a:rPr>
              <a:t>”</a:t>
            </a:r>
            <a:r>
              <a:rPr lang="en-US" altLang="ja-JP" sz="1500" smtClean="0">
                <a:solidFill>
                  <a:srgbClr val="000000"/>
                </a:solidFill>
              </a:rPr>
              <a:t> ISCA 2009, CACM 2010, Top Picks 2010.</a:t>
            </a:r>
          </a:p>
          <a:p>
            <a:pPr>
              <a:buClr>
                <a:srgbClr val="CC9900"/>
              </a:buClr>
            </a:pPr>
            <a:r>
              <a:rPr lang="en-US" altLang="en-US" sz="1500" smtClean="0"/>
              <a:t>Meza, Chang, Yoon, Mutlu, Ranganathan, “</a:t>
            </a:r>
            <a:r>
              <a:rPr lang="en-US" altLang="ja-JP" sz="1500" smtClean="0">
                <a:solidFill>
                  <a:srgbClr val="0000FF"/>
                </a:solidFill>
              </a:rPr>
              <a:t>Enabling Efficient and Scalable Hybrid Memories</a:t>
            </a:r>
            <a:r>
              <a:rPr lang="en-US" altLang="ja-JP" sz="1500" smtClean="0"/>
              <a:t>,</a:t>
            </a:r>
            <a:r>
              <a:rPr lang="en-US" altLang="en-US" sz="1500" smtClean="0"/>
              <a:t>”</a:t>
            </a:r>
            <a:r>
              <a:rPr lang="en-US" altLang="ja-JP" sz="1500" smtClean="0"/>
              <a:t> IEEE Comp. Arch. Letters 2012.</a:t>
            </a:r>
          </a:p>
          <a:p>
            <a:pPr>
              <a:buClr>
                <a:srgbClr val="CC9900"/>
              </a:buClr>
            </a:pPr>
            <a:r>
              <a:rPr lang="en-US" altLang="en-US" sz="1500" smtClean="0"/>
              <a:t>Yoon, Meza et al., “</a:t>
            </a:r>
            <a:r>
              <a:rPr lang="en-US" altLang="ja-JP" sz="1500" smtClean="0">
                <a:solidFill>
                  <a:srgbClr val="0000FF"/>
                </a:solidFill>
              </a:rPr>
              <a:t>Row Buffer Locality Aware Caching Policies for Hybrid Memories</a:t>
            </a:r>
            <a:r>
              <a:rPr lang="en-US" altLang="ja-JP" sz="1500" smtClean="0"/>
              <a:t>,</a:t>
            </a:r>
            <a:r>
              <a:rPr lang="en-US" altLang="en-US" sz="1500" smtClean="0"/>
              <a:t>”</a:t>
            </a:r>
            <a:r>
              <a:rPr lang="en-US" altLang="ja-JP" sz="1500" smtClean="0"/>
              <a:t> ICCD 2012.</a:t>
            </a:r>
          </a:p>
          <a:p>
            <a:pPr>
              <a:buClr>
                <a:srgbClr val="CC9900"/>
              </a:buClr>
            </a:pPr>
            <a:r>
              <a:rPr lang="en-US" altLang="en-US" sz="1500" smtClean="0"/>
              <a:t>Kultursay+, “</a:t>
            </a:r>
            <a:r>
              <a:rPr lang="en-US" altLang="ja-JP" sz="1500" smtClean="0">
                <a:solidFill>
                  <a:srgbClr val="0000FF"/>
                </a:solidFill>
              </a:rPr>
              <a:t>Evaluating STT-RAM as an Energy-Efficient Main Memory Alternative</a:t>
            </a:r>
            <a:r>
              <a:rPr lang="en-US" altLang="ja-JP" sz="1500" smtClean="0"/>
              <a:t>,</a:t>
            </a:r>
            <a:r>
              <a:rPr lang="en-US" altLang="en-US" sz="1500" smtClean="0"/>
              <a:t>”</a:t>
            </a:r>
            <a:r>
              <a:rPr lang="en-US" altLang="ja-JP" sz="1500" smtClean="0"/>
              <a:t> ISPASS 2013. </a:t>
            </a:r>
          </a:p>
          <a:p>
            <a:pPr>
              <a:buClr>
                <a:srgbClr val="CC9900"/>
              </a:buClr>
            </a:pPr>
            <a:r>
              <a:rPr lang="en-US" altLang="en-US" sz="1500" smtClean="0"/>
              <a:t>Meza+, “</a:t>
            </a:r>
            <a:r>
              <a:rPr lang="en-US" altLang="ja-JP" sz="1500" smtClean="0">
                <a:solidFill>
                  <a:srgbClr val="0000FF"/>
                </a:solidFill>
              </a:rPr>
              <a:t>A Case for Efficient Hardware-Software Cooperative Management of Storage and Memory</a:t>
            </a:r>
            <a:r>
              <a:rPr lang="en-US" altLang="ja-JP" sz="1500" smtClean="0"/>
              <a:t>,</a:t>
            </a:r>
            <a:r>
              <a:rPr lang="en-US" altLang="en-US" sz="1500" smtClean="0"/>
              <a:t>”</a:t>
            </a:r>
            <a:r>
              <a:rPr lang="en-US" altLang="ja-JP" sz="1500" smtClean="0"/>
              <a:t> WEED 2013.</a:t>
            </a:r>
          </a:p>
          <a:p>
            <a:pPr>
              <a:buClr>
                <a:srgbClr val="CC9900"/>
              </a:buClr>
            </a:pPr>
            <a:endParaRPr lang="en-US" altLang="en-US" sz="2000" smtClean="0"/>
          </a:p>
          <a:p>
            <a:pPr>
              <a:buClr>
                <a:srgbClr val="CC9900"/>
              </a:buClr>
            </a:pPr>
            <a:endParaRPr lang="en-US" altLang="en-US" sz="2000" smtClean="0">
              <a:solidFill>
                <a:srgbClr val="000000"/>
              </a:solidFill>
            </a:endParaRPr>
          </a:p>
          <a:p>
            <a:pPr eaLnBrk="1" hangingPunct="1"/>
            <a:endParaRPr lang="en-US" altLang="en-US" smtClean="0">
              <a:solidFill>
                <a:srgbClr val="0000FF"/>
              </a:solidFill>
            </a:endParaRPr>
          </a:p>
        </p:txBody>
      </p:sp>
      <p:sp>
        <p:nvSpPr>
          <p:cNvPr id="59597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9A8FC33-0AFA-434F-9515-56D101AA328C}" type="slidenum">
              <a:rPr lang="en-US" altLang="en-US" sz="1600">
                <a:solidFill>
                  <a:srgbClr val="000000"/>
                </a:solidFill>
                <a:latin typeface="Garamond" panose="02020404030301010803" pitchFamily="18" charset="0"/>
              </a:rPr>
              <a:pPr eaLnBrk="1" hangingPunct="1"/>
              <a:t>29</a:t>
            </a:fld>
            <a:endParaRPr lang="en-US" altLang="en-US" sz="1600">
              <a:solidFill>
                <a:srgbClr val="000000"/>
              </a:solidFill>
              <a:latin typeface="Garamond" panose="02020404030301010803"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867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675">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675">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675">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67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US" altLang="en-US" smtClean="0"/>
              <a:t>Exciting Reading &amp; Project Topic Areas</a:t>
            </a:r>
          </a:p>
        </p:txBody>
      </p:sp>
      <p:sp>
        <p:nvSpPr>
          <p:cNvPr id="3" name="Content Placeholder 2"/>
          <p:cNvSpPr>
            <a:spLocks noGrp="1"/>
          </p:cNvSpPr>
          <p:nvPr>
            <p:ph idx="1"/>
          </p:nvPr>
        </p:nvSpPr>
        <p:spPr>
          <a:xfrm>
            <a:off x="152400" y="838200"/>
            <a:ext cx="8991600" cy="4876800"/>
          </a:xfrm>
        </p:spPr>
        <p:txBody>
          <a:bodyPr/>
          <a:lstStyle/>
          <a:p>
            <a:pPr>
              <a:spcBef>
                <a:spcPct val="0"/>
              </a:spcBef>
              <a:buFontTx/>
              <a:buChar char="•"/>
            </a:pPr>
            <a:r>
              <a:rPr lang="en-US" altLang="en-US" b="1" i="1" smtClean="0">
                <a:solidFill>
                  <a:srgbClr val="3333CC"/>
                </a:solidFill>
                <a:latin typeface="Arial Narrow" panose="020B0606020202030204" pitchFamily="34" charset="0"/>
                <a:cs typeface="Arial" panose="020B0604020202020204" pitchFamily="34" charset="0"/>
              </a:rPr>
              <a:t> </a:t>
            </a:r>
            <a:r>
              <a:rPr lang="en-US" altLang="en-US" b="1" i="1" smtClean="0">
                <a:solidFill>
                  <a:srgbClr val="FF0000"/>
                </a:solidFill>
                <a:latin typeface="Arial Narrow" panose="020B0606020202030204" pitchFamily="34" charset="0"/>
                <a:cs typeface="Arial" panose="020B0604020202020204" pitchFamily="34" charset="0"/>
              </a:rPr>
              <a:t>Rethinking Memory System Design </a:t>
            </a:r>
            <a:r>
              <a:rPr lang="en-US" altLang="en-US" b="1" i="1" smtClean="0">
                <a:solidFill>
                  <a:srgbClr val="3333CC"/>
                </a:solidFill>
                <a:latin typeface="Arial Narrow" panose="020B0606020202030204" pitchFamily="34" charset="0"/>
                <a:cs typeface="Arial" panose="020B0604020202020204" pitchFamily="34" charset="0"/>
              </a:rPr>
              <a:t>for Data-Intensive Computing</a:t>
            </a:r>
          </a:p>
          <a:p>
            <a:pPr lvl="1">
              <a:spcBef>
                <a:spcPct val="0"/>
              </a:spcBef>
              <a:buFontTx/>
              <a:buChar char="•"/>
            </a:pPr>
            <a:r>
              <a:rPr lang="en-US" altLang="en-US" sz="2400" b="1" i="1" smtClean="0">
                <a:solidFill>
                  <a:srgbClr val="3333CC"/>
                </a:solidFill>
                <a:latin typeface="Arial Narrow" panose="020B0606020202030204" pitchFamily="34" charset="0"/>
                <a:cs typeface="Arial" panose="020B0604020202020204" pitchFamily="34" charset="0"/>
              </a:rPr>
              <a:t> All aspects of DRAM, Flash Memory, Emerging Technologies</a:t>
            </a:r>
          </a:p>
          <a:p>
            <a:pPr lvl="1">
              <a:spcBef>
                <a:spcPct val="0"/>
              </a:spcBef>
              <a:buFontTx/>
              <a:buChar char="•"/>
            </a:pPr>
            <a:endParaRPr lang="en-US" altLang="en-US" sz="1200" b="1" i="1" smtClean="0">
              <a:solidFill>
                <a:srgbClr val="3333CC"/>
              </a:solidFill>
              <a:latin typeface="Arial Narrow" panose="020B0606020202030204" pitchFamily="34" charset="0"/>
              <a:cs typeface="Arial" panose="020B0604020202020204" pitchFamily="34" charset="0"/>
            </a:endParaRPr>
          </a:p>
          <a:p>
            <a:pPr>
              <a:spcBef>
                <a:spcPct val="0"/>
              </a:spcBef>
              <a:buFontTx/>
              <a:buChar char="•"/>
            </a:pPr>
            <a:r>
              <a:rPr lang="en-US" altLang="en-US" b="1" i="1" smtClean="0">
                <a:solidFill>
                  <a:srgbClr val="3333CC"/>
                </a:solidFill>
                <a:latin typeface="Arial Narrow" panose="020B0606020202030204" pitchFamily="34" charset="0"/>
                <a:cs typeface="Arial" panose="020B0604020202020204" pitchFamily="34" charset="0"/>
              </a:rPr>
              <a:t> </a:t>
            </a:r>
            <a:r>
              <a:rPr lang="en-US" altLang="en-US" b="1" i="1" smtClean="0">
                <a:solidFill>
                  <a:srgbClr val="FF0000"/>
                </a:solidFill>
                <a:latin typeface="Arial Narrow" panose="020B0606020202030204" pitchFamily="34" charset="0"/>
                <a:cs typeface="Arial" panose="020B0604020202020204" pitchFamily="34" charset="0"/>
              </a:rPr>
              <a:t>Single-Level Stores</a:t>
            </a:r>
            <a:r>
              <a:rPr lang="en-US" altLang="en-US" b="1" i="1" smtClean="0">
                <a:solidFill>
                  <a:srgbClr val="3333CC"/>
                </a:solidFill>
                <a:latin typeface="Arial Narrow" panose="020B0606020202030204" pitchFamily="34" charset="0"/>
                <a:cs typeface="Arial" panose="020B0604020202020204" pitchFamily="34" charset="0"/>
              </a:rPr>
              <a:t>: Merging Memory and Storage with Fast NVM</a:t>
            </a:r>
          </a:p>
          <a:p>
            <a:pPr>
              <a:spcBef>
                <a:spcPct val="0"/>
              </a:spcBef>
              <a:buFontTx/>
              <a:buChar char="•"/>
            </a:pPr>
            <a:endParaRPr lang="en-US" altLang="en-US" sz="1200" b="1" i="1" smtClean="0">
              <a:solidFill>
                <a:srgbClr val="3333CC"/>
              </a:solidFill>
              <a:latin typeface="Arial Narrow" panose="020B0606020202030204" pitchFamily="34" charset="0"/>
              <a:cs typeface="Arial" panose="020B0604020202020204" pitchFamily="34" charset="0"/>
            </a:endParaRPr>
          </a:p>
          <a:p>
            <a:pPr>
              <a:spcBef>
                <a:spcPct val="0"/>
              </a:spcBef>
              <a:buFontTx/>
              <a:buChar char="•"/>
            </a:pPr>
            <a:r>
              <a:rPr lang="en-US" altLang="en-US" b="1" i="1" smtClean="0">
                <a:solidFill>
                  <a:srgbClr val="3333CC"/>
                </a:solidFill>
                <a:latin typeface="Arial Narrow" panose="020B0606020202030204" pitchFamily="34" charset="0"/>
                <a:cs typeface="Arial" panose="020B0604020202020204" pitchFamily="34" charset="0"/>
              </a:rPr>
              <a:t> </a:t>
            </a:r>
            <a:r>
              <a:rPr lang="en-US" altLang="en-US" b="1" i="1" smtClean="0">
                <a:solidFill>
                  <a:srgbClr val="FF0000"/>
                </a:solidFill>
                <a:latin typeface="Arial Narrow" panose="020B0606020202030204" pitchFamily="34" charset="0"/>
                <a:cs typeface="Arial" panose="020B0604020202020204" pitchFamily="34" charset="0"/>
              </a:rPr>
              <a:t>GPUs as First-Class Computing Engines</a:t>
            </a:r>
            <a:endParaRPr lang="en-US" altLang="en-US" b="1" i="1" smtClean="0">
              <a:solidFill>
                <a:srgbClr val="3333CC"/>
              </a:solidFill>
              <a:latin typeface="Arial Narrow" panose="020B0606020202030204" pitchFamily="34" charset="0"/>
              <a:cs typeface="Arial" panose="020B0604020202020204" pitchFamily="34" charset="0"/>
            </a:endParaRPr>
          </a:p>
          <a:p>
            <a:pPr>
              <a:spcBef>
                <a:spcPct val="0"/>
              </a:spcBef>
              <a:buFont typeface="Wingdings" panose="05000000000000000000" pitchFamily="2" charset="2"/>
              <a:buNone/>
            </a:pPr>
            <a:r>
              <a:rPr lang="en-US" altLang="en-US" sz="1200" b="1" i="1" smtClean="0">
                <a:solidFill>
                  <a:srgbClr val="3333CC"/>
                </a:solidFill>
                <a:latin typeface="Arial Narrow" panose="020B0606020202030204" pitchFamily="34" charset="0"/>
                <a:cs typeface="Arial" panose="020B0604020202020204" pitchFamily="34" charset="0"/>
              </a:rPr>
              <a:t> </a:t>
            </a:r>
          </a:p>
          <a:p>
            <a:pPr>
              <a:spcBef>
                <a:spcPct val="0"/>
              </a:spcBef>
              <a:buFontTx/>
              <a:buChar char="•"/>
            </a:pPr>
            <a:r>
              <a:rPr lang="en-US" altLang="en-US" b="1" i="1" smtClean="0">
                <a:solidFill>
                  <a:srgbClr val="3333CC"/>
                </a:solidFill>
                <a:latin typeface="Arial Narrow" panose="020B0606020202030204" pitchFamily="34" charset="0"/>
                <a:cs typeface="Arial" panose="020B0604020202020204" pitchFamily="34" charset="0"/>
              </a:rPr>
              <a:t> </a:t>
            </a:r>
            <a:r>
              <a:rPr lang="en-US" altLang="en-US" b="1" i="1" smtClean="0">
                <a:solidFill>
                  <a:srgbClr val="FF0000"/>
                </a:solidFill>
                <a:latin typeface="Arial Narrow" panose="020B0606020202030204" pitchFamily="34" charset="0"/>
                <a:cs typeface="Arial" panose="020B0604020202020204" pitchFamily="34" charset="0"/>
              </a:rPr>
              <a:t>In-memory Computing: </a:t>
            </a:r>
            <a:r>
              <a:rPr lang="en-US" altLang="en-US" b="1" i="1" smtClean="0">
                <a:solidFill>
                  <a:srgbClr val="3333CC"/>
                </a:solidFill>
                <a:latin typeface="Arial Narrow" panose="020B0606020202030204" pitchFamily="34" charset="0"/>
                <a:cs typeface="Arial" panose="020B0604020202020204" pitchFamily="34" charset="0"/>
              </a:rPr>
              <a:t>Enabling Near-Data Processing</a:t>
            </a:r>
            <a:endParaRPr lang="en-US" altLang="en-US" b="1" i="1" smtClean="0">
              <a:solidFill>
                <a:srgbClr val="000090"/>
              </a:solidFill>
              <a:latin typeface="Arial Narrow" panose="020B0606020202030204" pitchFamily="34" charset="0"/>
              <a:cs typeface="Arial" panose="020B0604020202020204" pitchFamily="34" charset="0"/>
            </a:endParaRPr>
          </a:p>
          <a:p>
            <a:pPr>
              <a:spcBef>
                <a:spcPct val="0"/>
              </a:spcBef>
              <a:buFontTx/>
              <a:buChar char="•"/>
            </a:pPr>
            <a:endParaRPr lang="en-US" altLang="en-US" sz="1200" b="1" i="1" smtClean="0">
              <a:solidFill>
                <a:srgbClr val="997300"/>
              </a:solidFill>
              <a:latin typeface="Arial Narrow" panose="020B0606020202030204" pitchFamily="34" charset="0"/>
              <a:cs typeface="Arial" panose="020B0604020202020204" pitchFamily="34" charset="0"/>
            </a:endParaRPr>
          </a:p>
          <a:p>
            <a:pPr>
              <a:spcBef>
                <a:spcPct val="0"/>
              </a:spcBef>
              <a:buFontTx/>
              <a:buChar char="•"/>
            </a:pPr>
            <a:r>
              <a:rPr lang="en-US" altLang="en-US" b="1" i="1" smtClean="0">
                <a:solidFill>
                  <a:srgbClr val="3333CC"/>
                </a:solidFill>
                <a:latin typeface="Arial Narrow" panose="020B0606020202030204" pitchFamily="34" charset="0"/>
                <a:cs typeface="Arial" panose="020B0604020202020204" pitchFamily="34" charset="0"/>
              </a:rPr>
              <a:t> </a:t>
            </a:r>
            <a:r>
              <a:rPr lang="en-US" altLang="en-US" b="1" i="1" smtClean="0">
                <a:solidFill>
                  <a:srgbClr val="FF0000"/>
                </a:solidFill>
                <a:latin typeface="Arial Narrow" panose="020B0606020202030204" pitchFamily="34" charset="0"/>
                <a:cs typeface="Arial" panose="020B0604020202020204" pitchFamily="34" charset="0"/>
              </a:rPr>
              <a:t>Predictable Systems</a:t>
            </a:r>
            <a:r>
              <a:rPr lang="en-US" altLang="en-US" b="1" i="1" smtClean="0">
                <a:solidFill>
                  <a:srgbClr val="3333CC"/>
                </a:solidFill>
                <a:latin typeface="Arial Narrow" panose="020B0606020202030204" pitchFamily="34" charset="0"/>
                <a:cs typeface="Arial" panose="020B0604020202020204" pitchFamily="34" charset="0"/>
              </a:rPr>
              <a:t>: QoS Everywhere in the System</a:t>
            </a:r>
          </a:p>
          <a:p>
            <a:pPr>
              <a:spcBef>
                <a:spcPct val="0"/>
              </a:spcBef>
              <a:buFontTx/>
              <a:buChar char="•"/>
            </a:pPr>
            <a:endParaRPr lang="en-US" altLang="en-US" sz="1200" b="1" i="1" smtClean="0">
              <a:solidFill>
                <a:srgbClr val="3333CC"/>
              </a:solidFill>
              <a:latin typeface="Arial Narrow" panose="020B0606020202030204" pitchFamily="34" charset="0"/>
              <a:cs typeface="Arial" panose="020B0604020202020204" pitchFamily="34" charset="0"/>
            </a:endParaRPr>
          </a:p>
          <a:p>
            <a:pPr>
              <a:spcBef>
                <a:spcPct val="0"/>
              </a:spcBef>
              <a:buFontTx/>
              <a:buChar char="•"/>
            </a:pPr>
            <a:r>
              <a:rPr lang="en-US" altLang="en-US" b="1" i="1" smtClean="0">
                <a:solidFill>
                  <a:srgbClr val="3333CC"/>
                </a:solidFill>
                <a:latin typeface="Arial Narrow" panose="020B0606020202030204" pitchFamily="34" charset="0"/>
                <a:cs typeface="Arial" panose="020B0604020202020204" pitchFamily="34" charset="0"/>
              </a:rPr>
              <a:t> </a:t>
            </a:r>
            <a:r>
              <a:rPr lang="en-US" altLang="en-US" b="1" i="1" smtClean="0">
                <a:solidFill>
                  <a:srgbClr val="FF0000"/>
                </a:solidFill>
                <a:latin typeface="Arial Narrow" panose="020B0606020202030204" pitchFamily="34" charset="0"/>
                <a:cs typeface="Arial" panose="020B0604020202020204" pitchFamily="34" charset="0"/>
              </a:rPr>
              <a:t>Secure and Easy-to-Program/Manage Memories:</a:t>
            </a:r>
            <a:r>
              <a:rPr lang="en-US" altLang="en-US" b="1" i="1" smtClean="0">
                <a:solidFill>
                  <a:srgbClr val="3333CC"/>
                </a:solidFill>
                <a:latin typeface="Arial Narrow" panose="020B0606020202030204" pitchFamily="34" charset="0"/>
                <a:cs typeface="Arial" panose="020B0604020202020204" pitchFamily="34" charset="0"/>
              </a:rPr>
              <a:t> DRAM, Flash, NVM</a:t>
            </a:r>
          </a:p>
          <a:p>
            <a:pPr>
              <a:spcBef>
                <a:spcPct val="0"/>
              </a:spcBef>
              <a:buFontTx/>
              <a:buChar char="•"/>
            </a:pPr>
            <a:endParaRPr lang="en-US" altLang="en-US" sz="1200" b="1" i="1" smtClean="0">
              <a:solidFill>
                <a:srgbClr val="3333CC"/>
              </a:solidFill>
              <a:latin typeface="Arial Narrow" panose="020B0606020202030204" pitchFamily="34" charset="0"/>
              <a:cs typeface="Arial" panose="020B0604020202020204" pitchFamily="34" charset="0"/>
            </a:endParaRPr>
          </a:p>
          <a:p>
            <a:pPr>
              <a:spcBef>
                <a:spcPct val="0"/>
              </a:spcBef>
              <a:buFontTx/>
              <a:buChar char="•"/>
            </a:pPr>
            <a:r>
              <a:rPr lang="en-US" altLang="en-US" b="1" i="1" smtClean="0">
                <a:solidFill>
                  <a:srgbClr val="3333CC"/>
                </a:solidFill>
                <a:latin typeface="Arial Narrow" panose="020B0606020202030204" pitchFamily="34" charset="0"/>
                <a:cs typeface="Arial" panose="020B0604020202020204" pitchFamily="34" charset="0"/>
              </a:rPr>
              <a:t> </a:t>
            </a:r>
            <a:r>
              <a:rPr lang="en-US" altLang="en-US" b="1" i="1" smtClean="0">
                <a:solidFill>
                  <a:srgbClr val="FF0000"/>
                </a:solidFill>
                <a:latin typeface="Arial Narrow" panose="020B0606020202030204" pitchFamily="34" charset="0"/>
                <a:cs typeface="Arial" panose="020B0604020202020204" pitchFamily="34" charset="0"/>
              </a:rPr>
              <a:t>Heterogeneous Systems:</a:t>
            </a:r>
            <a:r>
              <a:rPr lang="en-US" altLang="en-US" b="1" i="1" smtClean="0">
                <a:solidFill>
                  <a:srgbClr val="3333CC"/>
                </a:solidFill>
                <a:latin typeface="Arial Narrow" panose="020B0606020202030204" pitchFamily="34" charset="0"/>
                <a:cs typeface="Arial" panose="020B0604020202020204" pitchFamily="34" charset="0"/>
              </a:rPr>
              <a:t> Architecting and Exploiting Asymmetry</a:t>
            </a:r>
          </a:p>
          <a:p>
            <a:pPr>
              <a:spcBef>
                <a:spcPct val="0"/>
              </a:spcBef>
              <a:buFontTx/>
              <a:buChar char="•"/>
            </a:pPr>
            <a:endParaRPr lang="en-US" altLang="en-US" sz="1200" b="1" i="1" smtClean="0">
              <a:solidFill>
                <a:srgbClr val="3333CC"/>
              </a:solidFill>
              <a:latin typeface="Arial Narrow" panose="020B0606020202030204" pitchFamily="34" charset="0"/>
              <a:cs typeface="Arial" panose="020B0604020202020204" pitchFamily="34" charset="0"/>
            </a:endParaRPr>
          </a:p>
          <a:p>
            <a:pPr>
              <a:spcBef>
                <a:spcPct val="0"/>
              </a:spcBef>
              <a:buFontTx/>
              <a:buChar char="•"/>
            </a:pPr>
            <a:r>
              <a:rPr lang="en-US" altLang="en-US" b="1" i="1" smtClean="0">
                <a:solidFill>
                  <a:srgbClr val="3333CC"/>
                </a:solidFill>
                <a:latin typeface="Arial Narrow" panose="020B0606020202030204" pitchFamily="34" charset="0"/>
                <a:cs typeface="Arial" panose="020B0604020202020204" pitchFamily="34" charset="0"/>
              </a:rPr>
              <a:t> </a:t>
            </a:r>
            <a:r>
              <a:rPr lang="en-US" altLang="en-US" b="1" i="1" smtClean="0">
                <a:solidFill>
                  <a:srgbClr val="FF0000"/>
                </a:solidFill>
                <a:latin typeface="Arial Narrow" panose="020B0606020202030204" pitchFamily="34" charset="0"/>
                <a:cs typeface="Arial" panose="020B0604020202020204" pitchFamily="34" charset="0"/>
              </a:rPr>
              <a:t>Efficient and Scalable Interconnects</a:t>
            </a:r>
          </a:p>
          <a:p>
            <a:pPr>
              <a:spcBef>
                <a:spcPct val="0"/>
              </a:spcBef>
              <a:buFontTx/>
              <a:buChar char="•"/>
            </a:pPr>
            <a:endParaRPr lang="en-US" altLang="en-US" sz="1200" b="1" i="1" smtClean="0">
              <a:solidFill>
                <a:srgbClr val="FF0000"/>
              </a:solidFill>
              <a:latin typeface="Arial Narrow" panose="020B0606020202030204" pitchFamily="34" charset="0"/>
              <a:cs typeface="Arial" panose="020B0604020202020204" pitchFamily="34" charset="0"/>
            </a:endParaRPr>
          </a:p>
          <a:p>
            <a:pPr>
              <a:spcBef>
                <a:spcPct val="0"/>
              </a:spcBef>
              <a:buFontTx/>
              <a:buChar char="•"/>
            </a:pPr>
            <a:r>
              <a:rPr lang="en-US" altLang="en-US" b="1" i="1" smtClean="0">
                <a:solidFill>
                  <a:srgbClr val="3333CC"/>
                </a:solidFill>
                <a:latin typeface="Arial Narrow" panose="020B0606020202030204" pitchFamily="34" charset="0"/>
                <a:cs typeface="Arial" panose="020B0604020202020204" pitchFamily="34" charset="0"/>
              </a:rPr>
              <a:t> </a:t>
            </a:r>
            <a:r>
              <a:rPr lang="en-US" altLang="en-US" b="1" i="1" smtClean="0">
                <a:solidFill>
                  <a:srgbClr val="FF0000"/>
                </a:solidFill>
                <a:latin typeface="Arial Narrow" panose="020B0606020202030204" pitchFamily="34" charset="0"/>
                <a:cs typeface="Arial" panose="020B0604020202020204" pitchFamily="34" charset="0"/>
              </a:rPr>
              <a:t>Genome Sequence Analysis &amp; Assembly: </a:t>
            </a:r>
            <a:r>
              <a:rPr lang="en-US" altLang="en-US" b="1" i="1" smtClean="0">
                <a:solidFill>
                  <a:srgbClr val="3333CC"/>
                </a:solidFill>
                <a:latin typeface="Arial Narrow" panose="020B0606020202030204" pitchFamily="34" charset="0"/>
                <a:cs typeface="Arial" panose="020B0604020202020204" pitchFamily="34" charset="0"/>
              </a:rPr>
              <a:t>Algorithms and Architectures</a:t>
            </a:r>
            <a:endParaRPr lang="en-US" altLang="en-US" sz="2000" b="1" i="1" smtClean="0">
              <a:solidFill>
                <a:srgbClr val="FF0000"/>
              </a:solidFill>
              <a:latin typeface="Arial Narrow" panose="020B0606020202030204" pitchFamily="34" charset="0"/>
              <a:cs typeface="Arial" panose="020B0604020202020204" pitchFamily="34" charset="0"/>
            </a:endParaRPr>
          </a:p>
          <a:p>
            <a:endParaRPr lang="en-US" altLang="en-US" smtClean="0"/>
          </a:p>
        </p:txBody>
      </p:sp>
      <p:sp>
        <p:nvSpPr>
          <p:cNvPr id="6758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C9B420B-2959-467E-8C82-8648686D8461}" type="slidenum">
              <a:rPr lang="en-US" altLang="en-US" sz="1600">
                <a:solidFill>
                  <a:srgbClr val="000000"/>
                </a:solidFill>
                <a:latin typeface="Garamond" panose="02020404030301010803" pitchFamily="18" charset="0"/>
              </a:rPr>
              <a:pPr eaLnBrk="1" hangingPunct="1"/>
              <a:t>3</a:t>
            </a:fld>
            <a:endParaRPr lang="en-US" altLang="en-US" sz="1600">
              <a:solidFill>
                <a:srgbClr val="000000"/>
              </a:solidFill>
              <a:latin typeface="Garamond" panose="02020404030301010803" pitchFamily="18"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3" name="Title 1"/>
          <p:cNvSpPr>
            <a:spLocks noGrp="1"/>
          </p:cNvSpPr>
          <p:nvPr>
            <p:ph type="title"/>
          </p:nvPr>
        </p:nvSpPr>
        <p:spPr/>
        <p:txBody>
          <a:bodyPr/>
          <a:lstStyle/>
          <a:p>
            <a:r>
              <a:rPr lang="en-US" altLang="en-US" smtClean="0"/>
              <a:t>Hybrid Memory Systems</a:t>
            </a:r>
          </a:p>
        </p:txBody>
      </p:sp>
      <p:sp>
        <p:nvSpPr>
          <p:cNvPr id="3" name="Content Placeholder 2"/>
          <p:cNvSpPr>
            <a:spLocks noGrp="1"/>
          </p:cNvSpPr>
          <p:nvPr>
            <p:ph idx="1"/>
          </p:nvPr>
        </p:nvSpPr>
        <p:spPr>
          <a:xfrm>
            <a:off x="228600" y="1125538"/>
            <a:ext cx="8610600" cy="4806950"/>
          </a:xfrm>
        </p:spPr>
        <p:txBody>
          <a:bodyPr/>
          <a:lstStyle/>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pPr>
              <a:buFont typeface="Wingdings" panose="05000000000000000000" pitchFamily="2" charset="2"/>
              <a:buNone/>
            </a:pPr>
            <a:endParaRPr lang="en-US" altLang="en-US" smtClean="0"/>
          </a:p>
          <a:p>
            <a:endParaRPr lang="en-US" altLang="en-US" smtClean="0"/>
          </a:p>
          <a:p>
            <a:pPr>
              <a:buFont typeface="Wingdings" panose="05000000000000000000" pitchFamily="2" charset="2"/>
              <a:buNone/>
            </a:pPr>
            <a:endParaRPr lang="en-US" altLang="en-US" smtClean="0"/>
          </a:p>
          <a:p>
            <a:pPr>
              <a:buFont typeface="Wingdings" panose="05000000000000000000" pitchFamily="2" charset="2"/>
              <a:buNone/>
            </a:pPr>
            <a:r>
              <a:rPr lang="en-US" altLang="en-US" sz="1600" smtClean="0"/>
              <a:t>Meza+, “</a:t>
            </a:r>
            <a:r>
              <a:rPr lang="en-US" altLang="ja-JP" sz="1600" smtClean="0">
                <a:solidFill>
                  <a:srgbClr val="0000FF"/>
                </a:solidFill>
              </a:rPr>
              <a:t>Enabling Efficient and Scalable Hybrid Memories</a:t>
            </a:r>
            <a:r>
              <a:rPr lang="en-US" altLang="ja-JP" sz="1600" smtClean="0"/>
              <a:t>,</a:t>
            </a:r>
            <a:r>
              <a:rPr lang="en-US" altLang="en-US" sz="1600" smtClean="0"/>
              <a:t>”</a:t>
            </a:r>
            <a:r>
              <a:rPr lang="en-US" altLang="ja-JP" sz="1600" smtClean="0"/>
              <a:t> IEEE Comp. Arch. Letters, 2012.</a:t>
            </a:r>
          </a:p>
          <a:p>
            <a:pPr>
              <a:buFont typeface="Wingdings" panose="05000000000000000000" pitchFamily="2" charset="2"/>
              <a:buNone/>
            </a:pPr>
            <a:r>
              <a:rPr lang="en-US" altLang="en-US" sz="1600" smtClean="0"/>
              <a:t>Yoon, Meza et al., “</a:t>
            </a:r>
            <a:r>
              <a:rPr lang="en-US" altLang="ja-JP" sz="1600" smtClean="0">
                <a:solidFill>
                  <a:srgbClr val="0000FF"/>
                </a:solidFill>
              </a:rPr>
              <a:t>Row Buffer Locality Aware Caching Policies for Hybrid Memories</a:t>
            </a:r>
            <a:r>
              <a:rPr lang="en-US" altLang="ja-JP" sz="1600" smtClean="0"/>
              <a:t>,</a:t>
            </a:r>
            <a:r>
              <a:rPr lang="en-US" altLang="en-US" sz="1600" smtClean="0"/>
              <a:t>”</a:t>
            </a:r>
            <a:r>
              <a:rPr lang="en-US" altLang="ja-JP" sz="1600" smtClean="0"/>
              <a:t> ICCD 2012 Best Paper Award.</a:t>
            </a:r>
          </a:p>
          <a:p>
            <a:pPr>
              <a:buFont typeface="Wingdings" panose="05000000000000000000" pitchFamily="2" charset="2"/>
              <a:buNone/>
            </a:pPr>
            <a:endParaRPr lang="en-US" altLang="en-US" sz="1600"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p:txBody>
      </p:sp>
      <p:sp>
        <p:nvSpPr>
          <p:cNvPr id="4" name="Rectangle 3"/>
          <p:cNvSpPr>
            <a:spLocks noChangeArrowheads="1"/>
          </p:cNvSpPr>
          <p:nvPr/>
        </p:nvSpPr>
        <p:spPr bwMode="auto">
          <a:xfrm>
            <a:off x="3000375" y="1052513"/>
            <a:ext cx="1511300" cy="1512887"/>
          </a:xfrm>
          <a:prstGeom prst="rect">
            <a:avLst/>
          </a:prstGeom>
          <a:gradFill rotWithShape="1">
            <a:gsLst>
              <a:gs pos="0">
                <a:srgbClr val="E9A600"/>
              </a:gs>
              <a:gs pos="20000">
                <a:srgbClr val="E3A300"/>
              </a:gs>
              <a:gs pos="100000">
                <a:srgbClr val="AD7B00"/>
              </a:gs>
            </a:gsLst>
            <a:lin ang="5400000"/>
          </a:gradFill>
          <a:ln w="9525">
            <a:solidFill>
              <a:srgbClr val="CC9800"/>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r>
              <a:rPr lang="en-US" sz="2400" dirty="0">
                <a:solidFill>
                  <a:srgbClr val="FFFFFF"/>
                </a:solidFill>
                <a:latin typeface="Tahoma"/>
                <a:ea typeface="+mn-ea"/>
              </a:rPr>
              <a:t>CPU</a:t>
            </a:r>
          </a:p>
        </p:txBody>
      </p:sp>
      <p:sp>
        <p:nvSpPr>
          <p:cNvPr id="5" name="Rectangle 4"/>
          <p:cNvSpPr>
            <a:spLocks noChangeArrowheads="1"/>
          </p:cNvSpPr>
          <p:nvPr/>
        </p:nvSpPr>
        <p:spPr bwMode="auto">
          <a:xfrm>
            <a:off x="3000375" y="2046288"/>
            <a:ext cx="792163" cy="504825"/>
          </a:xfrm>
          <a:prstGeom prst="rect">
            <a:avLst/>
          </a:prstGeom>
          <a:solidFill>
            <a:srgbClr val="D0ECCB"/>
          </a:solidFill>
          <a:ln w="9525">
            <a:solidFill>
              <a:srgbClr val="D0ECCB"/>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rgbClr val="000000"/>
                </a:solidFill>
                <a:latin typeface="Tahoma"/>
                <a:ea typeface="+mn-ea"/>
              </a:rPr>
              <a:t>DRAMCtrl</a:t>
            </a:r>
          </a:p>
        </p:txBody>
      </p:sp>
      <p:cxnSp>
        <p:nvCxnSpPr>
          <p:cNvPr id="6" name="Straight Connector 5"/>
          <p:cNvCxnSpPr>
            <a:cxnSpLocks noChangeShapeType="1"/>
          </p:cNvCxnSpPr>
          <p:nvPr/>
        </p:nvCxnSpPr>
        <p:spPr bwMode="auto">
          <a:xfrm>
            <a:off x="3440113" y="2601913"/>
            <a:ext cx="0" cy="539750"/>
          </a:xfrm>
          <a:prstGeom prst="line">
            <a:avLst/>
          </a:prstGeom>
          <a:noFill/>
          <a:ln w="762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 name="Straight Connector 6"/>
          <p:cNvCxnSpPr>
            <a:cxnSpLocks noChangeShapeType="1"/>
          </p:cNvCxnSpPr>
          <p:nvPr/>
        </p:nvCxnSpPr>
        <p:spPr bwMode="auto">
          <a:xfrm flipH="1">
            <a:off x="3144838" y="3141663"/>
            <a:ext cx="295275" cy="0"/>
          </a:xfrm>
          <a:prstGeom prst="line">
            <a:avLst/>
          </a:prstGeom>
          <a:noFill/>
          <a:ln w="762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 name="Rectangle 7"/>
          <p:cNvSpPr>
            <a:spLocks noChangeArrowheads="1"/>
          </p:cNvSpPr>
          <p:nvPr/>
        </p:nvSpPr>
        <p:spPr bwMode="auto">
          <a:xfrm>
            <a:off x="1403350" y="2744788"/>
            <a:ext cx="1741488" cy="1155700"/>
          </a:xfrm>
          <a:prstGeom prst="rect">
            <a:avLst/>
          </a:prstGeom>
          <a:gradFill rotWithShape="1">
            <a:gsLst>
              <a:gs pos="0">
                <a:srgbClr val="E9A600"/>
              </a:gs>
              <a:gs pos="20000">
                <a:srgbClr val="E3A300"/>
              </a:gs>
              <a:gs pos="100000">
                <a:srgbClr val="AD7B00"/>
              </a:gs>
            </a:gsLst>
            <a:lin ang="5400000"/>
          </a:gradFill>
          <a:ln w="9525">
            <a:solidFill>
              <a:srgbClr val="CC9800"/>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rgbClr val="006633">
                    <a:lumMod val="75000"/>
                  </a:srgbClr>
                </a:solidFill>
                <a:latin typeface="Tahoma"/>
                <a:ea typeface="+mn-ea"/>
              </a:rPr>
              <a:t>Fast, </a:t>
            </a:r>
            <a:r>
              <a:rPr lang="en-US" b="1" dirty="0">
                <a:solidFill>
                  <a:srgbClr val="006633">
                    <a:lumMod val="75000"/>
                  </a:srgbClr>
                </a:solidFill>
                <a:latin typeface="Tahoma"/>
                <a:ea typeface="+mn-ea"/>
              </a:rPr>
              <a:t>durable</a:t>
            </a:r>
          </a:p>
          <a:p>
            <a:pPr algn="ctr" fontAlgn="auto">
              <a:spcBef>
                <a:spcPts val="0"/>
              </a:spcBef>
              <a:spcAft>
                <a:spcPts val="0"/>
              </a:spcAft>
              <a:defRPr/>
            </a:pPr>
            <a:r>
              <a:rPr lang="en-US" dirty="0">
                <a:solidFill>
                  <a:srgbClr val="8C0000"/>
                </a:solidFill>
                <a:latin typeface="Tahoma"/>
                <a:ea typeface="+mn-ea"/>
              </a:rPr>
              <a:t>Small, </a:t>
            </a:r>
          </a:p>
          <a:p>
            <a:pPr algn="ctr" fontAlgn="auto">
              <a:spcBef>
                <a:spcPts val="0"/>
              </a:spcBef>
              <a:spcAft>
                <a:spcPts val="0"/>
              </a:spcAft>
              <a:defRPr/>
            </a:pPr>
            <a:r>
              <a:rPr lang="en-US" dirty="0">
                <a:solidFill>
                  <a:srgbClr val="8C0000"/>
                </a:solidFill>
                <a:latin typeface="Tahoma"/>
                <a:ea typeface="+mn-ea"/>
              </a:rPr>
              <a:t>leaky, volatile, </a:t>
            </a:r>
          </a:p>
          <a:p>
            <a:pPr algn="ctr" fontAlgn="auto">
              <a:spcBef>
                <a:spcPts val="0"/>
              </a:spcBef>
              <a:spcAft>
                <a:spcPts val="0"/>
              </a:spcAft>
              <a:defRPr/>
            </a:pPr>
            <a:r>
              <a:rPr lang="en-US" dirty="0">
                <a:solidFill>
                  <a:srgbClr val="8C0000"/>
                </a:solidFill>
                <a:latin typeface="Tahoma"/>
                <a:ea typeface="+mn-ea"/>
              </a:rPr>
              <a:t>high-cost</a:t>
            </a:r>
          </a:p>
        </p:txBody>
      </p:sp>
      <p:sp>
        <p:nvSpPr>
          <p:cNvPr id="9" name="Rectangle 8"/>
          <p:cNvSpPr>
            <a:spLocks noChangeArrowheads="1"/>
          </p:cNvSpPr>
          <p:nvPr/>
        </p:nvSpPr>
        <p:spPr bwMode="auto">
          <a:xfrm>
            <a:off x="4440238" y="2744788"/>
            <a:ext cx="4070350" cy="1155700"/>
          </a:xfrm>
          <a:prstGeom prst="rect">
            <a:avLst/>
          </a:prstGeom>
          <a:gradFill rotWithShape="1">
            <a:gsLst>
              <a:gs pos="0">
                <a:srgbClr val="E9A600"/>
              </a:gs>
              <a:gs pos="20000">
                <a:srgbClr val="E3A300"/>
              </a:gs>
              <a:gs pos="100000">
                <a:srgbClr val="AD7B00"/>
              </a:gs>
            </a:gsLst>
            <a:lin ang="5400000"/>
          </a:gradFill>
          <a:ln w="9525">
            <a:solidFill>
              <a:srgbClr val="CC9800"/>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rgbClr val="004D26"/>
                </a:solidFill>
                <a:latin typeface="Tahoma"/>
                <a:ea typeface="+mn-ea"/>
              </a:rPr>
              <a:t>Large, non-volatile, low-cost</a:t>
            </a:r>
          </a:p>
          <a:p>
            <a:pPr algn="ctr" fontAlgn="auto">
              <a:spcBef>
                <a:spcPts val="0"/>
              </a:spcBef>
              <a:spcAft>
                <a:spcPts val="0"/>
              </a:spcAft>
              <a:defRPr/>
            </a:pPr>
            <a:r>
              <a:rPr lang="en-US" dirty="0">
                <a:solidFill>
                  <a:srgbClr val="8C0000"/>
                </a:solidFill>
                <a:latin typeface="Tahoma"/>
                <a:ea typeface="+mn-ea"/>
              </a:rPr>
              <a:t>Slow, </a:t>
            </a:r>
            <a:r>
              <a:rPr lang="en-US" b="1" dirty="0">
                <a:solidFill>
                  <a:srgbClr val="8C0000"/>
                </a:solidFill>
                <a:latin typeface="Tahoma"/>
                <a:ea typeface="+mn-ea"/>
              </a:rPr>
              <a:t>wears out, </a:t>
            </a:r>
            <a:r>
              <a:rPr lang="en-US" dirty="0">
                <a:solidFill>
                  <a:srgbClr val="8C0000"/>
                </a:solidFill>
                <a:latin typeface="Tahoma"/>
                <a:ea typeface="+mn-ea"/>
              </a:rPr>
              <a:t>high active energy</a:t>
            </a:r>
          </a:p>
        </p:txBody>
      </p:sp>
      <p:cxnSp>
        <p:nvCxnSpPr>
          <p:cNvPr id="10" name="Straight Connector 9"/>
          <p:cNvCxnSpPr>
            <a:cxnSpLocks noChangeShapeType="1"/>
          </p:cNvCxnSpPr>
          <p:nvPr/>
        </p:nvCxnSpPr>
        <p:spPr bwMode="auto">
          <a:xfrm flipH="1">
            <a:off x="4113213" y="3141663"/>
            <a:ext cx="327025" cy="0"/>
          </a:xfrm>
          <a:prstGeom prst="line">
            <a:avLst/>
          </a:prstGeom>
          <a:noFill/>
          <a:ln w="762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1" name="Rectangle 10"/>
          <p:cNvSpPr>
            <a:spLocks noChangeArrowheads="1"/>
          </p:cNvSpPr>
          <p:nvPr/>
        </p:nvSpPr>
        <p:spPr bwMode="auto">
          <a:xfrm>
            <a:off x="3792538" y="2046288"/>
            <a:ext cx="735012" cy="503237"/>
          </a:xfrm>
          <a:prstGeom prst="rect">
            <a:avLst/>
          </a:prstGeom>
          <a:solidFill>
            <a:srgbClr val="A1DA98"/>
          </a:solidFill>
          <a:ln w="9525">
            <a:solidFill>
              <a:srgbClr val="A1DA98"/>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rgbClr val="303030"/>
                </a:solidFill>
                <a:latin typeface="Tahoma"/>
                <a:ea typeface="+mn-ea"/>
              </a:rPr>
              <a:t>PCM Ctrl</a:t>
            </a:r>
          </a:p>
        </p:txBody>
      </p:sp>
      <p:cxnSp>
        <p:nvCxnSpPr>
          <p:cNvPr id="12" name="Straight Connector 11"/>
          <p:cNvCxnSpPr>
            <a:cxnSpLocks noChangeShapeType="1"/>
          </p:cNvCxnSpPr>
          <p:nvPr/>
        </p:nvCxnSpPr>
        <p:spPr bwMode="auto">
          <a:xfrm>
            <a:off x="4113213" y="2565400"/>
            <a:ext cx="0" cy="539750"/>
          </a:xfrm>
          <a:prstGeom prst="line">
            <a:avLst/>
          </a:prstGeom>
          <a:noFill/>
          <a:ln w="762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3" name="TextBox 12"/>
          <p:cNvSpPr txBox="1"/>
          <p:nvPr/>
        </p:nvSpPr>
        <p:spPr>
          <a:xfrm>
            <a:off x="1844675" y="2354263"/>
            <a:ext cx="782638" cy="368300"/>
          </a:xfrm>
          <a:prstGeom prst="rect">
            <a:avLst/>
          </a:prstGeom>
          <a:noFill/>
        </p:spPr>
        <p:txBody>
          <a:bodyPr wrap="none">
            <a:spAutoFit/>
          </a:bodyPr>
          <a:lstStyle/>
          <a:p>
            <a:pPr fontAlgn="auto">
              <a:spcBef>
                <a:spcPts val="0"/>
              </a:spcBef>
              <a:spcAft>
                <a:spcPts val="0"/>
              </a:spcAft>
              <a:defRPr/>
            </a:pPr>
            <a:r>
              <a:rPr lang="en-US" dirty="0">
                <a:solidFill>
                  <a:srgbClr val="303030"/>
                </a:solidFill>
                <a:latin typeface="Tahoma"/>
                <a:ea typeface="+mn-ea"/>
              </a:rPr>
              <a:t>DRAM</a:t>
            </a:r>
          </a:p>
        </p:txBody>
      </p:sp>
      <p:sp>
        <p:nvSpPr>
          <p:cNvPr id="14" name="TextBox 13"/>
          <p:cNvSpPr txBox="1"/>
          <p:nvPr/>
        </p:nvSpPr>
        <p:spPr>
          <a:xfrm>
            <a:off x="4876800" y="2365375"/>
            <a:ext cx="3470275" cy="368300"/>
          </a:xfrm>
          <a:prstGeom prst="rect">
            <a:avLst/>
          </a:prstGeom>
          <a:noFill/>
        </p:spPr>
        <p:txBody>
          <a:bodyPr wrap="none">
            <a:spAutoFit/>
          </a:bodyPr>
          <a:lstStyle/>
          <a:p>
            <a:pPr fontAlgn="auto">
              <a:spcBef>
                <a:spcPts val="0"/>
              </a:spcBef>
              <a:spcAft>
                <a:spcPts val="0"/>
              </a:spcAft>
              <a:defRPr/>
            </a:pPr>
            <a:r>
              <a:rPr lang="en-US" dirty="0">
                <a:solidFill>
                  <a:srgbClr val="303030"/>
                </a:solidFill>
                <a:latin typeface="Tahoma"/>
                <a:ea typeface="+mn-ea"/>
              </a:rPr>
              <a:t>Phase Change Memory (or Tech. X)</a:t>
            </a:r>
          </a:p>
        </p:txBody>
      </p:sp>
      <p:sp>
        <p:nvSpPr>
          <p:cNvPr id="15" name="TextBox 14"/>
          <p:cNvSpPr txBox="1"/>
          <p:nvPr/>
        </p:nvSpPr>
        <p:spPr>
          <a:xfrm>
            <a:off x="460375" y="4365625"/>
            <a:ext cx="8161338" cy="830263"/>
          </a:xfrm>
          <a:prstGeom prst="rect">
            <a:avLst/>
          </a:prstGeom>
          <a:noFill/>
        </p:spPr>
        <p:txBody>
          <a:bodyPr wrap="none">
            <a:spAutoFit/>
          </a:bodyPr>
          <a:lstStyle/>
          <a:p>
            <a:pPr algn="ctr" fontAlgn="auto">
              <a:spcBef>
                <a:spcPts val="0"/>
              </a:spcBef>
              <a:spcAft>
                <a:spcPts val="0"/>
              </a:spcAft>
              <a:defRPr/>
            </a:pPr>
            <a:r>
              <a:rPr lang="en-US" sz="2400" dirty="0">
                <a:solidFill>
                  <a:srgbClr val="000000"/>
                </a:solidFill>
                <a:latin typeface="Tahoma"/>
                <a:ea typeface="+mn-ea"/>
              </a:rPr>
              <a:t>Hardware/software manage data allocation and movement </a:t>
            </a:r>
          </a:p>
          <a:p>
            <a:pPr algn="ctr" fontAlgn="auto">
              <a:spcBef>
                <a:spcPts val="0"/>
              </a:spcBef>
              <a:spcAft>
                <a:spcPts val="0"/>
              </a:spcAft>
              <a:defRPr/>
            </a:pPr>
            <a:r>
              <a:rPr lang="en-US" sz="2400" dirty="0">
                <a:solidFill>
                  <a:srgbClr val="008000"/>
                </a:solidFill>
                <a:latin typeface="Tahoma"/>
                <a:ea typeface="+mn-ea"/>
              </a:rPr>
              <a:t>to achieve the best of multiple technologies</a:t>
            </a:r>
          </a:p>
        </p:txBody>
      </p:sp>
      <p:sp>
        <p:nvSpPr>
          <p:cNvPr id="16" name="AutoShape 25"/>
          <p:cNvSpPr>
            <a:spLocks noChangeArrowheads="1"/>
          </p:cNvSpPr>
          <p:nvPr/>
        </p:nvSpPr>
        <p:spPr bwMode="auto">
          <a:xfrm>
            <a:off x="1198563" y="1905000"/>
            <a:ext cx="2557462" cy="2232025"/>
          </a:xfrm>
          <a:prstGeom prst="roundRect">
            <a:avLst>
              <a:gd name="adj" fmla="val 16667"/>
            </a:avLst>
          </a:prstGeom>
          <a:noFill/>
          <a:ln w="28575">
            <a:solidFill>
              <a:srgbClr val="0000FF"/>
            </a:solidFill>
            <a:round/>
            <a:headEnd/>
            <a:tailEnd/>
          </a:ln>
          <a:effectLst/>
        </p:spPr>
        <p:txBody>
          <a:bodyPr wrap="none" lIns="64008" tIns="32004" rIns="64008" bIns="32004"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cs typeface="Arial" panose="020B0604020202020204" pitchFamily="34" charset="0"/>
            </a:endParaRPr>
          </a:p>
        </p:txBody>
      </p:sp>
      <p:sp>
        <p:nvSpPr>
          <p:cNvPr id="17" name="AutoShape 25"/>
          <p:cNvSpPr>
            <a:spLocks noChangeArrowheads="1"/>
          </p:cNvSpPr>
          <p:nvPr/>
        </p:nvSpPr>
        <p:spPr bwMode="auto">
          <a:xfrm>
            <a:off x="3851275" y="1916113"/>
            <a:ext cx="4824413" cy="2232025"/>
          </a:xfrm>
          <a:prstGeom prst="roundRect">
            <a:avLst>
              <a:gd name="adj" fmla="val 16667"/>
            </a:avLst>
          </a:prstGeom>
          <a:noFill/>
          <a:ln w="28575">
            <a:solidFill>
              <a:srgbClr val="0000FF"/>
            </a:solidFill>
            <a:round/>
            <a:headEnd/>
            <a:tailEnd/>
          </a:ln>
          <a:effectLst/>
        </p:spPr>
        <p:txBody>
          <a:bodyPr wrap="none" lIns="64008" tIns="32004" rIns="64008" bIns="32004"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7" name="Title 1"/>
          <p:cNvSpPr>
            <a:spLocks noGrp="1"/>
          </p:cNvSpPr>
          <p:nvPr>
            <p:ph type="title"/>
          </p:nvPr>
        </p:nvSpPr>
        <p:spPr>
          <a:xfrm>
            <a:off x="228600" y="152400"/>
            <a:ext cx="8915400" cy="1066800"/>
          </a:xfrm>
        </p:spPr>
        <p:txBody>
          <a:bodyPr/>
          <a:lstStyle/>
          <a:p>
            <a:r>
              <a:rPr lang="en-US" altLang="en-US" smtClean="0"/>
              <a:t>An Orthogonal Issue: Memory Interference</a:t>
            </a:r>
          </a:p>
        </p:txBody>
      </p:sp>
      <p:sp>
        <p:nvSpPr>
          <p:cNvPr id="10268" name="Rectangle 65"/>
          <p:cNvSpPr>
            <a:spLocks noChangeArrowheads="1"/>
          </p:cNvSpPr>
          <p:nvPr/>
        </p:nvSpPr>
        <p:spPr bwMode="auto">
          <a:xfrm>
            <a:off x="5472113" y="1700213"/>
            <a:ext cx="2571750" cy="2928937"/>
          </a:xfrm>
          <a:prstGeom prst="rect">
            <a:avLst/>
          </a:prstGeom>
          <a:noFill/>
          <a:ln w="54864" algn="ctr">
            <a:solidFill>
              <a:schemeClr val="tx1"/>
            </a:solidFill>
            <a:round/>
            <a:headEnd/>
            <a:tailEnd/>
          </a:ln>
        </p:spPr>
        <p:txBody>
          <a:bodyPr anchor="ctr"/>
          <a:lstStyle/>
          <a:p>
            <a:pPr algn="ctr" eaLnBrk="0" fontAlgn="auto" hangingPunct="0">
              <a:spcBef>
                <a:spcPts val="0"/>
              </a:spcBef>
              <a:spcAft>
                <a:spcPts val="0"/>
              </a:spcAft>
              <a:defRPr/>
            </a:pPr>
            <a:r>
              <a:rPr lang="en-US" sz="3000" dirty="0">
                <a:solidFill>
                  <a:srgbClr val="000000"/>
                </a:solidFill>
                <a:latin typeface="Tahoma"/>
                <a:ea typeface="+mn-ea"/>
              </a:rPr>
              <a:t>Main </a:t>
            </a:r>
          </a:p>
          <a:p>
            <a:pPr algn="ctr" eaLnBrk="0" fontAlgn="auto" hangingPunct="0">
              <a:spcBef>
                <a:spcPts val="0"/>
              </a:spcBef>
              <a:spcAft>
                <a:spcPts val="0"/>
              </a:spcAft>
              <a:defRPr/>
            </a:pPr>
            <a:r>
              <a:rPr lang="en-US" sz="3000" dirty="0">
                <a:solidFill>
                  <a:srgbClr val="000000"/>
                </a:solidFill>
                <a:latin typeface="Tahoma"/>
                <a:ea typeface="+mn-ea"/>
              </a:rPr>
              <a:t>Memory</a:t>
            </a:r>
          </a:p>
        </p:txBody>
      </p:sp>
      <p:sp>
        <p:nvSpPr>
          <p:cNvPr id="272" name="Left-Right Arrow 271"/>
          <p:cNvSpPr/>
          <p:nvPr/>
        </p:nvSpPr>
        <p:spPr>
          <a:xfrm>
            <a:off x="3686175" y="2876550"/>
            <a:ext cx="1714500" cy="574675"/>
          </a:xfrm>
          <a:prstGeom prst="leftRightArrow">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Tahoma" panose="020B0604030504040204" pitchFamily="34" charset="0"/>
            </a:endParaRPr>
          </a:p>
        </p:txBody>
      </p:sp>
      <p:sp>
        <p:nvSpPr>
          <p:cNvPr id="598020" name="Slide Number Placeholder 27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AFBF7C7-2097-4554-A653-8F7E0756E71E}" type="slidenum">
              <a:rPr lang="en-US" altLang="en-US" sz="1600">
                <a:solidFill>
                  <a:srgbClr val="000000"/>
                </a:solidFill>
                <a:latin typeface="Garamond" panose="02020404030301010803" pitchFamily="18" charset="0"/>
              </a:rPr>
              <a:pPr eaLnBrk="1" hangingPunct="1"/>
              <a:t>31</a:t>
            </a:fld>
            <a:endParaRPr lang="en-US" altLang="en-US" sz="1600">
              <a:solidFill>
                <a:srgbClr val="000000"/>
              </a:solidFill>
              <a:latin typeface="Garamond" panose="02020404030301010803" pitchFamily="18" charset="0"/>
            </a:endParaRPr>
          </a:p>
        </p:txBody>
      </p:sp>
      <p:sp>
        <p:nvSpPr>
          <p:cNvPr id="60" name="Rectangle 59"/>
          <p:cNvSpPr/>
          <p:nvPr/>
        </p:nvSpPr>
        <p:spPr>
          <a:xfrm>
            <a:off x="1042988" y="1951038"/>
            <a:ext cx="1214437" cy="1143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000" dirty="0">
                <a:solidFill>
                  <a:srgbClr val="000000"/>
                </a:solidFill>
              </a:rPr>
              <a:t>Core</a:t>
            </a:r>
          </a:p>
        </p:txBody>
      </p:sp>
      <p:sp>
        <p:nvSpPr>
          <p:cNvPr id="61" name="Rectangle 60"/>
          <p:cNvSpPr/>
          <p:nvPr/>
        </p:nvSpPr>
        <p:spPr>
          <a:xfrm>
            <a:off x="2400300" y="1951038"/>
            <a:ext cx="1214438" cy="1143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000" dirty="0">
                <a:solidFill>
                  <a:srgbClr val="000000"/>
                </a:solidFill>
              </a:rPr>
              <a:t>Core</a:t>
            </a:r>
          </a:p>
        </p:txBody>
      </p:sp>
      <p:sp>
        <p:nvSpPr>
          <p:cNvPr id="62" name="Rectangle 61"/>
          <p:cNvSpPr/>
          <p:nvPr/>
        </p:nvSpPr>
        <p:spPr>
          <a:xfrm>
            <a:off x="1042988" y="3236913"/>
            <a:ext cx="1214437" cy="1143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000" dirty="0">
                <a:solidFill>
                  <a:srgbClr val="000000"/>
                </a:solidFill>
              </a:rPr>
              <a:t>Core</a:t>
            </a:r>
          </a:p>
        </p:txBody>
      </p:sp>
      <p:sp>
        <p:nvSpPr>
          <p:cNvPr id="63" name="Rectangle 62"/>
          <p:cNvSpPr/>
          <p:nvPr/>
        </p:nvSpPr>
        <p:spPr>
          <a:xfrm>
            <a:off x="2400300" y="3236913"/>
            <a:ext cx="1214438" cy="1143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000" dirty="0">
                <a:solidFill>
                  <a:srgbClr val="000000"/>
                </a:solidFill>
              </a:rPr>
              <a:t>Core</a:t>
            </a:r>
          </a:p>
        </p:txBody>
      </p:sp>
      <p:sp>
        <p:nvSpPr>
          <p:cNvPr id="2" name="TextBox 1"/>
          <p:cNvSpPr txBox="1"/>
          <p:nvPr/>
        </p:nvSpPr>
        <p:spPr>
          <a:xfrm>
            <a:off x="179388" y="5518150"/>
            <a:ext cx="8869362" cy="431800"/>
          </a:xfrm>
          <a:prstGeom prst="rect">
            <a:avLst/>
          </a:prstGeom>
          <a:noFill/>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200">
                <a:solidFill>
                  <a:srgbClr val="FF0000"/>
                </a:solidFill>
                <a:latin typeface="Tahoma" panose="020B0604030504040204" pitchFamily="34" charset="0"/>
              </a:rPr>
              <a:t>Cores’ interfere with each other when accessing shared main memory</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46163"/>
            <a:ext cx="8801100" cy="5046662"/>
          </a:xfrm>
        </p:spPr>
        <p:txBody>
          <a:bodyPr/>
          <a:lstStyle/>
          <a:p>
            <a:r>
              <a:rPr lang="en-US" altLang="en-US" smtClean="0"/>
              <a:t>Problem: </a:t>
            </a:r>
            <a:r>
              <a:rPr lang="en-US" altLang="en-US" smtClean="0">
                <a:solidFill>
                  <a:srgbClr val="FF0000"/>
                </a:solidFill>
              </a:rPr>
              <a:t>Memory interference between cores is uncontrolled</a:t>
            </a:r>
          </a:p>
          <a:p>
            <a:pPr marL="342900" lvl="1" indent="0">
              <a:buFont typeface="Wingdings" panose="05000000000000000000" pitchFamily="2" charset="2"/>
              <a:buNone/>
            </a:pPr>
            <a:r>
              <a:rPr lang="en-US" altLang="en-US" smtClean="0">
                <a:sym typeface="Wingdings" panose="05000000000000000000" pitchFamily="2" charset="2"/>
              </a:rPr>
              <a:t> unfairness, starvation, low performance</a:t>
            </a:r>
          </a:p>
          <a:p>
            <a:pPr marL="342900" lvl="1" indent="0">
              <a:buFont typeface="Wingdings" panose="05000000000000000000" pitchFamily="2" charset="2"/>
              <a:buNone/>
            </a:pPr>
            <a:r>
              <a:rPr lang="en-US" altLang="en-US" smtClean="0">
                <a:solidFill>
                  <a:srgbClr val="FF0000"/>
                </a:solidFill>
                <a:sym typeface="Wingdings" panose="05000000000000000000" pitchFamily="2" charset="2"/>
              </a:rPr>
              <a:t> uncontrollable, unpredictable, vulnerable system</a:t>
            </a:r>
            <a:endParaRPr lang="en-US" altLang="en-US" smtClean="0">
              <a:solidFill>
                <a:srgbClr val="FF0000"/>
              </a:solidFill>
            </a:endParaRPr>
          </a:p>
          <a:p>
            <a:pPr>
              <a:buFont typeface="Wingdings" panose="05000000000000000000" pitchFamily="2" charset="2"/>
              <a:buNone/>
            </a:pPr>
            <a:endParaRPr lang="en-US" altLang="en-US" sz="1800" smtClean="0">
              <a:sym typeface="Wingdings" panose="05000000000000000000" pitchFamily="2" charset="2"/>
            </a:endParaRPr>
          </a:p>
          <a:p>
            <a:r>
              <a:rPr lang="en-US" altLang="en-US" smtClean="0">
                <a:sym typeface="Wingdings" panose="05000000000000000000" pitchFamily="2" charset="2"/>
              </a:rPr>
              <a:t>Solution: </a:t>
            </a:r>
            <a:r>
              <a:rPr lang="en-US" altLang="en-US" smtClean="0">
                <a:solidFill>
                  <a:srgbClr val="0000FF"/>
                </a:solidFill>
                <a:sym typeface="Wingdings" panose="05000000000000000000" pitchFamily="2" charset="2"/>
              </a:rPr>
              <a:t>QoS-Aware Memory Systems</a:t>
            </a:r>
          </a:p>
          <a:p>
            <a:pPr marL="342900" lvl="1" indent="0"/>
            <a:r>
              <a:rPr lang="en-US" altLang="en-US" smtClean="0">
                <a:solidFill>
                  <a:srgbClr val="008000"/>
                </a:solidFill>
                <a:sym typeface="Wingdings" panose="05000000000000000000" pitchFamily="2" charset="2"/>
              </a:rPr>
              <a:t>Hardware designed to provide a configurable fairness substrate </a:t>
            </a:r>
          </a:p>
          <a:p>
            <a:pPr lvl="2"/>
            <a:r>
              <a:rPr lang="en-US" altLang="en-US" sz="1800" smtClean="0">
                <a:sym typeface="Wingdings" panose="05000000000000000000" pitchFamily="2" charset="2"/>
              </a:rPr>
              <a:t>Application-aware memory scheduling, partitioning, throttling</a:t>
            </a:r>
          </a:p>
          <a:p>
            <a:pPr marL="342900" lvl="1" indent="0"/>
            <a:r>
              <a:rPr lang="en-US" altLang="en-US" smtClean="0">
                <a:solidFill>
                  <a:srgbClr val="008000"/>
                </a:solidFill>
                <a:sym typeface="Wingdings" panose="05000000000000000000" pitchFamily="2" charset="2"/>
              </a:rPr>
              <a:t>Software designed to configure the resources to satisfy different QoS goals</a:t>
            </a:r>
          </a:p>
          <a:p>
            <a:pPr marL="342900" lvl="1" indent="0"/>
            <a:endParaRPr lang="en-US" altLang="en-US" smtClean="0">
              <a:sym typeface="Wingdings" panose="05000000000000000000" pitchFamily="2" charset="2"/>
            </a:endParaRPr>
          </a:p>
          <a:p>
            <a:r>
              <a:rPr lang="en-US" altLang="en-US" smtClean="0">
                <a:solidFill>
                  <a:srgbClr val="0000FF"/>
                </a:solidFill>
                <a:sym typeface="Wingdings" panose="05000000000000000000" pitchFamily="2" charset="2"/>
              </a:rPr>
              <a:t>QoS-aware memory controllers and interconnects can provide predictable performance and higher efficiency</a:t>
            </a:r>
          </a:p>
          <a:p>
            <a:endParaRPr lang="en-US" altLang="en-US" smtClean="0">
              <a:sym typeface="Wingdings" panose="05000000000000000000" pitchFamily="2" charset="2"/>
            </a:endParaRPr>
          </a:p>
          <a:p>
            <a:endParaRPr lang="en-US" altLang="en-US" smtClean="0"/>
          </a:p>
        </p:txBody>
      </p:sp>
      <p:sp>
        <p:nvSpPr>
          <p:cNvPr id="599042" name="Title 3"/>
          <p:cNvSpPr>
            <a:spLocks noGrp="1"/>
          </p:cNvSpPr>
          <p:nvPr>
            <p:ph type="title"/>
          </p:nvPr>
        </p:nvSpPr>
        <p:spPr>
          <a:xfrm>
            <a:off x="228600" y="152400"/>
            <a:ext cx="8915400" cy="1066800"/>
          </a:xfrm>
        </p:spPr>
        <p:txBody>
          <a:bodyPr/>
          <a:lstStyle/>
          <a:p>
            <a:r>
              <a:rPr lang="en-US" altLang="en-US" smtClean="0"/>
              <a:t>An Orthogonal Issue: Memory Interference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5" name="Title 1"/>
          <p:cNvSpPr>
            <a:spLocks noGrp="1"/>
          </p:cNvSpPr>
          <p:nvPr>
            <p:ph type="title"/>
          </p:nvPr>
        </p:nvSpPr>
        <p:spPr>
          <a:xfrm>
            <a:off x="228600" y="152400"/>
            <a:ext cx="8915400" cy="1066800"/>
          </a:xfrm>
        </p:spPr>
        <p:txBody>
          <a:bodyPr/>
          <a:lstStyle/>
          <a:p>
            <a:r>
              <a:rPr lang="en-US" altLang="en-US" sz="3200" smtClean="0"/>
              <a:t>Designing QoS-Aware Memory Systems: Approaches</a:t>
            </a:r>
          </a:p>
        </p:txBody>
      </p:sp>
      <p:sp>
        <p:nvSpPr>
          <p:cNvPr id="3" name="Content Placeholder 2"/>
          <p:cNvSpPr>
            <a:spLocks noGrp="1"/>
          </p:cNvSpPr>
          <p:nvPr>
            <p:ph idx="1"/>
          </p:nvPr>
        </p:nvSpPr>
        <p:spPr>
          <a:xfrm>
            <a:off x="228600" y="1052513"/>
            <a:ext cx="8915400" cy="5043487"/>
          </a:xfrm>
        </p:spPr>
        <p:txBody>
          <a:bodyPr/>
          <a:lstStyle/>
          <a:p>
            <a:r>
              <a:rPr lang="en-US" altLang="en-US" smtClean="0">
                <a:solidFill>
                  <a:srgbClr val="FF0000"/>
                </a:solidFill>
              </a:rPr>
              <a:t>Smart resources: </a:t>
            </a:r>
            <a:r>
              <a:rPr lang="en-US" altLang="en-US" smtClean="0">
                <a:solidFill>
                  <a:srgbClr val="0000FF"/>
                </a:solidFill>
              </a:rPr>
              <a:t>Design each shared resource to have a configurable interference control/reduction mechanism</a:t>
            </a:r>
          </a:p>
          <a:p>
            <a:pPr lvl="1"/>
            <a:r>
              <a:rPr lang="en-US" altLang="en-US" sz="2000" smtClean="0">
                <a:solidFill>
                  <a:srgbClr val="000000"/>
                </a:solidFill>
              </a:rPr>
              <a:t>QoS-aware memory controllers </a:t>
            </a:r>
            <a:r>
              <a:rPr lang="en-US" altLang="en-US" sz="1400" smtClean="0">
                <a:solidFill>
                  <a:srgbClr val="006633"/>
                </a:solidFill>
              </a:rPr>
              <a:t>[Mutlu+ MICRO’07]</a:t>
            </a:r>
            <a:r>
              <a:rPr lang="en-US" altLang="en-US" sz="1400" smtClean="0">
                <a:solidFill>
                  <a:srgbClr val="000000"/>
                </a:solidFill>
              </a:rPr>
              <a:t> </a:t>
            </a:r>
            <a:r>
              <a:rPr lang="en-US" altLang="en-US" sz="1400" smtClean="0">
                <a:solidFill>
                  <a:srgbClr val="006633"/>
                </a:solidFill>
              </a:rPr>
              <a:t>[Moscibroda+, Usenix Security’07] [Mutlu+ ISCA’08, Top Picks’09]</a:t>
            </a:r>
            <a:r>
              <a:rPr lang="en-US" altLang="en-US" sz="1400" smtClean="0">
                <a:solidFill>
                  <a:srgbClr val="000000"/>
                </a:solidFill>
              </a:rPr>
              <a:t> </a:t>
            </a:r>
            <a:r>
              <a:rPr lang="en-US" altLang="en-US" sz="1400" smtClean="0">
                <a:solidFill>
                  <a:srgbClr val="006633"/>
                </a:solidFill>
              </a:rPr>
              <a:t>[Kim+ HPCA’10] [Kim+ MICRO’10, Top Picks’11] [Ebrahimi+ ISCA’11, MICRO’11] [Ausavarungnirun+, ISCA’12][Subramanian+, HPCA’13]</a:t>
            </a:r>
            <a:endParaRPr lang="en-US" altLang="en-US" sz="1400" smtClean="0">
              <a:solidFill>
                <a:srgbClr val="000000"/>
              </a:solidFill>
            </a:endParaRPr>
          </a:p>
          <a:p>
            <a:pPr lvl="1"/>
            <a:r>
              <a:rPr lang="en-US" altLang="en-US" sz="2000" smtClean="0">
                <a:solidFill>
                  <a:srgbClr val="000000"/>
                </a:solidFill>
              </a:rPr>
              <a:t>QoS-aware interconnects </a:t>
            </a:r>
            <a:r>
              <a:rPr lang="en-US" altLang="en-US" sz="1400" smtClean="0">
                <a:solidFill>
                  <a:srgbClr val="006633"/>
                </a:solidFill>
              </a:rPr>
              <a:t>[Das+ MICRO’09, ISCA’10, Top Picks </a:t>
            </a:r>
            <a:r>
              <a:rPr lang="fr-FR" altLang="en-US" sz="1400" smtClean="0">
                <a:solidFill>
                  <a:srgbClr val="006633"/>
                </a:solidFill>
              </a:rPr>
              <a:t>’</a:t>
            </a:r>
            <a:r>
              <a:rPr lang="en-US" altLang="ja-JP" sz="1400" smtClean="0">
                <a:solidFill>
                  <a:srgbClr val="006633"/>
                </a:solidFill>
              </a:rPr>
              <a:t>11] [Grot+ MICRO</a:t>
            </a:r>
            <a:r>
              <a:rPr lang="en-US" altLang="en-US" sz="1400" smtClean="0">
                <a:solidFill>
                  <a:srgbClr val="006633"/>
                </a:solidFill>
              </a:rPr>
              <a:t>’</a:t>
            </a:r>
            <a:r>
              <a:rPr lang="en-US" altLang="ja-JP" sz="1400" smtClean="0">
                <a:solidFill>
                  <a:srgbClr val="006633"/>
                </a:solidFill>
              </a:rPr>
              <a:t>09, ISCA</a:t>
            </a:r>
            <a:r>
              <a:rPr lang="en-US" altLang="en-US" sz="1400" smtClean="0">
                <a:solidFill>
                  <a:srgbClr val="006633"/>
                </a:solidFill>
              </a:rPr>
              <a:t>’</a:t>
            </a:r>
            <a:r>
              <a:rPr lang="en-US" altLang="ja-JP" sz="1400" smtClean="0">
                <a:solidFill>
                  <a:srgbClr val="006633"/>
                </a:solidFill>
              </a:rPr>
              <a:t>11, Top Picks </a:t>
            </a:r>
            <a:r>
              <a:rPr lang="fr-FR" altLang="en-US" sz="1400" smtClean="0">
                <a:solidFill>
                  <a:srgbClr val="006633"/>
                </a:solidFill>
              </a:rPr>
              <a:t>’</a:t>
            </a:r>
            <a:r>
              <a:rPr lang="en-US" altLang="ja-JP" sz="1400" smtClean="0">
                <a:solidFill>
                  <a:srgbClr val="006633"/>
                </a:solidFill>
              </a:rPr>
              <a:t>12]</a:t>
            </a:r>
          </a:p>
          <a:p>
            <a:pPr lvl="1"/>
            <a:r>
              <a:rPr lang="en-US" altLang="en-US" sz="2000" smtClean="0">
                <a:solidFill>
                  <a:srgbClr val="000000"/>
                </a:solidFill>
              </a:rPr>
              <a:t>QoS-aware caches</a:t>
            </a:r>
            <a:endParaRPr lang="en-US" altLang="en-US" sz="1600" smtClean="0">
              <a:solidFill>
                <a:srgbClr val="006633"/>
              </a:solidFill>
            </a:endParaRPr>
          </a:p>
          <a:p>
            <a:endParaRPr lang="en-US" altLang="en-US" sz="1200" smtClean="0"/>
          </a:p>
          <a:p>
            <a:r>
              <a:rPr lang="en-US" altLang="en-US" smtClean="0">
                <a:solidFill>
                  <a:srgbClr val="FF0000"/>
                </a:solidFill>
              </a:rPr>
              <a:t>Dumb resources: </a:t>
            </a:r>
            <a:r>
              <a:rPr lang="en-US" altLang="en-US" smtClean="0">
                <a:solidFill>
                  <a:srgbClr val="0000FF"/>
                </a:solidFill>
              </a:rPr>
              <a:t>Keep each resource free-for-all, but reduce/control interference by injection control or data mapping</a:t>
            </a:r>
          </a:p>
          <a:p>
            <a:pPr lvl="1"/>
            <a:r>
              <a:rPr lang="en-US" altLang="en-US" sz="2000" smtClean="0"/>
              <a:t>Source throttling to control access to memory system </a:t>
            </a:r>
            <a:r>
              <a:rPr lang="en-US" altLang="en-US" sz="1400" smtClean="0">
                <a:solidFill>
                  <a:srgbClr val="006633"/>
                </a:solidFill>
              </a:rPr>
              <a:t>[Ebrahimi+ ASPLOS’10, ISCA’11, TOCS’12] [Ebrahimi+ MICRO’09] [Nychis+ HotNets’10] [Nychis+ SIGCOMM’12]</a:t>
            </a:r>
          </a:p>
          <a:p>
            <a:pPr lvl="1"/>
            <a:r>
              <a:rPr lang="en-US" altLang="en-US" sz="2000" smtClean="0">
                <a:solidFill>
                  <a:srgbClr val="000000"/>
                </a:solidFill>
              </a:rPr>
              <a:t>QoS-aware data mapping to memory controllers </a:t>
            </a:r>
            <a:r>
              <a:rPr lang="en-US" altLang="en-US" sz="1400" smtClean="0">
                <a:solidFill>
                  <a:srgbClr val="006633"/>
                </a:solidFill>
              </a:rPr>
              <a:t>[Muralidhara+ MICRO’11]</a:t>
            </a:r>
          </a:p>
          <a:p>
            <a:pPr lvl="1">
              <a:buClr>
                <a:srgbClr val="3B812F"/>
              </a:buClr>
            </a:pPr>
            <a:r>
              <a:rPr lang="en-US" altLang="en-US" sz="2000" smtClean="0">
                <a:solidFill>
                  <a:srgbClr val="000000"/>
                </a:solidFill>
              </a:rPr>
              <a:t>QoS-aware thread scheduling to cores </a:t>
            </a:r>
            <a:r>
              <a:rPr lang="en-US" altLang="en-US" sz="1400" smtClean="0">
                <a:solidFill>
                  <a:srgbClr val="006633"/>
                </a:solidFill>
              </a:rPr>
              <a:t>[Das+ HPCA’13]</a:t>
            </a:r>
          </a:p>
          <a:p>
            <a:pPr lvl="1"/>
            <a:endParaRPr lang="en-US" altLang="en-US" smtClean="0"/>
          </a:p>
          <a:p>
            <a:endParaRPr lang="en-US" altLang="en-US" smtClean="0"/>
          </a:p>
        </p:txBody>
      </p:sp>
      <p:sp>
        <p:nvSpPr>
          <p:cNvPr id="60006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F2C467E-2F1B-47F4-BDE6-002B383FCFC7}" type="slidenum">
              <a:rPr lang="en-US" altLang="en-US" sz="1600">
                <a:solidFill>
                  <a:srgbClr val="000000"/>
                </a:solidFill>
                <a:latin typeface="Garamond" panose="02020404030301010803" pitchFamily="18" charset="0"/>
              </a:rPr>
              <a:pPr eaLnBrk="1" hangingPunct="1"/>
              <a:t>33</a:t>
            </a:fld>
            <a:endParaRPr lang="en-US" altLang="en-US" sz="1600">
              <a:solidFill>
                <a:srgbClr val="000000"/>
              </a:solidFill>
              <a:latin typeface="Garamond" panose="02020404030301010803" pitchFamily="18" charset="0"/>
            </a:endParaRPr>
          </a:p>
        </p:txBody>
      </p:sp>
      <p:sp>
        <p:nvSpPr>
          <p:cNvPr id="7" name="Rectangle 6"/>
          <p:cNvSpPr/>
          <p:nvPr/>
        </p:nvSpPr>
        <p:spPr>
          <a:xfrm>
            <a:off x="900113" y="5180013"/>
            <a:ext cx="5543550" cy="42862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Tahom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Content Placeholder 2"/>
          <p:cNvSpPr>
            <a:spLocks noGrp="1"/>
          </p:cNvSpPr>
          <p:nvPr>
            <p:ph idx="1"/>
          </p:nvPr>
        </p:nvSpPr>
        <p:spPr>
          <a:xfrm>
            <a:off x="228600" y="793750"/>
            <a:ext cx="8915400" cy="5195888"/>
          </a:xfrm>
        </p:spPr>
        <p:txBody>
          <a:bodyPr/>
          <a:lstStyle/>
          <a:p>
            <a:r>
              <a:rPr lang="en-US" altLang="en-US" smtClean="0">
                <a:solidFill>
                  <a:srgbClr val="0000FF"/>
                </a:solidFill>
              </a:rPr>
              <a:t>Memory Channel Partitioning</a:t>
            </a:r>
          </a:p>
          <a:p>
            <a:pPr lvl="1"/>
            <a:r>
              <a:rPr lang="en-US" altLang="en-US" smtClean="0"/>
              <a:t>Idea: System software maps badly-interfering applications’ pages to different channels </a:t>
            </a:r>
            <a:r>
              <a:rPr lang="en-US" altLang="en-US" sz="1800" smtClean="0">
                <a:solidFill>
                  <a:srgbClr val="008000"/>
                </a:solidFill>
              </a:rPr>
              <a:t>[Muralidhara+, MICRO’11]</a:t>
            </a:r>
          </a:p>
          <a:p>
            <a:pPr lvl="1"/>
            <a:endParaRPr lang="en-US" altLang="en-US" smtClean="0"/>
          </a:p>
          <a:p>
            <a:pPr lvl="1"/>
            <a:endParaRPr lang="en-US" altLang="en-US" smtClean="0"/>
          </a:p>
          <a:p>
            <a:pPr lvl="1"/>
            <a:endParaRPr lang="en-US" altLang="en-US" smtClean="0"/>
          </a:p>
          <a:p>
            <a:pPr lvl="1"/>
            <a:endParaRPr lang="en-US" altLang="en-US" smtClean="0"/>
          </a:p>
          <a:p>
            <a:pPr lvl="1"/>
            <a:endParaRPr lang="en-US" altLang="en-US" smtClean="0"/>
          </a:p>
          <a:p>
            <a:pPr lvl="1"/>
            <a:endParaRPr lang="en-US" altLang="en-US" smtClean="0"/>
          </a:p>
          <a:p>
            <a:pPr lvl="1"/>
            <a:endParaRPr lang="en-US" altLang="en-US" smtClean="0"/>
          </a:p>
          <a:p>
            <a:pPr>
              <a:buFont typeface="Wingdings" panose="05000000000000000000" pitchFamily="2" charset="2"/>
              <a:buNone/>
            </a:pPr>
            <a:endParaRPr lang="en-US" altLang="en-US" sz="2000" smtClean="0"/>
          </a:p>
          <a:p>
            <a:r>
              <a:rPr lang="en-US" altLang="en-US" sz="2000" smtClean="0"/>
              <a:t>Separate data of low/high intensity and low/high row-locality applications</a:t>
            </a:r>
          </a:p>
          <a:p>
            <a:r>
              <a:rPr lang="en-US" altLang="en-US" sz="2000" smtClean="0"/>
              <a:t>Especially effective in reducing interference of threads with “medium” and “heavy” memory intensity </a:t>
            </a:r>
          </a:p>
          <a:p>
            <a:pPr lvl="1"/>
            <a:r>
              <a:rPr lang="en-US" altLang="en-US" sz="1800" smtClean="0"/>
              <a:t>11% higher performance over existing systems (200 workloads)</a:t>
            </a:r>
          </a:p>
        </p:txBody>
      </p:sp>
      <p:sp>
        <p:nvSpPr>
          <p:cNvPr id="601090" name="Title 1"/>
          <p:cNvSpPr>
            <a:spLocks noGrp="1"/>
          </p:cNvSpPr>
          <p:nvPr>
            <p:ph type="title"/>
          </p:nvPr>
        </p:nvSpPr>
        <p:spPr/>
        <p:txBody>
          <a:bodyPr/>
          <a:lstStyle/>
          <a:p>
            <a:r>
              <a:rPr lang="en-US" altLang="en-US" sz="3600" smtClean="0"/>
              <a:t>A Mechanism to Reduce Memory Interference</a:t>
            </a:r>
          </a:p>
        </p:txBody>
      </p:sp>
      <p:sp>
        <p:nvSpPr>
          <p:cNvPr id="60109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DB48455-B795-4EF1-A6DC-49E23AE98FB8}" type="slidenum">
              <a:rPr lang="en-US" altLang="en-US" sz="1600">
                <a:solidFill>
                  <a:srgbClr val="000000"/>
                </a:solidFill>
                <a:latin typeface="Garamond" panose="02020404030301010803" pitchFamily="18" charset="0"/>
              </a:rPr>
              <a:pPr eaLnBrk="1" hangingPunct="1"/>
              <a:t>34</a:t>
            </a:fld>
            <a:endParaRPr lang="en-US" altLang="en-US" sz="1600">
              <a:solidFill>
                <a:srgbClr val="000000"/>
              </a:solidFill>
              <a:latin typeface="Garamond" panose="02020404030301010803" pitchFamily="18" charset="0"/>
            </a:endParaRPr>
          </a:p>
        </p:txBody>
      </p:sp>
      <p:grpSp>
        <p:nvGrpSpPr>
          <p:cNvPr id="12" name="Group 11"/>
          <p:cNvGrpSpPr>
            <a:grpSpLocks/>
          </p:cNvGrpSpPr>
          <p:nvPr/>
        </p:nvGrpSpPr>
        <p:grpSpPr bwMode="auto">
          <a:xfrm>
            <a:off x="160338" y="1989138"/>
            <a:ext cx="4125912" cy="3105150"/>
            <a:chOff x="160512" y="1988840"/>
            <a:chExt cx="4125504" cy="3105636"/>
          </a:xfrm>
        </p:grpSpPr>
        <p:sp>
          <p:nvSpPr>
            <p:cNvPr id="8" name="Rectangle 7"/>
            <p:cNvSpPr/>
            <p:nvPr/>
          </p:nvSpPr>
          <p:spPr>
            <a:xfrm>
              <a:off x="160512" y="2696976"/>
              <a:ext cx="1014312" cy="53189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FFFF"/>
                  </a:solidFill>
                </a:rPr>
                <a:t>Core 0</a:t>
              </a:r>
            </a:p>
            <a:p>
              <a:pPr algn="ctr" fontAlgn="auto">
                <a:spcBef>
                  <a:spcPts val="0"/>
                </a:spcBef>
                <a:spcAft>
                  <a:spcPts val="0"/>
                </a:spcAft>
                <a:defRPr/>
              </a:pPr>
              <a:r>
                <a:rPr lang="en-US" dirty="0">
                  <a:solidFill>
                    <a:srgbClr val="FFFFFF"/>
                  </a:solidFill>
                </a:rPr>
                <a:t>App A</a:t>
              </a:r>
            </a:p>
          </p:txBody>
        </p:sp>
        <p:sp>
          <p:nvSpPr>
            <p:cNvPr id="9" name="Rectangle 8"/>
            <p:cNvSpPr/>
            <p:nvPr/>
          </p:nvSpPr>
          <p:spPr>
            <a:xfrm>
              <a:off x="160512" y="3827453"/>
              <a:ext cx="1014312" cy="53189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FFFF"/>
                  </a:solidFill>
                </a:rPr>
                <a:t>Core 1</a:t>
              </a:r>
            </a:p>
            <a:p>
              <a:pPr algn="ctr" fontAlgn="auto">
                <a:spcBef>
                  <a:spcPts val="0"/>
                </a:spcBef>
                <a:spcAft>
                  <a:spcPts val="0"/>
                </a:spcAft>
                <a:defRPr/>
              </a:pPr>
              <a:r>
                <a:rPr lang="en-US" dirty="0">
                  <a:solidFill>
                    <a:srgbClr val="FFFFFF"/>
                  </a:solidFill>
                </a:rPr>
                <a:t>App B</a:t>
              </a:r>
            </a:p>
          </p:txBody>
        </p:sp>
        <p:sp>
          <p:nvSpPr>
            <p:cNvPr id="10" name="Rectangle 9"/>
            <p:cNvSpPr/>
            <p:nvPr/>
          </p:nvSpPr>
          <p:spPr>
            <a:xfrm>
              <a:off x="3001856" y="2430234"/>
              <a:ext cx="1284160" cy="99710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Tahoma" panose="020B0604030504040204" pitchFamily="34" charset="0"/>
              </a:endParaRPr>
            </a:p>
          </p:txBody>
        </p:sp>
        <p:sp>
          <p:nvSpPr>
            <p:cNvPr id="11" name="TextBox 10"/>
            <p:cNvSpPr txBox="1"/>
            <p:nvPr/>
          </p:nvSpPr>
          <p:spPr>
            <a:xfrm>
              <a:off x="3066937" y="2093631"/>
              <a:ext cx="1217493" cy="368358"/>
            </a:xfrm>
            <a:prstGeom prst="rect">
              <a:avLst/>
            </a:prstGeom>
            <a:noFill/>
          </p:spPr>
          <p:txBody>
            <a:bodyPr>
              <a:spAutoFit/>
            </a:bodyPr>
            <a:lstStyle/>
            <a:p>
              <a:pPr fontAlgn="auto">
                <a:spcBef>
                  <a:spcPts val="0"/>
                </a:spcBef>
                <a:spcAft>
                  <a:spcPts val="0"/>
                </a:spcAft>
                <a:defRPr/>
              </a:pPr>
              <a:r>
                <a:rPr lang="en-US" dirty="0">
                  <a:solidFill>
                    <a:srgbClr val="000000"/>
                  </a:solidFill>
                  <a:latin typeface="Tahoma"/>
                  <a:ea typeface="+mn-ea"/>
                </a:rPr>
                <a:t>Channel 0</a:t>
              </a:r>
            </a:p>
          </p:txBody>
        </p:sp>
        <p:sp>
          <p:nvSpPr>
            <p:cNvPr id="14" name="Rectangle 13"/>
            <p:cNvSpPr/>
            <p:nvPr/>
          </p:nvSpPr>
          <p:spPr>
            <a:xfrm>
              <a:off x="3070111" y="2962129"/>
              <a:ext cx="1147650" cy="40011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000000"/>
                  </a:solidFill>
                </a:rPr>
                <a:t>Bank 1</a:t>
              </a:r>
            </a:p>
          </p:txBody>
        </p:sp>
        <p:sp>
          <p:nvSpPr>
            <p:cNvPr id="15" name="Rectangle 14"/>
            <p:cNvSpPr/>
            <p:nvPr/>
          </p:nvSpPr>
          <p:spPr>
            <a:xfrm>
              <a:off x="3001856" y="3627396"/>
              <a:ext cx="1284160" cy="86373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Tahoma" panose="020B0604030504040204" pitchFamily="34" charset="0"/>
              </a:endParaRPr>
            </a:p>
          </p:txBody>
        </p:sp>
        <p:sp>
          <p:nvSpPr>
            <p:cNvPr id="16" name="TextBox 15"/>
            <p:cNvSpPr txBox="1"/>
            <p:nvPr/>
          </p:nvSpPr>
          <p:spPr>
            <a:xfrm>
              <a:off x="3066937" y="4416507"/>
              <a:ext cx="1217493" cy="369946"/>
            </a:xfrm>
            <a:prstGeom prst="rect">
              <a:avLst/>
            </a:prstGeom>
            <a:noFill/>
          </p:spPr>
          <p:txBody>
            <a:bodyPr>
              <a:spAutoFit/>
            </a:bodyPr>
            <a:lstStyle/>
            <a:p>
              <a:pPr fontAlgn="auto">
                <a:spcBef>
                  <a:spcPts val="0"/>
                </a:spcBef>
                <a:spcAft>
                  <a:spcPts val="0"/>
                </a:spcAft>
                <a:defRPr/>
              </a:pPr>
              <a:r>
                <a:rPr lang="en-US" dirty="0">
                  <a:solidFill>
                    <a:srgbClr val="000000"/>
                  </a:solidFill>
                  <a:latin typeface="Tahoma"/>
                  <a:ea typeface="+mn-ea"/>
                </a:rPr>
                <a:t>Channel 1</a:t>
              </a:r>
            </a:p>
          </p:txBody>
        </p:sp>
        <p:sp>
          <p:nvSpPr>
            <p:cNvPr id="17" name="Rectangle 16"/>
            <p:cNvSpPr/>
            <p:nvPr/>
          </p:nvSpPr>
          <p:spPr>
            <a:xfrm>
              <a:off x="3070111" y="3694082"/>
              <a:ext cx="1147650" cy="33183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000000"/>
                  </a:solidFill>
                </a:rPr>
                <a:t>Bank 0</a:t>
              </a:r>
            </a:p>
          </p:txBody>
        </p:sp>
        <p:sp>
          <p:nvSpPr>
            <p:cNvPr id="18" name="Rectangle 17"/>
            <p:cNvSpPr/>
            <p:nvPr/>
          </p:nvSpPr>
          <p:spPr>
            <a:xfrm>
              <a:off x="3070111" y="4092606"/>
              <a:ext cx="1147650" cy="33184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000000"/>
                  </a:solidFill>
                </a:rPr>
                <a:t>Bank 1</a:t>
              </a:r>
            </a:p>
          </p:txBody>
        </p:sp>
        <p:cxnSp>
          <p:nvCxnSpPr>
            <p:cNvPr id="20" name="Straight Connector 19"/>
            <p:cNvCxnSpPr/>
            <p:nvPr/>
          </p:nvCxnSpPr>
          <p:spPr>
            <a:xfrm>
              <a:off x="2663751" y="2365136"/>
              <a:ext cx="0" cy="23260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325648" y="2365136"/>
              <a:ext cx="0" cy="23260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989131" y="2365136"/>
              <a:ext cx="0" cy="23260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651027" y="2365136"/>
              <a:ext cx="0" cy="23260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312923" y="2365136"/>
              <a:ext cx="0" cy="2326052"/>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070111" y="2496920"/>
              <a:ext cx="1147650" cy="40011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000000"/>
                  </a:solidFill>
                </a:rPr>
                <a:t>Bank 0</a:t>
              </a:r>
            </a:p>
          </p:txBody>
        </p:sp>
        <p:sp>
          <p:nvSpPr>
            <p:cNvPr id="28" name="Rectangle 27"/>
            <p:cNvSpPr/>
            <p:nvPr/>
          </p:nvSpPr>
          <p:spPr>
            <a:xfrm>
              <a:off x="2724070" y="2696976"/>
              <a:ext cx="231752" cy="20005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Tahoma" panose="020B0604030504040204" pitchFamily="34" charset="0"/>
              </a:endParaRPr>
            </a:p>
          </p:txBody>
        </p:sp>
        <p:sp>
          <p:nvSpPr>
            <p:cNvPr id="29" name="Rectangle 28"/>
            <p:cNvSpPr/>
            <p:nvPr/>
          </p:nvSpPr>
          <p:spPr>
            <a:xfrm>
              <a:off x="2376443" y="2696976"/>
              <a:ext cx="231752" cy="20005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Tahoma" panose="020B0604030504040204" pitchFamily="34" charset="0"/>
              </a:endParaRPr>
            </a:p>
          </p:txBody>
        </p:sp>
        <p:sp>
          <p:nvSpPr>
            <p:cNvPr id="30" name="Rectangle 29"/>
            <p:cNvSpPr/>
            <p:nvPr/>
          </p:nvSpPr>
          <p:spPr>
            <a:xfrm>
              <a:off x="1366893" y="2696976"/>
              <a:ext cx="231752" cy="20005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Tahoma" panose="020B0604030504040204" pitchFamily="34" charset="0"/>
              </a:endParaRPr>
            </a:p>
          </p:txBody>
        </p:sp>
        <p:sp>
          <p:nvSpPr>
            <p:cNvPr id="31" name="Rectangle 30"/>
            <p:cNvSpPr/>
            <p:nvPr/>
          </p:nvSpPr>
          <p:spPr>
            <a:xfrm>
              <a:off x="2701848" y="4205337"/>
              <a:ext cx="233340" cy="19846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Tahoma" panose="020B0604030504040204" pitchFamily="34" charset="0"/>
              </a:endParaRPr>
            </a:p>
          </p:txBody>
        </p:sp>
        <p:sp>
          <p:nvSpPr>
            <p:cNvPr id="32" name="Rectangle 31"/>
            <p:cNvSpPr/>
            <p:nvPr/>
          </p:nvSpPr>
          <p:spPr>
            <a:xfrm>
              <a:off x="2381204" y="4205337"/>
              <a:ext cx="231752" cy="19846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Tahoma" panose="020B0604030504040204" pitchFamily="34" charset="0"/>
              </a:endParaRPr>
            </a:p>
          </p:txBody>
        </p:sp>
        <p:sp>
          <p:nvSpPr>
            <p:cNvPr id="33" name="Rectangle 32"/>
            <p:cNvSpPr/>
            <p:nvPr/>
          </p:nvSpPr>
          <p:spPr>
            <a:xfrm>
              <a:off x="2052625" y="4205337"/>
              <a:ext cx="231752" cy="19846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Tahoma" panose="020B0604030504040204" pitchFamily="34" charset="0"/>
              </a:endParaRPr>
            </a:p>
          </p:txBody>
        </p:sp>
        <p:sp>
          <p:nvSpPr>
            <p:cNvPr id="34" name="Rectangle 33"/>
            <p:cNvSpPr/>
            <p:nvPr/>
          </p:nvSpPr>
          <p:spPr>
            <a:xfrm>
              <a:off x="2035164" y="2696976"/>
              <a:ext cx="231752" cy="20005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Tahoma" panose="020B0604030504040204" pitchFamily="34" charset="0"/>
              </a:endParaRPr>
            </a:p>
          </p:txBody>
        </p:sp>
        <p:sp>
          <p:nvSpPr>
            <p:cNvPr id="35" name="Rectangle 34"/>
            <p:cNvSpPr/>
            <p:nvPr/>
          </p:nvSpPr>
          <p:spPr>
            <a:xfrm>
              <a:off x="2728833" y="3120904"/>
              <a:ext cx="231752" cy="19846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Tahoma" panose="020B0604030504040204" pitchFamily="34" charset="0"/>
              </a:endParaRPr>
            </a:p>
          </p:txBody>
        </p:sp>
        <p:sp>
          <p:nvSpPr>
            <p:cNvPr id="44" name="Rectangle 43"/>
            <p:cNvSpPr/>
            <p:nvPr/>
          </p:nvSpPr>
          <p:spPr>
            <a:xfrm>
              <a:off x="1704996" y="2696976"/>
              <a:ext cx="231752" cy="20005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Tahoma" panose="020B0604030504040204" pitchFamily="34" charset="0"/>
              </a:endParaRPr>
            </a:p>
          </p:txBody>
        </p:sp>
        <p:sp>
          <p:nvSpPr>
            <p:cNvPr id="121" name="TextBox 120"/>
            <p:cNvSpPr txBox="1"/>
            <p:nvPr/>
          </p:nvSpPr>
          <p:spPr>
            <a:xfrm>
              <a:off x="611317" y="4724530"/>
              <a:ext cx="3457233" cy="369946"/>
            </a:xfrm>
            <a:prstGeom prst="rect">
              <a:avLst/>
            </a:prstGeom>
            <a:noFill/>
          </p:spPr>
          <p:txBody>
            <a:bodyPr>
              <a:spAutoFit/>
            </a:bodyPr>
            <a:lstStyle/>
            <a:p>
              <a:pPr fontAlgn="auto">
                <a:spcBef>
                  <a:spcPts val="0"/>
                </a:spcBef>
                <a:spcAft>
                  <a:spcPts val="0"/>
                </a:spcAft>
                <a:defRPr/>
              </a:pPr>
              <a:r>
                <a:rPr lang="en-US" b="1" dirty="0">
                  <a:solidFill>
                    <a:srgbClr val="000000"/>
                  </a:solidFill>
                  <a:latin typeface="Tahoma"/>
                  <a:ea typeface="+mn-ea"/>
                </a:rPr>
                <a:t>Conventional Page Mapping</a:t>
              </a:r>
            </a:p>
          </p:txBody>
        </p:sp>
        <p:grpSp>
          <p:nvGrpSpPr>
            <p:cNvPr id="601152" name="Group 131"/>
            <p:cNvGrpSpPr>
              <a:grpSpLocks/>
            </p:cNvGrpSpPr>
            <p:nvPr/>
          </p:nvGrpSpPr>
          <p:grpSpPr bwMode="auto">
            <a:xfrm>
              <a:off x="1187624" y="1988840"/>
              <a:ext cx="1872208" cy="642490"/>
              <a:chOff x="1187624" y="1731288"/>
              <a:chExt cx="1872208" cy="642490"/>
            </a:xfrm>
          </p:grpSpPr>
          <p:cxnSp>
            <p:nvCxnSpPr>
              <p:cNvPr id="125" name="Straight Arrow Connector 124"/>
              <p:cNvCxnSpPr/>
              <p:nvPr/>
            </p:nvCxnSpPr>
            <p:spPr>
              <a:xfrm flipH="1">
                <a:off x="1187522" y="1988503"/>
                <a:ext cx="180163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1692297" y="1731288"/>
                <a:ext cx="1368290" cy="277856"/>
              </a:xfrm>
              <a:prstGeom prst="rect">
                <a:avLst/>
              </a:prstGeom>
              <a:noFill/>
            </p:spPr>
            <p:txBody>
              <a:bodyPr>
                <a:spAutoFit/>
              </a:bodyPr>
              <a:lstStyle/>
              <a:p>
                <a:pPr fontAlgn="auto">
                  <a:spcBef>
                    <a:spcPts val="0"/>
                  </a:spcBef>
                  <a:spcAft>
                    <a:spcPts val="0"/>
                  </a:spcAft>
                  <a:defRPr/>
                </a:pPr>
                <a:r>
                  <a:rPr lang="en-US" sz="1200" dirty="0">
                    <a:solidFill>
                      <a:srgbClr val="000000"/>
                    </a:solidFill>
                    <a:latin typeface="Tahoma"/>
                    <a:ea typeface="+mn-ea"/>
                  </a:rPr>
                  <a:t>Time Units</a:t>
                </a:r>
              </a:p>
            </p:txBody>
          </p:sp>
          <p:sp>
            <p:nvSpPr>
              <p:cNvPr id="127" name="TextBox 126"/>
              <p:cNvSpPr txBox="1"/>
              <p:nvPr/>
            </p:nvSpPr>
            <p:spPr>
              <a:xfrm>
                <a:off x="2673275" y="2015495"/>
                <a:ext cx="288896" cy="338191"/>
              </a:xfrm>
              <a:prstGeom prst="rect">
                <a:avLst/>
              </a:prstGeom>
              <a:noFill/>
            </p:spPr>
            <p:txBody>
              <a:bodyPr>
                <a:spAutoFit/>
              </a:bodyPr>
              <a:lstStyle/>
              <a:p>
                <a:pPr fontAlgn="auto">
                  <a:spcBef>
                    <a:spcPts val="0"/>
                  </a:spcBef>
                  <a:spcAft>
                    <a:spcPts val="0"/>
                  </a:spcAft>
                  <a:defRPr/>
                </a:pPr>
                <a:r>
                  <a:rPr lang="en-US" sz="1600" dirty="0">
                    <a:solidFill>
                      <a:srgbClr val="000000"/>
                    </a:solidFill>
                    <a:latin typeface="Tahoma"/>
                    <a:ea typeface="+mn-ea"/>
                  </a:rPr>
                  <a:t>1</a:t>
                </a:r>
              </a:p>
            </p:txBody>
          </p:sp>
          <p:sp>
            <p:nvSpPr>
              <p:cNvPr id="128" name="TextBox 127"/>
              <p:cNvSpPr txBox="1"/>
              <p:nvPr/>
            </p:nvSpPr>
            <p:spPr>
              <a:xfrm>
                <a:off x="2339933" y="2023434"/>
                <a:ext cx="288896" cy="339778"/>
              </a:xfrm>
              <a:prstGeom prst="rect">
                <a:avLst/>
              </a:prstGeom>
              <a:noFill/>
            </p:spPr>
            <p:txBody>
              <a:bodyPr>
                <a:spAutoFit/>
              </a:bodyPr>
              <a:lstStyle/>
              <a:p>
                <a:pPr fontAlgn="auto">
                  <a:spcBef>
                    <a:spcPts val="0"/>
                  </a:spcBef>
                  <a:spcAft>
                    <a:spcPts val="0"/>
                  </a:spcAft>
                  <a:defRPr/>
                </a:pPr>
                <a:r>
                  <a:rPr lang="en-US" sz="1600" dirty="0">
                    <a:solidFill>
                      <a:srgbClr val="000000"/>
                    </a:solidFill>
                    <a:latin typeface="Tahoma"/>
                    <a:ea typeface="+mn-ea"/>
                  </a:rPr>
                  <a:t>2</a:t>
                </a:r>
              </a:p>
            </p:txBody>
          </p:sp>
          <p:sp>
            <p:nvSpPr>
              <p:cNvPr id="129" name="TextBox 128"/>
              <p:cNvSpPr txBox="1"/>
              <p:nvPr/>
            </p:nvSpPr>
            <p:spPr>
              <a:xfrm>
                <a:off x="1993892" y="2015495"/>
                <a:ext cx="287310" cy="338191"/>
              </a:xfrm>
              <a:prstGeom prst="rect">
                <a:avLst/>
              </a:prstGeom>
              <a:noFill/>
            </p:spPr>
            <p:txBody>
              <a:bodyPr>
                <a:spAutoFit/>
              </a:bodyPr>
              <a:lstStyle/>
              <a:p>
                <a:pPr fontAlgn="auto">
                  <a:spcBef>
                    <a:spcPts val="0"/>
                  </a:spcBef>
                  <a:spcAft>
                    <a:spcPts val="0"/>
                  </a:spcAft>
                  <a:defRPr/>
                </a:pPr>
                <a:r>
                  <a:rPr lang="en-US" sz="1600" dirty="0">
                    <a:solidFill>
                      <a:srgbClr val="000000"/>
                    </a:solidFill>
                    <a:latin typeface="Tahoma"/>
                    <a:ea typeface="+mn-ea"/>
                  </a:rPr>
                  <a:t>3</a:t>
                </a:r>
              </a:p>
            </p:txBody>
          </p:sp>
          <p:sp>
            <p:nvSpPr>
              <p:cNvPr id="130" name="TextBox 129"/>
              <p:cNvSpPr txBox="1"/>
              <p:nvPr/>
            </p:nvSpPr>
            <p:spPr>
              <a:xfrm>
                <a:off x="1652614" y="2021846"/>
                <a:ext cx="287309" cy="338191"/>
              </a:xfrm>
              <a:prstGeom prst="rect">
                <a:avLst/>
              </a:prstGeom>
              <a:noFill/>
            </p:spPr>
            <p:txBody>
              <a:bodyPr>
                <a:spAutoFit/>
              </a:bodyPr>
              <a:lstStyle/>
              <a:p>
                <a:pPr fontAlgn="auto">
                  <a:spcBef>
                    <a:spcPts val="0"/>
                  </a:spcBef>
                  <a:spcAft>
                    <a:spcPts val="0"/>
                  </a:spcAft>
                  <a:defRPr/>
                </a:pPr>
                <a:r>
                  <a:rPr lang="en-US" sz="1600" dirty="0">
                    <a:solidFill>
                      <a:srgbClr val="000000"/>
                    </a:solidFill>
                    <a:latin typeface="Tahoma"/>
                    <a:ea typeface="+mn-ea"/>
                  </a:rPr>
                  <a:t>4</a:t>
                </a:r>
              </a:p>
            </p:txBody>
          </p:sp>
          <p:sp>
            <p:nvSpPr>
              <p:cNvPr id="131" name="TextBox 130"/>
              <p:cNvSpPr txBox="1"/>
              <p:nvPr/>
            </p:nvSpPr>
            <p:spPr>
              <a:xfrm>
                <a:off x="1331971" y="2036136"/>
                <a:ext cx="287309" cy="338190"/>
              </a:xfrm>
              <a:prstGeom prst="rect">
                <a:avLst/>
              </a:prstGeom>
              <a:noFill/>
            </p:spPr>
            <p:txBody>
              <a:bodyPr>
                <a:spAutoFit/>
              </a:bodyPr>
              <a:lstStyle/>
              <a:p>
                <a:pPr fontAlgn="auto">
                  <a:spcBef>
                    <a:spcPts val="0"/>
                  </a:spcBef>
                  <a:spcAft>
                    <a:spcPts val="0"/>
                  </a:spcAft>
                  <a:defRPr/>
                </a:pPr>
                <a:r>
                  <a:rPr lang="en-US" sz="1600" dirty="0">
                    <a:solidFill>
                      <a:srgbClr val="000000"/>
                    </a:solidFill>
                    <a:latin typeface="Tahoma"/>
                    <a:ea typeface="+mn-ea"/>
                  </a:rPr>
                  <a:t>5</a:t>
                </a:r>
              </a:p>
            </p:txBody>
          </p:sp>
        </p:grpSp>
      </p:grpSp>
      <p:grpSp>
        <p:nvGrpSpPr>
          <p:cNvPr id="13" name="Group 12"/>
          <p:cNvGrpSpPr>
            <a:grpSpLocks/>
          </p:cNvGrpSpPr>
          <p:nvPr/>
        </p:nvGrpSpPr>
        <p:grpSpPr bwMode="auto">
          <a:xfrm>
            <a:off x="4803775" y="1939925"/>
            <a:ext cx="4160838" cy="3154363"/>
            <a:chOff x="4804312" y="1939922"/>
            <a:chExt cx="4160176" cy="3154554"/>
          </a:xfrm>
        </p:grpSpPr>
        <p:sp>
          <p:nvSpPr>
            <p:cNvPr id="122" name="TextBox 121"/>
            <p:cNvSpPr txBox="1"/>
            <p:nvPr/>
          </p:nvSpPr>
          <p:spPr>
            <a:xfrm>
              <a:off x="4931292" y="4724566"/>
              <a:ext cx="3025294" cy="369910"/>
            </a:xfrm>
            <a:prstGeom prst="rect">
              <a:avLst/>
            </a:prstGeom>
            <a:noFill/>
          </p:spPr>
          <p:txBody>
            <a:bodyPr>
              <a:spAutoFit/>
            </a:bodyPr>
            <a:lstStyle/>
            <a:p>
              <a:pPr algn="ctr" fontAlgn="auto">
                <a:spcBef>
                  <a:spcPts val="0"/>
                </a:spcBef>
                <a:spcAft>
                  <a:spcPts val="0"/>
                </a:spcAft>
                <a:defRPr/>
              </a:pPr>
              <a:r>
                <a:rPr lang="en-US" b="1" dirty="0">
                  <a:solidFill>
                    <a:srgbClr val="000000"/>
                  </a:solidFill>
                  <a:latin typeface="Tahoma"/>
                  <a:ea typeface="+mn-ea"/>
                </a:rPr>
                <a:t>Channel Partitioning</a:t>
              </a:r>
            </a:p>
          </p:txBody>
        </p:sp>
        <p:sp>
          <p:nvSpPr>
            <p:cNvPr id="73" name="Rectangle 72"/>
            <p:cNvSpPr/>
            <p:nvPr/>
          </p:nvSpPr>
          <p:spPr>
            <a:xfrm>
              <a:off x="4804312" y="2660691"/>
              <a:ext cx="1014252" cy="53184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FFFF"/>
                  </a:solidFill>
                </a:rPr>
                <a:t>Core 0</a:t>
              </a:r>
            </a:p>
            <a:p>
              <a:pPr algn="ctr" fontAlgn="auto">
                <a:spcBef>
                  <a:spcPts val="0"/>
                </a:spcBef>
                <a:spcAft>
                  <a:spcPts val="0"/>
                </a:spcAft>
                <a:defRPr/>
              </a:pPr>
              <a:r>
                <a:rPr lang="en-US" dirty="0">
                  <a:solidFill>
                    <a:srgbClr val="FFFFFF"/>
                  </a:solidFill>
                </a:rPr>
                <a:t>App A</a:t>
              </a:r>
            </a:p>
          </p:txBody>
        </p:sp>
        <p:sp>
          <p:nvSpPr>
            <p:cNvPr id="74" name="Rectangle 73"/>
            <p:cNvSpPr/>
            <p:nvPr/>
          </p:nvSpPr>
          <p:spPr>
            <a:xfrm>
              <a:off x="4804312" y="3791059"/>
              <a:ext cx="1014252" cy="53184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FFFF"/>
                  </a:solidFill>
                </a:rPr>
                <a:t>Core 1</a:t>
              </a:r>
            </a:p>
            <a:p>
              <a:pPr algn="ctr" fontAlgn="auto">
                <a:spcBef>
                  <a:spcPts val="0"/>
                </a:spcBef>
                <a:spcAft>
                  <a:spcPts val="0"/>
                </a:spcAft>
                <a:defRPr/>
              </a:pPr>
              <a:r>
                <a:rPr lang="en-US" dirty="0">
                  <a:solidFill>
                    <a:srgbClr val="FFFFFF"/>
                  </a:solidFill>
                </a:rPr>
                <a:t>App B</a:t>
              </a:r>
            </a:p>
          </p:txBody>
        </p:sp>
        <p:sp>
          <p:nvSpPr>
            <p:cNvPr id="75" name="Rectangle 74"/>
            <p:cNvSpPr/>
            <p:nvPr/>
          </p:nvSpPr>
          <p:spPr>
            <a:xfrm>
              <a:off x="7645485" y="2395563"/>
              <a:ext cx="1284084" cy="99701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Tahoma" panose="020B0604030504040204" pitchFamily="34" charset="0"/>
              </a:endParaRPr>
            </a:p>
          </p:txBody>
        </p:sp>
        <p:sp>
          <p:nvSpPr>
            <p:cNvPr id="76" name="TextBox 75"/>
            <p:cNvSpPr txBox="1"/>
            <p:nvPr/>
          </p:nvSpPr>
          <p:spPr>
            <a:xfrm>
              <a:off x="7712149" y="2057404"/>
              <a:ext cx="1215832" cy="369910"/>
            </a:xfrm>
            <a:prstGeom prst="rect">
              <a:avLst/>
            </a:prstGeom>
            <a:noFill/>
          </p:spPr>
          <p:txBody>
            <a:bodyPr>
              <a:spAutoFit/>
            </a:bodyPr>
            <a:lstStyle/>
            <a:p>
              <a:pPr fontAlgn="auto">
                <a:spcBef>
                  <a:spcPts val="0"/>
                </a:spcBef>
                <a:spcAft>
                  <a:spcPts val="0"/>
                </a:spcAft>
                <a:defRPr/>
              </a:pPr>
              <a:r>
                <a:rPr lang="en-US" dirty="0">
                  <a:solidFill>
                    <a:srgbClr val="000000"/>
                  </a:solidFill>
                  <a:latin typeface="Tahoma"/>
                  <a:ea typeface="+mn-ea"/>
                </a:rPr>
                <a:t>Channel 0</a:t>
              </a:r>
            </a:p>
          </p:txBody>
        </p:sp>
        <p:sp>
          <p:nvSpPr>
            <p:cNvPr id="77" name="Rectangle 76"/>
            <p:cNvSpPr/>
            <p:nvPr/>
          </p:nvSpPr>
          <p:spPr>
            <a:xfrm>
              <a:off x="7713737" y="2927407"/>
              <a:ext cx="1149167" cy="39848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000000"/>
                  </a:solidFill>
                </a:rPr>
                <a:t>Bank 1</a:t>
              </a:r>
            </a:p>
          </p:txBody>
        </p:sp>
        <p:sp>
          <p:nvSpPr>
            <p:cNvPr id="78" name="Rectangle 77"/>
            <p:cNvSpPr/>
            <p:nvPr/>
          </p:nvSpPr>
          <p:spPr>
            <a:xfrm>
              <a:off x="7645485" y="3592610"/>
              <a:ext cx="1284084" cy="86365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Tahoma" panose="020B0604030504040204" pitchFamily="34" charset="0"/>
              </a:endParaRPr>
            </a:p>
          </p:txBody>
        </p:sp>
        <p:sp>
          <p:nvSpPr>
            <p:cNvPr id="79" name="Rectangle 78"/>
            <p:cNvSpPr/>
            <p:nvPr/>
          </p:nvSpPr>
          <p:spPr>
            <a:xfrm>
              <a:off x="7713737" y="3657701"/>
              <a:ext cx="1149167" cy="33339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000000"/>
                  </a:solidFill>
                </a:rPr>
                <a:t>Bank 0</a:t>
              </a:r>
            </a:p>
          </p:txBody>
        </p:sp>
        <p:sp>
          <p:nvSpPr>
            <p:cNvPr id="80" name="Rectangle 79"/>
            <p:cNvSpPr/>
            <p:nvPr/>
          </p:nvSpPr>
          <p:spPr>
            <a:xfrm>
              <a:off x="7713737" y="4057775"/>
              <a:ext cx="1149167" cy="33180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000000"/>
                  </a:solidFill>
                </a:rPr>
                <a:t>Bank 1</a:t>
              </a:r>
            </a:p>
          </p:txBody>
        </p:sp>
        <p:cxnSp>
          <p:nvCxnSpPr>
            <p:cNvPr id="81" name="Straight Connector 80"/>
            <p:cNvCxnSpPr/>
            <p:nvPr/>
          </p:nvCxnSpPr>
          <p:spPr>
            <a:xfrm>
              <a:off x="7307402" y="2328884"/>
              <a:ext cx="0" cy="2325828"/>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969317" y="2328884"/>
              <a:ext cx="0" cy="2325828"/>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632821" y="2328884"/>
              <a:ext cx="0" cy="2325828"/>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294738" y="2328884"/>
              <a:ext cx="0" cy="2325828"/>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956654" y="2328884"/>
              <a:ext cx="0" cy="2325828"/>
            </a:xfrm>
            <a:prstGeom prst="line">
              <a:avLst/>
            </a:prstGeom>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7713737" y="2462242"/>
              <a:ext cx="1149167" cy="39848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000000"/>
                  </a:solidFill>
                </a:rPr>
                <a:t>Bank 0</a:t>
              </a:r>
            </a:p>
          </p:txBody>
        </p:sp>
        <p:sp>
          <p:nvSpPr>
            <p:cNvPr id="87" name="Rectangle 86"/>
            <p:cNvSpPr/>
            <p:nvPr/>
          </p:nvSpPr>
          <p:spPr>
            <a:xfrm>
              <a:off x="7367717" y="2660691"/>
              <a:ext cx="231738" cy="20003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Tahoma" panose="020B0604030504040204" pitchFamily="34" charset="0"/>
              </a:endParaRPr>
            </a:p>
          </p:txBody>
        </p:sp>
        <p:sp>
          <p:nvSpPr>
            <p:cNvPr id="88" name="Rectangle 87"/>
            <p:cNvSpPr/>
            <p:nvPr/>
          </p:nvSpPr>
          <p:spPr>
            <a:xfrm>
              <a:off x="7020109" y="2660691"/>
              <a:ext cx="231738" cy="20003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Tahoma" panose="020B0604030504040204" pitchFamily="34" charset="0"/>
              </a:endParaRPr>
            </a:p>
          </p:txBody>
        </p:sp>
        <p:sp>
          <p:nvSpPr>
            <p:cNvPr id="89" name="Rectangle 88"/>
            <p:cNvSpPr/>
            <p:nvPr/>
          </p:nvSpPr>
          <p:spPr>
            <a:xfrm>
              <a:off x="6347116" y="2660691"/>
              <a:ext cx="231738" cy="20003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Tahoma" panose="020B0604030504040204" pitchFamily="34" charset="0"/>
              </a:endParaRPr>
            </a:p>
          </p:txBody>
        </p:sp>
        <p:sp>
          <p:nvSpPr>
            <p:cNvPr id="93" name="Rectangle 92"/>
            <p:cNvSpPr/>
            <p:nvPr/>
          </p:nvSpPr>
          <p:spPr>
            <a:xfrm>
              <a:off x="6678852" y="2660691"/>
              <a:ext cx="231738" cy="20003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Tahoma" panose="020B0604030504040204" pitchFamily="34" charset="0"/>
              </a:endParaRPr>
            </a:p>
          </p:txBody>
        </p:sp>
        <p:sp>
          <p:nvSpPr>
            <p:cNvPr id="95" name="Rectangle 94"/>
            <p:cNvSpPr/>
            <p:nvPr/>
          </p:nvSpPr>
          <p:spPr>
            <a:xfrm>
              <a:off x="7355019" y="3762482"/>
              <a:ext cx="231738" cy="20003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Tahoma" panose="020B0604030504040204" pitchFamily="34" charset="0"/>
              </a:endParaRPr>
            </a:p>
          </p:txBody>
        </p:sp>
        <p:grpSp>
          <p:nvGrpSpPr>
            <p:cNvPr id="601114" name="Group 131"/>
            <p:cNvGrpSpPr>
              <a:grpSpLocks/>
            </p:cNvGrpSpPr>
            <p:nvPr/>
          </p:nvGrpSpPr>
          <p:grpSpPr bwMode="auto">
            <a:xfrm>
              <a:off x="5831424" y="1939922"/>
              <a:ext cx="1894645" cy="655844"/>
              <a:chOff x="1187624" y="1717934"/>
              <a:chExt cx="1894645" cy="655844"/>
            </a:xfrm>
          </p:grpSpPr>
          <p:cxnSp>
            <p:nvCxnSpPr>
              <p:cNvPr id="123" name="Straight Arrow Connector 122"/>
              <p:cNvCxnSpPr/>
              <p:nvPr/>
            </p:nvCxnSpPr>
            <p:spPr>
              <a:xfrm flipH="1">
                <a:off x="1187462" y="1989414"/>
                <a:ext cx="179993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1714428" y="1717934"/>
                <a:ext cx="1368208" cy="276242"/>
              </a:xfrm>
              <a:prstGeom prst="rect">
                <a:avLst/>
              </a:prstGeom>
              <a:noFill/>
            </p:spPr>
            <p:txBody>
              <a:bodyPr>
                <a:spAutoFit/>
              </a:bodyPr>
              <a:lstStyle/>
              <a:p>
                <a:pPr fontAlgn="auto">
                  <a:spcBef>
                    <a:spcPts val="0"/>
                  </a:spcBef>
                  <a:spcAft>
                    <a:spcPts val="0"/>
                  </a:spcAft>
                  <a:defRPr/>
                </a:pPr>
                <a:r>
                  <a:rPr lang="en-US" sz="1200" dirty="0">
                    <a:solidFill>
                      <a:srgbClr val="000000"/>
                    </a:solidFill>
                    <a:latin typeface="Tahoma"/>
                    <a:ea typeface="+mn-ea"/>
                  </a:rPr>
                  <a:t>Time Units</a:t>
                </a:r>
              </a:p>
            </p:txBody>
          </p:sp>
          <p:sp>
            <p:nvSpPr>
              <p:cNvPr id="132" name="TextBox 131"/>
              <p:cNvSpPr txBox="1"/>
              <p:nvPr/>
            </p:nvSpPr>
            <p:spPr>
              <a:xfrm>
                <a:off x="2673126" y="2014815"/>
                <a:ext cx="288879" cy="338158"/>
              </a:xfrm>
              <a:prstGeom prst="rect">
                <a:avLst/>
              </a:prstGeom>
              <a:noFill/>
            </p:spPr>
            <p:txBody>
              <a:bodyPr>
                <a:spAutoFit/>
              </a:bodyPr>
              <a:lstStyle/>
              <a:p>
                <a:pPr fontAlgn="auto">
                  <a:spcBef>
                    <a:spcPts val="0"/>
                  </a:spcBef>
                  <a:spcAft>
                    <a:spcPts val="0"/>
                  </a:spcAft>
                  <a:defRPr/>
                </a:pPr>
                <a:r>
                  <a:rPr lang="en-US" sz="1600" dirty="0">
                    <a:solidFill>
                      <a:srgbClr val="000000"/>
                    </a:solidFill>
                    <a:latin typeface="Tahoma"/>
                    <a:ea typeface="+mn-ea"/>
                  </a:rPr>
                  <a:t>1</a:t>
                </a:r>
              </a:p>
            </p:txBody>
          </p:sp>
          <p:sp>
            <p:nvSpPr>
              <p:cNvPr id="133" name="TextBox 132"/>
              <p:cNvSpPr txBox="1"/>
              <p:nvPr/>
            </p:nvSpPr>
            <p:spPr>
              <a:xfrm>
                <a:off x="2339804" y="2022753"/>
                <a:ext cx="288879" cy="339746"/>
              </a:xfrm>
              <a:prstGeom prst="rect">
                <a:avLst/>
              </a:prstGeom>
              <a:noFill/>
            </p:spPr>
            <p:txBody>
              <a:bodyPr>
                <a:spAutoFit/>
              </a:bodyPr>
              <a:lstStyle/>
              <a:p>
                <a:pPr fontAlgn="auto">
                  <a:spcBef>
                    <a:spcPts val="0"/>
                  </a:spcBef>
                  <a:spcAft>
                    <a:spcPts val="0"/>
                  </a:spcAft>
                  <a:defRPr/>
                </a:pPr>
                <a:r>
                  <a:rPr lang="en-US" sz="1600" dirty="0">
                    <a:solidFill>
                      <a:srgbClr val="000000"/>
                    </a:solidFill>
                    <a:latin typeface="Tahoma"/>
                    <a:ea typeface="+mn-ea"/>
                  </a:rPr>
                  <a:t>2</a:t>
                </a:r>
              </a:p>
            </p:txBody>
          </p:sp>
          <p:sp>
            <p:nvSpPr>
              <p:cNvPr id="141" name="TextBox 140"/>
              <p:cNvSpPr txBox="1"/>
              <p:nvPr/>
            </p:nvSpPr>
            <p:spPr>
              <a:xfrm>
                <a:off x="1993784" y="2014815"/>
                <a:ext cx="287291" cy="338158"/>
              </a:xfrm>
              <a:prstGeom prst="rect">
                <a:avLst/>
              </a:prstGeom>
              <a:noFill/>
            </p:spPr>
            <p:txBody>
              <a:bodyPr>
                <a:spAutoFit/>
              </a:bodyPr>
              <a:lstStyle/>
              <a:p>
                <a:pPr fontAlgn="auto">
                  <a:spcBef>
                    <a:spcPts val="0"/>
                  </a:spcBef>
                  <a:spcAft>
                    <a:spcPts val="0"/>
                  </a:spcAft>
                  <a:defRPr/>
                </a:pPr>
                <a:r>
                  <a:rPr lang="en-US" sz="1600" dirty="0">
                    <a:solidFill>
                      <a:srgbClr val="000000"/>
                    </a:solidFill>
                    <a:latin typeface="Tahoma"/>
                    <a:ea typeface="+mn-ea"/>
                  </a:rPr>
                  <a:t>3</a:t>
                </a:r>
              </a:p>
            </p:txBody>
          </p:sp>
          <p:sp>
            <p:nvSpPr>
              <p:cNvPr id="142" name="TextBox 141"/>
              <p:cNvSpPr txBox="1"/>
              <p:nvPr/>
            </p:nvSpPr>
            <p:spPr>
              <a:xfrm>
                <a:off x="1652525" y="2021165"/>
                <a:ext cx="287292" cy="338158"/>
              </a:xfrm>
              <a:prstGeom prst="rect">
                <a:avLst/>
              </a:prstGeom>
              <a:noFill/>
            </p:spPr>
            <p:txBody>
              <a:bodyPr>
                <a:spAutoFit/>
              </a:bodyPr>
              <a:lstStyle/>
              <a:p>
                <a:pPr fontAlgn="auto">
                  <a:spcBef>
                    <a:spcPts val="0"/>
                  </a:spcBef>
                  <a:spcAft>
                    <a:spcPts val="0"/>
                  </a:spcAft>
                  <a:defRPr/>
                </a:pPr>
                <a:r>
                  <a:rPr lang="en-US" sz="1600" dirty="0">
                    <a:solidFill>
                      <a:srgbClr val="000000"/>
                    </a:solidFill>
                    <a:latin typeface="Tahoma"/>
                    <a:ea typeface="+mn-ea"/>
                  </a:rPr>
                  <a:t>4</a:t>
                </a:r>
              </a:p>
            </p:txBody>
          </p:sp>
          <p:sp>
            <p:nvSpPr>
              <p:cNvPr id="143" name="TextBox 142"/>
              <p:cNvSpPr txBox="1"/>
              <p:nvPr/>
            </p:nvSpPr>
            <p:spPr>
              <a:xfrm>
                <a:off x="1331901" y="2035453"/>
                <a:ext cx="287292" cy="338159"/>
              </a:xfrm>
              <a:prstGeom prst="rect">
                <a:avLst/>
              </a:prstGeom>
              <a:noFill/>
            </p:spPr>
            <p:txBody>
              <a:bodyPr>
                <a:spAutoFit/>
              </a:bodyPr>
              <a:lstStyle/>
              <a:p>
                <a:pPr fontAlgn="auto">
                  <a:spcBef>
                    <a:spcPts val="0"/>
                  </a:spcBef>
                  <a:spcAft>
                    <a:spcPts val="0"/>
                  </a:spcAft>
                  <a:defRPr/>
                </a:pPr>
                <a:r>
                  <a:rPr lang="en-US" sz="1600" dirty="0">
                    <a:solidFill>
                      <a:srgbClr val="000000"/>
                    </a:solidFill>
                    <a:latin typeface="Tahoma"/>
                    <a:ea typeface="+mn-ea"/>
                  </a:rPr>
                  <a:t>5</a:t>
                </a:r>
              </a:p>
            </p:txBody>
          </p:sp>
        </p:grpSp>
        <p:sp>
          <p:nvSpPr>
            <p:cNvPr id="145" name="Rectangle 144"/>
            <p:cNvSpPr/>
            <p:nvPr/>
          </p:nvSpPr>
          <p:spPr>
            <a:xfrm>
              <a:off x="7366129" y="3086166"/>
              <a:ext cx="233326" cy="19845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Tahoma" panose="020B0604030504040204" pitchFamily="34" charset="0"/>
              </a:endParaRPr>
            </a:p>
          </p:txBody>
        </p:sp>
        <p:sp>
          <p:nvSpPr>
            <p:cNvPr id="146" name="Rectangle 145"/>
            <p:cNvSpPr/>
            <p:nvPr/>
          </p:nvSpPr>
          <p:spPr>
            <a:xfrm>
              <a:off x="7020109" y="3086166"/>
              <a:ext cx="231738" cy="19845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Tahoma" panose="020B0604030504040204" pitchFamily="34" charset="0"/>
              </a:endParaRPr>
            </a:p>
          </p:txBody>
        </p:sp>
        <p:sp>
          <p:nvSpPr>
            <p:cNvPr id="147" name="Rectangle 146"/>
            <p:cNvSpPr/>
            <p:nvPr/>
          </p:nvSpPr>
          <p:spPr>
            <a:xfrm>
              <a:off x="6345530" y="3086166"/>
              <a:ext cx="233325" cy="19845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Tahoma" panose="020B0604030504040204" pitchFamily="34" charset="0"/>
              </a:endParaRPr>
            </a:p>
          </p:txBody>
        </p:sp>
        <p:sp>
          <p:nvSpPr>
            <p:cNvPr id="148" name="Rectangle 147"/>
            <p:cNvSpPr/>
            <p:nvPr/>
          </p:nvSpPr>
          <p:spPr>
            <a:xfrm>
              <a:off x="6678852" y="3086166"/>
              <a:ext cx="231738" cy="19845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Tahoma" panose="020B0604030504040204" pitchFamily="34" charset="0"/>
              </a:endParaRPr>
            </a:p>
          </p:txBody>
        </p:sp>
        <p:sp>
          <p:nvSpPr>
            <p:cNvPr id="151" name="TextBox 150"/>
            <p:cNvSpPr txBox="1"/>
            <p:nvPr/>
          </p:nvSpPr>
          <p:spPr>
            <a:xfrm>
              <a:off x="7748656" y="4397521"/>
              <a:ext cx="1215832" cy="369910"/>
            </a:xfrm>
            <a:prstGeom prst="rect">
              <a:avLst/>
            </a:prstGeom>
            <a:noFill/>
          </p:spPr>
          <p:txBody>
            <a:bodyPr>
              <a:spAutoFit/>
            </a:bodyPr>
            <a:lstStyle/>
            <a:p>
              <a:pPr fontAlgn="auto">
                <a:spcBef>
                  <a:spcPts val="0"/>
                </a:spcBef>
                <a:spcAft>
                  <a:spcPts val="0"/>
                </a:spcAft>
                <a:defRPr/>
              </a:pPr>
              <a:r>
                <a:rPr lang="en-US" dirty="0">
                  <a:solidFill>
                    <a:srgbClr val="000000"/>
                  </a:solidFill>
                  <a:latin typeface="Tahoma"/>
                  <a:ea typeface="+mn-ea"/>
                </a:rPr>
                <a:t>Channel 1</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1">
                                            <p:txEl>
                                              <p:pRg st="10" end="1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1">
                                            <p:txEl>
                                              <p:pRg st="11" end="1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3" name="Title 1"/>
          <p:cNvSpPr>
            <a:spLocks noGrp="1"/>
          </p:cNvSpPr>
          <p:nvPr>
            <p:ph type="title"/>
          </p:nvPr>
        </p:nvSpPr>
        <p:spPr/>
        <p:txBody>
          <a:bodyPr/>
          <a:lstStyle/>
          <a:p>
            <a:r>
              <a:rPr lang="en-US" altLang="en-US" smtClean="0"/>
              <a:t>More on Memory Channel Partitioning</a:t>
            </a:r>
          </a:p>
        </p:txBody>
      </p:sp>
      <p:sp>
        <p:nvSpPr>
          <p:cNvPr id="602114" name="Content Placeholder 2"/>
          <p:cNvSpPr>
            <a:spLocks noGrp="1"/>
          </p:cNvSpPr>
          <p:nvPr>
            <p:ph idx="1"/>
          </p:nvPr>
        </p:nvSpPr>
        <p:spPr>
          <a:xfrm>
            <a:off x="228600" y="996950"/>
            <a:ext cx="8610600" cy="5194300"/>
          </a:xfrm>
        </p:spPr>
        <p:txBody>
          <a:bodyPr/>
          <a:lstStyle/>
          <a:p>
            <a:r>
              <a:rPr lang="en-US" altLang="en-US" sz="2000" smtClean="0"/>
              <a:t>Sai Prashanth Muralidhara, Lavanya Subramanian, </a:t>
            </a:r>
            <a:r>
              <a:rPr lang="en-US" altLang="en-US" sz="2000" u="sng" smtClean="0"/>
              <a:t>Onur Mutlu</a:t>
            </a:r>
            <a:r>
              <a:rPr lang="en-US" altLang="en-US" sz="2000" smtClean="0"/>
              <a:t>, Mahmut Kandemir, and Thomas Moscibroda, </a:t>
            </a:r>
            <a:br>
              <a:rPr lang="en-US" altLang="en-US" sz="2000" smtClean="0"/>
            </a:br>
            <a:r>
              <a:rPr lang="en-US" altLang="en-US" sz="2000" b="1" smtClean="0">
                <a:hlinkClick r:id="rId2"/>
              </a:rPr>
              <a:t>"Reducing Memory Interference in Multicore Systems via Application-Aware Memory Channel Partitioning"</a:t>
            </a:r>
            <a:r>
              <a:rPr lang="en-US" altLang="en-US" sz="2000" smtClean="0"/>
              <a:t/>
            </a:r>
            <a:br>
              <a:rPr lang="en-US" altLang="en-US" sz="2000" smtClean="0"/>
            </a:br>
            <a:r>
              <a:rPr lang="en-US" altLang="en-US" sz="2000" i="1" smtClean="0"/>
              <a:t>Proceedings of the </a:t>
            </a:r>
            <a:r>
              <a:rPr lang="en-US" altLang="en-US" sz="2000" i="1" smtClean="0">
                <a:hlinkClick r:id="rId3"/>
              </a:rPr>
              <a:t>44th International Symposium on Microarchitecture</a:t>
            </a:r>
            <a:r>
              <a:rPr lang="en-US" altLang="en-US" sz="2000" i="1" smtClean="0"/>
              <a:t> (</a:t>
            </a:r>
            <a:r>
              <a:rPr lang="en-US" altLang="en-US" sz="2000" b="1" i="1" smtClean="0"/>
              <a:t>MICRO</a:t>
            </a:r>
            <a:r>
              <a:rPr lang="en-US" altLang="en-US" sz="2000" i="1" smtClean="0"/>
              <a:t>)</a:t>
            </a:r>
            <a:r>
              <a:rPr lang="en-US" altLang="en-US" sz="2000" smtClean="0"/>
              <a:t>, Porto Alegre, Brazil, December 2011. </a:t>
            </a:r>
            <a:r>
              <a:rPr lang="en-US" altLang="en-US" sz="2000" smtClean="0">
                <a:hlinkClick r:id="rId4"/>
              </a:rPr>
              <a:t>Slides (pptx)</a:t>
            </a:r>
            <a:r>
              <a:rPr lang="en-US" altLang="en-US" sz="2000" smtClean="0"/>
              <a:t> </a:t>
            </a:r>
          </a:p>
        </p:txBody>
      </p:sp>
      <p:sp>
        <p:nvSpPr>
          <p:cNvPr id="60211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9640A62-50A0-4EC0-AB78-8E1A6515E634}" type="slidenum">
              <a:rPr lang="en-US" altLang="en-US" sz="1600">
                <a:solidFill>
                  <a:srgbClr val="000000"/>
                </a:solidFill>
                <a:latin typeface="Garamond" panose="02020404030301010803" pitchFamily="18" charset="0"/>
              </a:rPr>
              <a:pPr eaLnBrk="1" hangingPunct="1"/>
              <a:t>35</a:t>
            </a:fld>
            <a:endParaRPr lang="en-US" altLang="en-US" sz="1600">
              <a:solidFill>
                <a:srgbClr val="000000"/>
              </a:solidFill>
              <a:latin typeface="Garamond" panose="02020404030301010803" pitchFamily="18"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7" name="Title 1"/>
          <p:cNvSpPr>
            <a:spLocks noGrp="1"/>
          </p:cNvSpPr>
          <p:nvPr>
            <p:ph type="title"/>
          </p:nvPr>
        </p:nvSpPr>
        <p:spPr>
          <a:xfrm>
            <a:off x="228600" y="152400"/>
            <a:ext cx="8915400" cy="1066800"/>
          </a:xfrm>
        </p:spPr>
        <p:txBody>
          <a:bodyPr/>
          <a:lstStyle/>
          <a:p>
            <a:r>
              <a:rPr lang="en-US" altLang="en-US" sz="3200" smtClean="0"/>
              <a:t>Designing QoS-Aware Memory Systems: Approaches</a:t>
            </a:r>
          </a:p>
        </p:txBody>
      </p:sp>
      <p:sp>
        <p:nvSpPr>
          <p:cNvPr id="3" name="Content Placeholder 2"/>
          <p:cNvSpPr>
            <a:spLocks noGrp="1"/>
          </p:cNvSpPr>
          <p:nvPr>
            <p:ph idx="1"/>
          </p:nvPr>
        </p:nvSpPr>
        <p:spPr>
          <a:xfrm>
            <a:off x="228600" y="1052513"/>
            <a:ext cx="8915400" cy="5043487"/>
          </a:xfrm>
        </p:spPr>
        <p:txBody>
          <a:bodyPr/>
          <a:lstStyle/>
          <a:p>
            <a:r>
              <a:rPr lang="en-US" altLang="en-US" smtClean="0">
                <a:solidFill>
                  <a:srgbClr val="FF0000"/>
                </a:solidFill>
              </a:rPr>
              <a:t>Smart resources: </a:t>
            </a:r>
            <a:r>
              <a:rPr lang="en-US" altLang="en-US" smtClean="0">
                <a:solidFill>
                  <a:srgbClr val="0000FF"/>
                </a:solidFill>
              </a:rPr>
              <a:t>Design each shared resource to have a configurable interference control/reduction mechanism</a:t>
            </a:r>
          </a:p>
          <a:p>
            <a:pPr lvl="1"/>
            <a:r>
              <a:rPr lang="en-US" altLang="en-US" sz="2000" smtClean="0">
                <a:solidFill>
                  <a:srgbClr val="000000"/>
                </a:solidFill>
              </a:rPr>
              <a:t>QoS-aware memory controllers </a:t>
            </a:r>
            <a:r>
              <a:rPr lang="en-US" altLang="en-US" sz="1400" smtClean="0">
                <a:solidFill>
                  <a:srgbClr val="006633"/>
                </a:solidFill>
              </a:rPr>
              <a:t>[Mutlu+ MICRO’07]</a:t>
            </a:r>
            <a:r>
              <a:rPr lang="en-US" altLang="en-US" sz="1400" smtClean="0">
                <a:solidFill>
                  <a:srgbClr val="000000"/>
                </a:solidFill>
              </a:rPr>
              <a:t> </a:t>
            </a:r>
            <a:r>
              <a:rPr lang="en-US" altLang="en-US" sz="1400" smtClean="0">
                <a:solidFill>
                  <a:srgbClr val="006633"/>
                </a:solidFill>
              </a:rPr>
              <a:t>[Moscibroda+, Usenix Security’07] [Mutlu+ ISCA’08, Top Picks’09]</a:t>
            </a:r>
            <a:r>
              <a:rPr lang="en-US" altLang="en-US" sz="1400" smtClean="0">
                <a:solidFill>
                  <a:srgbClr val="000000"/>
                </a:solidFill>
              </a:rPr>
              <a:t> </a:t>
            </a:r>
            <a:r>
              <a:rPr lang="en-US" altLang="en-US" sz="1400" smtClean="0">
                <a:solidFill>
                  <a:srgbClr val="006633"/>
                </a:solidFill>
              </a:rPr>
              <a:t>[Kim+ HPCA’10] [Kim+ MICRO’10, Top Picks’11] [Ebrahimi+ ISCA’11, MICRO’11] [Ausavarungnirun+, ISCA’12][Subramanian+, HPCA’13]</a:t>
            </a:r>
            <a:endParaRPr lang="en-US" altLang="en-US" sz="1400" smtClean="0">
              <a:solidFill>
                <a:srgbClr val="000000"/>
              </a:solidFill>
            </a:endParaRPr>
          </a:p>
          <a:p>
            <a:pPr lvl="1"/>
            <a:r>
              <a:rPr lang="en-US" altLang="en-US" sz="2000" smtClean="0">
                <a:solidFill>
                  <a:srgbClr val="000000"/>
                </a:solidFill>
              </a:rPr>
              <a:t>QoS-aware interconnects </a:t>
            </a:r>
            <a:r>
              <a:rPr lang="en-US" altLang="en-US" sz="1400" smtClean="0">
                <a:solidFill>
                  <a:srgbClr val="006633"/>
                </a:solidFill>
              </a:rPr>
              <a:t>[Das+ MICRO’09, ISCA’10, Top Picks </a:t>
            </a:r>
            <a:r>
              <a:rPr lang="fr-FR" altLang="en-US" sz="1400" smtClean="0">
                <a:solidFill>
                  <a:srgbClr val="006633"/>
                </a:solidFill>
              </a:rPr>
              <a:t>’</a:t>
            </a:r>
            <a:r>
              <a:rPr lang="en-US" altLang="ja-JP" sz="1400" smtClean="0">
                <a:solidFill>
                  <a:srgbClr val="006633"/>
                </a:solidFill>
              </a:rPr>
              <a:t>11] [Grot+ MICRO</a:t>
            </a:r>
            <a:r>
              <a:rPr lang="en-US" altLang="en-US" sz="1400" smtClean="0">
                <a:solidFill>
                  <a:srgbClr val="006633"/>
                </a:solidFill>
              </a:rPr>
              <a:t>’</a:t>
            </a:r>
            <a:r>
              <a:rPr lang="en-US" altLang="ja-JP" sz="1400" smtClean="0">
                <a:solidFill>
                  <a:srgbClr val="006633"/>
                </a:solidFill>
              </a:rPr>
              <a:t>09, ISCA</a:t>
            </a:r>
            <a:r>
              <a:rPr lang="en-US" altLang="en-US" sz="1400" smtClean="0">
                <a:solidFill>
                  <a:srgbClr val="006633"/>
                </a:solidFill>
              </a:rPr>
              <a:t>’</a:t>
            </a:r>
            <a:r>
              <a:rPr lang="en-US" altLang="ja-JP" sz="1400" smtClean="0">
                <a:solidFill>
                  <a:srgbClr val="006633"/>
                </a:solidFill>
              </a:rPr>
              <a:t>11, Top Picks </a:t>
            </a:r>
            <a:r>
              <a:rPr lang="fr-FR" altLang="en-US" sz="1400" smtClean="0">
                <a:solidFill>
                  <a:srgbClr val="006633"/>
                </a:solidFill>
              </a:rPr>
              <a:t>’</a:t>
            </a:r>
            <a:r>
              <a:rPr lang="en-US" altLang="ja-JP" sz="1400" smtClean="0">
                <a:solidFill>
                  <a:srgbClr val="006633"/>
                </a:solidFill>
              </a:rPr>
              <a:t>12]</a:t>
            </a:r>
          </a:p>
          <a:p>
            <a:pPr lvl="1"/>
            <a:r>
              <a:rPr lang="en-US" altLang="en-US" sz="2000" smtClean="0">
                <a:solidFill>
                  <a:srgbClr val="000000"/>
                </a:solidFill>
              </a:rPr>
              <a:t>QoS-aware caches</a:t>
            </a:r>
            <a:endParaRPr lang="en-US" altLang="en-US" sz="1600" smtClean="0">
              <a:solidFill>
                <a:srgbClr val="006633"/>
              </a:solidFill>
            </a:endParaRPr>
          </a:p>
          <a:p>
            <a:endParaRPr lang="en-US" altLang="en-US" sz="1200" smtClean="0"/>
          </a:p>
          <a:p>
            <a:r>
              <a:rPr lang="en-US" altLang="en-US" smtClean="0">
                <a:solidFill>
                  <a:srgbClr val="FF0000"/>
                </a:solidFill>
              </a:rPr>
              <a:t>Dumb resources: </a:t>
            </a:r>
            <a:r>
              <a:rPr lang="en-US" altLang="en-US" smtClean="0">
                <a:solidFill>
                  <a:srgbClr val="0000FF"/>
                </a:solidFill>
              </a:rPr>
              <a:t>Keep each resource free-for-all, but reduce/control interference by injection control or data mapping</a:t>
            </a:r>
          </a:p>
          <a:p>
            <a:pPr lvl="1"/>
            <a:r>
              <a:rPr lang="en-US" altLang="en-US" sz="2000" smtClean="0"/>
              <a:t>Source throttling to control access to memory system </a:t>
            </a:r>
            <a:r>
              <a:rPr lang="en-US" altLang="en-US" sz="1400" smtClean="0">
                <a:solidFill>
                  <a:srgbClr val="006633"/>
                </a:solidFill>
              </a:rPr>
              <a:t>[Ebrahimi+ ASPLOS’10, ISCA’11, TOCS’12] [Ebrahimi+ MICRO’09] [Nychis+ HotNets’10] [Nychis+ SIGCOMM’12]</a:t>
            </a:r>
          </a:p>
          <a:p>
            <a:pPr lvl="1"/>
            <a:r>
              <a:rPr lang="en-US" altLang="en-US" sz="2000" smtClean="0">
                <a:solidFill>
                  <a:srgbClr val="000000"/>
                </a:solidFill>
              </a:rPr>
              <a:t>QoS-aware data mapping to memory controllers </a:t>
            </a:r>
            <a:r>
              <a:rPr lang="en-US" altLang="en-US" sz="1400" smtClean="0">
                <a:solidFill>
                  <a:srgbClr val="006633"/>
                </a:solidFill>
              </a:rPr>
              <a:t>[Muralidhara+ MICRO’11]</a:t>
            </a:r>
          </a:p>
          <a:p>
            <a:pPr lvl="1">
              <a:buClr>
                <a:srgbClr val="3B812F"/>
              </a:buClr>
            </a:pPr>
            <a:r>
              <a:rPr lang="en-US" altLang="en-US" sz="2000" smtClean="0">
                <a:solidFill>
                  <a:srgbClr val="000000"/>
                </a:solidFill>
              </a:rPr>
              <a:t>QoS-aware thread scheduling to cores </a:t>
            </a:r>
            <a:r>
              <a:rPr lang="en-US" altLang="en-US" sz="1400" smtClean="0">
                <a:solidFill>
                  <a:srgbClr val="006633"/>
                </a:solidFill>
              </a:rPr>
              <a:t>[Das+ HPCA’13]</a:t>
            </a:r>
          </a:p>
          <a:p>
            <a:pPr lvl="1"/>
            <a:endParaRPr lang="en-US" altLang="en-US" smtClean="0"/>
          </a:p>
          <a:p>
            <a:endParaRPr lang="en-US" altLang="en-US" smtClean="0"/>
          </a:p>
        </p:txBody>
      </p:sp>
      <p:sp>
        <p:nvSpPr>
          <p:cNvPr id="6031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A228825-26F8-4B6B-893B-F03A4B214D3A}" type="slidenum">
              <a:rPr lang="en-US" altLang="en-US" sz="1600">
                <a:solidFill>
                  <a:srgbClr val="000000"/>
                </a:solidFill>
                <a:latin typeface="Garamond" panose="02020404030301010803" pitchFamily="18" charset="0"/>
              </a:rPr>
              <a:pPr eaLnBrk="1" hangingPunct="1"/>
              <a:t>36</a:t>
            </a:fld>
            <a:endParaRPr lang="en-US" altLang="en-US" sz="1600">
              <a:solidFill>
                <a:srgbClr val="000000"/>
              </a:solidFill>
              <a:latin typeface="Garamond" panose="02020404030301010803" pitchFamily="18" charset="0"/>
            </a:endParaRPr>
          </a:p>
        </p:txBody>
      </p:sp>
      <p:sp>
        <p:nvSpPr>
          <p:cNvPr id="6" name="Rectangle 5"/>
          <p:cNvSpPr/>
          <p:nvPr/>
        </p:nvSpPr>
        <p:spPr>
          <a:xfrm>
            <a:off x="900113" y="1844675"/>
            <a:ext cx="3600450" cy="42862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Tahom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1" name="Title 1"/>
          <p:cNvSpPr>
            <a:spLocks noGrp="1"/>
          </p:cNvSpPr>
          <p:nvPr>
            <p:ph type="ctrTitle"/>
          </p:nvPr>
        </p:nvSpPr>
        <p:spPr>
          <a:xfrm>
            <a:off x="457200" y="1524000"/>
            <a:ext cx="8229600" cy="1752600"/>
          </a:xfrm>
        </p:spPr>
        <p:txBody>
          <a:bodyPr/>
          <a:lstStyle/>
          <a:p>
            <a:pPr algn="ctr"/>
            <a:r>
              <a:rPr lang="en-US" altLang="en-US" smtClean="0"/>
              <a:t>In class meeting on September 3, we discussed until here. </a:t>
            </a:r>
          </a:p>
        </p:txBody>
      </p:sp>
      <p:sp>
        <p:nvSpPr>
          <p:cNvPr id="604162" name="Subtitle 2"/>
          <p:cNvSpPr>
            <a:spLocks noGrp="1"/>
          </p:cNvSpPr>
          <p:nvPr>
            <p:ph type="subTitle" idx="1"/>
          </p:nvPr>
        </p:nvSpPr>
        <p:spPr/>
        <p:txBody>
          <a:bodyPr/>
          <a:lstStyle/>
          <a:p>
            <a:endParaRPr lang="en-US" altLang="en-US" smtClean="0"/>
          </a:p>
        </p:txBody>
      </p:sp>
      <p:sp>
        <p:nvSpPr>
          <p:cNvPr id="60416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7FBCD6A-BB9A-42BE-8670-3E6F1C06E12D}" type="slidenum">
              <a:rPr lang="en-US" altLang="en-US" sz="1200">
                <a:solidFill>
                  <a:srgbClr val="000000"/>
                </a:solidFill>
                <a:latin typeface="Garamond" panose="02020404030301010803" pitchFamily="18" charset="0"/>
              </a:rPr>
              <a:pPr eaLnBrk="1" hangingPunct="1"/>
              <a:t>37</a:t>
            </a:fld>
            <a:endParaRPr lang="en-US" altLang="en-US" sz="1200">
              <a:solidFill>
                <a:srgbClr val="000000"/>
              </a:solidFill>
              <a:latin typeface="Garamond" panose="02020404030301010803" pitchFamily="18" charset="0"/>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5" name="Title 1"/>
          <p:cNvSpPr>
            <a:spLocks noGrp="1"/>
          </p:cNvSpPr>
          <p:nvPr>
            <p:ph type="title"/>
          </p:nvPr>
        </p:nvSpPr>
        <p:spPr/>
        <p:txBody>
          <a:bodyPr/>
          <a:lstStyle/>
          <a:p>
            <a:r>
              <a:rPr lang="en-US" altLang="en-US" smtClean="0"/>
              <a:t>QoS-Aware Memory Scheduling</a:t>
            </a:r>
          </a:p>
        </p:txBody>
      </p:sp>
      <p:sp>
        <p:nvSpPr>
          <p:cNvPr id="3" name="Content Placeholder 2"/>
          <p:cNvSpPr>
            <a:spLocks noGrp="1"/>
          </p:cNvSpPr>
          <p:nvPr>
            <p:ph idx="1"/>
          </p:nvPr>
        </p:nvSpPr>
        <p:spPr/>
        <p:txBody>
          <a:bodyPr/>
          <a:lstStyle/>
          <a:p>
            <a:endParaRPr lang="en-US" altLang="en-US" smtClean="0"/>
          </a:p>
          <a:p>
            <a:endParaRPr lang="en-US" altLang="en-US" smtClean="0"/>
          </a:p>
          <a:p>
            <a:endParaRPr lang="en-US" altLang="en-US" smtClean="0"/>
          </a:p>
          <a:p>
            <a:endParaRPr lang="en-US" altLang="en-US" smtClean="0"/>
          </a:p>
          <a:p>
            <a:endParaRPr lang="en-US" altLang="en-US" smtClean="0"/>
          </a:p>
          <a:p>
            <a:r>
              <a:rPr lang="en-US" altLang="en-US" smtClean="0"/>
              <a:t>How to schedule requests to provide</a:t>
            </a:r>
          </a:p>
          <a:p>
            <a:pPr lvl="1"/>
            <a:r>
              <a:rPr lang="en-US" altLang="en-US" smtClean="0"/>
              <a:t>High system performance</a:t>
            </a:r>
          </a:p>
          <a:p>
            <a:pPr lvl="1"/>
            <a:r>
              <a:rPr lang="en-US" altLang="en-US" smtClean="0"/>
              <a:t>High fairness to applications</a:t>
            </a:r>
          </a:p>
          <a:p>
            <a:pPr lvl="1"/>
            <a:r>
              <a:rPr lang="en-US" altLang="en-US" smtClean="0"/>
              <a:t>Configurability to system software </a:t>
            </a:r>
          </a:p>
          <a:p>
            <a:pPr lvl="1"/>
            <a:endParaRPr lang="en-US" altLang="en-US" smtClean="0"/>
          </a:p>
          <a:p>
            <a:r>
              <a:rPr lang="en-US" altLang="en-US" smtClean="0"/>
              <a:t>Memory controller needs to be aware of threads</a:t>
            </a:r>
          </a:p>
          <a:p>
            <a:endParaRPr lang="en-US" altLang="en-US" smtClean="0"/>
          </a:p>
          <a:p>
            <a:endParaRPr lang="en-US" altLang="en-US" smtClean="0"/>
          </a:p>
          <a:p>
            <a:endParaRPr lang="en-US" altLang="en-US" smtClean="0"/>
          </a:p>
          <a:p>
            <a:endParaRPr lang="en-US" altLang="en-US" smtClean="0"/>
          </a:p>
        </p:txBody>
      </p:sp>
      <p:sp>
        <p:nvSpPr>
          <p:cNvPr id="60518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E6B9BD8-FD51-4A0F-8824-8A1ACD0A4A7A}" type="slidenum">
              <a:rPr lang="en-US" altLang="en-US" sz="1600">
                <a:solidFill>
                  <a:srgbClr val="000000"/>
                </a:solidFill>
                <a:latin typeface="Garamond" panose="02020404030301010803" pitchFamily="18" charset="0"/>
              </a:rPr>
              <a:pPr eaLnBrk="1" hangingPunct="1"/>
              <a:t>38</a:t>
            </a:fld>
            <a:endParaRPr lang="en-US" altLang="en-US" sz="1600">
              <a:solidFill>
                <a:srgbClr val="000000"/>
              </a:solidFill>
              <a:latin typeface="Garamond" panose="02020404030301010803" pitchFamily="18" charset="0"/>
            </a:endParaRPr>
          </a:p>
        </p:txBody>
      </p:sp>
      <p:sp>
        <p:nvSpPr>
          <p:cNvPr id="15" name="Rounded Rectangle 14"/>
          <p:cNvSpPr/>
          <p:nvPr/>
        </p:nvSpPr>
        <p:spPr>
          <a:xfrm>
            <a:off x="2209800" y="1981200"/>
            <a:ext cx="1447800" cy="838200"/>
          </a:xfrm>
          <a:prstGeom prst="roundRect">
            <a:avLst/>
          </a:prstGeom>
          <a:noFill/>
          <a:ln w="31750" cap="flat" cmpd="sng" algn="ctr">
            <a:solidFill>
              <a:sysClr val="windowText" lastClr="000000"/>
            </a:solidFill>
            <a:prstDash val="sysDot"/>
          </a:ln>
          <a:effectLst/>
        </p:spPr>
        <p:txBody>
          <a:bodyPr lIns="91425" tIns="45713" rIns="91425" bIns="45713" anchor="ct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16" name="Rectangle 15"/>
          <p:cNvSpPr/>
          <p:nvPr/>
        </p:nvSpPr>
        <p:spPr>
          <a:xfrm>
            <a:off x="2286000" y="2095501"/>
            <a:ext cx="1295400" cy="609600"/>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45713" rIns="0" bIns="45713" anchor="ctr"/>
          <a:lstStyle/>
          <a:p>
            <a:pPr algn="ctr" defTabSz="914259" fontAlgn="auto">
              <a:lnSpc>
                <a:spcPct val="90000"/>
              </a:lnSpc>
              <a:spcBef>
                <a:spcPts val="0"/>
              </a:spcBef>
              <a:spcAft>
                <a:spcPts val="0"/>
              </a:spcAft>
              <a:defRPr/>
            </a:pPr>
            <a:r>
              <a:rPr lang="en-US" sz="2200" kern="0" dirty="0">
                <a:solidFill>
                  <a:sysClr val="window" lastClr="FFFFFF"/>
                </a:solidFill>
                <a:latin typeface="Calibri"/>
                <a:ea typeface="+mn-ea"/>
              </a:rPr>
              <a:t>Memory Controller</a:t>
            </a:r>
          </a:p>
        </p:txBody>
      </p:sp>
      <p:sp>
        <p:nvSpPr>
          <p:cNvPr id="17" name="Rectangle 16"/>
          <p:cNvSpPr/>
          <p:nvPr/>
        </p:nvSpPr>
        <p:spPr>
          <a:xfrm>
            <a:off x="762000" y="18288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anchor="ctr"/>
          <a:lstStyle/>
          <a:p>
            <a:pPr algn="ctr" defTabSz="914259" fontAlgn="auto">
              <a:spcBef>
                <a:spcPts val="0"/>
              </a:spcBef>
              <a:spcAft>
                <a:spcPts val="0"/>
              </a:spcAft>
              <a:defRPr/>
            </a:pPr>
            <a:r>
              <a:rPr lang="en-US" sz="2200" kern="0" dirty="0">
                <a:solidFill>
                  <a:sysClr val="window" lastClr="FFFFFF"/>
                </a:solidFill>
                <a:latin typeface="Calibri"/>
                <a:ea typeface="+mn-ea"/>
              </a:rPr>
              <a:t>Core</a:t>
            </a:r>
          </a:p>
        </p:txBody>
      </p:sp>
      <p:sp>
        <p:nvSpPr>
          <p:cNvPr id="18" name="Rectangle 17"/>
          <p:cNvSpPr/>
          <p:nvPr/>
        </p:nvSpPr>
        <p:spPr>
          <a:xfrm>
            <a:off x="1447800" y="18288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anchor="ctr"/>
          <a:lstStyle/>
          <a:p>
            <a:pPr algn="ctr" defTabSz="914259" fontAlgn="auto">
              <a:spcBef>
                <a:spcPts val="0"/>
              </a:spcBef>
              <a:spcAft>
                <a:spcPts val="0"/>
              </a:spcAft>
              <a:defRPr/>
            </a:pPr>
            <a:r>
              <a:rPr lang="en-US" sz="2200" kern="0" dirty="0">
                <a:solidFill>
                  <a:sysClr val="window" lastClr="FFFFFF"/>
                </a:solidFill>
                <a:latin typeface="Calibri"/>
                <a:ea typeface="+mn-ea"/>
              </a:rPr>
              <a:t>Core</a:t>
            </a:r>
          </a:p>
        </p:txBody>
      </p:sp>
      <p:sp>
        <p:nvSpPr>
          <p:cNvPr id="19" name="Rectangle 18"/>
          <p:cNvSpPr/>
          <p:nvPr/>
        </p:nvSpPr>
        <p:spPr>
          <a:xfrm>
            <a:off x="762000" y="24384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anchor="ctr"/>
          <a:lstStyle/>
          <a:p>
            <a:pPr algn="ctr" defTabSz="914259" fontAlgn="auto">
              <a:spcBef>
                <a:spcPts val="0"/>
              </a:spcBef>
              <a:spcAft>
                <a:spcPts val="0"/>
              </a:spcAft>
              <a:defRPr/>
            </a:pPr>
            <a:r>
              <a:rPr lang="en-US" sz="2200" kern="0" dirty="0">
                <a:solidFill>
                  <a:sysClr val="window" lastClr="FFFFFF"/>
                </a:solidFill>
                <a:latin typeface="Calibri"/>
                <a:ea typeface="+mn-ea"/>
              </a:rPr>
              <a:t>Core</a:t>
            </a:r>
          </a:p>
        </p:txBody>
      </p:sp>
      <p:sp>
        <p:nvSpPr>
          <p:cNvPr id="20" name="Rectangle 19"/>
          <p:cNvSpPr/>
          <p:nvPr/>
        </p:nvSpPr>
        <p:spPr>
          <a:xfrm>
            <a:off x="1447800" y="24384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anchor="ctr"/>
          <a:lstStyle/>
          <a:p>
            <a:pPr algn="ctr" defTabSz="914259" fontAlgn="auto">
              <a:spcBef>
                <a:spcPts val="0"/>
              </a:spcBef>
              <a:spcAft>
                <a:spcPts val="0"/>
              </a:spcAft>
              <a:defRPr/>
            </a:pPr>
            <a:r>
              <a:rPr lang="en-US" sz="2200" kern="0" dirty="0">
                <a:solidFill>
                  <a:sysClr val="window" lastClr="FFFFFF"/>
                </a:solidFill>
                <a:latin typeface="Calibri"/>
                <a:ea typeface="+mn-ea"/>
              </a:rPr>
              <a:t>Core</a:t>
            </a:r>
          </a:p>
        </p:txBody>
      </p:sp>
      <p:grpSp>
        <p:nvGrpSpPr>
          <p:cNvPr id="605204" name="Group 20"/>
          <p:cNvGrpSpPr>
            <a:grpSpLocks/>
          </p:cNvGrpSpPr>
          <p:nvPr/>
        </p:nvGrpSpPr>
        <p:grpSpPr bwMode="auto">
          <a:xfrm>
            <a:off x="3759200" y="2133600"/>
            <a:ext cx="1676400" cy="457200"/>
            <a:chOff x="5105400" y="1866900"/>
            <a:chExt cx="1676400" cy="457200"/>
          </a:xfrm>
        </p:grpSpPr>
        <p:sp>
          <p:nvSpPr>
            <p:cNvPr id="22" name="Left-Right Arrow 21"/>
            <p:cNvSpPr/>
            <p:nvPr/>
          </p:nvSpPr>
          <p:spPr>
            <a:xfrm>
              <a:off x="5105400" y="1978025"/>
              <a:ext cx="457200" cy="234950"/>
            </a:xfrm>
            <a:prstGeom prst="leftRightArrow">
              <a:avLst/>
            </a:prstGeom>
            <a:solidFill>
              <a:sysClr val="window" lastClr="FFFFFF">
                <a:lumMod val="50000"/>
              </a:sysClr>
            </a:solidFill>
            <a:ln w="25400" cap="flat" cmpd="sng" algn="ctr">
              <a:solidFill>
                <a:sysClr val="window" lastClr="FFFFFF">
                  <a:lumMod val="50000"/>
                </a:sysClr>
              </a:solidFill>
              <a:prstDash val="solid"/>
            </a:ln>
            <a:effectLst/>
          </p:spPr>
          <p:txBody>
            <a:bodyPr anchor="ct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23" name="Rectangle 22"/>
            <p:cNvSpPr/>
            <p:nvPr/>
          </p:nvSpPr>
          <p:spPr>
            <a:xfrm>
              <a:off x="5715000" y="1866900"/>
              <a:ext cx="1066800" cy="4572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anchor="ctr"/>
            <a:lstStyle/>
            <a:p>
              <a:pPr algn="ctr" defTabSz="914259" fontAlgn="auto">
                <a:spcBef>
                  <a:spcPts val="0"/>
                </a:spcBef>
                <a:spcAft>
                  <a:spcPts val="0"/>
                </a:spcAft>
                <a:defRPr/>
              </a:pPr>
              <a:r>
                <a:rPr lang="en-US" sz="2000" kern="0" dirty="0">
                  <a:solidFill>
                    <a:sysClr val="window" lastClr="FFFFFF"/>
                  </a:solidFill>
                  <a:latin typeface="Calibri"/>
                  <a:ea typeface="+mn-ea"/>
                </a:rPr>
                <a:t>Memory</a:t>
              </a:r>
            </a:p>
          </p:txBody>
        </p:sp>
      </p:grpSp>
      <p:cxnSp>
        <p:nvCxnSpPr>
          <p:cNvPr id="24" name="Curved Connector 23"/>
          <p:cNvCxnSpPr>
            <a:cxnSpLocks noChangeShapeType="1"/>
            <a:stCxn id="0" idx="0"/>
          </p:cNvCxnSpPr>
          <p:nvPr/>
        </p:nvCxnSpPr>
        <p:spPr bwMode="auto">
          <a:xfrm rot="5400000" flipH="1" flipV="1">
            <a:off x="3010694" y="1524794"/>
            <a:ext cx="493712" cy="647700"/>
          </a:xfrm>
          <a:prstGeom prst="curvedConnector2">
            <a:avLst/>
          </a:prstGeom>
          <a:noFill/>
          <a:ln w="19050">
            <a:solidFill>
              <a:srgbClr val="FF0000"/>
            </a:solidFill>
            <a:round/>
            <a:headEnd/>
            <a:tailEnd type="arrow" w="lg" len="lg"/>
          </a:ln>
          <a:extLst>
            <a:ext uri="{909E8E84-426E-40DD-AFC4-6F175D3DCCD1}">
              <a14:hiddenFill xmlns:a14="http://schemas.microsoft.com/office/drawing/2010/main">
                <a:noFill/>
              </a14:hiddenFill>
            </a:ext>
          </a:extLst>
        </p:spPr>
      </p:cxnSp>
      <p:sp>
        <p:nvSpPr>
          <p:cNvPr id="26" name="TextBox 25"/>
          <p:cNvSpPr txBox="1"/>
          <p:nvPr/>
        </p:nvSpPr>
        <p:spPr>
          <a:xfrm>
            <a:off x="3635375" y="1196975"/>
            <a:ext cx="4087813" cy="830263"/>
          </a:xfrm>
          <a:prstGeom prst="rect">
            <a:avLst/>
          </a:prstGeom>
          <a:noFill/>
        </p:spPr>
        <p:txBody>
          <a:bodyPr lIns="91425" tIns="45713" rIns="91425" bIns="45713">
            <a:spAutoFit/>
          </a:bodyPr>
          <a:lstStyle/>
          <a:p>
            <a:pPr defTabSz="914259" fontAlgn="auto">
              <a:spcBef>
                <a:spcPts val="0"/>
              </a:spcBef>
              <a:spcAft>
                <a:spcPts val="0"/>
              </a:spcAft>
              <a:defRPr/>
            </a:pPr>
            <a:r>
              <a:rPr lang="en-US" sz="2400" i="1" kern="0" dirty="0">
                <a:solidFill>
                  <a:srgbClr val="FF0000"/>
                </a:solidFill>
                <a:latin typeface="Tahoma"/>
                <a:ea typeface="+mn-ea"/>
              </a:rPr>
              <a:t>Resolves memory contention by scheduling requests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09" name="Title 1"/>
          <p:cNvSpPr>
            <a:spLocks noGrp="1"/>
          </p:cNvSpPr>
          <p:nvPr>
            <p:ph type="title"/>
          </p:nvPr>
        </p:nvSpPr>
        <p:spPr>
          <a:xfrm>
            <a:off x="228600" y="152400"/>
            <a:ext cx="8915400" cy="1066800"/>
          </a:xfrm>
        </p:spPr>
        <p:txBody>
          <a:bodyPr/>
          <a:lstStyle/>
          <a:p>
            <a:r>
              <a:rPr lang="en-US" altLang="en-US" smtClean="0"/>
              <a:t>QoS-Aware Memory Scheduling: Evolution</a:t>
            </a:r>
          </a:p>
        </p:txBody>
      </p:sp>
      <p:sp>
        <p:nvSpPr>
          <p:cNvPr id="3" name="Content Placeholder 2"/>
          <p:cNvSpPr>
            <a:spLocks noGrp="1"/>
          </p:cNvSpPr>
          <p:nvPr>
            <p:ph idx="1"/>
          </p:nvPr>
        </p:nvSpPr>
        <p:spPr>
          <a:xfrm>
            <a:off x="228600" y="981075"/>
            <a:ext cx="8610600" cy="5051425"/>
          </a:xfrm>
        </p:spPr>
        <p:txBody>
          <a:bodyPr/>
          <a:lstStyle/>
          <a:p>
            <a:r>
              <a:rPr lang="en-US" altLang="en-US" smtClean="0">
                <a:solidFill>
                  <a:srgbClr val="0000FF"/>
                </a:solidFill>
              </a:rPr>
              <a:t>Stall-time fair memory scheduling </a:t>
            </a:r>
            <a:r>
              <a:rPr lang="en-US" altLang="en-US" sz="1800" smtClean="0">
                <a:solidFill>
                  <a:srgbClr val="008000"/>
                </a:solidFill>
              </a:rPr>
              <a:t>[Mutlu+ MICRO’07]</a:t>
            </a:r>
          </a:p>
          <a:p>
            <a:pPr lvl="1"/>
            <a:r>
              <a:rPr lang="en-US" altLang="en-US" sz="2000" smtClean="0"/>
              <a:t>Idea: Estimate and balance thread slowdowns</a:t>
            </a:r>
          </a:p>
          <a:p>
            <a:pPr lvl="1"/>
            <a:r>
              <a:rPr lang="en-US" altLang="en-US" sz="2000" smtClean="0"/>
              <a:t>Takeaway: </a:t>
            </a:r>
            <a:r>
              <a:rPr lang="en-US" altLang="en-US" sz="2000" smtClean="0">
                <a:solidFill>
                  <a:srgbClr val="FF0000"/>
                </a:solidFill>
              </a:rPr>
              <a:t>Proportional thread progress improves performa</a:t>
            </a:r>
            <a:r>
              <a:rPr lang="en-US" altLang="en-US" smtClean="0">
                <a:solidFill>
                  <a:srgbClr val="FF0000"/>
                </a:solidFill>
              </a:rPr>
              <a:t>nce, </a:t>
            </a:r>
            <a:r>
              <a:rPr lang="en-US" altLang="en-US" sz="2000" smtClean="0">
                <a:solidFill>
                  <a:srgbClr val="FF0000"/>
                </a:solidFill>
              </a:rPr>
              <a:t>especially when threads are “heavy” </a:t>
            </a:r>
            <a:r>
              <a:rPr lang="en-US" altLang="en-US" sz="2000" smtClean="0"/>
              <a:t>(memory intensive)</a:t>
            </a:r>
          </a:p>
          <a:p>
            <a:pPr lvl="1"/>
            <a:endParaRPr lang="en-US" altLang="en-US" sz="1500" smtClean="0"/>
          </a:p>
          <a:p>
            <a:r>
              <a:rPr lang="en-US" altLang="en-US" smtClean="0">
                <a:solidFill>
                  <a:srgbClr val="0000FF"/>
                </a:solidFill>
              </a:rPr>
              <a:t>Parallelism-aware batch scheduling </a:t>
            </a:r>
            <a:r>
              <a:rPr lang="en-US" altLang="en-US" sz="1800" smtClean="0">
                <a:solidFill>
                  <a:srgbClr val="008000"/>
                </a:solidFill>
              </a:rPr>
              <a:t>[Mutlu+ ISCA’08, Top Picks’09]</a:t>
            </a:r>
          </a:p>
          <a:p>
            <a:pPr lvl="1"/>
            <a:r>
              <a:rPr lang="en-US" altLang="en-US" sz="2000" smtClean="0"/>
              <a:t>Idea: Rank threads and service in rank order (to preserve bank parallelism); batch requests to prevent starvation</a:t>
            </a:r>
          </a:p>
          <a:p>
            <a:pPr lvl="1"/>
            <a:endParaRPr lang="en-US" altLang="en-US" sz="1500" smtClean="0"/>
          </a:p>
          <a:p>
            <a:pPr lvl="1"/>
            <a:endParaRPr lang="en-US" altLang="en-US" sz="1500" smtClean="0"/>
          </a:p>
          <a:p>
            <a:pPr lvl="1"/>
            <a:endParaRPr lang="en-US" altLang="en-US" sz="1500" smtClean="0"/>
          </a:p>
          <a:p>
            <a:r>
              <a:rPr lang="en-US" altLang="en-US" smtClean="0">
                <a:solidFill>
                  <a:srgbClr val="0000FF"/>
                </a:solidFill>
              </a:rPr>
              <a:t>ATLAS memory scheduler </a:t>
            </a:r>
            <a:r>
              <a:rPr lang="en-US" altLang="en-US" sz="1800" smtClean="0">
                <a:solidFill>
                  <a:srgbClr val="008000"/>
                </a:solidFill>
              </a:rPr>
              <a:t>[Kim+ HPCA’10]</a:t>
            </a:r>
          </a:p>
          <a:p>
            <a:pPr lvl="1"/>
            <a:endParaRPr lang="en-US" altLang="en-US" sz="1800" smtClean="0"/>
          </a:p>
          <a:p>
            <a:pPr lvl="1"/>
            <a:endParaRPr lang="en-US" altLang="en-US" smtClean="0"/>
          </a:p>
          <a:p>
            <a:endParaRPr lang="en-US" altLang="en-US" smtClean="0"/>
          </a:p>
        </p:txBody>
      </p:sp>
      <p:sp>
        <p:nvSpPr>
          <p:cNvPr id="60621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42D79DA-4FFE-46A7-98EF-6E6D1C6E5E03}" type="slidenum">
              <a:rPr lang="en-US" altLang="en-US" sz="1600">
                <a:solidFill>
                  <a:srgbClr val="000000"/>
                </a:solidFill>
                <a:latin typeface="Garamond" panose="02020404030301010803" pitchFamily="18" charset="0"/>
              </a:rPr>
              <a:pPr eaLnBrk="1" hangingPunct="1"/>
              <a:t>39</a:t>
            </a:fld>
            <a:endParaRPr lang="en-US" altLang="en-US" sz="1600">
              <a:solidFill>
                <a:srgbClr val="000000"/>
              </a:solidFill>
              <a:latin typeface="Garamond" panose="02020404030301010803"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US" altLang="en-US" smtClean="0"/>
              <a:t>Sample Past Projects from 740/742</a:t>
            </a:r>
          </a:p>
        </p:txBody>
      </p:sp>
      <p:sp>
        <p:nvSpPr>
          <p:cNvPr id="68610" name="Content Placeholder 2"/>
          <p:cNvSpPr>
            <a:spLocks noGrp="1"/>
          </p:cNvSpPr>
          <p:nvPr>
            <p:ph idx="1"/>
          </p:nvPr>
        </p:nvSpPr>
        <p:spPr>
          <a:xfrm>
            <a:off x="76200" y="901700"/>
            <a:ext cx="8991600" cy="5194300"/>
          </a:xfrm>
        </p:spPr>
        <p:txBody>
          <a:bodyPr/>
          <a:lstStyle/>
          <a:p>
            <a:r>
              <a:rPr lang="en-US" altLang="en-US" sz="1800" b="1" smtClean="0">
                <a:hlinkClick r:id="rId2"/>
              </a:rPr>
              <a:t>"ATLAS: A Scalable and High-Performance Scheduling Algorithm for Multiple Memory Controllers"</a:t>
            </a:r>
            <a:r>
              <a:rPr lang="en-US" altLang="en-US" sz="1800" smtClean="0"/>
              <a:t> , HPCA 2010 Best Paper Session.</a:t>
            </a:r>
          </a:p>
          <a:p>
            <a:r>
              <a:rPr lang="en-US" altLang="en-US" sz="1800" b="1" smtClean="0">
                <a:hlinkClick r:id="rId3"/>
              </a:rPr>
              <a:t>"Next Generation On-Chip Networks: What Kind of Congestion Control Do We Need?"</a:t>
            </a:r>
            <a:r>
              <a:rPr lang="en-US" altLang="en-US" sz="1800" smtClean="0"/>
              <a:t> , HotNets 2010.</a:t>
            </a:r>
          </a:p>
          <a:p>
            <a:r>
              <a:rPr lang="en-US" altLang="en-US" sz="1800" b="1" smtClean="0">
                <a:hlinkClick r:id="rId4"/>
              </a:rPr>
              <a:t>"Thread Cluster Memory Scheduling: Exploiting Differences in Memory Access Behavior"</a:t>
            </a:r>
            <a:r>
              <a:rPr lang="en-US" altLang="en-US" sz="1800" smtClean="0"/>
              <a:t> , MICRO 2010, IEEE Micro Top Picks 2011.</a:t>
            </a:r>
          </a:p>
          <a:p>
            <a:r>
              <a:rPr lang="en-US" altLang="en-US" sz="1800" b="1" smtClean="0">
                <a:hlinkClick r:id="rId5"/>
              </a:rPr>
              <a:t>"Reducing Memory Interference in Multicore Systems via Application-Aware Memory Channel Partitioning”</a:t>
            </a:r>
            <a:r>
              <a:rPr lang="en-US" altLang="ja-JP" sz="1800" smtClean="0"/>
              <a:t>, MICRO 2011.</a:t>
            </a:r>
          </a:p>
          <a:p>
            <a:r>
              <a:rPr lang="en-US" altLang="en-US" sz="1800" b="1" smtClean="0">
                <a:hlinkClick r:id="rId6"/>
              </a:rPr>
              <a:t>"RAIDR: Retention-Aware Intelligent DRAM Refresh”</a:t>
            </a:r>
            <a:r>
              <a:rPr lang="en-US" altLang="ja-JP" sz="1800" smtClean="0"/>
              <a:t>, ISCA 2012.</a:t>
            </a:r>
          </a:p>
          <a:p>
            <a:r>
              <a:rPr lang="en-US" altLang="en-US" sz="1800" b="1" smtClean="0">
                <a:hlinkClick r:id="rId7"/>
              </a:rPr>
              <a:t>"On-Chip Networks from a Networking Perspective: Congestion and Scalability in Many-core Interconnects”</a:t>
            </a:r>
            <a:r>
              <a:rPr lang="en-US" altLang="ja-JP" sz="1800" smtClean="0"/>
              <a:t>, SIGCOMM 2012.</a:t>
            </a:r>
          </a:p>
          <a:p>
            <a:r>
              <a:rPr lang="en-US" altLang="en-US" sz="1800" b="1" smtClean="0">
                <a:hlinkClick r:id="rId8"/>
              </a:rPr>
              <a:t>"Row Buffer Locality Aware Caching Policies for Hybrid Memories”</a:t>
            </a:r>
            <a:r>
              <a:rPr lang="en-US" altLang="ja-JP" sz="1800" smtClean="0"/>
              <a:t>, ICCD 2012 Best Paper Award.</a:t>
            </a:r>
          </a:p>
          <a:p>
            <a:r>
              <a:rPr lang="en-US" altLang="en-US" sz="1800" b="1" smtClean="0">
                <a:hlinkClick r:id="rId9"/>
              </a:rPr>
              <a:t>"HAT: Heterogeneous Adaptive Throttling for On-Chip Networks”</a:t>
            </a:r>
            <a:r>
              <a:rPr lang="en-US" altLang="ja-JP" sz="1800" smtClean="0"/>
              <a:t>, SBAC-PAD 2012.</a:t>
            </a:r>
          </a:p>
          <a:p>
            <a:r>
              <a:rPr lang="en-US" altLang="en-US" sz="1800" b="1" smtClean="0">
                <a:hlinkClick r:id="rId10"/>
              </a:rPr>
              <a:t>"Asymmetry-Aware Execution Placement on Manycore Chips”</a:t>
            </a:r>
            <a:r>
              <a:rPr lang="en-US" altLang="ja-JP" sz="1800" smtClean="0"/>
              <a:t>, SFMA 2013.</a:t>
            </a:r>
          </a:p>
          <a:p>
            <a:r>
              <a:rPr lang="en-US" altLang="en-US" sz="1800" b="1" smtClean="0">
                <a:hlinkClick r:id="rId11"/>
              </a:rPr>
              <a:t>"Exploiting Compressed Block Size as an Indicator of Future Reuse”</a:t>
            </a:r>
            <a:r>
              <a:rPr lang="en-US" altLang="ja-JP" sz="1800" smtClean="0"/>
              <a:t>, SAFARI Technical Report 2013.</a:t>
            </a:r>
          </a:p>
          <a:p>
            <a:endParaRPr lang="en-US" altLang="en-US" smtClean="0"/>
          </a:p>
          <a:p>
            <a:endParaRPr lang="en-US" altLang="en-US" smtClean="0"/>
          </a:p>
        </p:txBody>
      </p:sp>
      <p:sp>
        <p:nvSpPr>
          <p:cNvPr id="6861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636D22C-DA09-45C9-A47C-FB6F867ED3DC}" type="slidenum">
              <a:rPr lang="en-US" altLang="en-US" sz="1600">
                <a:solidFill>
                  <a:srgbClr val="000000"/>
                </a:solidFill>
                <a:latin typeface="Garamond" panose="02020404030301010803" pitchFamily="18" charset="0"/>
              </a:rPr>
              <a:pPr eaLnBrk="1" hangingPunct="1"/>
              <a:t>4</a:t>
            </a:fld>
            <a:endParaRPr lang="en-US" altLang="en-US" sz="1600">
              <a:solidFill>
                <a:srgbClr val="000000"/>
              </a:solidFill>
              <a:latin typeface="Garamond" panose="02020404030301010803" pitchFamily="18"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ounded Rectangle 89"/>
          <p:cNvSpPr/>
          <p:nvPr/>
        </p:nvSpPr>
        <p:spPr>
          <a:xfrm>
            <a:off x="6364288" y="2238375"/>
            <a:ext cx="542925" cy="1190625"/>
          </a:xfrm>
          <a:prstGeom prst="round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anchor="ct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92" name="Rounded Rectangle 91"/>
          <p:cNvSpPr/>
          <p:nvPr/>
        </p:nvSpPr>
        <p:spPr>
          <a:xfrm>
            <a:off x="5746750" y="2238375"/>
            <a:ext cx="541338" cy="1190625"/>
          </a:xfrm>
          <a:prstGeom prst="round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anchor="ct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47" name="Q"/>
          <p:cNvSpPr/>
          <p:nvPr/>
        </p:nvSpPr>
        <p:spPr>
          <a:xfrm>
            <a:off x="2743200" y="3810000"/>
            <a:ext cx="1106488" cy="361950"/>
          </a:xfrm>
          <a:prstGeom prst="rect">
            <a:avLst/>
          </a:prstGeom>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anchor="ct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48" name="Q"/>
          <p:cNvSpPr/>
          <p:nvPr/>
        </p:nvSpPr>
        <p:spPr>
          <a:xfrm>
            <a:off x="1636713" y="3810000"/>
            <a:ext cx="1106487" cy="361950"/>
          </a:xfrm>
          <a:prstGeom prst="rect">
            <a:avLst/>
          </a:prstGeom>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anchor="ct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2" name="Title 1"/>
          <p:cNvSpPr>
            <a:spLocks noGrp="1"/>
          </p:cNvSpPr>
          <p:nvPr>
            <p:ph type="title"/>
          </p:nvPr>
        </p:nvSpPr>
        <p:spPr>
          <a:xfrm>
            <a:off x="457200" y="44450"/>
            <a:ext cx="8229600" cy="1143000"/>
          </a:xfrm>
        </p:spPr>
        <p:txBody>
          <a:bodyPr>
            <a:normAutofit/>
          </a:bodyPr>
          <a:lstStyle/>
          <a:p>
            <a:r>
              <a:rPr lang="en-US" altLang="en-US" sz="4000" smtClean="0">
                <a:solidFill>
                  <a:srgbClr val="006633"/>
                </a:solidFill>
                <a:latin typeface="Garamond" panose="02020404030301010803" pitchFamily="18" charset="0"/>
              </a:rPr>
              <a:t>Within-Thread Bank Parallelism</a:t>
            </a:r>
            <a:endParaRPr lang="en-US" altLang="en-US" smtClean="0"/>
          </a:p>
        </p:txBody>
      </p:sp>
      <p:sp>
        <p:nvSpPr>
          <p:cNvPr id="60723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202FE23-8C92-4EEA-9767-34A3BEFF8DE5}" type="slidenum">
              <a:rPr lang="en-US" altLang="en-US" sz="1200">
                <a:solidFill>
                  <a:srgbClr val="898989"/>
                </a:solidFill>
                <a:latin typeface="Calibri" panose="020F0502020204030204" pitchFamily="34" charset="0"/>
              </a:rPr>
              <a:pPr eaLnBrk="1" hangingPunct="1"/>
              <a:t>40</a:t>
            </a:fld>
            <a:endParaRPr lang="en-US" altLang="en-US" sz="1200">
              <a:solidFill>
                <a:srgbClr val="898989"/>
              </a:solidFill>
              <a:latin typeface="Calibri" panose="020F0502020204030204" pitchFamily="34" charset="0"/>
            </a:endParaRPr>
          </a:p>
        </p:txBody>
      </p:sp>
      <p:sp>
        <p:nvSpPr>
          <p:cNvPr id="5" name="Rectangle 4"/>
          <p:cNvSpPr/>
          <p:nvPr/>
        </p:nvSpPr>
        <p:spPr>
          <a:xfrm>
            <a:off x="2667000" y="2924175"/>
            <a:ext cx="990600" cy="5048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02" tIns="45702" rIns="91402" bIns="45702" anchor="ctr"/>
          <a:lstStyle/>
          <a:p>
            <a:pPr algn="ctr" defTabSz="914024" fontAlgn="auto">
              <a:spcBef>
                <a:spcPts val="0"/>
              </a:spcBef>
              <a:spcAft>
                <a:spcPts val="0"/>
              </a:spcAft>
              <a:defRPr/>
            </a:pPr>
            <a:r>
              <a:rPr lang="en-US" sz="2000" b="1" dirty="0">
                <a:solidFill>
                  <a:prstClr val="white"/>
                </a:solidFill>
              </a:rPr>
              <a:t>Bank 0</a:t>
            </a:r>
          </a:p>
        </p:txBody>
      </p:sp>
      <p:sp>
        <p:nvSpPr>
          <p:cNvPr id="6" name="Rectangle 5"/>
          <p:cNvSpPr/>
          <p:nvPr/>
        </p:nvSpPr>
        <p:spPr>
          <a:xfrm>
            <a:off x="2667000" y="2238375"/>
            <a:ext cx="990600" cy="5048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02" tIns="45702" rIns="91402" bIns="45702" anchor="ctr"/>
          <a:lstStyle/>
          <a:p>
            <a:pPr algn="ctr" defTabSz="914024" fontAlgn="auto">
              <a:spcBef>
                <a:spcPts val="0"/>
              </a:spcBef>
              <a:spcAft>
                <a:spcPts val="0"/>
              </a:spcAft>
              <a:defRPr/>
            </a:pPr>
            <a:r>
              <a:rPr lang="en-US" sz="2000" b="1" dirty="0">
                <a:solidFill>
                  <a:prstClr val="white"/>
                </a:solidFill>
              </a:rPr>
              <a:t>Bank 1</a:t>
            </a:r>
          </a:p>
        </p:txBody>
      </p:sp>
      <p:sp>
        <p:nvSpPr>
          <p:cNvPr id="7" name="B"/>
          <p:cNvSpPr/>
          <p:nvPr/>
        </p:nvSpPr>
        <p:spPr>
          <a:xfrm>
            <a:off x="1981200" y="3051175"/>
            <a:ext cx="457200" cy="24923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anchor="ctr"/>
          <a:lstStyle/>
          <a:p>
            <a:pPr algn="ctr" defTabSz="914024" fontAlgn="auto">
              <a:spcBef>
                <a:spcPts val="0"/>
              </a:spcBef>
              <a:spcAft>
                <a:spcPts val="0"/>
              </a:spcAft>
              <a:defRPr/>
            </a:pPr>
            <a:r>
              <a:rPr lang="en-US" dirty="0" err="1">
                <a:solidFill>
                  <a:prstClr val="white"/>
                </a:solidFill>
              </a:rPr>
              <a:t>req</a:t>
            </a:r>
            <a:endParaRPr lang="en-US" dirty="0">
              <a:solidFill>
                <a:prstClr val="white"/>
              </a:solidFill>
            </a:endParaRPr>
          </a:p>
        </p:txBody>
      </p:sp>
      <p:sp>
        <p:nvSpPr>
          <p:cNvPr id="8" name="A"/>
          <p:cNvSpPr/>
          <p:nvPr/>
        </p:nvSpPr>
        <p:spPr>
          <a:xfrm>
            <a:off x="1981200" y="2365375"/>
            <a:ext cx="457200" cy="24923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anchor="ctr"/>
          <a:lstStyle/>
          <a:p>
            <a:pPr algn="ctr" defTabSz="914024" fontAlgn="auto">
              <a:spcBef>
                <a:spcPts val="0"/>
              </a:spcBef>
              <a:spcAft>
                <a:spcPts val="0"/>
              </a:spcAft>
              <a:defRPr/>
            </a:pPr>
            <a:r>
              <a:rPr lang="en-US" dirty="0" err="1">
                <a:solidFill>
                  <a:prstClr val="white"/>
                </a:solidFill>
              </a:rPr>
              <a:t>req</a:t>
            </a:r>
            <a:endParaRPr lang="en-US" dirty="0">
              <a:solidFill>
                <a:prstClr val="white"/>
              </a:solidFill>
            </a:endParaRPr>
          </a:p>
        </p:txBody>
      </p:sp>
      <p:sp>
        <p:nvSpPr>
          <p:cNvPr id="9" name="A"/>
          <p:cNvSpPr/>
          <p:nvPr/>
        </p:nvSpPr>
        <p:spPr>
          <a:xfrm>
            <a:off x="1371600" y="2362200"/>
            <a:ext cx="457200" cy="24923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anchor="ctr"/>
          <a:lstStyle/>
          <a:p>
            <a:pPr algn="ctr" defTabSz="914024" fontAlgn="auto">
              <a:spcBef>
                <a:spcPts val="0"/>
              </a:spcBef>
              <a:spcAft>
                <a:spcPts val="0"/>
              </a:spcAft>
              <a:defRPr/>
            </a:pPr>
            <a:r>
              <a:rPr lang="en-US" dirty="0" err="1">
                <a:solidFill>
                  <a:prstClr val="white"/>
                </a:solidFill>
              </a:rPr>
              <a:t>req</a:t>
            </a:r>
            <a:endParaRPr lang="en-US" dirty="0">
              <a:solidFill>
                <a:prstClr val="white"/>
              </a:solidFill>
            </a:endParaRPr>
          </a:p>
        </p:txBody>
      </p:sp>
      <p:sp>
        <p:nvSpPr>
          <p:cNvPr id="10" name="A"/>
          <p:cNvSpPr/>
          <p:nvPr/>
        </p:nvSpPr>
        <p:spPr>
          <a:xfrm>
            <a:off x="1371600" y="3048000"/>
            <a:ext cx="457200" cy="24923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anchor="ctr"/>
          <a:lstStyle/>
          <a:p>
            <a:pPr algn="ctr" defTabSz="914024" fontAlgn="auto">
              <a:spcBef>
                <a:spcPts val="0"/>
              </a:spcBef>
              <a:spcAft>
                <a:spcPts val="0"/>
              </a:spcAft>
              <a:defRPr/>
            </a:pPr>
            <a:r>
              <a:rPr lang="en-US" dirty="0" err="1">
                <a:solidFill>
                  <a:prstClr val="white"/>
                </a:solidFill>
              </a:rPr>
              <a:t>req</a:t>
            </a:r>
            <a:endParaRPr lang="en-US" dirty="0">
              <a:solidFill>
                <a:prstClr val="white"/>
              </a:solidFill>
            </a:endParaRPr>
          </a:p>
        </p:txBody>
      </p:sp>
      <p:sp>
        <p:nvSpPr>
          <p:cNvPr id="11" name="TextBox 10"/>
          <p:cNvSpPr txBox="1">
            <a:spLocks noChangeArrowheads="1"/>
          </p:cNvSpPr>
          <p:nvPr/>
        </p:nvSpPr>
        <p:spPr bwMode="auto">
          <a:xfrm>
            <a:off x="1143000" y="4552950"/>
            <a:ext cx="297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spAutoFit/>
          </a:bodyP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000" i="1">
                <a:solidFill>
                  <a:srgbClr val="000000"/>
                </a:solidFill>
                <a:latin typeface="Calibri" panose="020F0502020204030204" pitchFamily="34" charset="0"/>
              </a:rPr>
              <a:t>memory service timeline</a:t>
            </a:r>
          </a:p>
        </p:txBody>
      </p:sp>
      <p:cxnSp>
        <p:nvCxnSpPr>
          <p:cNvPr id="12" name="Straight Arrow Connector 11"/>
          <p:cNvCxnSpPr/>
          <p:nvPr/>
        </p:nvCxnSpPr>
        <p:spPr>
          <a:xfrm flipV="1">
            <a:off x="1143000" y="4552950"/>
            <a:ext cx="3124200" cy="0"/>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13" name="A"/>
          <p:cNvSpPr/>
          <p:nvPr/>
        </p:nvSpPr>
        <p:spPr>
          <a:xfrm>
            <a:off x="381000" y="5257800"/>
            <a:ext cx="990600" cy="30480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anchor="ctr"/>
          <a:lstStyle/>
          <a:p>
            <a:pPr algn="ctr" defTabSz="914024" fontAlgn="auto">
              <a:spcBef>
                <a:spcPts val="0"/>
              </a:spcBef>
              <a:spcAft>
                <a:spcPts val="0"/>
              </a:spcAft>
              <a:defRPr/>
            </a:pPr>
            <a:r>
              <a:rPr lang="en-US" sz="2000" b="1" dirty="0">
                <a:solidFill>
                  <a:srgbClr val="4F81BD"/>
                </a:solidFill>
              </a:rPr>
              <a:t>thread A </a:t>
            </a:r>
          </a:p>
        </p:txBody>
      </p:sp>
      <p:sp>
        <p:nvSpPr>
          <p:cNvPr id="15" name="A"/>
          <p:cNvSpPr/>
          <p:nvPr/>
        </p:nvSpPr>
        <p:spPr>
          <a:xfrm>
            <a:off x="381000" y="5715000"/>
            <a:ext cx="990600" cy="30480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anchor="ctr"/>
          <a:lstStyle/>
          <a:p>
            <a:pPr algn="ctr" defTabSz="914024" fontAlgn="auto">
              <a:spcBef>
                <a:spcPts val="0"/>
              </a:spcBef>
              <a:spcAft>
                <a:spcPts val="0"/>
              </a:spcAft>
              <a:defRPr/>
            </a:pPr>
            <a:r>
              <a:rPr lang="en-US" sz="2000" b="1" dirty="0">
                <a:solidFill>
                  <a:srgbClr val="C0504D"/>
                </a:solidFill>
              </a:rPr>
              <a:t>thread B </a:t>
            </a:r>
          </a:p>
        </p:txBody>
      </p:sp>
      <p:sp>
        <p:nvSpPr>
          <p:cNvPr id="17" name="Q"/>
          <p:cNvSpPr/>
          <p:nvPr/>
        </p:nvSpPr>
        <p:spPr>
          <a:xfrm>
            <a:off x="1447800" y="4038600"/>
            <a:ext cx="1106488" cy="361950"/>
          </a:xfrm>
          <a:prstGeom prst="rect">
            <a:avLst/>
          </a:prstGeom>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anchor="ct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20" name="Q"/>
          <p:cNvSpPr/>
          <p:nvPr/>
        </p:nvSpPr>
        <p:spPr>
          <a:xfrm>
            <a:off x="2554288" y="4038600"/>
            <a:ext cx="1106487" cy="361950"/>
          </a:xfrm>
          <a:prstGeom prst="rect">
            <a:avLst/>
          </a:prstGeom>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anchor="ct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23" name="TextBox 22"/>
          <p:cNvSpPr txBox="1">
            <a:spLocks noChangeArrowheads="1"/>
          </p:cNvSpPr>
          <p:nvPr/>
        </p:nvSpPr>
        <p:spPr bwMode="auto">
          <a:xfrm>
            <a:off x="1143000" y="6153150"/>
            <a:ext cx="297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spAutoFit/>
          </a:bodyP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000" i="1">
                <a:solidFill>
                  <a:srgbClr val="000000"/>
                </a:solidFill>
                <a:latin typeface="Calibri" panose="020F0502020204030204" pitchFamily="34" charset="0"/>
              </a:rPr>
              <a:t>thread execution timeline</a:t>
            </a:r>
          </a:p>
        </p:txBody>
      </p:sp>
      <p:cxnSp>
        <p:nvCxnSpPr>
          <p:cNvPr id="24" name="Straight Arrow Connector 23"/>
          <p:cNvCxnSpPr/>
          <p:nvPr/>
        </p:nvCxnSpPr>
        <p:spPr>
          <a:xfrm flipV="1">
            <a:off x="1143000" y="6153150"/>
            <a:ext cx="3124200" cy="0"/>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25" name="Q"/>
          <p:cNvSpPr/>
          <p:nvPr/>
        </p:nvSpPr>
        <p:spPr>
          <a:xfrm>
            <a:off x="1520825" y="5265738"/>
            <a:ext cx="2212975" cy="296862"/>
          </a:xfrm>
          <a:prstGeom prst="rect">
            <a:avLst/>
          </a:prstGeom>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anchor="ctr"/>
          <a:lstStyle/>
          <a:p>
            <a:pPr algn="ctr" defTabSz="914024" fontAlgn="auto">
              <a:spcBef>
                <a:spcPts val="0"/>
              </a:spcBef>
              <a:spcAft>
                <a:spcPts val="0"/>
              </a:spcAft>
              <a:defRPr/>
            </a:pPr>
            <a:r>
              <a:rPr lang="en-US" sz="2000" b="1" dirty="0">
                <a:solidFill>
                  <a:prstClr val="white"/>
                </a:solidFill>
              </a:rPr>
              <a:t>WAIT</a:t>
            </a:r>
          </a:p>
        </p:txBody>
      </p:sp>
      <p:sp>
        <p:nvSpPr>
          <p:cNvPr id="28" name="Q"/>
          <p:cNvSpPr/>
          <p:nvPr/>
        </p:nvSpPr>
        <p:spPr>
          <a:xfrm>
            <a:off x="1520825" y="5715000"/>
            <a:ext cx="2212975" cy="285750"/>
          </a:xfrm>
          <a:prstGeom prst="rect">
            <a:avLst/>
          </a:prstGeom>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anchor="ctr"/>
          <a:lstStyle/>
          <a:p>
            <a:pPr algn="ctr" defTabSz="914024" fontAlgn="auto">
              <a:spcBef>
                <a:spcPts val="0"/>
              </a:spcBef>
              <a:spcAft>
                <a:spcPts val="0"/>
              </a:spcAft>
              <a:defRPr/>
            </a:pPr>
            <a:r>
              <a:rPr lang="en-US" sz="2000" b="1" dirty="0">
                <a:solidFill>
                  <a:prstClr val="white"/>
                </a:solidFill>
              </a:rPr>
              <a:t>WAIT</a:t>
            </a:r>
          </a:p>
        </p:txBody>
      </p:sp>
      <p:sp>
        <p:nvSpPr>
          <p:cNvPr id="31" name="A"/>
          <p:cNvSpPr/>
          <p:nvPr/>
        </p:nvSpPr>
        <p:spPr>
          <a:xfrm>
            <a:off x="2133600" y="1752600"/>
            <a:ext cx="990600" cy="30480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anchor="ctr"/>
          <a:lstStyle/>
          <a:p>
            <a:pPr algn="ctr" defTabSz="914024" fontAlgn="auto">
              <a:spcBef>
                <a:spcPts val="0"/>
              </a:spcBef>
              <a:spcAft>
                <a:spcPts val="0"/>
              </a:spcAft>
              <a:defRPr/>
            </a:pPr>
            <a:r>
              <a:rPr lang="en-US" sz="2000" b="1" dirty="0">
                <a:solidFill>
                  <a:srgbClr val="C0504D"/>
                </a:solidFill>
              </a:rPr>
              <a:t>thread B </a:t>
            </a:r>
          </a:p>
        </p:txBody>
      </p:sp>
      <p:sp>
        <p:nvSpPr>
          <p:cNvPr id="32" name="A"/>
          <p:cNvSpPr/>
          <p:nvPr/>
        </p:nvSpPr>
        <p:spPr>
          <a:xfrm>
            <a:off x="228600" y="2667000"/>
            <a:ext cx="990600" cy="30480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anchor="ctr"/>
          <a:lstStyle/>
          <a:p>
            <a:pPr algn="ctr" defTabSz="914024" fontAlgn="auto">
              <a:spcBef>
                <a:spcPts val="0"/>
              </a:spcBef>
              <a:spcAft>
                <a:spcPts val="0"/>
              </a:spcAft>
              <a:defRPr/>
            </a:pPr>
            <a:r>
              <a:rPr lang="en-US" sz="2000" b="1" dirty="0">
                <a:solidFill>
                  <a:srgbClr val="4F81BD"/>
                </a:solidFill>
              </a:rPr>
              <a:t>thread A </a:t>
            </a:r>
          </a:p>
        </p:txBody>
      </p:sp>
      <p:cxnSp>
        <p:nvCxnSpPr>
          <p:cNvPr id="34" name="Curved Connector 33"/>
          <p:cNvCxnSpPr>
            <a:stCxn id="8" idx="0"/>
            <a:endCxn id="31" idx="2"/>
          </p:cNvCxnSpPr>
          <p:nvPr/>
        </p:nvCxnSpPr>
        <p:spPr>
          <a:xfrm rot="5400000" flipH="1" flipV="1">
            <a:off x="2265362" y="2001838"/>
            <a:ext cx="307975" cy="419100"/>
          </a:xfrm>
          <a:prstGeom prst="curvedConnector3">
            <a:avLst>
              <a:gd name="adj1" fmla="val 50000"/>
            </a:avLst>
          </a:prstGeom>
          <a:ln w="127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Curved Connector 34"/>
          <p:cNvCxnSpPr>
            <a:stCxn id="10" idx="0"/>
            <a:endCxn id="31" idx="1"/>
          </p:cNvCxnSpPr>
          <p:nvPr/>
        </p:nvCxnSpPr>
        <p:spPr>
          <a:xfrm rot="5400000" flipH="1" flipV="1">
            <a:off x="1295400" y="2209800"/>
            <a:ext cx="1143000" cy="533400"/>
          </a:xfrm>
          <a:prstGeom prst="curvedConnector2">
            <a:avLst/>
          </a:prstGeom>
          <a:ln w="127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Curved Connector 37"/>
          <p:cNvCxnSpPr>
            <a:stCxn id="7" idx="0"/>
            <a:endCxn id="32" idx="3"/>
          </p:cNvCxnSpPr>
          <p:nvPr/>
        </p:nvCxnSpPr>
        <p:spPr>
          <a:xfrm rot="16200000" flipV="1">
            <a:off x="1598612" y="2439988"/>
            <a:ext cx="231775" cy="990600"/>
          </a:xfrm>
          <a:prstGeom prst="curvedConnector2">
            <a:avLst/>
          </a:prstGeom>
          <a:ln w="127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4" name="Curved Connector 43"/>
          <p:cNvCxnSpPr>
            <a:stCxn id="9" idx="1"/>
            <a:endCxn id="32" idx="0"/>
          </p:cNvCxnSpPr>
          <p:nvPr/>
        </p:nvCxnSpPr>
        <p:spPr>
          <a:xfrm rot="10800000" flipV="1">
            <a:off x="723900" y="2486025"/>
            <a:ext cx="647700" cy="180975"/>
          </a:xfrm>
          <a:prstGeom prst="curvedConnector2">
            <a:avLst/>
          </a:prstGeom>
          <a:ln w="127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49" name="Q"/>
          <p:cNvSpPr/>
          <p:nvPr/>
        </p:nvSpPr>
        <p:spPr>
          <a:xfrm>
            <a:off x="6056313" y="3810000"/>
            <a:ext cx="1106487" cy="361950"/>
          </a:xfrm>
          <a:prstGeom prst="rect">
            <a:avLst/>
          </a:prstGeom>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anchor="ct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50" name="Q"/>
          <p:cNvSpPr/>
          <p:nvPr/>
        </p:nvSpPr>
        <p:spPr>
          <a:xfrm>
            <a:off x="7162800" y="3810000"/>
            <a:ext cx="1106488" cy="361950"/>
          </a:xfrm>
          <a:prstGeom prst="rect">
            <a:avLst/>
          </a:prstGeom>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anchor="ct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51" name="Rectangle 50"/>
          <p:cNvSpPr/>
          <p:nvPr/>
        </p:nvSpPr>
        <p:spPr>
          <a:xfrm>
            <a:off x="7086600" y="2924175"/>
            <a:ext cx="990600" cy="5048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02" tIns="45702" rIns="91402" bIns="45702" anchor="ctr"/>
          <a:lstStyle/>
          <a:p>
            <a:pPr algn="ctr" defTabSz="914024" fontAlgn="auto">
              <a:spcBef>
                <a:spcPts val="0"/>
              </a:spcBef>
              <a:spcAft>
                <a:spcPts val="0"/>
              </a:spcAft>
              <a:defRPr/>
            </a:pPr>
            <a:r>
              <a:rPr lang="en-US" sz="2000" b="1" dirty="0">
                <a:solidFill>
                  <a:prstClr val="white"/>
                </a:solidFill>
              </a:rPr>
              <a:t>Bank 0</a:t>
            </a:r>
          </a:p>
        </p:txBody>
      </p:sp>
      <p:sp>
        <p:nvSpPr>
          <p:cNvPr id="52" name="Rectangle 51"/>
          <p:cNvSpPr/>
          <p:nvPr/>
        </p:nvSpPr>
        <p:spPr>
          <a:xfrm>
            <a:off x="7086600" y="2238375"/>
            <a:ext cx="990600" cy="5048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02" tIns="45702" rIns="91402" bIns="45702" anchor="ctr"/>
          <a:lstStyle/>
          <a:p>
            <a:pPr algn="ctr" defTabSz="914024" fontAlgn="auto">
              <a:spcBef>
                <a:spcPts val="0"/>
              </a:spcBef>
              <a:spcAft>
                <a:spcPts val="0"/>
              </a:spcAft>
              <a:defRPr/>
            </a:pPr>
            <a:r>
              <a:rPr lang="en-US" sz="2000" b="1" dirty="0">
                <a:solidFill>
                  <a:prstClr val="white"/>
                </a:solidFill>
              </a:rPr>
              <a:t>Bank 1</a:t>
            </a:r>
          </a:p>
        </p:txBody>
      </p:sp>
      <p:sp>
        <p:nvSpPr>
          <p:cNvPr id="53" name="B"/>
          <p:cNvSpPr/>
          <p:nvPr/>
        </p:nvSpPr>
        <p:spPr>
          <a:xfrm>
            <a:off x="6400800" y="3051175"/>
            <a:ext cx="457200" cy="24923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anchor="ctr"/>
          <a:lstStyle/>
          <a:p>
            <a:pPr algn="ctr" defTabSz="914024" fontAlgn="auto">
              <a:spcBef>
                <a:spcPts val="0"/>
              </a:spcBef>
              <a:spcAft>
                <a:spcPts val="0"/>
              </a:spcAft>
              <a:defRPr/>
            </a:pPr>
            <a:r>
              <a:rPr lang="en-US" dirty="0" err="1">
                <a:solidFill>
                  <a:prstClr val="white"/>
                </a:solidFill>
              </a:rPr>
              <a:t>req</a:t>
            </a:r>
            <a:endParaRPr lang="en-US" dirty="0">
              <a:solidFill>
                <a:prstClr val="white"/>
              </a:solidFill>
            </a:endParaRPr>
          </a:p>
        </p:txBody>
      </p:sp>
      <p:sp>
        <p:nvSpPr>
          <p:cNvPr id="54" name="A"/>
          <p:cNvSpPr/>
          <p:nvPr/>
        </p:nvSpPr>
        <p:spPr>
          <a:xfrm>
            <a:off x="6400800" y="2365375"/>
            <a:ext cx="457200" cy="24923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anchor="ctr"/>
          <a:lstStyle/>
          <a:p>
            <a:pPr algn="ctr" defTabSz="914024" fontAlgn="auto">
              <a:spcBef>
                <a:spcPts val="0"/>
              </a:spcBef>
              <a:spcAft>
                <a:spcPts val="0"/>
              </a:spcAft>
              <a:defRPr/>
            </a:pPr>
            <a:r>
              <a:rPr lang="en-US" dirty="0" err="1">
                <a:solidFill>
                  <a:prstClr val="white"/>
                </a:solidFill>
              </a:rPr>
              <a:t>req</a:t>
            </a:r>
            <a:endParaRPr lang="en-US" dirty="0">
              <a:solidFill>
                <a:prstClr val="white"/>
              </a:solidFill>
            </a:endParaRPr>
          </a:p>
        </p:txBody>
      </p:sp>
      <p:sp>
        <p:nvSpPr>
          <p:cNvPr id="55" name="A"/>
          <p:cNvSpPr/>
          <p:nvPr/>
        </p:nvSpPr>
        <p:spPr>
          <a:xfrm>
            <a:off x="5791200" y="2370138"/>
            <a:ext cx="457200" cy="24923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anchor="ctr"/>
          <a:lstStyle/>
          <a:p>
            <a:pPr algn="ctr" defTabSz="914024" fontAlgn="auto">
              <a:spcBef>
                <a:spcPts val="0"/>
              </a:spcBef>
              <a:spcAft>
                <a:spcPts val="0"/>
              </a:spcAft>
              <a:defRPr/>
            </a:pPr>
            <a:r>
              <a:rPr lang="en-US" dirty="0" err="1">
                <a:solidFill>
                  <a:prstClr val="white"/>
                </a:solidFill>
              </a:rPr>
              <a:t>req</a:t>
            </a:r>
            <a:endParaRPr lang="en-US" dirty="0">
              <a:solidFill>
                <a:prstClr val="white"/>
              </a:solidFill>
            </a:endParaRPr>
          </a:p>
        </p:txBody>
      </p:sp>
      <p:sp>
        <p:nvSpPr>
          <p:cNvPr id="56" name="A"/>
          <p:cNvSpPr/>
          <p:nvPr/>
        </p:nvSpPr>
        <p:spPr>
          <a:xfrm>
            <a:off x="5791200" y="3048000"/>
            <a:ext cx="457200" cy="24923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anchor="ctr"/>
          <a:lstStyle/>
          <a:p>
            <a:pPr algn="ctr" defTabSz="914024" fontAlgn="auto">
              <a:spcBef>
                <a:spcPts val="0"/>
              </a:spcBef>
              <a:spcAft>
                <a:spcPts val="0"/>
              </a:spcAft>
              <a:defRPr/>
            </a:pPr>
            <a:r>
              <a:rPr lang="en-US" dirty="0" err="1">
                <a:solidFill>
                  <a:prstClr val="white"/>
                </a:solidFill>
              </a:rPr>
              <a:t>req</a:t>
            </a:r>
            <a:endParaRPr lang="en-US" dirty="0">
              <a:solidFill>
                <a:prstClr val="white"/>
              </a:solidFill>
            </a:endParaRPr>
          </a:p>
        </p:txBody>
      </p:sp>
      <p:sp>
        <p:nvSpPr>
          <p:cNvPr id="57" name="TextBox 56"/>
          <p:cNvSpPr txBox="1">
            <a:spLocks noChangeArrowheads="1"/>
          </p:cNvSpPr>
          <p:nvPr/>
        </p:nvSpPr>
        <p:spPr bwMode="auto">
          <a:xfrm>
            <a:off x="5562600" y="4552950"/>
            <a:ext cx="297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spAutoFit/>
          </a:bodyP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000" i="1">
                <a:solidFill>
                  <a:srgbClr val="000000"/>
                </a:solidFill>
                <a:latin typeface="Calibri" panose="020F0502020204030204" pitchFamily="34" charset="0"/>
              </a:rPr>
              <a:t>memory service timeline</a:t>
            </a:r>
          </a:p>
        </p:txBody>
      </p:sp>
      <p:cxnSp>
        <p:nvCxnSpPr>
          <p:cNvPr id="58" name="Straight Arrow Connector 57"/>
          <p:cNvCxnSpPr/>
          <p:nvPr/>
        </p:nvCxnSpPr>
        <p:spPr>
          <a:xfrm flipV="1">
            <a:off x="5562600" y="4552950"/>
            <a:ext cx="3124200" cy="0"/>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61" name="Q"/>
          <p:cNvSpPr/>
          <p:nvPr/>
        </p:nvSpPr>
        <p:spPr>
          <a:xfrm>
            <a:off x="5867400" y="4038600"/>
            <a:ext cx="1106488" cy="361950"/>
          </a:xfrm>
          <a:prstGeom prst="rect">
            <a:avLst/>
          </a:prstGeom>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anchor="ct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62" name="Q"/>
          <p:cNvSpPr/>
          <p:nvPr/>
        </p:nvSpPr>
        <p:spPr>
          <a:xfrm>
            <a:off x="6973888" y="4038600"/>
            <a:ext cx="1106487" cy="361950"/>
          </a:xfrm>
          <a:prstGeom prst="rect">
            <a:avLst/>
          </a:prstGeom>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anchor="ct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63" name="TextBox 62"/>
          <p:cNvSpPr txBox="1">
            <a:spLocks noChangeArrowheads="1"/>
          </p:cNvSpPr>
          <p:nvPr/>
        </p:nvSpPr>
        <p:spPr bwMode="auto">
          <a:xfrm>
            <a:off x="5562600" y="6153150"/>
            <a:ext cx="297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spAutoFit/>
          </a:bodyP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000" i="1">
                <a:solidFill>
                  <a:srgbClr val="000000"/>
                </a:solidFill>
                <a:latin typeface="Calibri" panose="020F0502020204030204" pitchFamily="34" charset="0"/>
              </a:rPr>
              <a:t>thread execution timeline</a:t>
            </a:r>
          </a:p>
        </p:txBody>
      </p:sp>
      <p:cxnSp>
        <p:nvCxnSpPr>
          <p:cNvPr id="64" name="Straight Arrow Connector 63"/>
          <p:cNvCxnSpPr/>
          <p:nvPr/>
        </p:nvCxnSpPr>
        <p:spPr>
          <a:xfrm flipV="1">
            <a:off x="5562600" y="6153150"/>
            <a:ext cx="3124200" cy="0"/>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65" name="Q"/>
          <p:cNvSpPr/>
          <p:nvPr/>
        </p:nvSpPr>
        <p:spPr>
          <a:xfrm>
            <a:off x="5940425" y="5265738"/>
            <a:ext cx="1146175" cy="296862"/>
          </a:xfrm>
          <a:prstGeom prst="rect">
            <a:avLst/>
          </a:prstGeom>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anchor="ctr"/>
          <a:lstStyle/>
          <a:p>
            <a:pPr algn="ctr" defTabSz="914024" fontAlgn="auto">
              <a:spcBef>
                <a:spcPts val="0"/>
              </a:spcBef>
              <a:spcAft>
                <a:spcPts val="0"/>
              </a:spcAft>
              <a:defRPr/>
            </a:pPr>
            <a:r>
              <a:rPr lang="en-US" sz="2000" b="1" dirty="0">
                <a:solidFill>
                  <a:prstClr val="white"/>
                </a:solidFill>
              </a:rPr>
              <a:t>WAIT</a:t>
            </a:r>
          </a:p>
        </p:txBody>
      </p:sp>
      <p:sp>
        <p:nvSpPr>
          <p:cNvPr id="66" name="Q"/>
          <p:cNvSpPr/>
          <p:nvPr/>
        </p:nvSpPr>
        <p:spPr>
          <a:xfrm>
            <a:off x="5940425" y="5715000"/>
            <a:ext cx="2212975" cy="285750"/>
          </a:xfrm>
          <a:prstGeom prst="rect">
            <a:avLst/>
          </a:prstGeom>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anchor="ctr"/>
          <a:lstStyle/>
          <a:p>
            <a:pPr algn="ctr" defTabSz="914024" fontAlgn="auto">
              <a:spcBef>
                <a:spcPts val="0"/>
              </a:spcBef>
              <a:spcAft>
                <a:spcPts val="0"/>
              </a:spcAft>
              <a:defRPr/>
            </a:pPr>
            <a:r>
              <a:rPr lang="en-US" sz="2000" b="1" dirty="0">
                <a:solidFill>
                  <a:prstClr val="white"/>
                </a:solidFill>
              </a:rPr>
              <a:t>WAIT</a:t>
            </a:r>
          </a:p>
        </p:txBody>
      </p:sp>
      <p:sp>
        <p:nvSpPr>
          <p:cNvPr id="76" name="Rectangle 75"/>
          <p:cNvSpPr/>
          <p:nvPr/>
        </p:nvSpPr>
        <p:spPr>
          <a:xfrm rot="16200000">
            <a:off x="6875462" y="1339851"/>
            <a:ext cx="817563" cy="398462"/>
          </a:xfrm>
          <a:prstGeom prst="rect">
            <a:avLst/>
          </a:prstGeom>
        </p:spPr>
        <p:txBody>
          <a:bodyPr wrap="none" lIns="91402" tIns="45702" rIns="91402" bIns="45702">
            <a:spAutoFit/>
          </a:bodyPr>
          <a:lstStyle/>
          <a:p>
            <a:pPr algn="ctr" defTabSz="914024" fontAlgn="auto">
              <a:lnSpc>
                <a:spcPct val="80000"/>
              </a:lnSpc>
              <a:spcBef>
                <a:spcPts val="0"/>
              </a:spcBef>
              <a:spcAft>
                <a:spcPts val="0"/>
              </a:spcAft>
              <a:defRPr/>
            </a:pPr>
            <a:r>
              <a:rPr lang="en-US" sz="2400" i="1" kern="0" dirty="0">
                <a:solidFill>
                  <a:srgbClr val="FF0000"/>
                </a:solidFill>
                <a:latin typeface="Calibri"/>
                <a:ea typeface="ＭＳ Ｐゴシック" charset="0"/>
                <a:cs typeface="ＭＳ Ｐゴシック" charset="0"/>
              </a:rPr>
              <a:t>rank</a:t>
            </a:r>
          </a:p>
        </p:txBody>
      </p:sp>
      <p:sp>
        <p:nvSpPr>
          <p:cNvPr id="77" name="A"/>
          <p:cNvSpPr/>
          <p:nvPr/>
        </p:nvSpPr>
        <p:spPr>
          <a:xfrm>
            <a:off x="7558088" y="1600200"/>
            <a:ext cx="990600" cy="30480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anchor="ctr"/>
          <a:lstStyle/>
          <a:p>
            <a:pPr algn="ctr" defTabSz="914024" fontAlgn="auto">
              <a:spcBef>
                <a:spcPts val="0"/>
              </a:spcBef>
              <a:spcAft>
                <a:spcPts val="0"/>
              </a:spcAft>
              <a:defRPr/>
            </a:pPr>
            <a:r>
              <a:rPr lang="en-US" sz="2000" b="1" dirty="0">
                <a:solidFill>
                  <a:srgbClr val="C0504D"/>
                </a:solidFill>
              </a:rPr>
              <a:t>thread B </a:t>
            </a:r>
          </a:p>
        </p:txBody>
      </p:sp>
      <p:sp>
        <p:nvSpPr>
          <p:cNvPr id="78" name="A"/>
          <p:cNvSpPr/>
          <p:nvPr/>
        </p:nvSpPr>
        <p:spPr>
          <a:xfrm>
            <a:off x="7558088" y="1143000"/>
            <a:ext cx="990600" cy="30480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anchor="ctr"/>
          <a:lstStyle/>
          <a:p>
            <a:pPr algn="ctr" defTabSz="914024" fontAlgn="auto">
              <a:spcBef>
                <a:spcPts val="0"/>
              </a:spcBef>
              <a:spcAft>
                <a:spcPts val="0"/>
              </a:spcAft>
              <a:defRPr/>
            </a:pPr>
            <a:r>
              <a:rPr lang="en-US" sz="2000" b="1" dirty="0">
                <a:solidFill>
                  <a:srgbClr val="4F81BD"/>
                </a:solidFill>
              </a:rPr>
              <a:t>thread A </a:t>
            </a:r>
          </a:p>
        </p:txBody>
      </p:sp>
      <p:cxnSp>
        <p:nvCxnSpPr>
          <p:cNvPr id="79" name="Straight Arrow Connector 78"/>
          <p:cNvCxnSpPr/>
          <p:nvPr/>
        </p:nvCxnSpPr>
        <p:spPr>
          <a:xfrm>
            <a:off x="7481888" y="990600"/>
            <a:ext cx="0" cy="1020763"/>
          </a:xfrm>
          <a:prstGeom prst="straightConnector1">
            <a:avLst/>
          </a:prstGeom>
          <a:ln w="38100">
            <a:solidFill>
              <a:srgbClr val="FF0000"/>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88" name="A"/>
          <p:cNvSpPr/>
          <p:nvPr/>
        </p:nvSpPr>
        <p:spPr>
          <a:xfrm>
            <a:off x="4800600" y="5257800"/>
            <a:ext cx="990600" cy="30480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anchor="ctr"/>
          <a:lstStyle/>
          <a:p>
            <a:pPr algn="ctr" defTabSz="914024" fontAlgn="auto">
              <a:spcBef>
                <a:spcPts val="0"/>
              </a:spcBef>
              <a:spcAft>
                <a:spcPts val="0"/>
              </a:spcAft>
              <a:defRPr/>
            </a:pPr>
            <a:r>
              <a:rPr lang="en-US" sz="2000" b="1" dirty="0">
                <a:solidFill>
                  <a:srgbClr val="4F81BD"/>
                </a:solidFill>
              </a:rPr>
              <a:t>thread A </a:t>
            </a:r>
          </a:p>
        </p:txBody>
      </p:sp>
      <p:sp>
        <p:nvSpPr>
          <p:cNvPr id="89" name="A"/>
          <p:cNvSpPr/>
          <p:nvPr/>
        </p:nvSpPr>
        <p:spPr>
          <a:xfrm>
            <a:off x="4800600" y="5715000"/>
            <a:ext cx="990600" cy="30480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anchor="ctr"/>
          <a:lstStyle/>
          <a:p>
            <a:pPr algn="ctr" defTabSz="914024" fontAlgn="auto">
              <a:spcBef>
                <a:spcPts val="0"/>
              </a:spcBef>
              <a:spcAft>
                <a:spcPts val="0"/>
              </a:spcAft>
              <a:defRPr/>
            </a:pPr>
            <a:r>
              <a:rPr lang="en-US" sz="2000" b="1" dirty="0">
                <a:solidFill>
                  <a:srgbClr val="C0504D"/>
                </a:solidFill>
              </a:rPr>
              <a:t>thread B </a:t>
            </a:r>
          </a:p>
        </p:txBody>
      </p:sp>
      <p:cxnSp>
        <p:nvCxnSpPr>
          <p:cNvPr id="93" name="Straight Arrow Connector 92"/>
          <p:cNvCxnSpPr/>
          <p:nvPr/>
        </p:nvCxnSpPr>
        <p:spPr>
          <a:xfrm flipH="1">
            <a:off x="7162800" y="5410200"/>
            <a:ext cx="917575" cy="0"/>
          </a:xfrm>
          <a:prstGeom prst="straightConnector1">
            <a:avLst/>
          </a:prstGeom>
          <a:ln w="38100">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6691313" y="4970463"/>
            <a:ext cx="1919287" cy="371475"/>
          </a:xfrm>
          <a:prstGeom prst="rect">
            <a:avLst/>
          </a:prstGeom>
        </p:spPr>
        <p:txBody>
          <a:bodyPr lIns="91402" tIns="45702" rIns="91402" bIns="45702">
            <a:spAutoFit/>
          </a:bodyPr>
          <a:lstStyle/>
          <a:p>
            <a:pPr algn="ctr" defTabSz="914024" fontAlgn="auto">
              <a:lnSpc>
                <a:spcPct val="80000"/>
              </a:lnSpc>
              <a:spcBef>
                <a:spcPts val="0"/>
              </a:spcBef>
              <a:spcAft>
                <a:spcPts val="0"/>
              </a:spcAft>
              <a:defRPr/>
            </a:pPr>
            <a:r>
              <a:rPr lang="en-US" sz="2200" i="1" kern="0" dirty="0">
                <a:solidFill>
                  <a:srgbClr val="FF0000"/>
                </a:solidFill>
                <a:latin typeface="Calibri"/>
                <a:ea typeface="ＭＳ Ｐゴシック" charset="0"/>
                <a:cs typeface="ＭＳ Ｐゴシック" charset="0"/>
              </a:rPr>
              <a:t>SAVED CYCLES</a:t>
            </a:r>
          </a:p>
        </p:txBody>
      </p:sp>
      <p:sp>
        <p:nvSpPr>
          <p:cNvPr id="100" name="Rectangle 99"/>
          <p:cNvSpPr/>
          <p:nvPr/>
        </p:nvSpPr>
        <p:spPr>
          <a:xfrm>
            <a:off x="5484813" y="1303338"/>
            <a:ext cx="1565275" cy="452437"/>
          </a:xfrm>
          <a:prstGeom prst="rect">
            <a:avLst/>
          </a:prstGeom>
        </p:spPr>
        <p:txBody>
          <a:bodyPr wrap="none" lIns="91402" tIns="45702" rIns="91402" bIns="45702" anchor="ctr">
            <a:spAutoFit/>
          </a:bodyPr>
          <a:lstStyle/>
          <a:p>
            <a:pPr algn="ctr" defTabSz="914024" fontAlgn="auto">
              <a:lnSpc>
                <a:spcPct val="80000"/>
              </a:lnSpc>
              <a:spcBef>
                <a:spcPts val="0"/>
              </a:spcBef>
              <a:spcAft>
                <a:spcPts val="0"/>
              </a:spcAft>
              <a:defRPr/>
            </a:pPr>
            <a:r>
              <a:rPr lang="en-US" sz="2800" b="1" kern="0" dirty="0">
                <a:solidFill>
                  <a:prstClr val="black"/>
                </a:solidFill>
                <a:latin typeface="Calibri"/>
                <a:ea typeface="ＭＳ Ｐゴシック" charset="0"/>
                <a:cs typeface="ＭＳ Ｐゴシック" charset="0"/>
              </a:rPr>
              <a:t>Key Idea:</a:t>
            </a:r>
          </a:p>
        </p:txBody>
      </p:sp>
    </p:spTree>
    <p:custDataLst>
      <p:tags r:id="rId1"/>
    </p:custDataLst>
  </p:cSld>
  <p:clrMapOvr>
    <a:masterClrMapping/>
  </p:clrMapOvr>
  <p:transition spd="slow" advTm="13021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00"/>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1" nodeType="click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par>
                                <p:cTn id="73" presetID="1" presetClass="entr" presetSubtype="0" fill="hold" grpId="1" nodeType="withEffect">
                                  <p:stCondLst>
                                    <p:cond delay="0"/>
                                  </p:stCondLst>
                                  <p:childTnLst>
                                    <p:set>
                                      <p:cBhvr>
                                        <p:cTn id="74" dur="1" fill="hold">
                                          <p:stCondLst>
                                            <p:cond delay="0"/>
                                          </p:stCondLst>
                                        </p:cTn>
                                        <p:tgtEl>
                                          <p:spTgt spid="5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6"/>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37" presetClass="path" presetSubtype="0" accel="50000" decel="50000" fill="hold" grpId="0" nodeType="clickEffect">
                                  <p:stCondLst>
                                    <p:cond delay="0"/>
                                  </p:stCondLst>
                                  <p:childTnLst>
                                    <p:animMotion origin="layout" path="M 1.11022E-16 0.00023 L -0.01788 0.0273 C -0.0217 0.03354 -0.02726 0.03701 -0.03316 0.03701 C -0.03976 0.03701 -0.04514 0.03354 -0.04896 0.0273 L -0.06667 0.00023 " pathEditMode="relative" rAng="0" ptsTypes="FffFF">
                                      <p:cBhvr>
                                        <p:cTn id="86" dur="2000" fill="hold"/>
                                        <p:tgtEl>
                                          <p:spTgt spid="54"/>
                                        </p:tgtEl>
                                        <p:attrNameLst>
                                          <p:attrName>ppt_x</p:attrName>
                                          <p:attrName>ppt_y</p:attrName>
                                        </p:attrNameLst>
                                      </p:cBhvr>
                                      <p:rCtr x="-3333" y="1827"/>
                                    </p:animMotion>
                                  </p:childTnLst>
                                </p:cTn>
                              </p:par>
                              <p:par>
                                <p:cTn id="87" presetID="44" presetClass="path" presetSubtype="0" accel="50000" decel="50000" fill="hold" grpId="0" nodeType="withEffect">
                                  <p:stCondLst>
                                    <p:cond delay="0"/>
                                  </p:stCondLst>
                                  <p:childTnLst>
                                    <p:animMotion origin="layout" path="M -3.33333E-6 0.00069 L 0.01771 -0.02984 C 0.02153 -0.03678 0.02709 -0.04025 0.03299 -0.04025 C 0.03959 -0.04025 0.04497 -0.03678 0.04879 -0.02984 L 0.06667 0.00069 " pathEditMode="relative" rAng="0" ptsTypes="FffFF">
                                      <p:cBhvr>
                                        <p:cTn id="88" dur="2000" fill="hold"/>
                                        <p:tgtEl>
                                          <p:spTgt spid="55"/>
                                        </p:tgtEl>
                                        <p:attrNameLst>
                                          <p:attrName>ppt_x</p:attrName>
                                          <p:attrName>ppt_y</p:attrName>
                                        </p:attrNameLst>
                                      </p:cBhvr>
                                      <p:rCtr x="3333" y="-2059"/>
                                    </p:animMotion>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90"/>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92"/>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0"/>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7"/>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58"/>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61"/>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62"/>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nodeType="clickEffect">
                                  <p:stCondLst>
                                    <p:cond delay="0"/>
                                  </p:stCondLst>
                                  <p:childTnLst>
                                    <p:set>
                                      <p:cBhvr>
                                        <p:cTn id="114" dur="1" fill="hold">
                                          <p:stCondLst>
                                            <p:cond delay="0"/>
                                          </p:stCondLst>
                                        </p:cTn>
                                        <p:tgtEl>
                                          <p:spTgt spid="64"/>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65"/>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66"/>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88"/>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89"/>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 presetClass="entr" presetSubtype="0" fill="hold" nodeType="clickEffect">
                                  <p:stCondLst>
                                    <p:cond delay="0"/>
                                  </p:stCondLst>
                                  <p:childTnLst>
                                    <p:set>
                                      <p:cBhvr>
                                        <p:cTn id="128" dur="1" fill="hold">
                                          <p:stCondLst>
                                            <p:cond delay="0"/>
                                          </p:stCondLst>
                                        </p:cTn>
                                        <p:tgtEl>
                                          <p:spTgt spid="93"/>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2" grpId="0" animBg="1"/>
      <p:bldP spid="47" grpId="0" animBg="1"/>
      <p:bldP spid="48" grpId="0" animBg="1"/>
      <p:bldP spid="5" grpId="0" animBg="1"/>
      <p:bldP spid="6" grpId="0" animBg="1"/>
      <p:bldP spid="7" grpId="0" animBg="1"/>
      <p:bldP spid="8" grpId="0" animBg="1"/>
      <p:bldP spid="9" grpId="0" animBg="1"/>
      <p:bldP spid="10" grpId="0" animBg="1"/>
      <p:bldP spid="11" grpId="0"/>
      <p:bldP spid="13" grpId="0"/>
      <p:bldP spid="15" grpId="0"/>
      <p:bldP spid="17" grpId="0" animBg="1"/>
      <p:bldP spid="20" grpId="0" animBg="1"/>
      <p:bldP spid="23" grpId="0"/>
      <p:bldP spid="25" grpId="0" animBg="1"/>
      <p:bldP spid="28" grpId="0" animBg="1"/>
      <p:bldP spid="31" grpId="0"/>
      <p:bldP spid="32" grpId="0"/>
      <p:bldP spid="49" grpId="0" animBg="1"/>
      <p:bldP spid="50" grpId="0" animBg="1"/>
      <p:bldP spid="51" grpId="0" animBg="1"/>
      <p:bldP spid="52" grpId="0" animBg="1"/>
      <p:bldP spid="53" grpId="0" animBg="1"/>
      <p:bldP spid="54" grpId="0" animBg="1"/>
      <p:bldP spid="54" grpId="1" animBg="1"/>
      <p:bldP spid="55" grpId="0" animBg="1"/>
      <p:bldP spid="55" grpId="1" animBg="1"/>
      <p:bldP spid="56" grpId="0" animBg="1"/>
      <p:bldP spid="57" grpId="0"/>
      <p:bldP spid="61" grpId="0" animBg="1"/>
      <p:bldP spid="62" grpId="0" animBg="1"/>
      <p:bldP spid="63" grpId="0"/>
      <p:bldP spid="65" grpId="0" animBg="1"/>
      <p:bldP spid="66" grpId="0" animBg="1"/>
      <p:bldP spid="76" grpId="0"/>
      <p:bldP spid="77" grpId="0"/>
      <p:bldP spid="78" grpId="0"/>
      <p:bldP spid="88" grpId="0"/>
      <p:bldP spid="89" grpId="0"/>
      <p:bldP spid="98" grpId="0"/>
      <p:bldP spid="10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7" name="Title 1"/>
          <p:cNvSpPr>
            <a:spLocks noGrp="1"/>
          </p:cNvSpPr>
          <p:nvPr>
            <p:ph type="title"/>
          </p:nvPr>
        </p:nvSpPr>
        <p:spPr/>
        <p:txBody>
          <a:bodyPr/>
          <a:lstStyle/>
          <a:p>
            <a:r>
              <a:rPr lang="en-US" altLang="en-US" smtClean="0"/>
              <a:t>Parallelism-Aware Batch Scheduling </a:t>
            </a:r>
            <a:r>
              <a:rPr lang="en-US" altLang="en-US" sz="2400" smtClean="0"/>
              <a:t>[ISCA’08]</a:t>
            </a:r>
          </a:p>
        </p:txBody>
      </p:sp>
      <p:sp>
        <p:nvSpPr>
          <p:cNvPr id="3" name="Content Placeholder 2"/>
          <p:cNvSpPr>
            <a:spLocks noGrp="1"/>
          </p:cNvSpPr>
          <p:nvPr>
            <p:ph idx="1"/>
          </p:nvPr>
        </p:nvSpPr>
        <p:spPr>
          <a:xfrm>
            <a:off x="103188" y="1185863"/>
            <a:ext cx="5957887" cy="4554537"/>
          </a:xfrm>
        </p:spPr>
        <p:txBody>
          <a:bodyPr/>
          <a:lstStyle/>
          <a:p>
            <a:r>
              <a:rPr lang="en-US" altLang="en-US" sz="2200" smtClean="0"/>
              <a:t>Principle 1: </a:t>
            </a:r>
            <a:r>
              <a:rPr lang="en-US" altLang="en-US" sz="2200" smtClean="0">
                <a:solidFill>
                  <a:srgbClr val="FF0000"/>
                </a:solidFill>
              </a:rPr>
              <a:t>Schedule</a:t>
            </a:r>
            <a:r>
              <a:rPr lang="en-US" altLang="en-US" sz="2200" smtClean="0"/>
              <a:t> </a:t>
            </a:r>
            <a:r>
              <a:rPr lang="en-US" altLang="en-US" sz="2200" smtClean="0">
                <a:solidFill>
                  <a:srgbClr val="FF0000"/>
                </a:solidFill>
              </a:rPr>
              <a:t>requests from a thread back to back</a:t>
            </a:r>
          </a:p>
          <a:p>
            <a:pPr lvl="1"/>
            <a:r>
              <a:rPr lang="en-US" altLang="en-US" sz="1800" smtClean="0">
                <a:solidFill>
                  <a:srgbClr val="003399"/>
                </a:solidFill>
              </a:rPr>
              <a:t>Preserves each thread’s bank parallelism</a:t>
            </a:r>
          </a:p>
          <a:p>
            <a:pPr lvl="1"/>
            <a:r>
              <a:rPr lang="en-US" altLang="en-US" sz="1800" smtClean="0"/>
              <a:t>But, this can cause starvation…</a:t>
            </a:r>
          </a:p>
          <a:p>
            <a:pPr lvl="1"/>
            <a:endParaRPr lang="en-US" altLang="en-US" smtClean="0"/>
          </a:p>
          <a:p>
            <a:pPr lvl="1"/>
            <a:endParaRPr lang="en-US" altLang="en-US" smtClean="0"/>
          </a:p>
          <a:p>
            <a:r>
              <a:rPr lang="en-US" altLang="en-US" sz="2200" smtClean="0"/>
              <a:t>Principle 2: Group a fixed number of oldest requests from each thread into a “batch”</a:t>
            </a:r>
          </a:p>
          <a:p>
            <a:pPr lvl="1"/>
            <a:r>
              <a:rPr lang="en-US" altLang="en-US" sz="1800" smtClean="0">
                <a:solidFill>
                  <a:srgbClr val="FF0000"/>
                </a:solidFill>
              </a:rPr>
              <a:t>Service the batch before all other requests</a:t>
            </a:r>
          </a:p>
          <a:p>
            <a:pPr lvl="1"/>
            <a:r>
              <a:rPr lang="en-US" altLang="en-US" sz="1800" smtClean="0"/>
              <a:t>Form a new batch when the current batch is done</a:t>
            </a:r>
          </a:p>
          <a:p>
            <a:pPr lvl="1"/>
            <a:r>
              <a:rPr lang="en-US" altLang="en-US" sz="1800" smtClean="0">
                <a:solidFill>
                  <a:srgbClr val="003399"/>
                </a:solidFill>
              </a:rPr>
              <a:t>Eliminates starvation, provides fairness</a:t>
            </a:r>
            <a:endParaRPr lang="en-US" altLang="en-US" sz="1800" smtClean="0"/>
          </a:p>
          <a:p>
            <a:pPr lvl="1"/>
            <a:endParaRPr lang="en-US" altLang="en-US" sz="1800" smtClean="0">
              <a:solidFill>
                <a:srgbClr val="003399"/>
              </a:solidFill>
            </a:endParaRPr>
          </a:p>
          <a:p>
            <a:pPr lvl="1"/>
            <a:endParaRPr lang="en-US" altLang="en-US" smtClean="0">
              <a:solidFill>
                <a:srgbClr val="003399"/>
              </a:solidFill>
            </a:endParaRPr>
          </a:p>
          <a:p>
            <a:endParaRPr lang="en-US" altLang="en-US" smtClean="0"/>
          </a:p>
          <a:p>
            <a:pPr lvl="1"/>
            <a:endParaRPr lang="en-US" altLang="en-US" smtClean="0"/>
          </a:p>
          <a:p>
            <a:pPr lvl="1"/>
            <a:endParaRPr lang="en-US" altLang="en-US" smtClean="0"/>
          </a:p>
        </p:txBody>
      </p:sp>
      <p:sp>
        <p:nvSpPr>
          <p:cNvPr id="6082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7CDD032-E4B0-4209-864A-47F938BD8809}" type="slidenum">
              <a:rPr lang="en-US" altLang="en-US" sz="1600">
                <a:solidFill>
                  <a:srgbClr val="000000"/>
                </a:solidFill>
                <a:latin typeface="Garamond" panose="02020404030301010803" pitchFamily="18" charset="0"/>
              </a:rPr>
              <a:pPr eaLnBrk="1" hangingPunct="1"/>
              <a:t>41</a:t>
            </a:fld>
            <a:endParaRPr lang="en-US" altLang="en-US" sz="1600">
              <a:solidFill>
                <a:srgbClr val="000000"/>
              </a:solidFill>
              <a:latin typeface="Garamond" panose="02020404030301010803" pitchFamily="18" charset="0"/>
            </a:endParaRPr>
          </a:p>
        </p:txBody>
      </p:sp>
      <p:sp>
        <p:nvSpPr>
          <p:cNvPr id="5" name="Rectangle 3"/>
          <p:cNvSpPr>
            <a:spLocks noChangeArrowheads="1"/>
          </p:cNvSpPr>
          <p:nvPr/>
        </p:nvSpPr>
        <p:spPr bwMode="auto">
          <a:xfrm>
            <a:off x="6538913" y="480060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FFFFFF"/>
              </a:solidFill>
              <a:latin typeface="Tahoma" panose="020B0604030504040204" pitchFamily="34" charset="0"/>
            </a:endParaRPr>
          </a:p>
        </p:txBody>
      </p:sp>
      <p:sp>
        <p:nvSpPr>
          <p:cNvPr id="6" name="Text Box 80"/>
          <p:cNvSpPr txBox="1">
            <a:spLocks noChangeArrowheads="1"/>
          </p:cNvSpPr>
          <p:nvPr/>
        </p:nvSpPr>
        <p:spPr bwMode="auto">
          <a:xfrm>
            <a:off x="6511925" y="507047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600">
                <a:solidFill>
                  <a:srgbClr val="000000"/>
                </a:solidFill>
                <a:latin typeface="Tahoma" panose="020B0604030504040204" pitchFamily="34" charset="0"/>
              </a:rPr>
              <a:t>Bank 0</a:t>
            </a:r>
          </a:p>
        </p:txBody>
      </p:sp>
      <p:sp>
        <p:nvSpPr>
          <p:cNvPr id="7" name="Rectangle 3"/>
          <p:cNvSpPr>
            <a:spLocks noChangeArrowheads="1"/>
          </p:cNvSpPr>
          <p:nvPr/>
        </p:nvSpPr>
        <p:spPr bwMode="auto">
          <a:xfrm>
            <a:off x="7453313" y="480060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FFFFFF"/>
              </a:solidFill>
              <a:latin typeface="Tahoma" panose="020B0604030504040204" pitchFamily="34" charset="0"/>
            </a:endParaRPr>
          </a:p>
        </p:txBody>
      </p:sp>
      <p:sp>
        <p:nvSpPr>
          <p:cNvPr id="8" name="Text Box 80"/>
          <p:cNvSpPr txBox="1">
            <a:spLocks noChangeArrowheads="1"/>
          </p:cNvSpPr>
          <p:nvPr/>
        </p:nvSpPr>
        <p:spPr bwMode="auto">
          <a:xfrm>
            <a:off x="7453313" y="5070475"/>
            <a:ext cx="8239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600">
                <a:solidFill>
                  <a:srgbClr val="000000"/>
                </a:solidFill>
                <a:latin typeface="Tahoma" panose="020B0604030504040204" pitchFamily="34" charset="0"/>
              </a:rPr>
              <a:t>Bank 1</a:t>
            </a:r>
          </a:p>
        </p:txBody>
      </p:sp>
      <p:sp>
        <p:nvSpPr>
          <p:cNvPr id="9" name="Rectangle 8"/>
          <p:cNvSpPr>
            <a:spLocks noChangeArrowheads="1"/>
          </p:cNvSpPr>
          <p:nvPr/>
        </p:nvSpPr>
        <p:spPr bwMode="auto">
          <a:xfrm>
            <a:off x="6538913" y="4224338"/>
            <a:ext cx="762000" cy="254000"/>
          </a:xfrm>
          <a:prstGeom prst="rect">
            <a:avLst/>
          </a:prstGeom>
          <a:solidFill>
            <a:srgbClr val="FF0000"/>
          </a:solidFill>
          <a:ln w="9525">
            <a:solidFill>
              <a:schemeClr val="tx1"/>
            </a:solidFill>
            <a:round/>
            <a:headEnd/>
            <a:tailEnd/>
          </a:ln>
        </p:spPr>
        <p:txBody>
          <a:bodyPr lIns="91402" tIns="45702" rIns="91402" bIns="45702"/>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400">
                <a:solidFill>
                  <a:srgbClr val="FFFFFF"/>
                </a:solidFill>
              </a:rPr>
              <a:t>T0</a:t>
            </a:r>
          </a:p>
        </p:txBody>
      </p:sp>
      <p:sp>
        <p:nvSpPr>
          <p:cNvPr id="10" name="Rectangle 9"/>
          <p:cNvSpPr>
            <a:spLocks noChangeArrowheads="1"/>
          </p:cNvSpPr>
          <p:nvPr/>
        </p:nvSpPr>
        <p:spPr bwMode="auto">
          <a:xfrm>
            <a:off x="7453313" y="3829050"/>
            <a:ext cx="762000" cy="252413"/>
          </a:xfrm>
          <a:prstGeom prst="rect">
            <a:avLst/>
          </a:prstGeom>
          <a:solidFill>
            <a:srgbClr val="FF0000"/>
          </a:solidFill>
          <a:ln w="9525">
            <a:solidFill>
              <a:schemeClr val="tx1"/>
            </a:solidFill>
            <a:round/>
            <a:headEnd/>
            <a:tailEnd/>
          </a:ln>
        </p:spPr>
        <p:txBody>
          <a:bodyPr lIns="91402" tIns="45702" rIns="91402" bIns="45702"/>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400">
                <a:solidFill>
                  <a:srgbClr val="FFFFFF"/>
                </a:solidFill>
              </a:rPr>
              <a:t>T0</a:t>
            </a:r>
          </a:p>
        </p:txBody>
      </p:sp>
      <p:sp>
        <p:nvSpPr>
          <p:cNvPr id="11" name="Rectangle 10"/>
          <p:cNvSpPr>
            <a:spLocks noChangeArrowheads="1"/>
          </p:cNvSpPr>
          <p:nvPr/>
        </p:nvSpPr>
        <p:spPr bwMode="auto">
          <a:xfrm>
            <a:off x="7453313" y="4224338"/>
            <a:ext cx="762000" cy="254000"/>
          </a:xfrm>
          <a:prstGeom prst="rect">
            <a:avLst/>
          </a:prstGeom>
          <a:solidFill>
            <a:srgbClr val="0000FF"/>
          </a:solidFill>
          <a:ln w="9525">
            <a:solidFill>
              <a:schemeClr val="tx1"/>
            </a:solidFill>
            <a:round/>
            <a:headEnd/>
            <a:tailEnd/>
          </a:ln>
        </p:spPr>
        <p:txBody>
          <a:bodyPr lIns="91402" tIns="45702" rIns="91402" bIns="45702"/>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400">
                <a:solidFill>
                  <a:srgbClr val="FFFFFF"/>
                </a:solidFill>
              </a:rPr>
              <a:t>T1</a:t>
            </a:r>
          </a:p>
        </p:txBody>
      </p:sp>
      <p:sp>
        <p:nvSpPr>
          <p:cNvPr id="12" name="Rectangle 11"/>
          <p:cNvSpPr>
            <a:spLocks noChangeArrowheads="1"/>
          </p:cNvSpPr>
          <p:nvPr/>
        </p:nvSpPr>
        <p:spPr bwMode="auto">
          <a:xfrm>
            <a:off x="6538913" y="3429000"/>
            <a:ext cx="762000" cy="252413"/>
          </a:xfrm>
          <a:prstGeom prst="rect">
            <a:avLst/>
          </a:prstGeom>
          <a:solidFill>
            <a:srgbClr val="0000FF"/>
          </a:solidFill>
          <a:ln w="9525">
            <a:solidFill>
              <a:schemeClr val="tx1"/>
            </a:solidFill>
            <a:round/>
            <a:headEnd/>
            <a:tailEnd/>
          </a:ln>
        </p:spPr>
        <p:txBody>
          <a:bodyPr lIns="91402" tIns="45702" rIns="91402" bIns="45702"/>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400">
                <a:solidFill>
                  <a:srgbClr val="FFFFFF"/>
                </a:solidFill>
              </a:rPr>
              <a:t>T1</a:t>
            </a:r>
          </a:p>
        </p:txBody>
      </p:sp>
      <p:sp>
        <p:nvSpPr>
          <p:cNvPr id="13" name="Rectangle 12"/>
          <p:cNvSpPr>
            <a:spLocks noChangeArrowheads="1"/>
          </p:cNvSpPr>
          <p:nvPr/>
        </p:nvSpPr>
        <p:spPr bwMode="auto">
          <a:xfrm>
            <a:off x="6538913" y="3829050"/>
            <a:ext cx="762000" cy="252413"/>
          </a:xfrm>
          <a:prstGeom prst="rect">
            <a:avLst/>
          </a:prstGeom>
          <a:solidFill>
            <a:srgbClr val="FFFF00"/>
          </a:solidFill>
          <a:ln w="9525">
            <a:solidFill>
              <a:schemeClr val="tx1"/>
            </a:solidFill>
            <a:round/>
            <a:headEnd/>
            <a:tailEnd/>
          </a:ln>
        </p:spPr>
        <p:txBody>
          <a:bodyPr lIns="91402" tIns="45702" rIns="91402" bIns="45702"/>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400">
                <a:solidFill>
                  <a:srgbClr val="7F7F7F"/>
                </a:solidFill>
              </a:rPr>
              <a:t>T3</a:t>
            </a:r>
          </a:p>
        </p:txBody>
      </p:sp>
      <p:sp>
        <p:nvSpPr>
          <p:cNvPr id="14" name="Rectangle 13"/>
          <p:cNvSpPr>
            <a:spLocks noChangeArrowheads="1"/>
          </p:cNvSpPr>
          <p:nvPr/>
        </p:nvSpPr>
        <p:spPr bwMode="auto">
          <a:xfrm>
            <a:off x="7453313" y="3013075"/>
            <a:ext cx="762000" cy="252413"/>
          </a:xfrm>
          <a:prstGeom prst="rect">
            <a:avLst/>
          </a:prstGeom>
          <a:solidFill>
            <a:srgbClr val="FFFF00"/>
          </a:solidFill>
          <a:ln w="9525">
            <a:solidFill>
              <a:schemeClr val="tx1"/>
            </a:solidFill>
            <a:round/>
            <a:headEnd/>
            <a:tailEnd/>
          </a:ln>
        </p:spPr>
        <p:txBody>
          <a:bodyPr lIns="91402" tIns="45702" rIns="91402" bIns="45702"/>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400">
                <a:solidFill>
                  <a:srgbClr val="7F7F7F"/>
                </a:solidFill>
              </a:rPr>
              <a:t>T3</a:t>
            </a:r>
          </a:p>
        </p:txBody>
      </p:sp>
      <p:sp>
        <p:nvSpPr>
          <p:cNvPr id="15" name="Rectangle 14"/>
          <p:cNvSpPr>
            <a:spLocks noChangeArrowheads="1"/>
          </p:cNvSpPr>
          <p:nvPr/>
        </p:nvSpPr>
        <p:spPr bwMode="auto">
          <a:xfrm>
            <a:off x="7453313" y="3429000"/>
            <a:ext cx="762000" cy="252413"/>
          </a:xfrm>
          <a:prstGeom prst="rect">
            <a:avLst/>
          </a:prstGeom>
          <a:solidFill>
            <a:schemeClr val="tx1"/>
          </a:solidFill>
          <a:ln w="9525">
            <a:solidFill>
              <a:schemeClr val="tx1"/>
            </a:solidFill>
            <a:round/>
            <a:headEnd/>
            <a:tailEnd/>
          </a:ln>
        </p:spPr>
        <p:txBody>
          <a:bodyPr lIns="91402" tIns="45702" rIns="91402" bIns="45702"/>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400">
                <a:solidFill>
                  <a:srgbClr val="FFFFFF"/>
                </a:solidFill>
              </a:rPr>
              <a:t>T2</a:t>
            </a:r>
          </a:p>
        </p:txBody>
      </p:sp>
      <p:sp>
        <p:nvSpPr>
          <p:cNvPr id="16" name="Rectangle 15"/>
          <p:cNvSpPr>
            <a:spLocks noChangeArrowheads="1"/>
          </p:cNvSpPr>
          <p:nvPr/>
        </p:nvSpPr>
        <p:spPr bwMode="auto">
          <a:xfrm>
            <a:off x="6538913" y="3013075"/>
            <a:ext cx="762000" cy="252413"/>
          </a:xfrm>
          <a:prstGeom prst="rect">
            <a:avLst/>
          </a:prstGeom>
          <a:solidFill>
            <a:schemeClr val="tx1"/>
          </a:solidFill>
          <a:ln w="9525">
            <a:solidFill>
              <a:schemeClr val="tx1"/>
            </a:solidFill>
            <a:round/>
            <a:headEnd/>
            <a:tailEnd/>
          </a:ln>
        </p:spPr>
        <p:txBody>
          <a:bodyPr lIns="91402" tIns="45702" rIns="91402" bIns="45702"/>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400">
                <a:solidFill>
                  <a:srgbClr val="FFFFFF"/>
                </a:solidFill>
              </a:rPr>
              <a:t>T2</a:t>
            </a:r>
          </a:p>
        </p:txBody>
      </p:sp>
      <p:sp>
        <p:nvSpPr>
          <p:cNvPr id="17" name="Rectangle 16"/>
          <p:cNvSpPr>
            <a:spLocks noChangeArrowheads="1"/>
          </p:cNvSpPr>
          <p:nvPr/>
        </p:nvSpPr>
        <p:spPr bwMode="auto">
          <a:xfrm>
            <a:off x="6538913" y="2566988"/>
            <a:ext cx="762000" cy="252412"/>
          </a:xfrm>
          <a:prstGeom prst="rect">
            <a:avLst/>
          </a:prstGeom>
          <a:solidFill>
            <a:srgbClr val="FFFF00"/>
          </a:solidFill>
          <a:ln w="9525">
            <a:solidFill>
              <a:schemeClr val="tx1"/>
            </a:solidFill>
            <a:round/>
            <a:headEnd/>
            <a:tailEnd/>
          </a:ln>
        </p:spPr>
        <p:txBody>
          <a:bodyPr lIns="91402" tIns="45702" rIns="91402" bIns="45702"/>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400">
                <a:solidFill>
                  <a:srgbClr val="7F7F7F"/>
                </a:solidFill>
              </a:rPr>
              <a:t>T3</a:t>
            </a:r>
          </a:p>
        </p:txBody>
      </p:sp>
      <p:sp>
        <p:nvSpPr>
          <p:cNvPr id="18" name="Rectangle 17"/>
          <p:cNvSpPr>
            <a:spLocks noChangeArrowheads="1"/>
          </p:cNvSpPr>
          <p:nvPr/>
        </p:nvSpPr>
        <p:spPr bwMode="auto">
          <a:xfrm>
            <a:off x="7453313" y="2566988"/>
            <a:ext cx="762000" cy="252412"/>
          </a:xfrm>
          <a:prstGeom prst="rect">
            <a:avLst/>
          </a:prstGeom>
          <a:solidFill>
            <a:srgbClr val="FFFF00"/>
          </a:solidFill>
          <a:ln w="9525">
            <a:solidFill>
              <a:schemeClr val="tx1"/>
            </a:solidFill>
            <a:round/>
            <a:headEnd/>
            <a:tailEnd/>
          </a:ln>
        </p:spPr>
        <p:txBody>
          <a:bodyPr lIns="91402" tIns="45702" rIns="91402" bIns="45702"/>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400">
                <a:solidFill>
                  <a:srgbClr val="7F7F7F"/>
                </a:solidFill>
              </a:rPr>
              <a:t>T3</a:t>
            </a:r>
          </a:p>
        </p:txBody>
      </p:sp>
      <p:sp>
        <p:nvSpPr>
          <p:cNvPr id="19" name="Rectangle 18"/>
          <p:cNvSpPr>
            <a:spLocks noChangeArrowheads="1"/>
          </p:cNvSpPr>
          <p:nvPr/>
        </p:nvSpPr>
        <p:spPr bwMode="auto">
          <a:xfrm>
            <a:off x="6538913" y="2119313"/>
            <a:ext cx="762000" cy="254000"/>
          </a:xfrm>
          <a:prstGeom prst="rect">
            <a:avLst/>
          </a:prstGeom>
          <a:solidFill>
            <a:srgbClr val="FFFF00"/>
          </a:solidFill>
          <a:ln w="9525">
            <a:solidFill>
              <a:schemeClr val="tx1"/>
            </a:solidFill>
            <a:round/>
            <a:headEnd/>
            <a:tailEnd/>
          </a:ln>
        </p:spPr>
        <p:txBody>
          <a:bodyPr lIns="91402" tIns="45702" rIns="91402" bIns="45702"/>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400">
                <a:solidFill>
                  <a:srgbClr val="7F7F7F"/>
                </a:solidFill>
              </a:rPr>
              <a:t>T3</a:t>
            </a:r>
          </a:p>
        </p:txBody>
      </p:sp>
      <p:sp>
        <p:nvSpPr>
          <p:cNvPr id="20" name="Rounded Rectangle 19"/>
          <p:cNvSpPr>
            <a:spLocks noChangeArrowheads="1"/>
          </p:cNvSpPr>
          <p:nvPr/>
        </p:nvSpPr>
        <p:spPr bwMode="auto">
          <a:xfrm>
            <a:off x="6256338" y="2917825"/>
            <a:ext cx="2187575" cy="1674813"/>
          </a:xfrm>
          <a:prstGeom prst="roundRect">
            <a:avLst>
              <a:gd name="adj" fmla="val 16667"/>
            </a:avLst>
          </a:prstGeom>
          <a:noFill/>
          <a:ln w="25400">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lIns="91402" tIns="45702" rIns="91402" bIns="45702"/>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FF6600"/>
              </a:solidFill>
            </a:endParaRPr>
          </a:p>
        </p:txBody>
      </p:sp>
      <p:sp>
        <p:nvSpPr>
          <p:cNvPr id="21" name="TextBox 20"/>
          <p:cNvSpPr txBox="1">
            <a:spLocks noChangeArrowheads="1"/>
          </p:cNvSpPr>
          <p:nvPr/>
        </p:nvSpPr>
        <p:spPr bwMode="auto">
          <a:xfrm>
            <a:off x="8418513" y="2917825"/>
            <a:ext cx="7635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solidFill>
                  <a:srgbClr val="000000"/>
                </a:solidFill>
                <a:latin typeface="Tahoma" panose="020B0604030504040204" pitchFamily="34" charset="0"/>
              </a:rPr>
              <a:t>Batch</a:t>
            </a:r>
          </a:p>
        </p:txBody>
      </p:sp>
      <p:sp>
        <p:nvSpPr>
          <p:cNvPr id="22" name="Rectangle 21"/>
          <p:cNvSpPr>
            <a:spLocks noChangeArrowheads="1"/>
          </p:cNvSpPr>
          <p:nvPr/>
        </p:nvSpPr>
        <p:spPr bwMode="auto">
          <a:xfrm>
            <a:off x="7453313" y="2119313"/>
            <a:ext cx="762000" cy="254000"/>
          </a:xfrm>
          <a:prstGeom prst="rect">
            <a:avLst/>
          </a:prstGeom>
          <a:solidFill>
            <a:srgbClr val="0000FF"/>
          </a:solidFill>
          <a:ln w="9525">
            <a:solidFill>
              <a:schemeClr val="tx1"/>
            </a:solidFill>
            <a:round/>
            <a:headEnd/>
            <a:tailEnd/>
          </a:ln>
        </p:spPr>
        <p:txBody>
          <a:bodyPr lIns="91402" tIns="45702" rIns="91402" bIns="45702"/>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400">
                <a:solidFill>
                  <a:srgbClr val="FFFFFF"/>
                </a:solidFill>
              </a:rPr>
              <a:t>T1</a:t>
            </a:r>
          </a:p>
        </p:txBody>
      </p:sp>
      <p:sp>
        <p:nvSpPr>
          <p:cNvPr id="23" name="Rectangle 22"/>
          <p:cNvSpPr>
            <a:spLocks noChangeArrowheads="1"/>
          </p:cNvSpPr>
          <p:nvPr/>
        </p:nvSpPr>
        <p:spPr bwMode="auto">
          <a:xfrm>
            <a:off x="6538913" y="1714500"/>
            <a:ext cx="762000" cy="252413"/>
          </a:xfrm>
          <a:prstGeom prst="rect">
            <a:avLst/>
          </a:prstGeom>
          <a:solidFill>
            <a:srgbClr val="FF0000"/>
          </a:solidFill>
          <a:ln w="9525">
            <a:solidFill>
              <a:schemeClr val="tx1"/>
            </a:solidFill>
            <a:round/>
            <a:headEnd/>
            <a:tailEnd/>
          </a:ln>
        </p:spPr>
        <p:txBody>
          <a:bodyPr lIns="91402" tIns="45702" rIns="91402" bIns="45702"/>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400">
                <a:solidFill>
                  <a:srgbClr val="FFFFFF"/>
                </a:solidFill>
              </a:rPr>
              <a:t>T0</a:t>
            </a:r>
          </a:p>
        </p:txBody>
      </p:sp>
      <p:sp>
        <p:nvSpPr>
          <p:cNvPr id="24" name="Rectangle 23"/>
          <p:cNvSpPr>
            <a:spLocks noChangeArrowheads="1"/>
          </p:cNvSpPr>
          <p:nvPr/>
        </p:nvSpPr>
        <p:spPr bwMode="auto">
          <a:xfrm>
            <a:off x="7453313" y="1714500"/>
            <a:ext cx="762000" cy="252413"/>
          </a:xfrm>
          <a:prstGeom prst="rect">
            <a:avLst/>
          </a:prstGeom>
          <a:solidFill>
            <a:srgbClr val="FF0000"/>
          </a:solidFill>
          <a:ln w="9525">
            <a:solidFill>
              <a:schemeClr val="tx1"/>
            </a:solidFill>
            <a:round/>
            <a:headEnd/>
            <a:tailEnd/>
          </a:ln>
        </p:spPr>
        <p:txBody>
          <a:bodyPr lIns="91402" tIns="45702" rIns="91402" bIns="45702"/>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400">
                <a:solidFill>
                  <a:srgbClr val="FFFFFF"/>
                </a:solidFill>
              </a:rPr>
              <a:t>T0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0-#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0-#ppt_h/2"/>
                                          </p:val>
                                        </p:tav>
                                        <p:tav tm="100000">
                                          <p:val>
                                            <p:strVal val="#ppt_y"/>
                                          </p:val>
                                        </p:tav>
                                      </p:tavLst>
                                    </p:anim>
                                  </p:childTnLst>
                                </p:cTn>
                              </p:par>
                              <p:par>
                                <p:cTn id="55" presetID="2" presetClass="entr" presetSubtype="1"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42" presetClass="path" presetSubtype="0" accel="50000" decel="50000" fill="hold" grpId="1" nodeType="clickEffect">
                                  <p:stCondLst>
                                    <p:cond delay="0"/>
                                  </p:stCondLst>
                                  <p:childTnLst>
                                    <p:animMotion origin="layout" path="M 4.72222E-6 -7.40741E-7 L 4.72222E-6 0.16227 " pathEditMode="relative" rAng="0" ptsTypes="AA">
                                      <p:cBhvr>
                                        <p:cTn id="72" dur="500" fill="hold"/>
                                        <p:tgtEl>
                                          <p:spTgt spid="11"/>
                                        </p:tgtEl>
                                        <p:attrNameLst>
                                          <p:attrName>ppt_x</p:attrName>
                                          <p:attrName>ppt_y</p:attrName>
                                        </p:attrNameLst>
                                      </p:cBhvr>
                                      <p:rCtr x="0" y="81"/>
                                    </p:animMotion>
                                  </p:childTnLst>
                                </p:cTn>
                              </p:par>
                            </p:childTnLst>
                          </p:cTn>
                        </p:par>
                      </p:childTnLst>
                    </p:cTn>
                  </p:par>
                  <p:par>
                    <p:cTn id="73" fill="hold" nodeType="clickPar">
                      <p:stCondLst>
                        <p:cond delay="indefinite"/>
                      </p:stCondLst>
                      <p:childTnLst>
                        <p:par>
                          <p:cTn id="74" fill="hold" nodeType="withGroup">
                            <p:stCondLst>
                              <p:cond delay="0"/>
                            </p:stCondLst>
                            <p:childTnLst>
                              <p:par>
                                <p:cTn id="75" presetID="42" presetClass="path" presetSubtype="0" accel="50000" decel="50000" fill="hold" grpId="1" nodeType="clickEffect">
                                  <p:stCondLst>
                                    <p:cond delay="0"/>
                                  </p:stCondLst>
                                  <p:childTnLst>
                                    <p:animMotion origin="layout" path="M 4.72222E-6 2.96296E-6 L 4.72222E-6 0.27847 " pathEditMode="relative" rAng="0" ptsTypes="AA">
                                      <p:cBhvr>
                                        <p:cTn id="76" dur="500" fill="hold"/>
                                        <p:tgtEl>
                                          <p:spTgt spid="12"/>
                                        </p:tgtEl>
                                        <p:attrNameLst>
                                          <p:attrName>ppt_x</p:attrName>
                                          <p:attrName>ppt_y</p:attrName>
                                        </p:attrNameLst>
                                      </p:cBhvr>
                                      <p:rCtr x="0" y="139"/>
                                    </p:animMotion>
                                  </p:childTnLst>
                                </p:cTn>
                              </p:par>
                              <p:par>
                                <p:cTn id="77" presetID="2" presetClass="entr" presetSubtype="1"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0-#ppt_h/2"/>
                                          </p:val>
                                        </p:tav>
                                        <p:tav tm="100000">
                                          <p:val>
                                            <p:strVal val="#ppt_y"/>
                                          </p:val>
                                        </p:tav>
                                      </p:tavLst>
                                    </p:anim>
                                  </p:childTnLst>
                                </p:cTn>
                              </p:par>
                              <p:par>
                                <p:cTn id="81" presetID="2" presetClass="entr" presetSubtype="1"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ppt_x"/>
                                          </p:val>
                                        </p:tav>
                                        <p:tav tm="100000">
                                          <p:val>
                                            <p:strVal val="#ppt_x"/>
                                          </p:val>
                                        </p:tav>
                                      </p:tavLst>
                                    </p:anim>
                                    <p:anim calcmode="lin" valueType="num">
                                      <p:cBhvr additive="base">
                                        <p:cTn id="84"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xit" presetSubtype="0" fill="hold" grpId="2" nodeType="clickEffect">
                                  <p:stCondLst>
                                    <p:cond delay="0"/>
                                  </p:stCondLst>
                                  <p:childTnLst>
                                    <p:set>
                                      <p:cBhvr>
                                        <p:cTn id="88" dur="1" fill="hold">
                                          <p:stCondLst>
                                            <p:cond delay="0"/>
                                          </p:stCondLst>
                                        </p:cTn>
                                        <p:tgtEl>
                                          <p:spTgt spid="11"/>
                                        </p:tgtEl>
                                        <p:attrNameLst>
                                          <p:attrName>style.visibility</p:attrName>
                                        </p:attrNameLst>
                                      </p:cBhvr>
                                      <p:to>
                                        <p:strVal val="hidden"/>
                                      </p:to>
                                    </p:set>
                                  </p:childTnLst>
                                </p:cTn>
                              </p:par>
                              <p:par>
                                <p:cTn id="89" presetID="1" presetClass="exit" presetSubtype="0" fill="hold" grpId="2" nodeType="withEffect">
                                  <p:stCondLst>
                                    <p:cond delay="0"/>
                                  </p:stCondLst>
                                  <p:childTnLst>
                                    <p:set>
                                      <p:cBhvr>
                                        <p:cTn id="90" dur="1" fill="hold">
                                          <p:stCondLst>
                                            <p:cond delay="0"/>
                                          </p:stCondLst>
                                        </p:cTn>
                                        <p:tgtEl>
                                          <p:spTgt spid="12"/>
                                        </p:tgtEl>
                                        <p:attrNameLst>
                                          <p:attrName>style.visibility</p:attrName>
                                        </p:attrNameLst>
                                      </p:cBhvr>
                                      <p:to>
                                        <p:strVal val="hidden"/>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1" fill="hold" grpId="0" nodeType="click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additive="base">
                                        <p:cTn id="95" dur="500" fill="hold"/>
                                        <p:tgtEl>
                                          <p:spTgt spid="19"/>
                                        </p:tgtEl>
                                        <p:attrNameLst>
                                          <p:attrName>ppt_x</p:attrName>
                                        </p:attrNameLst>
                                      </p:cBhvr>
                                      <p:tavLst>
                                        <p:tav tm="0">
                                          <p:val>
                                            <p:strVal val="#ppt_x"/>
                                          </p:val>
                                        </p:tav>
                                        <p:tav tm="100000">
                                          <p:val>
                                            <p:strVal val="#ppt_x"/>
                                          </p:val>
                                        </p:tav>
                                      </p:tavLst>
                                    </p:anim>
                                    <p:anim calcmode="lin" valueType="num">
                                      <p:cBhvr additive="base">
                                        <p:cTn id="96"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42" presetClass="path" presetSubtype="0" accel="50000" decel="50000" fill="hold" grpId="1" nodeType="clickEffect">
                                  <p:stCondLst>
                                    <p:cond delay="0"/>
                                  </p:stCondLst>
                                  <p:childTnLst>
                                    <p:animMotion origin="layout" path="M 4.72222E-6 -7.40741E-7 L 4.72222E-6 0.16227 " pathEditMode="relative" rAng="0" ptsTypes="AA">
                                      <p:cBhvr>
                                        <p:cTn id="100" dur="500" fill="hold"/>
                                        <p:tgtEl>
                                          <p:spTgt spid="9"/>
                                        </p:tgtEl>
                                        <p:attrNameLst>
                                          <p:attrName>ppt_x</p:attrName>
                                          <p:attrName>ppt_y</p:attrName>
                                        </p:attrNameLst>
                                      </p:cBhvr>
                                      <p:rCtr x="0" y="81"/>
                                    </p:animMotion>
                                  </p:childTnLst>
                                </p:cTn>
                              </p:par>
                            </p:childTnLst>
                          </p:cTn>
                        </p:par>
                      </p:childTnLst>
                    </p:cTn>
                  </p:par>
                  <p:par>
                    <p:cTn id="101" fill="hold" nodeType="clickPar">
                      <p:stCondLst>
                        <p:cond delay="indefinite"/>
                      </p:stCondLst>
                      <p:childTnLst>
                        <p:par>
                          <p:cTn id="102" fill="hold" nodeType="withGroup">
                            <p:stCondLst>
                              <p:cond delay="0"/>
                            </p:stCondLst>
                            <p:childTnLst>
                              <p:par>
                                <p:cTn id="103" presetID="42" presetClass="path" presetSubtype="0" accel="50000" decel="50000" fill="hold" grpId="1" nodeType="clickEffect">
                                  <p:stCondLst>
                                    <p:cond delay="0"/>
                                  </p:stCondLst>
                                  <p:childTnLst>
                                    <p:animMotion origin="layout" path="M 4.72222E-6 -3.7037E-7 L 4.72222E-6 0.22014 " pathEditMode="relative" rAng="0" ptsTypes="AA">
                                      <p:cBhvr>
                                        <p:cTn id="104" dur="500" fill="hold"/>
                                        <p:tgtEl>
                                          <p:spTgt spid="10"/>
                                        </p:tgtEl>
                                        <p:attrNameLst>
                                          <p:attrName>ppt_x</p:attrName>
                                          <p:attrName>ppt_y</p:attrName>
                                        </p:attrNameLst>
                                      </p:cBhvr>
                                      <p:rCtr x="0" y="110"/>
                                    </p:animMotion>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1" fill="hold" grpId="0" nodeType="clickEffect">
                                  <p:stCondLst>
                                    <p:cond delay="0"/>
                                  </p:stCondLst>
                                  <p:childTnLst>
                                    <p:set>
                                      <p:cBhvr>
                                        <p:cTn id="108" dur="1" fill="hold">
                                          <p:stCondLst>
                                            <p:cond delay="0"/>
                                          </p:stCondLst>
                                        </p:cTn>
                                        <p:tgtEl>
                                          <p:spTgt spid="22"/>
                                        </p:tgtEl>
                                        <p:attrNameLst>
                                          <p:attrName>style.visibility</p:attrName>
                                        </p:attrNameLst>
                                      </p:cBhvr>
                                      <p:to>
                                        <p:strVal val="visible"/>
                                      </p:to>
                                    </p:set>
                                    <p:anim calcmode="lin" valueType="num">
                                      <p:cBhvr additive="base">
                                        <p:cTn id="109" dur="500" fill="hold"/>
                                        <p:tgtEl>
                                          <p:spTgt spid="22"/>
                                        </p:tgtEl>
                                        <p:attrNameLst>
                                          <p:attrName>ppt_x</p:attrName>
                                        </p:attrNameLst>
                                      </p:cBhvr>
                                      <p:tavLst>
                                        <p:tav tm="0">
                                          <p:val>
                                            <p:strVal val="#ppt_x"/>
                                          </p:val>
                                        </p:tav>
                                        <p:tav tm="100000">
                                          <p:val>
                                            <p:strVal val="#ppt_x"/>
                                          </p:val>
                                        </p:tav>
                                      </p:tavLst>
                                    </p:anim>
                                    <p:anim calcmode="lin" valueType="num">
                                      <p:cBhvr additive="base">
                                        <p:cTn id="110"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xit" presetSubtype="0" fill="hold" grpId="2" nodeType="clickEffect">
                                  <p:stCondLst>
                                    <p:cond delay="0"/>
                                  </p:stCondLst>
                                  <p:childTnLst>
                                    <p:set>
                                      <p:cBhvr>
                                        <p:cTn id="114" dur="1" fill="hold">
                                          <p:stCondLst>
                                            <p:cond delay="0"/>
                                          </p:stCondLst>
                                        </p:cTn>
                                        <p:tgtEl>
                                          <p:spTgt spid="9"/>
                                        </p:tgtEl>
                                        <p:attrNameLst>
                                          <p:attrName>style.visibility</p:attrName>
                                        </p:attrNameLst>
                                      </p:cBhvr>
                                      <p:to>
                                        <p:strVal val="hidden"/>
                                      </p:to>
                                    </p:set>
                                  </p:childTnLst>
                                </p:cTn>
                              </p:par>
                              <p:par>
                                <p:cTn id="115" presetID="1" presetClass="exit" presetSubtype="0" fill="hold" grpId="2" nodeType="withEffect">
                                  <p:stCondLst>
                                    <p:cond delay="0"/>
                                  </p:stCondLst>
                                  <p:childTnLst>
                                    <p:set>
                                      <p:cBhvr>
                                        <p:cTn id="116" dur="1" fill="hold">
                                          <p:stCondLst>
                                            <p:cond delay="0"/>
                                          </p:stCondLst>
                                        </p:cTn>
                                        <p:tgtEl>
                                          <p:spTgt spid="10"/>
                                        </p:tgtEl>
                                        <p:attrNameLst>
                                          <p:attrName>style.visibility</p:attrName>
                                        </p:attrNameLst>
                                      </p:cBhvr>
                                      <p:to>
                                        <p:strVal val="hidden"/>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42" presetClass="path" presetSubtype="0" accel="50000" decel="50000" fill="hold" grpId="1" nodeType="clickEffect">
                                  <p:stCondLst>
                                    <p:cond delay="0"/>
                                  </p:stCondLst>
                                  <p:childTnLst>
                                    <p:animMotion origin="layout" path="M 4.72222E-6 -3.7037E-7 L 4.72222E-6 0.22014 " pathEditMode="relative" rAng="0" ptsTypes="AA">
                                      <p:cBhvr>
                                        <p:cTn id="120" dur="500" fill="hold"/>
                                        <p:tgtEl>
                                          <p:spTgt spid="13"/>
                                        </p:tgtEl>
                                        <p:attrNameLst>
                                          <p:attrName>ppt_x</p:attrName>
                                          <p:attrName>ppt_y</p:attrName>
                                        </p:attrNameLst>
                                      </p:cBhvr>
                                      <p:rCtr x="0" y="110"/>
                                    </p:animMotion>
                                  </p:childTnLst>
                                </p:cTn>
                              </p:par>
                            </p:childTnLst>
                          </p:cTn>
                        </p:par>
                      </p:childTnLst>
                    </p:cTn>
                  </p:par>
                  <p:par>
                    <p:cTn id="121" fill="hold" nodeType="clickPar">
                      <p:stCondLst>
                        <p:cond delay="indefinite"/>
                      </p:stCondLst>
                      <p:childTnLst>
                        <p:par>
                          <p:cTn id="122" fill="hold" nodeType="withGroup">
                            <p:stCondLst>
                              <p:cond delay="0"/>
                            </p:stCondLst>
                            <p:childTnLst>
                              <p:par>
                                <p:cTn id="123" presetID="42" presetClass="path" presetSubtype="0" accel="50000" decel="50000" fill="hold" grpId="1" nodeType="clickEffect">
                                  <p:stCondLst>
                                    <p:cond delay="0"/>
                                  </p:stCondLst>
                                  <p:childTnLst>
                                    <p:animMotion origin="layout" path="M 4.72222E-6 0.00347 L 4.72222E-6 0.3368 " pathEditMode="relative" rAng="0" ptsTypes="AA">
                                      <p:cBhvr>
                                        <p:cTn id="124" dur="500" fill="hold"/>
                                        <p:tgtEl>
                                          <p:spTgt spid="14"/>
                                        </p:tgtEl>
                                        <p:attrNameLst>
                                          <p:attrName>ppt_x</p:attrName>
                                          <p:attrName>ppt_y</p:attrName>
                                        </p:attrNameLst>
                                      </p:cBhvr>
                                      <p:rCtr x="0" y="167"/>
                                    </p:animMotion>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 presetClass="exit" presetSubtype="0" fill="hold" grpId="2" nodeType="clickEffect">
                                  <p:stCondLst>
                                    <p:cond delay="0"/>
                                  </p:stCondLst>
                                  <p:childTnLst>
                                    <p:set>
                                      <p:cBhvr>
                                        <p:cTn id="128" dur="1" fill="hold">
                                          <p:stCondLst>
                                            <p:cond delay="0"/>
                                          </p:stCondLst>
                                        </p:cTn>
                                        <p:tgtEl>
                                          <p:spTgt spid="13"/>
                                        </p:tgtEl>
                                        <p:attrNameLst>
                                          <p:attrName>style.visibility</p:attrName>
                                        </p:attrNameLst>
                                      </p:cBhvr>
                                      <p:to>
                                        <p:strVal val="hidden"/>
                                      </p:to>
                                    </p:set>
                                  </p:childTnLst>
                                </p:cTn>
                              </p:par>
                              <p:par>
                                <p:cTn id="129" presetID="1" presetClass="exit" presetSubtype="0" fill="hold" grpId="2" nodeType="withEffect">
                                  <p:stCondLst>
                                    <p:cond delay="0"/>
                                  </p:stCondLst>
                                  <p:childTnLst>
                                    <p:set>
                                      <p:cBhvr>
                                        <p:cTn id="130" dur="1" fill="hold">
                                          <p:stCondLst>
                                            <p:cond delay="0"/>
                                          </p:stCondLst>
                                        </p:cTn>
                                        <p:tgtEl>
                                          <p:spTgt spid="14"/>
                                        </p:tgtEl>
                                        <p:attrNameLst>
                                          <p:attrName>style.visibility</p:attrName>
                                        </p:attrNameLst>
                                      </p:cBhvr>
                                      <p:to>
                                        <p:strVal val="hidden"/>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 presetClass="entr" presetSubtype="1" fill="hold" grpId="0" nodeType="clickEffect">
                                  <p:stCondLst>
                                    <p:cond delay="0"/>
                                  </p:stCondLst>
                                  <p:childTnLst>
                                    <p:set>
                                      <p:cBhvr>
                                        <p:cTn id="134" dur="1" fill="hold">
                                          <p:stCondLst>
                                            <p:cond delay="0"/>
                                          </p:stCondLst>
                                        </p:cTn>
                                        <p:tgtEl>
                                          <p:spTgt spid="23"/>
                                        </p:tgtEl>
                                        <p:attrNameLst>
                                          <p:attrName>style.visibility</p:attrName>
                                        </p:attrNameLst>
                                      </p:cBhvr>
                                      <p:to>
                                        <p:strVal val="visible"/>
                                      </p:to>
                                    </p:set>
                                    <p:anim calcmode="lin" valueType="num">
                                      <p:cBhvr additive="base">
                                        <p:cTn id="135" dur="500" fill="hold"/>
                                        <p:tgtEl>
                                          <p:spTgt spid="23"/>
                                        </p:tgtEl>
                                        <p:attrNameLst>
                                          <p:attrName>ppt_x</p:attrName>
                                        </p:attrNameLst>
                                      </p:cBhvr>
                                      <p:tavLst>
                                        <p:tav tm="0">
                                          <p:val>
                                            <p:strVal val="#ppt_x"/>
                                          </p:val>
                                        </p:tav>
                                        <p:tav tm="100000">
                                          <p:val>
                                            <p:strVal val="#ppt_x"/>
                                          </p:val>
                                        </p:tav>
                                      </p:tavLst>
                                    </p:anim>
                                    <p:anim calcmode="lin" valueType="num">
                                      <p:cBhvr additive="base">
                                        <p:cTn id="136"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137" fill="hold" nodeType="clickPar">
                      <p:stCondLst>
                        <p:cond delay="indefinite"/>
                      </p:stCondLst>
                      <p:childTnLst>
                        <p:par>
                          <p:cTn id="138" fill="hold" nodeType="withGroup">
                            <p:stCondLst>
                              <p:cond delay="0"/>
                            </p:stCondLst>
                            <p:childTnLst>
                              <p:par>
                                <p:cTn id="139" presetID="42" presetClass="path" presetSubtype="0" accel="50000" decel="50000" fill="hold" grpId="1" nodeType="clickEffect">
                                  <p:stCondLst>
                                    <p:cond delay="0"/>
                                  </p:stCondLst>
                                  <p:childTnLst>
                                    <p:animMotion origin="layout" path="M 4.72222E-6 1.11111E-6 L 4.72222E-6 0.33912 " pathEditMode="relative" rAng="0" ptsTypes="AA">
                                      <p:cBhvr>
                                        <p:cTn id="140" dur="500" fill="hold"/>
                                        <p:tgtEl>
                                          <p:spTgt spid="16"/>
                                        </p:tgtEl>
                                        <p:attrNameLst>
                                          <p:attrName>ppt_x</p:attrName>
                                          <p:attrName>ppt_y</p:attrName>
                                        </p:attrNameLst>
                                      </p:cBhvr>
                                      <p:rCtr x="0" y="169"/>
                                    </p:animMotion>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 presetClass="entr" presetSubtype="1" fill="hold" grpId="0" nodeType="clickEffect">
                                  <p:stCondLst>
                                    <p:cond delay="0"/>
                                  </p:stCondLst>
                                  <p:childTnLst>
                                    <p:set>
                                      <p:cBhvr>
                                        <p:cTn id="144" dur="1" fill="hold">
                                          <p:stCondLst>
                                            <p:cond delay="0"/>
                                          </p:stCondLst>
                                        </p:cTn>
                                        <p:tgtEl>
                                          <p:spTgt spid="24"/>
                                        </p:tgtEl>
                                        <p:attrNameLst>
                                          <p:attrName>style.visibility</p:attrName>
                                        </p:attrNameLst>
                                      </p:cBhvr>
                                      <p:to>
                                        <p:strVal val="visible"/>
                                      </p:to>
                                    </p:set>
                                    <p:anim calcmode="lin" valueType="num">
                                      <p:cBhvr additive="base">
                                        <p:cTn id="145" dur="500" fill="hold"/>
                                        <p:tgtEl>
                                          <p:spTgt spid="24"/>
                                        </p:tgtEl>
                                        <p:attrNameLst>
                                          <p:attrName>ppt_x</p:attrName>
                                        </p:attrNameLst>
                                      </p:cBhvr>
                                      <p:tavLst>
                                        <p:tav tm="0">
                                          <p:val>
                                            <p:strVal val="#ppt_x"/>
                                          </p:val>
                                        </p:tav>
                                        <p:tav tm="100000">
                                          <p:val>
                                            <p:strVal val="#ppt_x"/>
                                          </p:val>
                                        </p:tav>
                                      </p:tavLst>
                                    </p:anim>
                                    <p:anim calcmode="lin" valueType="num">
                                      <p:cBhvr additive="base">
                                        <p:cTn id="146"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147" fill="hold" nodeType="clickPar">
                      <p:stCondLst>
                        <p:cond delay="indefinite"/>
                      </p:stCondLst>
                      <p:childTnLst>
                        <p:par>
                          <p:cTn id="148" fill="hold" nodeType="withGroup">
                            <p:stCondLst>
                              <p:cond delay="0"/>
                            </p:stCondLst>
                            <p:childTnLst>
                              <p:par>
                                <p:cTn id="149" presetID="42" presetClass="path" presetSubtype="0" accel="50000" decel="50000" fill="hold" grpId="1" nodeType="clickEffect">
                                  <p:stCondLst>
                                    <p:cond delay="0"/>
                                  </p:stCondLst>
                                  <p:childTnLst>
                                    <p:animMotion origin="layout" path="M 4.72222E-6 2.96296E-6 L 4.72222E-6 0.27615 " pathEditMode="relative" rAng="0" ptsTypes="AA">
                                      <p:cBhvr>
                                        <p:cTn id="150" dur="500" fill="hold"/>
                                        <p:tgtEl>
                                          <p:spTgt spid="15"/>
                                        </p:tgtEl>
                                        <p:attrNameLst>
                                          <p:attrName>ppt_x</p:attrName>
                                          <p:attrName>ppt_y</p:attrName>
                                        </p:attrNameLst>
                                      </p:cBhvr>
                                      <p:rCtr x="0" y="138"/>
                                    </p:animMotion>
                                  </p:childTnLst>
                                </p:cTn>
                              </p:par>
                              <p:par>
                                <p:cTn id="151" presetID="64" presetClass="path" presetSubtype="0" accel="50000" decel="50000" fill="hold" grpId="1" nodeType="withEffect">
                                  <p:stCondLst>
                                    <p:cond delay="0"/>
                                  </p:stCondLst>
                                  <p:childTnLst>
                                    <p:animMotion origin="layout" path="M 0.00035 -3.7037E-6 L 0.00035 -0.22546 " pathEditMode="relative" rAng="0" ptsTypes="AA">
                                      <p:cBhvr>
                                        <p:cTn id="152" dur="1000" fill="hold"/>
                                        <p:tgtEl>
                                          <p:spTgt spid="20"/>
                                        </p:tgtEl>
                                        <p:attrNameLst>
                                          <p:attrName>ppt_x</p:attrName>
                                          <p:attrName>ppt_y</p:attrName>
                                        </p:attrNameLst>
                                      </p:cBhvr>
                                      <p:rCtr x="0" y="-113"/>
                                    </p:animMotion>
                                  </p:childTnLst>
                                </p:cTn>
                              </p:par>
                              <p:par>
                                <p:cTn id="153" presetID="64" presetClass="path" presetSubtype="0" accel="50000" decel="50000" fill="hold" grpId="1" nodeType="withEffect">
                                  <p:stCondLst>
                                    <p:cond delay="0"/>
                                  </p:stCondLst>
                                  <p:childTnLst>
                                    <p:animMotion origin="layout" path="M 0.00087 -4.81481E-6 L 0.00087 -0.22592 " pathEditMode="relative" rAng="0" ptsTypes="AA">
                                      <p:cBhvr>
                                        <p:cTn id="154" dur="1000" fill="hold"/>
                                        <p:tgtEl>
                                          <p:spTgt spid="21"/>
                                        </p:tgtEl>
                                        <p:attrNameLst>
                                          <p:attrName>ppt_x</p:attrName>
                                          <p:attrName>ppt_y</p:attrName>
                                        </p:attrNameLst>
                                      </p:cBhvr>
                                      <p:rCtr x="0" y="-113"/>
                                    </p:animMotion>
                                  </p:childTnLst>
                                </p:cTn>
                              </p:par>
                            </p:childTnLst>
                          </p:cTn>
                        </p:par>
                      </p:childTnLst>
                    </p:cTn>
                  </p:par>
                  <p:par>
                    <p:cTn id="155" fill="hold" nodeType="clickPar">
                      <p:stCondLst>
                        <p:cond delay="indefinite"/>
                      </p:stCondLst>
                      <p:childTnLst>
                        <p:par>
                          <p:cTn id="156" fill="hold" nodeType="withGroup">
                            <p:stCondLst>
                              <p:cond delay="0"/>
                            </p:stCondLst>
                            <p:childTnLst>
                              <p:par>
                                <p:cTn id="157" presetID="1" presetClass="exit" presetSubtype="0" fill="hold" grpId="2" nodeType="clickEffect">
                                  <p:stCondLst>
                                    <p:cond delay="0"/>
                                  </p:stCondLst>
                                  <p:childTnLst>
                                    <p:set>
                                      <p:cBhvr>
                                        <p:cTn id="158" dur="1" fill="hold">
                                          <p:stCondLst>
                                            <p:cond delay="0"/>
                                          </p:stCondLst>
                                        </p:cTn>
                                        <p:tgtEl>
                                          <p:spTgt spid="16"/>
                                        </p:tgtEl>
                                        <p:attrNameLst>
                                          <p:attrName>style.visibility</p:attrName>
                                        </p:attrNameLst>
                                      </p:cBhvr>
                                      <p:to>
                                        <p:strVal val="hidden"/>
                                      </p:to>
                                    </p:set>
                                  </p:childTnLst>
                                </p:cTn>
                              </p:par>
                              <p:par>
                                <p:cTn id="159" presetID="1" presetClass="exit" presetSubtype="0" fill="hold" grpId="2" nodeType="withEffect">
                                  <p:stCondLst>
                                    <p:cond delay="0"/>
                                  </p:stCondLst>
                                  <p:childTnLst>
                                    <p:set>
                                      <p:cBhvr>
                                        <p:cTn id="160"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9" grpId="1" animBg="1"/>
      <p:bldP spid="9" grpId="2" animBg="1"/>
      <p:bldP spid="10" grpId="0" animBg="1"/>
      <p:bldP spid="10" grpId="1" animBg="1"/>
      <p:bldP spid="10" grpId="2" animBg="1"/>
      <p:bldP spid="11" grpId="0" animBg="1"/>
      <p:bldP spid="11" grpId="1" animBg="1"/>
      <p:bldP spid="11" grpId="2" animBg="1"/>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8" grpId="0" animBg="1"/>
      <p:bldP spid="19" grpId="0" animBg="1"/>
      <p:bldP spid="20" grpId="0" animBg="1"/>
      <p:bldP spid="20" grpId="1" animBg="1"/>
      <p:bldP spid="21" grpId="0"/>
      <p:bldP spid="21" grpId="1"/>
      <p:bldP spid="22" grpId="0" animBg="1"/>
      <p:bldP spid="23"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1" name="Title 1"/>
          <p:cNvSpPr>
            <a:spLocks noGrp="1"/>
          </p:cNvSpPr>
          <p:nvPr>
            <p:ph type="title"/>
          </p:nvPr>
        </p:nvSpPr>
        <p:spPr>
          <a:xfrm>
            <a:off x="228600" y="152400"/>
            <a:ext cx="8915400" cy="1066800"/>
          </a:xfrm>
        </p:spPr>
        <p:txBody>
          <a:bodyPr/>
          <a:lstStyle/>
          <a:p>
            <a:r>
              <a:rPr lang="en-US" altLang="en-US" smtClean="0"/>
              <a:t>QoS-Aware Memory Scheduling: Evolution</a:t>
            </a:r>
          </a:p>
        </p:txBody>
      </p:sp>
      <p:sp>
        <p:nvSpPr>
          <p:cNvPr id="3" name="Content Placeholder 2"/>
          <p:cNvSpPr>
            <a:spLocks noGrp="1"/>
          </p:cNvSpPr>
          <p:nvPr>
            <p:ph idx="1"/>
          </p:nvPr>
        </p:nvSpPr>
        <p:spPr>
          <a:xfrm>
            <a:off x="228600" y="981075"/>
            <a:ext cx="8610600" cy="5051425"/>
          </a:xfrm>
        </p:spPr>
        <p:txBody>
          <a:bodyPr/>
          <a:lstStyle/>
          <a:p>
            <a:r>
              <a:rPr lang="en-US" altLang="en-US" smtClean="0">
                <a:solidFill>
                  <a:srgbClr val="0000FF"/>
                </a:solidFill>
              </a:rPr>
              <a:t>Stall-time fair memory scheduling </a:t>
            </a:r>
            <a:r>
              <a:rPr lang="en-US" altLang="en-US" sz="1800" smtClean="0">
                <a:solidFill>
                  <a:srgbClr val="008000"/>
                </a:solidFill>
              </a:rPr>
              <a:t>[Mutlu+ MICRO’07]</a:t>
            </a:r>
          </a:p>
          <a:p>
            <a:pPr lvl="1"/>
            <a:r>
              <a:rPr lang="en-US" altLang="en-US" sz="2000" smtClean="0"/>
              <a:t>Idea: Estimate and balance thread slowdowns</a:t>
            </a:r>
          </a:p>
          <a:p>
            <a:pPr lvl="1"/>
            <a:r>
              <a:rPr lang="en-US" altLang="en-US" sz="2000" smtClean="0"/>
              <a:t>Takeaway: </a:t>
            </a:r>
            <a:r>
              <a:rPr lang="en-US" altLang="en-US" sz="2000" smtClean="0">
                <a:solidFill>
                  <a:srgbClr val="FF0000"/>
                </a:solidFill>
              </a:rPr>
              <a:t>Proportional thread progress improves performa</a:t>
            </a:r>
            <a:r>
              <a:rPr lang="en-US" altLang="en-US" smtClean="0">
                <a:solidFill>
                  <a:srgbClr val="FF0000"/>
                </a:solidFill>
              </a:rPr>
              <a:t>nce, </a:t>
            </a:r>
            <a:r>
              <a:rPr lang="en-US" altLang="en-US" sz="2000" smtClean="0">
                <a:solidFill>
                  <a:srgbClr val="FF0000"/>
                </a:solidFill>
              </a:rPr>
              <a:t>especially when threads are “heavy” </a:t>
            </a:r>
            <a:r>
              <a:rPr lang="en-US" altLang="en-US" sz="2000" smtClean="0"/>
              <a:t>(memory intensive)</a:t>
            </a:r>
          </a:p>
          <a:p>
            <a:pPr lvl="1"/>
            <a:endParaRPr lang="en-US" altLang="en-US" sz="1500" smtClean="0"/>
          </a:p>
          <a:p>
            <a:r>
              <a:rPr lang="en-US" altLang="en-US" smtClean="0">
                <a:solidFill>
                  <a:srgbClr val="0000FF"/>
                </a:solidFill>
              </a:rPr>
              <a:t>Parallelism-aware batch scheduling </a:t>
            </a:r>
            <a:r>
              <a:rPr lang="en-US" altLang="en-US" sz="1800" smtClean="0">
                <a:solidFill>
                  <a:srgbClr val="008000"/>
                </a:solidFill>
              </a:rPr>
              <a:t>[Mutlu+ ISCA’08, Top Picks’09]</a:t>
            </a:r>
          </a:p>
          <a:p>
            <a:pPr lvl="1"/>
            <a:r>
              <a:rPr lang="en-US" altLang="en-US" sz="2000" smtClean="0"/>
              <a:t>Idea: Rank threads and service in rank order (to preserve bank parallelism); batch requests to prevent starvation</a:t>
            </a:r>
          </a:p>
          <a:p>
            <a:pPr lvl="1"/>
            <a:r>
              <a:rPr lang="en-US" altLang="en-US" sz="2000" smtClean="0"/>
              <a:t>Takeaway: </a:t>
            </a:r>
            <a:r>
              <a:rPr lang="en-US" altLang="en-US" sz="2000" smtClean="0">
                <a:solidFill>
                  <a:srgbClr val="FF0000"/>
                </a:solidFill>
              </a:rPr>
              <a:t>Preserving within-thread bank-parallelism improves performance</a:t>
            </a:r>
            <a:r>
              <a:rPr lang="en-US" altLang="en-US" sz="2000" smtClean="0"/>
              <a:t>; request batching improves fairness</a:t>
            </a:r>
          </a:p>
          <a:p>
            <a:pPr lvl="1"/>
            <a:endParaRPr lang="en-US" altLang="en-US" sz="1500" smtClean="0"/>
          </a:p>
          <a:p>
            <a:r>
              <a:rPr lang="en-US" altLang="en-US" smtClean="0">
                <a:solidFill>
                  <a:srgbClr val="0000FF"/>
                </a:solidFill>
              </a:rPr>
              <a:t>ATLAS memory scheduler </a:t>
            </a:r>
            <a:r>
              <a:rPr lang="en-US" altLang="en-US" sz="1800" smtClean="0">
                <a:solidFill>
                  <a:srgbClr val="008000"/>
                </a:solidFill>
              </a:rPr>
              <a:t>[Kim+ HPCA’10]</a:t>
            </a:r>
          </a:p>
          <a:p>
            <a:pPr lvl="1"/>
            <a:r>
              <a:rPr lang="en-US" altLang="en-US" sz="2000" smtClean="0"/>
              <a:t>Idea: Prioritize threads that have attained the least service from the memory scheduler </a:t>
            </a:r>
          </a:p>
          <a:p>
            <a:pPr lvl="1"/>
            <a:r>
              <a:rPr lang="en-US" altLang="en-US" sz="2000" smtClean="0"/>
              <a:t>Takeaway: </a:t>
            </a:r>
            <a:r>
              <a:rPr lang="en-US" altLang="en-US" sz="2000" smtClean="0">
                <a:solidFill>
                  <a:srgbClr val="FF0000"/>
                </a:solidFill>
              </a:rPr>
              <a:t>Prioritizing “light” threads improves performance</a:t>
            </a:r>
          </a:p>
          <a:p>
            <a:pPr lvl="1"/>
            <a:endParaRPr lang="en-US" altLang="en-US" sz="1800" smtClean="0"/>
          </a:p>
          <a:p>
            <a:pPr lvl="1"/>
            <a:endParaRPr lang="en-US" altLang="en-US" smtClean="0"/>
          </a:p>
          <a:p>
            <a:endParaRPr lang="en-US" altLang="en-US" smtClean="0"/>
          </a:p>
        </p:txBody>
      </p:sp>
      <p:sp>
        <p:nvSpPr>
          <p:cNvPr id="60928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497C9F2-D9DC-47AF-A673-6F5AEEF9F9C7}" type="slidenum">
              <a:rPr lang="en-US" altLang="en-US" sz="1600">
                <a:solidFill>
                  <a:srgbClr val="000000"/>
                </a:solidFill>
                <a:latin typeface="Garamond" panose="02020404030301010803" pitchFamily="18" charset="0"/>
              </a:rPr>
              <a:pPr eaLnBrk="1" hangingPunct="1"/>
              <a:t>42</a:t>
            </a:fld>
            <a:endParaRPr lang="en-US" altLang="en-US" sz="1600">
              <a:solidFill>
                <a:srgbClr val="000000"/>
              </a:solidFill>
              <a:latin typeface="Garamond" panose="02020404030301010803"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5181600" y="1828800"/>
            <a:ext cx="3352800" cy="533400"/>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13" rIns="0" bIns="45713" anchor="ctr"/>
          <a:lstStyle>
            <a:lvl1pPr marL="342900" indent="-342900" defTabSz="912813" eaLnBrk="0" hangingPunct="0">
              <a:defRPr sz="2400">
                <a:solidFill>
                  <a:schemeClr val="tx1"/>
                </a:solidFill>
                <a:latin typeface="Arial" panose="020B0604020202020204" pitchFamily="34" charset="0"/>
                <a:ea typeface="MS PGothic" panose="020B0600070205080204" pitchFamily="34" charset="-128"/>
              </a:defRPr>
            </a:lvl1pPr>
            <a:lvl2pPr marL="11430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1" eaLnBrk="1" hangingPunct="1"/>
            <a:r>
              <a:rPr lang="en-US" altLang="en-US" sz="2000">
                <a:solidFill>
                  <a:srgbClr val="000000"/>
                </a:solidFill>
                <a:latin typeface="Calibri" panose="020F0502020204030204" pitchFamily="34" charset="0"/>
              </a:rPr>
              <a:t>Take turns accessing memory</a:t>
            </a:r>
            <a:endParaRPr lang="en-US" altLang="en-US" sz="2000" b="1">
              <a:solidFill>
                <a:srgbClr val="FF0000"/>
              </a:solidFill>
              <a:latin typeface="Calibri" panose="020F0502020204030204" pitchFamily="34" charset="0"/>
              <a:sym typeface="Wingdings" panose="05000000000000000000" pitchFamily="2" charset="2"/>
            </a:endParaRPr>
          </a:p>
        </p:txBody>
      </p:sp>
      <p:sp>
        <p:nvSpPr>
          <p:cNvPr id="610306" name="Title 1"/>
          <p:cNvSpPr>
            <a:spLocks noGrp="1"/>
          </p:cNvSpPr>
          <p:nvPr>
            <p:ph type="title"/>
          </p:nvPr>
        </p:nvSpPr>
        <p:spPr/>
        <p:txBody>
          <a:bodyPr/>
          <a:lstStyle/>
          <a:p>
            <a:r>
              <a:rPr lang="en-US" altLang="en-US" smtClean="0"/>
              <a:t>Throughput vs. Fairness</a:t>
            </a:r>
          </a:p>
        </p:txBody>
      </p:sp>
      <p:sp>
        <p:nvSpPr>
          <p:cNvPr id="6103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7910CE6-C65D-4291-93E8-76468A28189D}" type="slidenum">
              <a:rPr lang="en-US" altLang="en-US" sz="1200">
                <a:solidFill>
                  <a:srgbClr val="898989"/>
                </a:solidFill>
                <a:latin typeface="Calibri" panose="020F0502020204030204" pitchFamily="34" charset="0"/>
              </a:rPr>
              <a:pPr eaLnBrk="1" hangingPunct="1"/>
              <a:t>43</a:t>
            </a:fld>
            <a:endParaRPr lang="en-US" altLang="en-US" sz="1200">
              <a:solidFill>
                <a:srgbClr val="898989"/>
              </a:solidFill>
              <a:latin typeface="Calibri" panose="020F0502020204030204" pitchFamily="34" charset="0"/>
            </a:endParaRPr>
          </a:p>
        </p:txBody>
      </p:sp>
      <p:sp>
        <p:nvSpPr>
          <p:cNvPr id="12" name="TextBox 11"/>
          <p:cNvSpPr txBox="1"/>
          <p:nvPr/>
        </p:nvSpPr>
        <p:spPr>
          <a:xfrm>
            <a:off x="5181600" y="1398588"/>
            <a:ext cx="3124200" cy="430212"/>
          </a:xfrm>
          <a:prstGeom prst="rect">
            <a:avLst/>
          </a:prstGeom>
        </p:spPr>
        <p:style>
          <a:lnRef idx="2">
            <a:schemeClr val="dk1">
              <a:shade val="50000"/>
            </a:schemeClr>
          </a:lnRef>
          <a:fillRef idx="1">
            <a:schemeClr val="dk1"/>
          </a:fillRef>
          <a:effectRef idx="0">
            <a:schemeClr val="dk1"/>
          </a:effectRef>
          <a:fontRef idx="minor">
            <a:schemeClr val="lt1"/>
          </a:fontRef>
        </p:style>
        <p:txBody>
          <a:bodyPr lIns="91425" tIns="45713" rIns="91425" bIns="45713">
            <a:spAutoFit/>
          </a:bodyPr>
          <a:lstStyle/>
          <a:p>
            <a:pPr algn="ctr" defTabSz="914259" fontAlgn="auto">
              <a:spcBef>
                <a:spcPts val="0"/>
              </a:spcBef>
              <a:spcAft>
                <a:spcPts val="0"/>
              </a:spcAft>
              <a:defRPr/>
            </a:pPr>
            <a:r>
              <a:rPr lang="en-US" sz="2200" b="1" i="1" dirty="0">
                <a:solidFill>
                  <a:prstClr val="white"/>
                </a:solidFill>
              </a:rPr>
              <a:t>Fairness biased </a:t>
            </a:r>
            <a:r>
              <a:rPr lang="en-US" sz="2200" i="1" dirty="0">
                <a:solidFill>
                  <a:prstClr val="white"/>
                </a:solidFill>
              </a:rPr>
              <a:t>approach</a:t>
            </a:r>
          </a:p>
        </p:txBody>
      </p:sp>
      <p:sp>
        <p:nvSpPr>
          <p:cNvPr id="14" name="Rounded Rectangle 13"/>
          <p:cNvSpPr>
            <a:spLocks noChangeArrowheads="1"/>
          </p:cNvSpPr>
          <p:nvPr/>
        </p:nvSpPr>
        <p:spPr bwMode="auto">
          <a:xfrm>
            <a:off x="2114550" y="3957638"/>
            <a:ext cx="1181100" cy="457200"/>
          </a:xfrm>
          <a:prstGeom prst="roundRect">
            <a:avLst>
              <a:gd name="adj" fmla="val 16667"/>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blurRad="40000" dist="23000" dir="5400000" rotWithShape="0">
              <a:srgbClr val="808080">
                <a:alpha val="34999"/>
              </a:srgbClr>
            </a:outerShdw>
          </a:effectLst>
        </p:spPr>
        <p:txBody>
          <a:bodyPr lIns="0" tIns="45713" rIns="0" bIns="45713" anchor="ctr"/>
          <a:lstStyle/>
          <a:p>
            <a:pPr algn="ctr" defTabSz="914259" fontAlgn="auto">
              <a:spcBef>
                <a:spcPts val="0"/>
              </a:spcBef>
              <a:spcAft>
                <a:spcPts val="0"/>
              </a:spcAft>
              <a:defRPr/>
            </a:pPr>
            <a:r>
              <a:rPr lang="en-US" sz="2000" dirty="0">
                <a:solidFill>
                  <a:prstClr val="white"/>
                </a:solidFill>
                <a:latin typeface="Calibri"/>
                <a:ea typeface="+mn-ea"/>
              </a:rPr>
              <a:t>thread C</a:t>
            </a:r>
          </a:p>
        </p:txBody>
      </p:sp>
      <p:sp>
        <p:nvSpPr>
          <p:cNvPr id="15" name="Rounded Rectangle 14"/>
          <p:cNvSpPr>
            <a:spLocks noChangeArrowheads="1"/>
          </p:cNvSpPr>
          <p:nvPr/>
        </p:nvSpPr>
        <p:spPr bwMode="auto">
          <a:xfrm>
            <a:off x="2241550" y="3481388"/>
            <a:ext cx="927100" cy="304800"/>
          </a:xfrm>
          <a:prstGeom prst="roundRect">
            <a:avLst>
              <a:gd name="adj" fmla="val 16667"/>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blurRad="40000" dist="23000" dir="5400000" rotWithShape="0">
              <a:srgbClr val="808080">
                <a:alpha val="34999"/>
              </a:srgbClr>
            </a:outerShdw>
          </a:effectLst>
        </p:spPr>
        <p:txBody>
          <a:bodyPr lIns="0" tIns="45713" rIns="0" bIns="45713" anchor="ctr"/>
          <a:lstStyle/>
          <a:p>
            <a:pPr algn="ctr" defTabSz="914259" fontAlgn="auto">
              <a:spcBef>
                <a:spcPts val="0"/>
              </a:spcBef>
              <a:spcAft>
                <a:spcPts val="0"/>
              </a:spcAft>
              <a:defRPr/>
            </a:pPr>
            <a:r>
              <a:rPr lang="en-US" sz="1600" dirty="0">
                <a:solidFill>
                  <a:prstClr val="white"/>
                </a:solidFill>
                <a:latin typeface="Calibri"/>
                <a:ea typeface="+mn-ea"/>
              </a:rPr>
              <a:t>thread B</a:t>
            </a:r>
          </a:p>
        </p:txBody>
      </p:sp>
      <p:sp>
        <p:nvSpPr>
          <p:cNvPr id="16" name="Rounded Rectangle 15"/>
          <p:cNvSpPr>
            <a:spLocks noChangeArrowheads="1"/>
          </p:cNvSpPr>
          <p:nvPr/>
        </p:nvSpPr>
        <p:spPr bwMode="auto">
          <a:xfrm>
            <a:off x="2362200" y="3195638"/>
            <a:ext cx="685800" cy="114300"/>
          </a:xfrm>
          <a:prstGeom prst="roundRect">
            <a:avLst>
              <a:gd name="adj" fmla="val 16667"/>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blurRad="40000" dist="23000" dir="5400000" rotWithShape="0">
              <a:srgbClr val="808080">
                <a:alpha val="34999"/>
              </a:srgbClr>
            </a:outerShdw>
          </a:effectLst>
        </p:spPr>
        <p:txBody>
          <a:bodyPr lIns="0" tIns="45713" rIns="0" bIns="45713" anchor="ctr"/>
          <a:lstStyle/>
          <a:p>
            <a:pPr algn="ctr" defTabSz="914259" fontAlgn="auto">
              <a:spcBef>
                <a:spcPts val="0"/>
              </a:spcBef>
              <a:spcAft>
                <a:spcPts val="0"/>
              </a:spcAft>
              <a:defRPr/>
            </a:pPr>
            <a:r>
              <a:rPr lang="en-US" sz="1200" dirty="0">
                <a:solidFill>
                  <a:prstClr val="white"/>
                </a:solidFill>
                <a:latin typeface="Calibri"/>
                <a:ea typeface="+mn-ea"/>
              </a:rPr>
              <a:t>thread A</a:t>
            </a:r>
          </a:p>
        </p:txBody>
      </p:sp>
      <p:sp>
        <p:nvSpPr>
          <p:cNvPr id="33" name="TextBox 32"/>
          <p:cNvSpPr txBox="1"/>
          <p:nvPr/>
        </p:nvSpPr>
        <p:spPr>
          <a:xfrm>
            <a:off x="152400" y="3443288"/>
            <a:ext cx="1676400" cy="769937"/>
          </a:xfrm>
          <a:prstGeom prst="rect">
            <a:avLst/>
          </a:prstGeom>
          <a:noFill/>
        </p:spPr>
        <p:txBody>
          <a:bodyPr lIns="91425" tIns="45713" rIns="91425" bIns="45713">
            <a:spAutoFit/>
          </a:bodyPr>
          <a:lstStyle/>
          <a:p>
            <a:pPr algn="ctr" defTabSz="914259" fontAlgn="auto">
              <a:spcBef>
                <a:spcPts val="0"/>
              </a:spcBef>
              <a:spcAft>
                <a:spcPts val="0"/>
              </a:spcAft>
              <a:defRPr/>
            </a:pPr>
            <a:r>
              <a:rPr lang="en-US" sz="2200" i="1" dirty="0">
                <a:solidFill>
                  <a:prstClr val="black"/>
                </a:solidFill>
                <a:latin typeface="Calibri"/>
                <a:ea typeface="+mn-ea"/>
              </a:rPr>
              <a:t>less memory </a:t>
            </a:r>
            <a:br>
              <a:rPr lang="en-US" sz="2200" i="1" dirty="0">
                <a:solidFill>
                  <a:prstClr val="black"/>
                </a:solidFill>
                <a:latin typeface="Calibri"/>
                <a:ea typeface="+mn-ea"/>
              </a:rPr>
            </a:br>
            <a:r>
              <a:rPr lang="en-US" sz="2200" i="1" dirty="0">
                <a:solidFill>
                  <a:prstClr val="black"/>
                </a:solidFill>
                <a:latin typeface="Calibri"/>
                <a:ea typeface="+mn-ea"/>
              </a:rPr>
              <a:t>intensive</a:t>
            </a:r>
          </a:p>
        </p:txBody>
      </p:sp>
      <p:cxnSp>
        <p:nvCxnSpPr>
          <p:cNvPr id="34" name="Straight Arrow Connector 33"/>
          <p:cNvCxnSpPr/>
          <p:nvPr/>
        </p:nvCxnSpPr>
        <p:spPr>
          <a:xfrm rot="5400000" flipH="1" flipV="1">
            <a:off x="1181100" y="3767138"/>
            <a:ext cx="1293813" cy="1587"/>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6200000" flipV="1">
            <a:off x="2933700" y="3767138"/>
            <a:ext cx="1295400" cy="0"/>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581400" y="3443288"/>
            <a:ext cx="1066800" cy="769937"/>
          </a:xfrm>
          <a:prstGeom prst="rect">
            <a:avLst/>
          </a:prstGeom>
          <a:noFill/>
        </p:spPr>
        <p:txBody>
          <a:bodyPr lIns="91425" tIns="45713" rIns="91425" bIns="45713">
            <a:spAutoFit/>
          </a:bodyPr>
          <a:lstStyle/>
          <a:p>
            <a:pPr algn="ctr" defTabSz="914259" fontAlgn="auto">
              <a:spcBef>
                <a:spcPts val="0"/>
              </a:spcBef>
              <a:spcAft>
                <a:spcPts val="0"/>
              </a:spcAft>
              <a:defRPr/>
            </a:pPr>
            <a:r>
              <a:rPr lang="en-US" sz="2200" i="1" dirty="0">
                <a:solidFill>
                  <a:prstClr val="black"/>
                </a:solidFill>
                <a:latin typeface="Calibri"/>
                <a:ea typeface="+mn-ea"/>
              </a:rPr>
              <a:t>higher</a:t>
            </a:r>
          </a:p>
          <a:p>
            <a:pPr algn="ctr" defTabSz="914259" fontAlgn="auto">
              <a:spcBef>
                <a:spcPts val="0"/>
              </a:spcBef>
              <a:spcAft>
                <a:spcPts val="0"/>
              </a:spcAft>
              <a:defRPr/>
            </a:pPr>
            <a:r>
              <a:rPr lang="en-US" sz="2200" i="1" dirty="0">
                <a:solidFill>
                  <a:prstClr val="black"/>
                </a:solidFill>
                <a:latin typeface="Calibri"/>
                <a:ea typeface="+mn-ea"/>
              </a:rPr>
              <a:t>priority</a:t>
            </a:r>
          </a:p>
        </p:txBody>
      </p:sp>
      <p:sp>
        <p:nvSpPr>
          <p:cNvPr id="47" name="Rectangle 46"/>
          <p:cNvSpPr/>
          <p:nvPr/>
        </p:nvSpPr>
        <p:spPr>
          <a:xfrm>
            <a:off x="533400" y="1828800"/>
            <a:ext cx="4343400" cy="533400"/>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13" rIns="0" bIns="45713" anchor="ctr"/>
          <a:lstStyle>
            <a:lvl1pPr marL="342900" indent="-342900" defTabSz="912813" eaLnBrk="0" hangingPunct="0">
              <a:defRPr sz="2400">
                <a:solidFill>
                  <a:schemeClr val="tx1"/>
                </a:solidFill>
                <a:latin typeface="Arial" panose="020B0604020202020204" pitchFamily="34" charset="0"/>
                <a:ea typeface="MS PGothic" panose="020B0600070205080204" pitchFamily="34" charset="-128"/>
              </a:defRPr>
            </a:lvl1pPr>
            <a:lvl2pPr marL="11430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1" eaLnBrk="1" hangingPunct="1"/>
            <a:r>
              <a:rPr lang="en-US" altLang="en-US" sz="2000">
                <a:solidFill>
                  <a:srgbClr val="000000"/>
                </a:solidFill>
                <a:latin typeface="Calibri" panose="020F0502020204030204" pitchFamily="34" charset="0"/>
              </a:rPr>
              <a:t>Prioritize less memory-intensive threads</a:t>
            </a:r>
            <a:endParaRPr lang="en-US" altLang="en-US" sz="2000" b="1">
              <a:solidFill>
                <a:srgbClr val="FF0000"/>
              </a:solidFill>
              <a:latin typeface="Calibri" panose="020F0502020204030204" pitchFamily="34" charset="0"/>
              <a:sym typeface="Wingdings" panose="05000000000000000000" pitchFamily="2" charset="2"/>
            </a:endParaRPr>
          </a:p>
        </p:txBody>
      </p:sp>
      <p:sp>
        <p:nvSpPr>
          <p:cNvPr id="11" name="TextBox 10"/>
          <p:cNvSpPr txBox="1"/>
          <p:nvPr/>
        </p:nvSpPr>
        <p:spPr>
          <a:xfrm>
            <a:off x="533400" y="1398588"/>
            <a:ext cx="3733800" cy="43021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lIns="91425" tIns="45713" rIns="91425" bIns="45713">
            <a:spAutoFit/>
          </a:bodyPr>
          <a:lstStyle/>
          <a:p>
            <a:pPr algn="ctr" defTabSz="914259" fontAlgn="auto">
              <a:spcBef>
                <a:spcPts val="0"/>
              </a:spcBef>
              <a:spcAft>
                <a:spcPts val="0"/>
              </a:spcAft>
              <a:defRPr/>
            </a:pPr>
            <a:r>
              <a:rPr lang="en-US" sz="2200" b="1" i="1" dirty="0">
                <a:solidFill>
                  <a:prstClr val="white"/>
                </a:solidFill>
              </a:rPr>
              <a:t>Throughput biased </a:t>
            </a:r>
            <a:r>
              <a:rPr lang="en-US" sz="2200" i="1" dirty="0">
                <a:solidFill>
                  <a:prstClr val="white"/>
                </a:solidFill>
              </a:rPr>
              <a:t>approach</a:t>
            </a:r>
          </a:p>
        </p:txBody>
      </p:sp>
      <p:sp>
        <p:nvSpPr>
          <p:cNvPr id="49" name="Rectangle 48"/>
          <p:cNvSpPr/>
          <p:nvPr/>
        </p:nvSpPr>
        <p:spPr>
          <a:xfrm>
            <a:off x="1371600" y="2605088"/>
            <a:ext cx="2667000" cy="28575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0" rIns="0" bIns="0" anchor="ctr"/>
          <a:lstStyle>
            <a:lvl1pPr marL="342900" indent="-342900" defTabSz="912813" eaLnBrk="0" hangingPunct="0">
              <a:defRPr sz="2400">
                <a:solidFill>
                  <a:schemeClr val="tx1"/>
                </a:solidFill>
                <a:latin typeface="Arial" panose="020B0604020202020204" pitchFamily="34" charset="0"/>
                <a:ea typeface="MS PGothic" panose="020B0600070205080204" pitchFamily="34" charset="-128"/>
              </a:defRPr>
            </a:lvl1pPr>
            <a:lvl2pPr marL="1588"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1" algn="ctr" eaLnBrk="1" hangingPunct="1">
              <a:lnSpc>
                <a:spcPct val="80000"/>
              </a:lnSpc>
            </a:pPr>
            <a:r>
              <a:rPr lang="en-US" altLang="en-US" b="1">
                <a:solidFill>
                  <a:srgbClr val="006633"/>
                </a:solidFill>
                <a:latin typeface="Calibri" panose="020F0502020204030204" pitchFamily="34" charset="0"/>
              </a:rPr>
              <a:t>Good for throughput</a:t>
            </a:r>
            <a:endParaRPr lang="en-US" altLang="en-US" b="1">
              <a:solidFill>
                <a:srgbClr val="006633"/>
              </a:solidFill>
              <a:latin typeface="Calibri" panose="020F0502020204030204" pitchFamily="34" charset="0"/>
              <a:sym typeface="Wingdings" panose="05000000000000000000" pitchFamily="2" charset="2"/>
            </a:endParaRPr>
          </a:p>
        </p:txBody>
      </p:sp>
      <p:cxnSp>
        <p:nvCxnSpPr>
          <p:cNvPr id="51" name="Shape 50"/>
          <p:cNvCxnSpPr>
            <a:stCxn id="49" idx="2"/>
            <a:endCxn id="16" idx="0"/>
          </p:cNvCxnSpPr>
          <p:nvPr/>
        </p:nvCxnSpPr>
        <p:spPr>
          <a:xfrm rot="5400000">
            <a:off x="2553494" y="3044031"/>
            <a:ext cx="304800" cy="1588"/>
          </a:xfrm>
          <a:prstGeom prst="curvedConnector3">
            <a:avLst>
              <a:gd name="adj1" fmla="val 50000"/>
            </a:avLst>
          </a:prstGeom>
          <a:ln w="19050">
            <a:solidFill>
              <a:srgbClr val="006633"/>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62" name="Explosion 1 61"/>
          <p:cNvSpPr/>
          <p:nvPr/>
        </p:nvSpPr>
        <p:spPr>
          <a:xfrm>
            <a:off x="1905000" y="4205288"/>
            <a:ext cx="457200" cy="381000"/>
          </a:xfrm>
          <a:prstGeom prst="irregularSeal1">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anchor="ct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66" name="TextBox 65"/>
          <p:cNvSpPr txBox="1"/>
          <p:nvPr/>
        </p:nvSpPr>
        <p:spPr>
          <a:xfrm>
            <a:off x="914400" y="4567238"/>
            <a:ext cx="3429000" cy="492125"/>
          </a:xfrm>
          <a:prstGeom prst="rect">
            <a:avLst/>
          </a:prstGeom>
          <a:noFill/>
        </p:spPr>
        <p:txBody>
          <a:bodyPr lIns="0" tIns="45713" rIns="0" bIns="45713">
            <a:spAutoFit/>
          </a:bodyP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600" b="1" i="1">
                <a:solidFill>
                  <a:srgbClr val="FF0000"/>
                </a:solidFill>
                <a:latin typeface="Calibri" panose="020F0502020204030204" pitchFamily="34" charset="0"/>
              </a:rPr>
              <a:t>starvation </a:t>
            </a:r>
            <a:r>
              <a:rPr lang="en-US" altLang="en-US" sz="2600" b="1">
                <a:solidFill>
                  <a:srgbClr val="FF0000"/>
                </a:solidFill>
                <a:latin typeface="Calibri" panose="020F0502020204030204" pitchFamily="34" charset="0"/>
                <a:sym typeface="Wingdings" panose="05000000000000000000" pitchFamily="2" charset="2"/>
              </a:rPr>
              <a:t></a:t>
            </a:r>
            <a:r>
              <a:rPr lang="en-US" altLang="en-US" sz="2600" b="1" i="1">
                <a:solidFill>
                  <a:srgbClr val="FF0000"/>
                </a:solidFill>
                <a:latin typeface="Calibri" panose="020F0502020204030204" pitchFamily="34" charset="0"/>
                <a:sym typeface="Wingdings" panose="05000000000000000000" pitchFamily="2" charset="2"/>
              </a:rPr>
              <a:t> unfairness</a:t>
            </a:r>
            <a:endParaRPr lang="en-US" altLang="en-US" sz="2600" b="1" i="1">
              <a:solidFill>
                <a:srgbClr val="FF0000"/>
              </a:solidFill>
              <a:latin typeface="Calibri" panose="020F0502020204030204" pitchFamily="34" charset="0"/>
            </a:endParaRPr>
          </a:p>
        </p:txBody>
      </p:sp>
      <p:sp>
        <p:nvSpPr>
          <p:cNvPr id="84" name="Rounded Rectangle 83"/>
          <p:cNvSpPr>
            <a:spLocks noChangeArrowheads="1"/>
          </p:cNvSpPr>
          <p:nvPr/>
        </p:nvSpPr>
        <p:spPr bwMode="auto">
          <a:xfrm>
            <a:off x="5257800" y="3576638"/>
            <a:ext cx="1181100" cy="457200"/>
          </a:xfrm>
          <a:prstGeom prst="roundRect">
            <a:avLst>
              <a:gd name="adj" fmla="val 16667"/>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blurRad="40000" dist="23000" dir="5400000" rotWithShape="0">
              <a:srgbClr val="808080">
                <a:alpha val="34999"/>
              </a:srgbClr>
            </a:outerShdw>
          </a:effectLst>
        </p:spPr>
        <p:txBody>
          <a:bodyPr lIns="0" tIns="45713" rIns="0" bIns="45713" anchor="ctr"/>
          <a:lstStyle/>
          <a:p>
            <a:pPr algn="ctr" defTabSz="914259" fontAlgn="auto">
              <a:spcBef>
                <a:spcPts val="0"/>
              </a:spcBef>
              <a:spcAft>
                <a:spcPts val="0"/>
              </a:spcAft>
              <a:defRPr/>
            </a:pPr>
            <a:r>
              <a:rPr lang="en-US" sz="2000" dirty="0">
                <a:solidFill>
                  <a:prstClr val="white"/>
                </a:solidFill>
                <a:latin typeface="Calibri"/>
                <a:ea typeface="+mn-ea"/>
              </a:rPr>
              <a:t>thread C</a:t>
            </a:r>
          </a:p>
        </p:txBody>
      </p:sp>
      <p:sp>
        <p:nvSpPr>
          <p:cNvPr id="85" name="Rounded Rectangle 84"/>
          <p:cNvSpPr>
            <a:spLocks noChangeArrowheads="1"/>
          </p:cNvSpPr>
          <p:nvPr/>
        </p:nvSpPr>
        <p:spPr bwMode="auto">
          <a:xfrm>
            <a:off x="7532688" y="3652838"/>
            <a:ext cx="925512" cy="304800"/>
          </a:xfrm>
          <a:prstGeom prst="roundRect">
            <a:avLst>
              <a:gd name="adj" fmla="val 16667"/>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blurRad="40000" dist="23000" dir="5400000" rotWithShape="0">
              <a:srgbClr val="808080">
                <a:alpha val="34999"/>
              </a:srgbClr>
            </a:outerShdw>
          </a:effectLst>
        </p:spPr>
        <p:txBody>
          <a:bodyPr lIns="0" tIns="45713" rIns="0" bIns="45713" anchor="ctr"/>
          <a:lstStyle/>
          <a:p>
            <a:pPr algn="ctr" defTabSz="914259" fontAlgn="auto">
              <a:spcBef>
                <a:spcPts val="0"/>
              </a:spcBef>
              <a:spcAft>
                <a:spcPts val="0"/>
              </a:spcAft>
              <a:defRPr/>
            </a:pPr>
            <a:r>
              <a:rPr lang="en-US" sz="1600" dirty="0">
                <a:solidFill>
                  <a:prstClr val="white"/>
                </a:solidFill>
                <a:latin typeface="Calibri"/>
                <a:ea typeface="+mn-ea"/>
              </a:rPr>
              <a:t>thread B</a:t>
            </a:r>
          </a:p>
        </p:txBody>
      </p:sp>
      <p:sp>
        <p:nvSpPr>
          <p:cNvPr id="86" name="Rounded Rectangle 85"/>
          <p:cNvSpPr>
            <a:spLocks noChangeArrowheads="1"/>
          </p:cNvSpPr>
          <p:nvPr/>
        </p:nvSpPr>
        <p:spPr bwMode="auto">
          <a:xfrm>
            <a:off x="6642100" y="3748088"/>
            <a:ext cx="685800" cy="114300"/>
          </a:xfrm>
          <a:prstGeom prst="roundRect">
            <a:avLst>
              <a:gd name="adj" fmla="val 16667"/>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blurRad="40000" dist="23000" dir="5400000" rotWithShape="0">
              <a:srgbClr val="808080">
                <a:alpha val="34999"/>
              </a:srgbClr>
            </a:outerShdw>
          </a:effectLst>
        </p:spPr>
        <p:txBody>
          <a:bodyPr lIns="0" tIns="45713" rIns="0" bIns="45713" anchor="ctr"/>
          <a:lstStyle/>
          <a:p>
            <a:pPr algn="ctr" defTabSz="914259" fontAlgn="auto">
              <a:spcBef>
                <a:spcPts val="0"/>
              </a:spcBef>
              <a:spcAft>
                <a:spcPts val="0"/>
              </a:spcAft>
              <a:defRPr/>
            </a:pPr>
            <a:r>
              <a:rPr lang="en-US" sz="1200" dirty="0">
                <a:solidFill>
                  <a:prstClr val="white"/>
                </a:solidFill>
                <a:latin typeface="Calibri"/>
                <a:ea typeface="+mn-ea"/>
              </a:rPr>
              <a:t>thread A</a:t>
            </a:r>
          </a:p>
        </p:txBody>
      </p:sp>
      <p:sp>
        <p:nvSpPr>
          <p:cNvPr id="87" name="Oval 86"/>
          <p:cNvSpPr/>
          <p:nvPr/>
        </p:nvSpPr>
        <p:spPr>
          <a:xfrm>
            <a:off x="5757863" y="3119438"/>
            <a:ext cx="2395537" cy="3048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anchor="ct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cxnSp>
        <p:nvCxnSpPr>
          <p:cNvPr id="89" name="Straight Arrow Connector 88"/>
          <p:cNvCxnSpPr/>
          <p:nvPr/>
        </p:nvCxnSpPr>
        <p:spPr>
          <a:xfrm rot="10800000">
            <a:off x="6916738" y="3119438"/>
            <a:ext cx="76200" cy="0"/>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10800000">
            <a:off x="6916738" y="3424238"/>
            <a:ext cx="76200" cy="0"/>
          </a:xfrm>
          <a:prstGeom prst="straightConnector1">
            <a:avLst/>
          </a:prstGeom>
          <a:ln w="31750">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4191000" y="2738438"/>
            <a:ext cx="2171700" cy="24765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0" rIns="0" bIns="0" anchor="ctr"/>
          <a:lstStyle/>
          <a:p>
            <a:pPr marL="3174" lvl="1" algn="ctr" defTabSz="914259" fontAlgn="auto">
              <a:lnSpc>
                <a:spcPct val="80000"/>
              </a:lnSpc>
              <a:spcBef>
                <a:spcPts val="0"/>
              </a:spcBef>
              <a:spcAft>
                <a:spcPts val="0"/>
              </a:spcAft>
              <a:defRPr/>
            </a:pPr>
            <a:r>
              <a:rPr lang="en-US" sz="2400" b="1" dirty="0">
                <a:solidFill>
                  <a:srgbClr val="006633"/>
                </a:solidFill>
                <a:sym typeface="Wingdings" pitchFamily="2" charset="2"/>
              </a:rPr>
              <a:t>Does not starve</a:t>
            </a:r>
          </a:p>
        </p:txBody>
      </p:sp>
      <p:cxnSp>
        <p:nvCxnSpPr>
          <p:cNvPr id="95" name="Shape 50"/>
          <p:cNvCxnSpPr>
            <a:stCxn id="94" idx="2"/>
            <a:endCxn id="84" idx="1"/>
          </p:cNvCxnSpPr>
          <p:nvPr/>
        </p:nvCxnSpPr>
        <p:spPr>
          <a:xfrm rot="5400000">
            <a:off x="4857750" y="3386138"/>
            <a:ext cx="819150" cy="19050"/>
          </a:xfrm>
          <a:prstGeom prst="curvedConnector4">
            <a:avLst>
              <a:gd name="adj1" fmla="val 36046"/>
              <a:gd name="adj2" fmla="val 1300000"/>
            </a:avLst>
          </a:prstGeom>
          <a:ln w="19050">
            <a:solidFill>
              <a:srgbClr val="006633"/>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04" name="Explosion 1 103"/>
          <p:cNvSpPr/>
          <p:nvPr/>
        </p:nvSpPr>
        <p:spPr>
          <a:xfrm>
            <a:off x="6553200" y="3748088"/>
            <a:ext cx="381000" cy="323850"/>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anchor="ct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105" name="TextBox 104"/>
          <p:cNvSpPr txBox="1"/>
          <p:nvPr/>
        </p:nvSpPr>
        <p:spPr>
          <a:xfrm>
            <a:off x="5334000" y="4213225"/>
            <a:ext cx="3048000" cy="892175"/>
          </a:xfrm>
          <a:prstGeom prst="rect">
            <a:avLst/>
          </a:prstGeom>
          <a:noFill/>
        </p:spPr>
        <p:txBody>
          <a:bodyPr lIns="0" tIns="45713" rIns="0" bIns="45713">
            <a:spAutoFit/>
          </a:bodyP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600" b="1" i="1">
                <a:solidFill>
                  <a:srgbClr val="FF0000"/>
                </a:solidFill>
                <a:latin typeface="Calibri" panose="020F0502020204030204" pitchFamily="34" charset="0"/>
              </a:rPr>
              <a:t>not prioritized </a:t>
            </a:r>
            <a:r>
              <a:rPr lang="en-US" altLang="en-US" sz="2600" b="1">
                <a:solidFill>
                  <a:srgbClr val="FF0000"/>
                </a:solidFill>
                <a:latin typeface="Calibri" panose="020F0502020204030204" pitchFamily="34" charset="0"/>
                <a:sym typeface="Wingdings" panose="05000000000000000000" pitchFamily="2" charset="2"/>
              </a:rPr>
              <a:t> </a:t>
            </a:r>
          </a:p>
          <a:p>
            <a:pPr algn="ctr" eaLnBrk="1" hangingPunct="1"/>
            <a:r>
              <a:rPr lang="en-US" altLang="en-US" sz="2600" b="1" i="1">
                <a:solidFill>
                  <a:srgbClr val="FF0000"/>
                </a:solidFill>
                <a:latin typeface="Calibri" panose="020F0502020204030204" pitchFamily="34" charset="0"/>
                <a:sym typeface="Wingdings" panose="05000000000000000000" pitchFamily="2" charset="2"/>
              </a:rPr>
              <a:t>reduced throughput</a:t>
            </a:r>
            <a:endParaRPr lang="en-US" altLang="en-US" sz="2600" b="1" i="1">
              <a:solidFill>
                <a:srgbClr val="FF0000"/>
              </a:solidFill>
              <a:latin typeface="Calibri" panose="020F0502020204030204" pitchFamily="34" charset="0"/>
            </a:endParaRPr>
          </a:p>
        </p:txBody>
      </p:sp>
      <p:sp>
        <p:nvSpPr>
          <p:cNvPr id="106" name="TextBox 105"/>
          <p:cNvSpPr txBox="1">
            <a:spLocks noChangeArrowheads="1"/>
          </p:cNvSpPr>
          <p:nvPr/>
        </p:nvSpPr>
        <p:spPr bwMode="auto">
          <a:xfrm>
            <a:off x="762000" y="5486400"/>
            <a:ext cx="7620000" cy="609600"/>
          </a:xfrm>
          <a:prstGeom prst="rect">
            <a:avLst/>
          </a:prstGeom>
          <a:gradFill rotWithShape="1">
            <a:gsLst>
              <a:gs pos="0">
                <a:srgbClr val="CE3B37"/>
              </a:gs>
              <a:gs pos="20000">
                <a:srgbClr val="CB3D3A"/>
              </a:gs>
              <a:gs pos="100000">
                <a:srgbClr val="9B2D2A"/>
              </a:gs>
            </a:gsLst>
            <a:lin ang="5400000"/>
          </a:gradFill>
          <a:ln w="9525">
            <a:solidFill>
              <a:srgbClr val="BE4B48"/>
            </a:solidFill>
            <a:miter lim="800000"/>
            <a:headEnd/>
            <a:tailEnd/>
          </a:ln>
          <a:effectLst>
            <a:outerShdw blurRad="40000" dist="23000" dir="5400000" rotWithShape="0">
              <a:srgbClr val="808080">
                <a:alpha val="34999"/>
              </a:srgbClr>
            </a:outerShdw>
          </a:effectLst>
        </p:spPr>
        <p:txBody>
          <a:bodyPr lIns="91425" tIns="45713" rIns="91425" bIns="45713" anchor="ctr"/>
          <a:lstStyle/>
          <a:p>
            <a:pPr algn="ctr" defTabSz="914259" fontAlgn="auto">
              <a:spcBef>
                <a:spcPts val="0"/>
              </a:spcBef>
              <a:spcAft>
                <a:spcPts val="0"/>
              </a:spcAft>
              <a:defRPr/>
            </a:pPr>
            <a:r>
              <a:rPr lang="en-US" sz="3200" b="1" dirty="0">
                <a:solidFill>
                  <a:prstClr val="white"/>
                </a:solidFill>
                <a:latin typeface="Calibri"/>
                <a:ea typeface="+mn-ea"/>
              </a:rPr>
              <a:t>Single policy for all threads is insufficient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4"/>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5"/>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5"/>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14" grpId="0" animBg="1"/>
      <p:bldP spid="15" grpId="0" animBg="1"/>
      <p:bldP spid="16" grpId="0" animBg="1"/>
      <p:bldP spid="33" grpId="0"/>
      <p:bldP spid="45" grpId="0"/>
      <p:bldP spid="47" grpId="0" animBg="1"/>
      <p:bldP spid="49" grpId="0"/>
      <p:bldP spid="62" grpId="0" animBg="1"/>
      <p:bldP spid="66" grpId="0"/>
      <p:bldP spid="84" grpId="0" animBg="1"/>
      <p:bldP spid="85" grpId="0" animBg="1"/>
      <p:bldP spid="86" grpId="0" animBg="1"/>
      <p:bldP spid="87" grpId="0" animBg="1"/>
      <p:bldP spid="94" grpId="0"/>
      <p:bldP spid="104" grpId="0" animBg="1"/>
      <p:bldP spid="105" grpId="0"/>
      <p:bldP spid="10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29" name="Title 1"/>
          <p:cNvSpPr>
            <a:spLocks noGrp="1"/>
          </p:cNvSpPr>
          <p:nvPr>
            <p:ph type="title"/>
          </p:nvPr>
        </p:nvSpPr>
        <p:spPr/>
        <p:txBody>
          <a:bodyPr/>
          <a:lstStyle/>
          <a:p>
            <a:r>
              <a:rPr lang="en-US" altLang="en-US" smtClean="0"/>
              <a:t>Achieving the Best of Both Worlds</a:t>
            </a:r>
          </a:p>
        </p:txBody>
      </p:sp>
      <p:sp>
        <p:nvSpPr>
          <p:cNvPr id="61133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169BB2E-CC45-4BF9-B113-EC13A34205E3}" type="slidenum">
              <a:rPr lang="en-US" altLang="en-US" sz="1200">
                <a:solidFill>
                  <a:srgbClr val="898989"/>
                </a:solidFill>
                <a:latin typeface="Calibri" panose="020F0502020204030204" pitchFamily="34" charset="0"/>
              </a:rPr>
              <a:pPr eaLnBrk="1" hangingPunct="1"/>
              <a:t>44</a:t>
            </a:fld>
            <a:endParaRPr lang="en-US" altLang="en-US" sz="1200">
              <a:solidFill>
                <a:srgbClr val="898989"/>
              </a:solidFill>
              <a:latin typeface="Calibri" panose="020F0502020204030204" pitchFamily="34" charset="0"/>
            </a:endParaRPr>
          </a:p>
        </p:txBody>
      </p:sp>
      <p:sp>
        <p:nvSpPr>
          <p:cNvPr id="6" name="Rounded Rectangle 5"/>
          <p:cNvSpPr>
            <a:spLocks noChangeArrowheads="1"/>
          </p:cNvSpPr>
          <p:nvPr/>
        </p:nvSpPr>
        <p:spPr bwMode="auto">
          <a:xfrm>
            <a:off x="936625" y="3709988"/>
            <a:ext cx="1143000" cy="361950"/>
          </a:xfrm>
          <a:prstGeom prst="roundRect">
            <a:avLst>
              <a:gd name="adj" fmla="val 16667"/>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blurRad="40000" dist="23000" dir="5400000" rotWithShape="0">
              <a:srgbClr val="808080">
                <a:alpha val="34999"/>
              </a:srgbClr>
            </a:outerShdw>
          </a:effectLst>
        </p:spPr>
        <p:txBody>
          <a:bodyPr lIns="0" tIns="45713" rIns="0" bIns="45713" anchor="ctr"/>
          <a:lstStyle/>
          <a:p>
            <a:pPr algn="ctr" defTabSz="914259" fontAlgn="auto">
              <a:spcBef>
                <a:spcPts val="0"/>
              </a:spcBef>
              <a:spcAft>
                <a:spcPts val="0"/>
              </a:spcAft>
              <a:defRPr/>
            </a:pPr>
            <a:r>
              <a:rPr lang="en-US" dirty="0">
                <a:solidFill>
                  <a:prstClr val="white"/>
                </a:solidFill>
                <a:latin typeface="Calibri"/>
                <a:ea typeface="+mn-ea"/>
              </a:rPr>
              <a:t>thread</a:t>
            </a:r>
          </a:p>
        </p:txBody>
      </p:sp>
      <p:sp>
        <p:nvSpPr>
          <p:cNvPr id="7" name="Rounded Rectangle 6"/>
          <p:cNvSpPr>
            <a:spLocks noChangeArrowheads="1"/>
          </p:cNvSpPr>
          <p:nvPr/>
        </p:nvSpPr>
        <p:spPr bwMode="auto">
          <a:xfrm>
            <a:off x="1241425" y="2151063"/>
            <a:ext cx="533400" cy="133350"/>
          </a:xfrm>
          <a:prstGeom prst="roundRect">
            <a:avLst>
              <a:gd name="adj" fmla="val 16667"/>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blurRad="40000" dist="23000" dir="5400000" rotWithShape="0">
              <a:srgbClr val="808080">
                <a:alpha val="34999"/>
              </a:srgbClr>
            </a:outerShdw>
          </a:effectLst>
        </p:spPr>
        <p:txBody>
          <a:bodyPr lIns="0" tIns="45713" rIns="0" bIns="45713" anchor="ctr"/>
          <a:lstStyle/>
          <a:p>
            <a:pPr algn="ctr" defTabSz="914259" fontAlgn="auto">
              <a:spcBef>
                <a:spcPts val="0"/>
              </a:spcBef>
              <a:spcAft>
                <a:spcPts val="0"/>
              </a:spcAft>
              <a:defRPr/>
            </a:pPr>
            <a:r>
              <a:rPr lang="en-US" sz="1200" dirty="0">
                <a:solidFill>
                  <a:prstClr val="white"/>
                </a:solidFill>
                <a:latin typeface="Calibri"/>
                <a:ea typeface="+mn-ea"/>
              </a:rPr>
              <a:t>thread</a:t>
            </a:r>
          </a:p>
        </p:txBody>
      </p:sp>
      <p:cxnSp>
        <p:nvCxnSpPr>
          <p:cNvPr id="8" name="Straight Arrow Connector 7"/>
          <p:cNvCxnSpPr/>
          <p:nvPr/>
        </p:nvCxnSpPr>
        <p:spPr>
          <a:xfrm rot="16200000" flipV="1">
            <a:off x="-1828800" y="3657600"/>
            <a:ext cx="4876800" cy="0"/>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28675" y="1290638"/>
            <a:ext cx="923925" cy="690562"/>
          </a:xfrm>
          <a:prstGeom prst="rect">
            <a:avLst/>
          </a:prstGeom>
          <a:noFill/>
        </p:spPr>
        <p:txBody>
          <a:bodyPr lIns="0" tIns="45713" rIns="0" bIns="45713">
            <a:spAutoFit/>
          </a:bodyPr>
          <a:lstStyle/>
          <a:p>
            <a:pPr algn="ctr" defTabSz="914259" fontAlgn="auto">
              <a:lnSpc>
                <a:spcPct val="80000"/>
              </a:lnSpc>
              <a:spcBef>
                <a:spcPts val="0"/>
              </a:spcBef>
              <a:spcAft>
                <a:spcPts val="0"/>
              </a:spcAft>
              <a:defRPr/>
            </a:pPr>
            <a:r>
              <a:rPr lang="en-US" sz="2400" i="1" dirty="0">
                <a:solidFill>
                  <a:prstClr val="black"/>
                </a:solidFill>
                <a:latin typeface="Calibri"/>
                <a:ea typeface="+mn-ea"/>
              </a:rPr>
              <a:t>higher</a:t>
            </a:r>
          </a:p>
          <a:p>
            <a:pPr algn="ctr" defTabSz="914259" fontAlgn="auto">
              <a:lnSpc>
                <a:spcPct val="80000"/>
              </a:lnSpc>
              <a:spcBef>
                <a:spcPts val="0"/>
              </a:spcBef>
              <a:spcAft>
                <a:spcPts val="0"/>
              </a:spcAft>
              <a:defRPr/>
            </a:pPr>
            <a:r>
              <a:rPr lang="en-US" sz="2400" i="1" dirty="0">
                <a:solidFill>
                  <a:prstClr val="black"/>
                </a:solidFill>
                <a:latin typeface="Calibri"/>
                <a:ea typeface="+mn-ea"/>
              </a:rPr>
              <a:t>priority</a:t>
            </a:r>
          </a:p>
        </p:txBody>
      </p:sp>
      <p:sp>
        <p:nvSpPr>
          <p:cNvPr id="10" name="Rounded Rectangle 9"/>
          <p:cNvSpPr>
            <a:spLocks noChangeArrowheads="1"/>
          </p:cNvSpPr>
          <p:nvPr/>
        </p:nvSpPr>
        <p:spPr bwMode="auto">
          <a:xfrm>
            <a:off x="936625" y="4754563"/>
            <a:ext cx="1143000" cy="361950"/>
          </a:xfrm>
          <a:prstGeom prst="roundRect">
            <a:avLst>
              <a:gd name="adj" fmla="val 16667"/>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blurRad="40000" dist="23000" dir="5400000" rotWithShape="0">
              <a:srgbClr val="808080">
                <a:alpha val="34999"/>
              </a:srgbClr>
            </a:outerShdw>
          </a:effectLst>
        </p:spPr>
        <p:txBody>
          <a:bodyPr lIns="0" tIns="45713" rIns="0" bIns="45713" anchor="ctr"/>
          <a:lstStyle/>
          <a:p>
            <a:pPr algn="ctr" defTabSz="914259" fontAlgn="auto">
              <a:spcBef>
                <a:spcPts val="0"/>
              </a:spcBef>
              <a:spcAft>
                <a:spcPts val="0"/>
              </a:spcAft>
              <a:defRPr/>
            </a:pPr>
            <a:r>
              <a:rPr lang="en-US" dirty="0">
                <a:solidFill>
                  <a:prstClr val="white"/>
                </a:solidFill>
                <a:latin typeface="Calibri"/>
                <a:ea typeface="+mn-ea"/>
              </a:rPr>
              <a:t>thread</a:t>
            </a:r>
          </a:p>
        </p:txBody>
      </p:sp>
      <p:sp>
        <p:nvSpPr>
          <p:cNvPr id="11" name="Rounded Rectangle 10"/>
          <p:cNvSpPr>
            <a:spLocks noChangeArrowheads="1"/>
          </p:cNvSpPr>
          <p:nvPr/>
        </p:nvSpPr>
        <p:spPr bwMode="auto">
          <a:xfrm>
            <a:off x="1241425" y="2444750"/>
            <a:ext cx="533400" cy="133350"/>
          </a:xfrm>
          <a:prstGeom prst="roundRect">
            <a:avLst>
              <a:gd name="adj" fmla="val 16667"/>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blurRad="40000" dist="23000" dir="5400000" rotWithShape="0">
              <a:srgbClr val="808080">
                <a:alpha val="34999"/>
              </a:srgbClr>
            </a:outerShdw>
          </a:effectLst>
        </p:spPr>
        <p:txBody>
          <a:bodyPr lIns="0" tIns="45713" rIns="0" bIns="45713" anchor="ctr"/>
          <a:lstStyle/>
          <a:p>
            <a:pPr algn="ctr" defTabSz="914259" fontAlgn="auto">
              <a:spcBef>
                <a:spcPts val="0"/>
              </a:spcBef>
              <a:spcAft>
                <a:spcPts val="0"/>
              </a:spcAft>
              <a:defRPr/>
            </a:pPr>
            <a:r>
              <a:rPr lang="en-US" sz="1200" dirty="0">
                <a:solidFill>
                  <a:prstClr val="white"/>
                </a:solidFill>
                <a:latin typeface="Calibri"/>
                <a:ea typeface="+mn-ea"/>
              </a:rPr>
              <a:t>thread</a:t>
            </a:r>
          </a:p>
        </p:txBody>
      </p:sp>
      <p:sp>
        <p:nvSpPr>
          <p:cNvPr id="12" name="Rounded Rectangle 11"/>
          <p:cNvSpPr>
            <a:spLocks noChangeArrowheads="1"/>
          </p:cNvSpPr>
          <p:nvPr/>
        </p:nvSpPr>
        <p:spPr bwMode="auto">
          <a:xfrm>
            <a:off x="1241425" y="2738438"/>
            <a:ext cx="533400" cy="133350"/>
          </a:xfrm>
          <a:prstGeom prst="roundRect">
            <a:avLst>
              <a:gd name="adj" fmla="val 16667"/>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blurRad="40000" dist="23000" dir="5400000" rotWithShape="0">
              <a:srgbClr val="808080">
                <a:alpha val="34999"/>
              </a:srgbClr>
            </a:outerShdw>
          </a:effectLst>
        </p:spPr>
        <p:txBody>
          <a:bodyPr lIns="0" tIns="45713" rIns="0" bIns="45713" anchor="ctr"/>
          <a:lstStyle/>
          <a:p>
            <a:pPr algn="ctr" defTabSz="914259" fontAlgn="auto">
              <a:spcBef>
                <a:spcPts val="0"/>
              </a:spcBef>
              <a:spcAft>
                <a:spcPts val="0"/>
              </a:spcAft>
              <a:defRPr/>
            </a:pPr>
            <a:r>
              <a:rPr lang="en-US" sz="1200" dirty="0">
                <a:solidFill>
                  <a:prstClr val="white"/>
                </a:solidFill>
                <a:latin typeface="Calibri"/>
                <a:ea typeface="+mn-ea"/>
              </a:rPr>
              <a:t>thread </a:t>
            </a:r>
          </a:p>
        </p:txBody>
      </p:sp>
      <p:sp>
        <p:nvSpPr>
          <p:cNvPr id="13" name="Rounded Rectangle 12"/>
          <p:cNvSpPr>
            <a:spLocks noChangeArrowheads="1"/>
          </p:cNvSpPr>
          <p:nvPr/>
        </p:nvSpPr>
        <p:spPr bwMode="auto">
          <a:xfrm>
            <a:off x="1241425" y="3033713"/>
            <a:ext cx="533400" cy="133350"/>
          </a:xfrm>
          <a:prstGeom prst="roundRect">
            <a:avLst>
              <a:gd name="adj" fmla="val 16667"/>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blurRad="40000" dist="23000" dir="5400000" rotWithShape="0">
              <a:srgbClr val="808080">
                <a:alpha val="34999"/>
              </a:srgbClr>
            </a:outerShdw>
          </a:effectLst>
        </p:spPr>
        <p:txBody>
          <a:bodyPr lIns="0" tIns="45713" rIns="0" bIns="45713" anchor="ctr"/>
          <a:lstStyle/>
          <a:p>
            <a:pPr algn="ctr" defTabSz="914259" fontAlgn="auto">
              <a:spcBef>
                <a:spcPts val="0"/>
              </a:spcBef>
              <a:spcAft>
                <a:spcPts val="0"/>
              </a:spcAft>
              <a:defRPr/>
            </a:pPr>
            <a:r>
              <a:rPr lang="en-US" sz="1200" dirty="0">
                <a:solidFill>
                  <a:prstClr val="white"/>
                </a:solidFill>
                <a:latin typeface="Calibri"/>
                <a:ea typeface="+mn-ea"/>
              </a:rPr>
              <a:t>thread</a:t>
            </a:r>
          </a:p>
        </p:txBody>
      </p:sp>
      <p:sp>
        <p:nvSpPr>
          <p:cNvPr id="14" name="Rounded Rectangle 13"/>
          <p:cNvSpPr>
            <a:spLocks noChangeArrowheads="1"/>
          </p:cNvSpPr>
          <p:nvPr/>
        </p:nvSpPr>
        <p:spPr bwMode="auto">
          <a:xfrm>
            <a:off x="936625" y="4232275"/>
            <a:ext cx="1143000" cy="361950"/>
          </a:xfrm>
          <a:prstGeom prst="roundRect">
            <a:avLst>
              <a:gd name="adj" fmla="val 16667"/>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blurRad="40000" dist="23000" dir="5400000" rotWithShape="0">
              <a:srgbClr val="808080">
                <a:alpha val="34999"/>
              </a:srgbClr>
            </a:outerShdw>
          </a:effectLst>
        </p:spPr>
        <p:txBody>
          <a:bodyPr lIns="0" tIns="45713" rIns="0" bIns="45713" anchor="ctr"/>
          <a:lstStyle/>
          <a:p>
            <a:pPr algn="ctr" defTabSz="914259" fontAlgn="auto">
              <a:spcBef>
                <a:spcPts val="0"/>
              </a:spcBef>
              <a:spcAft>
                <a:spcPts val="0"/>
              </a:spcAft>
              <a:defRPr/>
            </a:pPr>
            <a:r>
              <a:rPr lang="en-US" dirty="0">
                <a:solidFill>
                  <a:prstClr val="white"/>
                </a:solidFill>
                <a:latin typeface="Calibri"/>
                <a:ea typeface="+mn-ea"/>
              </a:rPr>
              <a:t>thread</a:t>
            </a:r>
          </a:p>
        </p:txBody>
      </p:sp>
      <p:sp>
        <p:nvSpPr>
          <p:cNvPr id="15" name="Rounded Rectangle 14"/>
          <p:cNvSpPr>
            <a:spLocks noChangeArrowheads="1"/>
          </p:cNvSpPr>
          <p:nvPr/>
        </p:nvSpPr>
        <p:spPr bwMode="auto">
          <a:xfrm>
            <a:off x="936625" y="5276850"/>
            <a:ext cx="1143000" cy="361950"/>
          </a:xfrm>
          <a:prstGeom prst="roundRect">
            <a:avLst>
              <a:gd name="adj" fmla="val 16667"/>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blurRad="40000" dist="23000" dir="5400000" rotWithShape="0">
              <a:srgbClr val="808080">
                <a:alpha val="34999"/>
              </a:srgbClr>
            </a:outerShdw>
          </a:effectLst>
        </p:spPr>
        <p:txBody>
          <a:bodyPr lIns="0" tIns="45713" rIns="0" bIns="45713" anchor="ctr"/>
          <a:lstStyle/>
          <a:p>
            <a:pPr algn="ctr" defTabSz="914259" fontAlgn="auto">
              <a:spcBef>
                <a:spcPts val="0"/>
              </a:spcBef>
              <a:spcAft>
                <a:spcPts val="0"/>
              </a:spcAft>
              <a:defRPr/>
            </a:pPr>
            <a:r>
              <a:rPr lang="en-US" dirty="0">
                <a:solidFill>
                  <a:prstClr val="white"/>
                </a:solidFill>
                <a:latin typeface="Calibri"/>
                <a:ea typeface="+mn-ea"/>
              </a:rPr>
              <a:t>thread</a:t>
            </a:r>
          </a:p>
        </p:txBody>
      </p:sp>
      <p:sp>
        <p:nvSpPr>
          <p:cNvPr id="18" name="Rectangular Callout 17"/>
          <p:cNvSpPr/>
          <p:nvPr/>
        </p:nvSpPr>
        <p:spPr>
          <a:xfrm>
            <a:off x="2667000" y="1600200"/>
            <a:ext cx="6248400" cy="762000"/>
          </a:xfrm>
          <a:prstGeom prst="wedgeRectCallout">
            <a:avLst>
              <a:gd name="adj1" fmla="val -56496"/>
              <a:gd name="adj2" fmla="val 89999"/>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13" rIns="0" bIns="45713" anchor="ctr"/>
          <a:lstStyle/>
          <a:p>
            <a:pPr marL="574587" lvl="1" defTabSz="914259" fontAlgn="auto">
              <a:spcBef>
                <a:spcPts val="0"/>
              </a:spcBef>
              <a:spcAft>
                <a:spcPts val="0"/>
              </a:spcAft>
              <a:defRPr/>
            </a:pPr>
            <a:r>
              <a:rPr lang="en-US" sz="2600" b="1" dirty="0">
                <a:solidFill>
                  <a:srgbClr val="FF0000"/>
                </a:solidFill>
              </a:rPr>
              <a:t>Prioritize memory-non-intensive threads</a:t>
            </a:r>
          </a:p>
        </p:txBody>
      </p:sp>
      <p:sp>
        <p:nvSpPr>
          <p:cNvPr id="17" name="TextBox 16"/>
          <p:cNvSpPr txBox="1"/>
          <p:nvPr/>
        </p:nvSpPr>
        <p:spPr>
          <a:xfrm>
            <a:off x="2667000" y="1219200"/>
            <a:ext cx="2362200" cy="446088"/>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lIns="91425" tIns="0" rIns="91425" bIns="0" anchor="ct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b="1" i="1">
                <a:solidFill>
                  <a:srgbClr val="FFFFFF"/>
                </a:solidFill>
                <a:latin typeface="Calibri" panose="020F0502020204030204" pitchFamily="34" charset="0"/>
              </a:rPr>
              <a:t>For Throughput</a:t>
            </a:r>
            <a:endParaRPr lang="en-US" altLang="en-US" i="1">
              <a:solidFill>
                <a:srgbClr val="FFFFFF"/>
              </a:solidFill>
              <a:latin typeface="Calibri" panose="020F0502020204030204" pitchFamily="34" charset="0"/>
            </a:endParaRPr>
          </a:p>
        </p:txBody>
      </p:sp>
      <p:pic>
        <p:nvPicPr>
          <p:cNvPr id="1027" name="Picture 3" descr="C:\Users\yoonguk\AppData\Local\Microsoft\Windows\Temporary Internet Files\Content.IE5\IYRAVN1D\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17526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ular Callout 22"/>
          <p:cNvSpPr/>
          <p:nvPr/>
        </p:nvSpPr>
        <p:spPr>
          <a:xfrm>
            <a:off x="2667000" y="3284538"/>
            <a:ext cx="6248400" cy="3116262"/>
          </a:xfrm>
          <a:prstGeom prst="wedgeRectCallout">
            <a:avLst>
              <a:gd name="adj1" fmla="val -55436"/>
              <a:gd name="adj2" fmla="val 16411"/>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13" rIns="0" bIns="45713" anchor="ctr"/>
          <a:lstStyle>
            <a:lvl1pPr marL="342900" indent="-342900" defTabSz="912813" eaLnBrk="0" hangingPunct="0">
              <a:defRPr sz="2400">
                <a:solidFill>
                  <a:schemeClr val="tx1"/>
                </a:solidFill>
                <a:latin typeface="Arial" panose="020B0604020202020204" pitchFamily="34" charset="0"/>
                <a:ea typeface="MS PGothic" panose="020B0600070205080204" pitchFamily="34" charset="-128"/>
              </a:defRPr>
            </a:lvl1pPr>
            <a:lvl2pPr marL="573088" defTabSz="912813" eaLnBrk="0" hangingPunct="0">
              <a:defRPr sz="2400">
                <a:solidFill>
                  <a:schemeClr val="tx1"/>
                </a:solidFill>
                <a:latin typeface="Arial" panose="020B0604020202020204" pitchFamily="34" charset="0"/>
                <a:ea typeface="MS PGothic" panose="020B0600070205080204" pitchFamily="34" charset="-128"/>
              </a:defRPr>
            </a:lvl2pPr>
            <a:lvl3pPr marL="912813"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1" eaLnBrk="1" hangingPunct="1"/>
            <a:r>
              <a:rPr lang="en-US" altLang="en-US" sz="2600" b="1">
                <a:solidFill>
                  <a:srgbClr val="FF0000"/>
                </a:solidFill>
                <a:latin typeface="Calibri" panose="020F0502020204030204" pitchFamily="34" charset="0"/>
              </a:rPr>
              <a:t>Unfairness caused by memory-intensive being prioritized over each other </a:t>
            </a:r>
          </a:p>
          <a:p>
            <a:pPr lvl="2" eaLnBrk="1" hangingPunct="1">
              <a:buFont typeface="Arial" panose="020B0604020202020204" pitchFamily="34" charset="0"/>
              <a:buChar char="•"/>
            </a:pPr>
            <a:r>
              <a:rPr lang="en-US" altLang="en-US" sz="2600">
                <a:solidFill>
                  <a:srgbClr val="000000"/>
                </a:solidFill>
                <a:latin typeface="Calibri" panose="020F0502020204030204" pitchFamily="34" charset="0"/>
              </a:rPr>
              <a:t> Shuffle thread ranking</a:t>
            </a:r>
            <a:endParaRPr lang="en-US" altLang="en-US" sz="2600">
              <a:solidFill>
                <a:srgbClr val="000000"/>
              </a:solidFill>
              <a:latin typeface="Calibri" panose="020F0502020204030204" pitchFamily="34" charset="0"/>
              <a:sym typeface="Wingdings" panose="05000000000000000000" pitchFamily="2" charset="2"/>
            </a:endParaRPr>
          </a:p>
          <a:p>
            <a:pPr lvl="1" eaLnBrk="1" hangingPunct="1">
              <a:buFont typeface="Arial" panose="020B0604020202020204" pitchFamily="34" charset="0"/>
              <a:buChar char="•"/>
            </a:pPr>
            <a:endParaRPr lang="en-US" altLang="en-US" sz="1800">
              <a:solidFill>
                <a:srgbClr val="000000"/>
              </a:solidFill>
              <a:latin typeface="Calibri" panose="020F0502020204030204" pitchFamily="34" charset="0"/>
              <a:sym typeface="Wingdings" panose="05000000000000000000" pitchFamily="2" charset="2"/>
            </a:endParaRPr>
          </a:p>
          <a:p>
            <a:pPr lvl="1" eaLnBrk="1" hangingPunct="1"/>
            <a:r>
              <a:rPr lang="en-US" altLang="en-US" sz="2600" b="1">
                <a:solidFill>
                  <a:srgbClr val="FF0000"/>
                </a:solidFill>
                <a:latin typeface="Calibri" panose="020F0502020204030204" pitchFamily="34" charset="0"/>
                <a:sym typeface="Wingdings" panose="05000000000000000000" pitchFamily="2" charset="2"/>
              </a:rPr>
              <a:t>Memory-intensive threads have </a:t>
            </a:r>
            <a:br>
              <a:rPr lang="en-US" altLang="en-US" sz="2600" b="1">
                <a:solidFill>
                  <a:srgbClr val="FF0000"/>
                </a:solidFill>
                <a:latin typeface="Calibri" panose="020F0502020204030204" pitchFamily="34" charset="0"/>
                <a:sym typeface="Wingdings" panose="05000000000000000000" pitchFamily="2" charset="2"/>
              </a:rPr>
            </a:br>
            <a:r>
              <a:rPr lang="en-US" altLang="en-US" sz="2600" b="1">
                <a:solidFill>
                  <a:srgbClr val="FF0000"/>
                </a:solidFill>
                <a:latin typeface="Calibri" panose="020F0502020204030204" pitchFamily="34" charset="0"/>
                <a:sym typeface="Wingdings" panose="05000000000000000000" pitchFamily="2" charset="2"/>
              </a:rPr>
              <a:t>different vulnerability to interference</a:t>
            </a:r>
          </a:p>
          <a:p>
            <a:pPr lvl="2" eaLnBrk="1" hangingPunct="1">
              <a:buFont typeface="Arial" panose="020B0604020202020204" pitchFamily="34" charset="0"/>
              <a:buChar char="•"/>
            </a:pPr>
            <a:r>
              <a:rPr lang="en-US" altLang="en-US" sz="2600" b="1">
                <a:solidFill>
                  <a:srgbClr val="000000"/>
                </a:solidFill>
                <a:latin typeface="Calibri" panose="020F0502020204030204" pitchFamily="34" charset="0"/>
                <a:sym typeface="Wingdings" panose="05000000000000000000" pitchFamily="2" charset="2"/>
              </a:rPr>
              <a:t> </a:t>
            </a:r>
            <a:r>
              <a:rPr lang="en-US" altLang="en-US" sz="2600">
                <a:solidFill>
                  <a:srgbClr val="000000"/>
                </a:solidFill>
                <a:latin typeface="Calibri" panose="020F0502020204030204" pitchFamily="34" charset="0"/>
                <a:sym typeface="Wingdings" panose="05000000000000000000" pitchFamily="2" charset="2"/>
              </a:rPr>
              <a:t>Shuffle </a:t>
            </a:r>
            <a:r>
              <a:rPr lang="en-US" altLang="en-US" sz="2600" u="sng">
                <a:solidFill>
                  <a:srgbClr val="000000"/>
                </a:solidFill>
                <a:latin typeface="Calibri" panose="020F0502020204030204" pitchFamily="34" charset="0"/>
                <a:sym typeface="Wingdings" panose="05000000000000000000" pitchFamily="2" charset="2"/>
              </a:rPr>
              <a:t>asymmetrically</a:t>
            </a:r>
          </a:p>
        </p:txBody>
      </p:sp>
      <p:pic>
        <p:nvPicPr>
          <p:cNvPr id="25" name="Picture 3" descr="C:\Users\yoonguk\AppData\Local\Microsoft\Windows\Temporary Internet Files\Content.IE5\IYRAVN1D\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36576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36"/>
          <p:cNvSpPr txBox="1"/>
          <p:nvPr/>
        </p:nvSpPr>
        <p:spPr>
          <a:xfrm>
            <a:off x="2667000" y="2895600"/>
            <a:ext cx="2362200" cy="446088"/>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lIns="91425" tIns="0" rIns="91425" bIns="0" anchor="ct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b="1" i="1">
                <a:solidFill>
                  <a:srgbClr val="FFFFFF"/>
                </a:solidFill>
                <a:latin typeface="Calibri" panose="020F0502020204030204" pitchFamily="34" charset="0"/>
              </a:rPr>
              <a:t>For Fairness</a:t>
            </a:r>
            <a:endParaRPr lang="en-US" altLang="en-US" i="1">
              <a:solidFill>
                <a:srgbClr val="FFFFFF"/>
              </a:solidFill>
              <a:latin typeface="Calibri" panose="020F0502020204030204" pitchFamily="34" charset="0"/>
            </a:endParaRPr>
          </a:p>
        </p:txBody>
      </p:sp>
      <p:pic>
        <p:nvPicPr>
          <p:cNvPr id="38" name="Picture 3" descr="C:\Users\yoonguk\AppData\Local\Microsoft\Windows\Temporary Internet Files\Content.IE5\IYRAVN1D\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51054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Straight Arrow Connector 26"/>
          <p:cNvCxnSpPr/>
          <p:nvPr/>
        </p:nvCxnSpPr>
        <p:spPr>
          <a:xfrm rot="5400000">
            <a:off x="733425" y="4673600"/>
            <a:ext cx="76200" cy="0"/>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1050925" y="4673600"/>
            <a:ext cx="76200" cy="0"/>
          </a:xfrm>
          <a:prstGeom prst="straightConnector1">
            <a:avLst/>
          </a:prstGeom>
          <a:ln w="31750">
            <a:solidFill>
              <a:srgbClr val="FF0000"/>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32" name="Right Brace 31"/>
          <p:cNvSpPr/>
          <p:nvPr/>
        </p:nvSpPr>
        <p:spPr>
          <a:xfrm>
            <a:off x="1914525" y="2143125"/>
            <a:ext cx="152400" cy="1019175"/>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lIns="91425" tIns="45713" rIns="91425" bIns="45713" anchor="ct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000000"/>
              </a:solidFill>
              <a:latin typeface="Calibri" panose="020F0502020204030204" pitchFamily="34" charset="0"/>
            </a:endParaRPr>
          </a:p>
        </p:txBody>
      </p:sp>
      <p:sp>
        <p:nvSpPr>
          <p:cNvPr id="26" name="Oval 25"/>
          <p:cNvSpPr/>
          <p:nvPr/>
        </p:nvSpPr>
        <p:spPr>
          <a:xfrm rot="16200000">
            <a:off x="-34131" y="4515644"/>
            <a:ext cx="1928812" cy="3175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anchor="ct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45" name="Explosion 1 44"/>
          <p:cNvSpPr/>
          <p:nvPr/>
        </p:nvSpPr>
        <p:spPr>
          <a:xfrm>
            <a:off x="1857375" y="5154613"/>
            <a:ext cx="428625" cy="409575"/>
          </a:xfrm>
          <a:prstGeom prst="irregularSeal1">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anchor="ct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43" name="Parallelogram 42"/>
          <p:cNvSpPr>
            <a:spLocks noChangeArrowheads="1"/>
          </p:cNvSpPr>
          <p:nvPr/>
        </p:nvSpPr>
        <p:spPr bwMode="auto">
          <a:xfrm>
            <a:off x="923925" y="4754563"/>
            <a:ext cx="1143000" cy="361950"/>
          </a:xfrm>
          <a:prstGeom prst="parallelogram">
            <a:avLst>
              <a:gd name="adj" fmla="val 25000"/>
            </a:avLst>
          </a:prstGeom>
          <a:gradFill rotWithShape="1">
            <a:gsLst>
              <a:gs pos="0">
                <a:srgbClr val="7B57A8"/>
              </a:gs>
              <a:gs pos="20000">
                <a:srgbClr val="7B58A6"/>
              </a:gs>
              <a:gs pos="100000">
                <a:srgbClr val="5D417E"/>
              </a:gs>
            </a:gsLst>
            <a:lin ang="5400000"/>
          </a:gradFill>
          <a:ln w="9525">
            <a:solidFill>
              <a:srgbClr val="7D60A0"/>
            </a:solidFill>
            <a:miter lim="800000"/>
            <a:headEnd/>
            <a:tailEnd/>
          </a:ln>
          <a:effectLst>
            <a:outerShdw blurRad="40000" dist="23000" dir="5400000" rotWithShape="0">
              <a:srgbClr val="808080">
                <a:alpha val="34999"/>
              </a:srgbClr>
            </a:outerShdw>
          </a:effectLst>
        </p:spPr>
        <p:txBody>
          <a:bodyPr lIns="0" tIns="45713" rIns="0" bIns="45713" anchor="ctr"/>
          <a:lstStyle/>
          <a:p>
            <a:pPr algn="ctr" defTabSz="914259" fontAlgn="auto">
              <a:spcBef>
                <a:spcPts val="0"/>
              </a:spcBef>
              <a:spcAft>
                <a:spcPts val="0"/>
              </a:spcAft>
              <a:defRPr/>
            </a:pPr>
            <a:r>
              <a:rPr lang="en-US" dirty="0">
                <a:solidFill>
                  <a:prstClr val="white"/>
                </a:solidFill>
                <a:latin typeface="Calibri"/>
                <a:ea typeface="+mn-ea"/>
              </a:rPr>
              <a:t>thread</a:t>
            </a:r>
          </a:p>
        </p:txBody>
      </p:sp>
      <p:sp>
        <p:nvSpPr>
          <p:cNvPr id="44" name="Flowchart: Preparation 43"/>
          <p:cNvSpPr>
            <a:spLocks noChangeArrowheads="1"/>
          </p:cNvSpPr>
          <p:nvPr/>
        </p:nvSpPr>
        <p:spPr bwMode="auto">
          <a:xfrm>
            <a:off x="923925" y="4232275"/>
            <a:ext cx="1143000" cy="361950"/>
          </a:xfrm>
          <a:prstGeom prst="flowChartPreparation">
            <a:avLst/>
          </a:pr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blurRad="40000" dist="23000" dir="5400000" rotWithShape="0">
              <a:srgbClr val="808080">
                <a:alpha val="34999"/>
              </a:srgbClr>
            </a:outerShdw>
          </a:effectLst>
        </p:spPr>
        <p:txBody>
          <a:bodyPr lIns="0" tIns="45713" rIns="0" bIns="45713" anchor="ctr"/>
          <a:lstStyle/>
          <a:p>
            <a:pPr algn="ctr" defTabSz="914259" fontAlgn="auto">
              <a:spcBef>
                <a:spcPts val="0"/>
              </a:spcBef>
              <a:spcAft>
                <a:spcPts val="0"/>
              </a:spcAft>
              <a:defRPr/>
            </a:pPr>
            <a:r>
              <a:rPr lang="en-US" dirty="0">
                <a:solidFill>
                  <a:prstClr val="white"/>
                </a:solidFill>
                <a:latin typeface="Calibri"/>
                <a:ea typeface="+mn-ea"/>
              </a:rPr>
              <a:t>thread</a:t>
            </a:r>
          </a:p>
        </p:txBody>
      </p:sp>
      <p:sp>
        <p:nvSpPr>
          <p:cNvPr id="46" name="Flowchart: Punched Tape 45"/>
          <p:cNvSpPr>
            <a:spLocks noChangeArrowheads="1"/>
          </p:cNvSpPr>
          <p:nvPr/>
        </p:nvSpPr>
        <p:spPr bwMode="auto">
          <a:xfrm>
            <a:off x="936625" y="3713163"/>
            <a:ext cx="1143000" cy="361950"/>
          </a:xfrm>
          <a:prstGeom prst="flowChartPunchedTape">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blurRad="40000" dist="23000" dir="5400000" rotWithShape="0">
              <a:srgbClr val="808080">
                <a:alpha val="34999"/>
              </a:srgbClr>
            </a:outerShdw>
          </a:effectLst>
        </p:spPr>
        <p:txBody>
          <a:bodyPr lIns="0" tIns="45713" rIns="0" bIns="45713" anchor="ctr"/>
          <a:lstStyle/>
          <a:p>
            <a:pPr algn="ctr" defTabSz="914259" fontAlgn="auto">
              <a:spcBef>
                <a:spcPts val="0"/>
              </a:spcBef>
              <a:spcAft>
                <a:spcPts val="0"/>
              </a:spcAft>
              <a:defRPr/>
            </a:pPr>
            <a:r>
              <a:rPr lang="en-US" dirty="0">
                <a:solidFill>
                  <a:prstClr val="white"/>
                </a:solidFill>
                <a:latin typeface="Calibri"/>
                <a:ea typeface="+mn-ea"/>
              </a:rPr>
              <a:t>thread</a:t>
            </a:r>
          </a:p>
        </p:txBody>
      </p:sp>
      <p:sp>
        <p:nvSpPr>
          <p:cNvPr id="47" name="Trapezoid 46"/>
          <p:cNvSpPr>
            <a:spLocks/>
          </p:cNvSpPr>
          <p:nvPr/>
        </p:nvSpPr>
        <p:spPr bwMode="auto">
          <a:xfrm>
            <a:off x="923925" y="5276850"/>
            <a:ext cx="1143000" cy="361950"/>
          </a:xfrm>
          <a:custGeom>
            <a:avLst/>
            <a:gdLst>
              <a:gd name="T0" fmla="*/ 0 w 1143000"/>
              <a:gd name="T1" fmla="*/ 361950 h 361950"/>
              <a:gd name="T2" fmla="*/ 90488 w 1143000"/>
              <a:gd name="T3" fmla="*/ 0 h 361950"/>
              <a:gd name="T4" fmla="*/ 1052513 w 1143000"/>
              <a:gd name="T5" fmla="*/ 0 h 361950"/>
              <a:gd name="T6" fmla="*/ 1143000 w 1143000"/>
              <a:gd name="T7" fmla="*/ 361950 h 361950"/>
              <a:gd name="T8" fmla="*/ 0 w 1143000"/>
              <a:gd name="T9" fmla="*/ 361950 h 361950"/>
              <a:gd name="T10" fmla="*/ 0 60000 65536"/>
              <a:gd name="T11" fmla="*/ 0 60000 65536"/>
              <a:gd name="T12" fmla="*/ 0 60000 65536"/>
              <a:gd name="T13" fmla="*/ 0 60000 65536"/>
              <a:gd name="T14" fmla="*/ 0 60000 65536"/>
              <a:gd name="T15" fmla="*/ 0 w 1143000"/>
              <a:gd name="T16" fmla="*/ 0 h 361950"/>
              <a:gd name="T17" fmla="*/ 1143000 w 1143000"/>
              <a:gd name="T18" fmla="*/ 361950 h 361950"/>
            </a:gdLst>
            <a:ahLst/>
            <a:cxnLst>
              <a:cxn ang="T10">
                <a:pos x="T0" y="T1"/>
              </a:cxn>
              <a:cxn ang="T11">
                <a:pos x="T2" y="T3"/>
              </a:cxn>
              <a:cxn ang="T12">
                <a:pos x="T4" y="T5"/>
              </a:cxn>
              <a:cxn ang="T13">
                <a:pos x="T6" y="T7"/>
              </a:cxn>
              <a:cxn ang="T14">
                <a:pos x="T8" y="T9"/>
              </a:cxn>
            </a:cxnLst>
            <a:rect l="T15" t="T16" r="T17" b="T18"/>
            <a:pathLst>
              <a:path w="1143000" h="361950">
                <a:moveTo>
                  <a:pt x="0" y="361950"/>
                </a:moveTo>
                <a:lnTo>
                  <a:pt x="90488" y="0"/>
                </a:lnTo>
                <a:lnTo>
                  <a:pt x="1052513" y="0"/>
                </a:lnTo>
                <a:lnTo>
                  <a:pt x="1143000" y="361950"/>
                </a:lnTo>
                <a:lnTo>
                  <a:pt x="0" y="361950"/>
                </a:lnTo>
                <a:close/>
              </a:path>
            </a:pathLst>
          </a:custGeom>
          <a:gradFill rotWithShape="1">
            <a:gsLst>
              <a:gs pos="0">
                <a:srgbClr val="CE3B37"/>
              </a:gs>
              <a:gs pos="20000">
                <a:srgbClr val="CB3D3A"/>
              </a:gs>
              <a:gs pos="100000">
                <a:srgbClr val="9B2D2A"/>
              </a:gs>
            </a:gsLst>
            <a:lin ang="5400000"/>
          </a:gradFill>
          <a:ln w="9525">
            <a:solidFill>
              <a:srgbClr val="BE4B48"/>
            </a:solidFill>
            <a:miter lim="800000"/>
            <a:headEnd/>
            <a:tailEnd/>
          </a:ln>
          <a:effectLst>
            <a:outerShdw blurRad="40000" dist="23000" dir="5400000" rotWithShape="0">
              <a:srgbClr val="808080">
                <a:alpha val="34999"/>
              </a:srgbClr>
            </a:outerShdw>
          </a:effectLst>
        </p:spPr>
        <p:txBody>
          <a:bodyPr lIns="0" tIns="45713" rIns="0" bIns="45713" anchor="ctr"/>
          <a:lstStyle/>
          <a:p>
            <a:pPr algn="ctr" defTabSz="914259" fontAlgn="auto">
              <a:spcBef>
                <a:spcPts val="0"/>
              </a:spcBef>
              <a:spcAft>
                <a:spcPts val="0"/>
              </a:spcAft>
              <a:defRPr/>
            </a:pPr>
            <a:r>
              <a:rPr lang="en-US" dirty="0">
                <a:solidFill>
                  <a:prstClr val="white"/>
                </a:solidFill>
                <a:latin typeface="Calibri"/>
                <a:ea typeface="+mn-ea"/>
              </a:rPr>
              <a:t>thread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bg/>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bg/>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23">
                                            <p:txEl>
                                              <p:pRg st="1" end="1"/>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42" presetClass="path" presetSubtype="0" accel="50000" decel="50000" fill="hold" grpId="2" nodeType="withEffect">
                                  <p:stCondLst>
                                    <p:cond delay="0"/>
                                  </p:stCondLst>
                                  <p:childTnLst>
                                    <p:animMotion origin="layout" path="M -2.5E-6 4.07407E-6 L -2.5E-6 0.07638 " pathEditMode="relative" rAng="0" ptsTypes="AA">
                                      <p:cBhvr>
                                        <p:cTn id="58" dur="1000" fill="hold"/>
                                        <p:tgtEl>
                                          <p:spTgt spid="6"/>
                                        </p:tgtEl>
                                        <p:attrNameLst>
                                          <p:attrName>ppt_x</p:attrName>
                                          <p:attrName>ppt_y</p:attrName>
                                        </p:attrNameLst>
                                      </p:cBhvr>
                                      <p:rCtr x="0" y="38"/>
                                    </p:animMotion>
                                  </p:childTnLst>
                                </p:cTn>
                              </p:par>
                              <p:par>
                                <p:cTn id="59" presetID="42" presetClass="path" presetSubtype="0" accel="50000" decel="50000" fill="hold" grpId="2" nodeType="withEffect">
                                  <p:stCondLst>
                                    <p:cond delay="0"/>
                                  </p:stCondLst>
                                  <p:childTnLst>
                                    <p:animMotion origin="layout" path="M -2.5E-6 -4.81481E-6 L -2.5E-6 0.07616 " pathEditMode="relative" rAng="0" ptsTypes="AA">
                                      <p:cBhvr>
                                        <p:cTn id="60" dur="1000" fill="hold"/>
                                        <p:tgtEl>
                                          <p:spTgt spid="14"/>
                                        </p:tgtEl>
                                        <p:attrNameLst>
                                          <p:attrName>ppt_x</p:attrName>
                                          <p:attrName>ppt_y</p:attrName>
                                        </p:attrNameLst>
                                      </p:cBhvr>
                                      <p:rCtr x="0" y="38"/>
                                    </p:animMotion>
                                  </p:childTnLst>
                                </p:cTn>
                              </p:par>
                              <p:par>
                                <p:cTn id="61" presetID="42" presetClass="path" presetSubtype="0" accel="50000" decel="50000" fill="hold" grpId="2" nodeType="withEffect">
                                  <p:stCondLst>
                                    <p:cond delay="0"/>
                                  </p:stCondLst>
                                  <p:childTnLst>
                                    <p:animMotion origin="layout" path="M -2.5E-6 -2.22222E-6 L -2.5E-6 0.07616 " pathEditMode="relative" rAng="0" ptsTypes="AA">
                                      <p:cBhvr>
                                        <p:cTn id="62" dur="1000" fill="hold"/>
                                        <p:tgtEl>
                                          <p:spTgt spid="10"/>
                                        </p:tgtEl>
                                        <p:attrNameLst>
                                          <p:attrName>ppt_x</p:attrName>
                                          <p:attrName>ppt_y</p:attrName>
                                        </p:attrNameLst>
                                      </p:cBhvr>
                                      <p:rCtr x="0" y="38"/>
                                    </p:animMotion>
                                  </p:childTnLst>
                                </p:cTn>
                              </p:par>
                              <p:par>
                                <p:cTn id="63" presetID="58" presetClass="path" presetSubtype="0" accel="50000" decel="50000" fill="hold" grpId="2" nodeType="withEffect">
                                  <p:stCondLst>
                                    <p:cond delay="0"/>
                                  </p:stCondLst>
                                  <p:childTnLst>
                                    <p:animMotion origin="layout" path="M -2.5E-6 3.7037E-7 L 0.03993 -0.06134 C 0.04896 -0.07431 0.054 -0.09352 0.054 -0.11343 C 0.054 -0.13634 0.04896 -0.15463 0.03993 -0.16759 L -2.5E-6 -0.2287 " pathEditMode="relative" rAng="0" ptsTypes="FffFF">
                                      <p:cBhvr>
                                        <p:cTn id="64" dur="1000" fill="hold"/>
                                        <p:tgtEl>
                                          <p:spTgt spid="15"/>
                                        </p:tgtEl>
                                        <p:attrNameLst>
                                          <p:attrName>ppt_x</p:attrName>
                                          <p:attrName>ppt_y</p:attrName>
                                        </p:attrNameLst>
                                      </p:cBhvr>
                                      <p:rCtr x="27" y="-114"/>
                                    </p:animMotion>
                                  </p:childTnLst>
                                </p:cTn>
                              </p:par>
                            </p:childTnLst>
                          </p:cTn>
                        </p:par>
                        <p:par>
                          <p:cTn id="65" fill="hold" nodeType="afterGroup">
                            <p:stCondLst>
                              <p:cond delay="1000"/>
                            </p:stCondLst>
                            <p:childTnLst>
                              <p:par>
                                <p:cTn id="66" presetID="42" presetClass="path" presetSubtype="0" accel="50000" decel="50000" fill="hold" grpId="3" nodeType="afterEffect">
                                  <p:stCondLst>
                                    <p:cond delay="500"/>
                                  </p:stCondLst>
                                  <p:childTnLst>
                                    <p:animMotion origin="layout" path="M -2.5E-6 0.07638 L -2.5E-6 0.15254 " pathEditMode="relative" rAng="0" ptsTypes="AA">
                                      <p:cBhvr>
                                        <p:cTn id="67" dur="1000" fill="hold"/>
                                        <p:tgtEl>
                                          <p:spTgt spid="6"/>
                                        </p:tgtEl>
                                        <p:attrNameLst>
                                          <p:attrName>ppt_x</p:attrName>
                                          <p:attrName>ppt_y</p:attrName>
                                        </p:attrNameLst>
                                      </p:cBhvr>
                                      <p:rCtr x="0" y="38"/>
                                    </p:animMotion>
                                  </p:childTnLst>
                                </p:cTn>
                              </p:par>
                              <p:par>
                                <p:cTn id="68" presetID="42" presetClass="path" presetSubtype="0" accel="50000" decel="50000" fill="hold" grpId="3" nodeType="withEffect">
                                  <p:stCondLst>
                                    <p:cond delay="500"/>
                                  </p:stCondLst>
                                  <p:childTnLst>
                                    <p:animMotion origin="layout" path="M -2.5E-6 0.07616 L -2.5E-6 0.15232 " pathEditMode="relative" rAng="0" ptsTypes="AA">
                                      <p:cBhvr>
                                        <p:cTn id="69" dur="1000" fill="hold"/>
                                        <p:tgtEl>
                                          <p:spTgt spid="14"/>
                                        </p:tgtEl>
                                        <p:attrNameLst>
                                          <p:attrName>ppt_x</p:attrName>
                                          <p:attrName>ppt_y</p:attrName>
                                        </p:attrNameLst>
                                      </p:cBhvr>
                                      <p:rCtr x="0" y="38"/>
                                    </p:animMotion>
                                  </p:childTnLst>
                                </p:cTn>
                              </p:par>
                              <p:par>
                                <p:cTn id="70" presetID="42" presetClass="path" presetSubtype="0" accel="50000" decel="50000" fill="hold" grpId="3" nodeType="withEffect">
                                  <p:stCondLst>
                                    <p:cond delay="500"/>
                                  </p:stCondLst>
                                  <p:childTnLst>
                                    <p:animMotion origin="layout" path="M -2.5E-6 -0.2287 L -2.5E-6 -0.15232 " pathEditMode="relative" rAng="0" ptsTypes="AA">
                                      <p:cBhvr>
                                        <p:cTn id="71" dur="1000" fill="hold"/>
                                        <p:tgtEl>
                                          <p:spTgt spid="15"/>
                                        </p:tgtEl>
                                        <p:attrNameLst>
                                          <p:attrName>ppt_x</p:attrName>
                                          <p:attrName>ppt_y</p:attrName>
                                        </p:attrNameLst>
                                      </p:cBhvr>
                                      <p:rCtr x="0" y="38"/>
                                    </p:animMotion>
                                  </p:childTnLst>
                                </p:cTn>
                              </p:par>
                              <p:par>
                                <p:cTn id="72" presetID="58" presetClass="path" presetSubtype="0" accel="50000" decel="50000" fill="hold" grpId="3" nodeType="withEffect">
                                  <p:stCondLst>
                                    <p:cond delay="500"/>
                                  </p:stCondLst>
                                  <p:childTnLst>
                                    <p:animMotion origin="layout" path="M -2.5E-6 0.07616 L 0.03993 0.01482 C 0.04896 0.00185 0.054 -0.01713 0.054 -0.03727 C 0.054 -0.05995 0.04896 -0.07824 0.03993 -0.0912 L -2.5E-6 -0.15254 " pathEditMode="relative" rAng="0" ptsTypes="FffFF">
                                      <p:cBhvr>
                                        <p:cTn id="73" dur="1000" fill="hold"/>
                                        <p:tgtEl>
                                          <p:spTgt spid="10"/>
                                        </p:tgtEl>
                                        <p:attrNameLst>
                                          <p:attrName>ppt_x</p:attrName>
                                          <p:attrName>ppt_y</p:attrName>
                                        </p:attrNameLst>
                                      </p:cBhvr>
                                      <p:rCtr x="27" y="-114"/>
                                    </p:animMotion>
                                  </p:childTnLst>
                                </p:cTn>
                              </p:par>
                            </p:childTnLst>
                          </p:cTn>
                        </p:par>
                        <p:par>
                          <p:cTn id="74" fill="hold" nodeType="afterGroup">
                            <p:stCondLst>
                              <p:cond delay="2500"/>
                            </p:stCondLst>
                            <p:childTnLst>
                              <p:par>
                                <p:cTn id="75" presetID="42" presetClass="path" presetSubtype="0" accel="50000" decel="50000" fill="hold" grpId="4" nodeType="afterEffect">
                                  <p:stCondLst>
                                    <p:cond delay="500"/>
                                  </p:stCondLst>
                                  <p:childTnLst>
                                    <p:animMotion origin="layout" path="M -2.5E-6 0.15254 L -2.5E-6 0.2287 " pathEditMode="relative" rAng="0" ptsTypes="AA">
                                      <p:cBhvr>
                                        <p:cTn id="76" dur="1000" fill="hold"/>
                                        <p:tgtEl>
                                          <p:spTgt spid="6"/>
                                        </p:tgtEl>
                                        <p:attrNameLst>
                                          <p:attrName>ppt_x</p:attrName>
                                          <p:attrName>ppt_y</p:attrName>
                                        </p:attrNameLst>
                                      </p:cBhvr>
                                      <p:rCtr x="0" y="38"/>
                                    </p:animMotion>
                                  </p:childTnLst>
                                </p:cTn>
                              </p:par>
                              <p:par>
                                <p:cTn id="77" presetID="42" presetClass="path" presetSubtype="0" accel="50000" decel="50000" fill="hold" grpId="4" nodeType="withEffect">
                                  <p:stCondLst>
                                    <p:cond delay="500"/>
                                  </p:stCondLst>
                                  <p:childTnLst>
                                    <p:animMotion origin="layout" path="M -2.5E-6 -0.15254 L -2.5E-6 -0.07616 " pathEditMode="relative" rAng="0" ptsTypes="AA">
                                      <p:cBhvr>
                                        <p:cTn id="78" dur="1000" fill="hold"/>
                                        <p:tgtEl>
                                          <p:spTgt spid="10"/>
                                        </p:tgtEl>
                                        <p:attrNameLst>
                                          <p:attrName>ppt_x</p:attrName>
                                          <p:attrName>ppt_y</p:attrName>
                                        </p:attrNameLst>
                                      </p:cBhvr>
                                      <p:rCtr x="0" y="38"/>
                                    </p:animMotion>
                                  </p:childTnLst>
                                </p:cTn>
                              </p:par>
                              <p:par>
                                <p:cTn id="79" presetID="42" presetClass="path" presetSubtype="0" accel="50000" decel="50000" fill="hold" grpId="4" nodeType="withEffect">
                                  <p:stCondLst>
                                    <p:cond delay="500"/>
                                  </p:stCondLst>
                                  <p:childTnLst>
                                    <p:animMotion origin="layout" path="M -2.5E-6 -0.15232 L -2.5E-6 -0.07616 " pathEditMode="relative" rAng="0" ptsTypes="AA">
                                      <p:cBhvr>
                                        <p:cTn id="80" dur="1000" fill="hold"/>
                                        <p:tgtEl>
                                          <p:spTgt spid="15"/>
                                        </p:tgtEl>
                                        <p:attrNameLst>
                                          <p:attrName>ppt_x</p:attrName>
                                          <p:attrName>ppt_y</p:attrName>
                                        </p:attrNameLst>
                                      </p:cBhvr>
                                      <p:rCtr x="0" y="38"/>
                                    </p:animMotion>
                                  </p:childTnLst>
                                </p:cTn>
                              </p:par>
                              <p:par>
                                <p:cTn id="81" presetID="58" presetClass="path" presetSubtype="0" accel="50000" decel="50000" fill="hold" grpId="4" nodeType="withEffect">
                                  <p:stCondLst>
                                    <p:cond delay="500"/>
                                  </p:stCondLst>
                                  <p:childTnLst>
                                    <p:animMotion origin="layout" path="M -2.5E-6 0.15232 L 0.03993 0.09098 C 0.04896 0.07825 0.054 0.0588 0.054 0.03913 C 0.054 0.01621 0.04896 -0.00231 0.03993 -0.01504 L -2.5E-6 -0.07638 " pathEditMode="relative" rAng="0" ptsTypes="FffFF">
                                      <p:cBhvr>
                                        <p:cTn id="82" dur="1000" fill="hold"/>
                                        <p:tgtEl>
                                          <p:spTgt spid="14"/>
                                        </p:tgtEl>
                                        <p:attrNameLst>
                                          <p:attrName>ppt_x</p:attrName>
                                          <p:attrName>ppt_y</p:attrName>
                                        </p:attrNameLst>
                                      </p:cBhvr>
                                      <p:rCtr x="27" y="-114"/>
                                    </p:animMotion>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nodeType="clickEffect">
                                  <p:stCondLst>
                                    <p:cond delay="0"/>
                                  </p:stCondLst>
                                  <p:childTnLst>
                                    <p:set>
                                      <p:cBhvr>
                                        <p:cTn id="86" dur="1" fill="hold">
                                          <p:stCondLst>
                                            <p:cond delay="0"/>
                                          </p:stCondLst>
                                        </p:cTn>
                                        <p:tgtEl>
                                          <p:spTgt spid="3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3">
                                            <p:txEl>
                                              <p:pRg st="3" end="3"/>
                                            </p:txEl>
                                          </p:spTgt>
                                        </p:tgtEl>
                                        <p:attrNameLst>
                                          <p:attrName>style.visibility</p:attrName>
                                        </p:attrNameLst>
                                      </p:cBhvr>
                                      <p:to>
                                        <p:strVal val="visible"/>
                                      </p:to>
                                    </p:set>
                                  </p:childTnLst>
                                </p:cTn>
                              </p:par>
                              <p:par>
                                <p:cTn id="89" presetID="1" presetClass="exit" presetSubtype="0" fill="hold" grpId="0" nodeType="withEffect">
                                  <p:stCondLst>
                                    <p:cond delay="0"/>
                                  </p:stCondLst>
                                  <p:childTnLst>
                                    <p:set>
                                      <p:cBhvr>
                                        <p:cTn id="90" dur="1" fill="hold">
                                          <p:stCondLst>
                                            <p:cond delay="0"/>
                                          </p:stCondLst>
                                        </p:cTn>
                                        <p:tgtEl>
                                          <p:spTgt spid="6"/>
                                        </p:tgtEl>
                                        <p:attrNameLst>
                                          <p:attrName>style.visibility</p:attrName>
                                        </p:attrNameLst>
                                      </p:cBhvr>
                                      <p:to>
                                        <p:strVal val="hidden"/>
                                      </p:to>
                                    </p:set>
                                  </p:childTnLst>
                                </p:cTn>
                              </p:par>
                              <p:par>
                                <p:cTn id="91" presetID="1" presetClass="exit" presetSubtype="0" fill="hold" grpId="0" nodeType="withEffect">
                                  <p:stCondLst>
                                    <p:cond delay="0"/>
                                  </p:stCondLst>
                                  <p:childTnLst>
                                    <p:set>
                                      <p:cBhvr>
                                        <p:cTn id="92" dur="1" fill="hold">
                                          <p:stCondLst>
                                            <p:cond delay="0"/>
                                          </p:stCondLst>
                                        </p:cTn>
                                        <p:tgtEl>
                                          <p:spTgt spid="14"/>
                                        </p:tgtEl>
                                        <p:attrNameLst>
                                          <p:attrName>style.visibility</p:attrName>
                                        </p:attrNameLst>
                                      </p:cBhvr>
                                      <p:to>
                                        <p:strVal val="hidden"/>
                                      </p:to>
                                    </p:set>
                                  </p:childTnLst>
                                </p:cTn>
                              </p:par>
                              <p:par>
                                <p:cTn id="93" presetID="1" presetClass="exit" presetSubtype="0" fill="hold" grpId="0" nodeType="withEffect">
                                  <p:stCondLst>
                                    <p:cond delay="0"/>
                                  </p:stCondLst>
                                  <p:childTnLst>
                                    <p:set>
                                      <p:cBhvr>
                                        <p:cTn id="94" dur="1" fill="hold">
                                          <p:stCondLst>
                                            <p:cond delay="0"/>
                                          </p:stCondLst>
                                        </p:cTn>
                                        <p:tgtEl>
                                          <p:spTgt spid="10"/>
                                        </p:tgtEl>
                                        <p:attrNameLst>
                                          <p:attrName>style.visibility</p:attrName>
                                        </p:attrNameLst>
                                      </p:cBhvr>
                                      <p:to>
                                        <p:strVal val="hidden"/>
                                      </p:to>
                                    </p:set>
                                  </p:childTnLst>
                                </p:cTn>
                              </p:par>
                              <p:par>
                                <p:cTn id="95" presetID="1" presetClass="exit" presetSubtype="0" fill="hold" grpId="0" nodeType="withEffect">
                                  <p:stCondLst>
                                    <p:cond delay="0"/>
                                  </p:stCondLst>
                                  <p:childTnLst>
                                    <p:set>
                                      <p:cBhvr>
                                        <p:cTn id="96" dur="1" fill="hold">
                                          <p:stCondLst>
                                            <p:cond delay="0"/>
                                          </p:stCondLst>
                                        </p:cTn>
                                        <p:tgtEl>
                                          <p:spTgt spid="15"/>
                                        </p:tgtEl>
                                        <p:attrNameLst>
                                          <p:attrName>style.visibility</p:attrName>
                                        </p:attrNameLst>
                                      </p:cBhvr>
                                      <p:to>
                                        <p:strVal val="hidden"/>
                                      </p:to>
                                    </p:set>
                                  </p:childTnLst>
                                </p:cTn>
                              </p:par>
                              <p:par>
                                <p:cTn id="97" presetID="1" presetClass="entr" presetSubtype="0"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7"/>
                                        </p:tgtEl>
                                        <p:attrNameLst>
                                          <p:attrName>style.visibility</p:attrName>
                                        </p:attrNameLst>
                                      </p:cBhvr>
                                      <p:to>
                                        <p:strVal val="visible"/>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ntr" presetSubtype="0" fill="hold" nodeType="clickEffect">
                                  <p:stCondLst>
                                    <p:cond delay="0"/>
                                  </p:stCondLst>
                                  <p:childTnLst>
                                    <p:set>
                                      <p:cBhvr>
                                        <p:cTn id="108"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6" grpId="3" animBg="1"/>
      <p:bldP spid="6" grpId="4" animBg="1"/>
      <p:bldP spid="7" grpId="0" animBg="1"/>
      <p:bldP spid="9" grpId="0"/>
      <p:bldP spid="10" grpId="0" animBg="1"/>
      <p:bldP spid="10" grpId="1" animBg="1"/>
      <p:bldP spid="10" grpId="2" animBg="1"/>
      <p:bldP spid="10" grpId="3" animBg="1"/>
      <p:bldP spid="10" grpId="4" animBg="1"/>
      <p:bldP spid="11" grpId="0" animBg="1"/>
      <p:bldP spid="12" grpId="0" animBg="1"/>
      <p:bldP spid="13" grpId="0" animBg="1"/>
      <p:bldP spid="14" grpId="0" animBg="1"/>
      <p:bldP spid="14" grpId="1" animBg="1"/>
      <p:bldP spid="14" grpId="2" animBg="1"/>
      <p:bldP spid="14" grpId="3" animBg="1"/>
      <p:bldP spid="14" grpId="4" animBg="1"/>
      <p:bldP spid="15" grpId="0" animBg="1"/>
      <p:bldP spid="15" grpId="1" animBg="1"/>
      <p:bldP spid="15" grpId="2" animBg="1"/>
      <p:bldP spid="15" grpId="3" animBg="1"/>
      <p:bldP spid="15" grpId="4" animBg="1"/>
      <p:bldP spid="18" grpId="0" build="allAtOnce" animBg="1"/>
      <p:bldP spid="17" grpId="0" animBg="1"/>
      <p:bldP spid="23" grpId="0" build="allAtOnce" animBg="1"/>
      <p:bldP spid="37" grpId="0" animBg="1"/>
      <p:bldP spid="32" grpId="0" animBg="1"/>
      <p:bldP spid="26" grpId="0" animBg="1"/>
      <p:bldP spid="45" grpId="0" animBg="1"/>
      <p:bldP spid="43" grpId="0" animBg="1"/>
      <p:bldP spid="44" grpId="0" animBg="1"/>
      <p:bldP spid="46" grpId="0" animBg="1"/>
      <p:bldP spid="4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ounded Rectangle 57"/>
          <p:cNvSpPr/>
          <p:nvPr/>
        </p:nvSpPr>
        <p:spPr>
          <a:xfrm>
            <a:off x="4038600" y="2514600"/>
            <a:ext cx="1752600" cy="1981200"/>
          </a:xfrm>
          <a:prstGeom prst="round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anchor="ct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cxnSp>
        <p:nvCxnSpPr>
          <p:cNvPr id="66" name="Straight Connector 65"/>
          <p:cNvCxnSpPr>
            <a:stCxn id="62" idx="2"/>
            <a:endCxn id="15" idx="2"/>
          </p:cNvCxnSpPr>
          <p:nvPr/>
        </p:nvCxnSpPr>
        <p:spPr>
          <a:xfrm rot="5400000">
            <a:off x="6018213" y="2474912"/>
            <a:ext cx="381000" cy="25939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69" idx="2"/>
            <a:endCxn id="21" idx="2"/>
          </p:cNvCxnSpPr>
          <p:nvPr/>
        </p:nvCxnSpPr>
        <p:spPr>
          <a:xfrm rot="5400000" flipH="1">
            <a:off x="6172994" y="4877594"/>
            <a:ext cx="204787" cy="25368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69" idx="0"/>
            <a:endCxn id="21" idx="0"/>
          </p:cNvCxnSpPr>
          <p:nvPr/>
        </p:nvCxnSpPr>
        <p:spPr>
          <a:xfrm rot="16200000" flipH="1" flipV="1">
            <a:off x="5818188" y="3151187"/>
            <a:ext cx="914400" cy="25368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62" idx="0"/>
            <a:endCxn id="15" idx="0"/>
          </p:cNvCxnSpPr>
          <p:nvPr/>
        </p:nvCxnSpPr>
        <p:spPr>
          <a:xfrm rot="16200000" flipH="1" flipV="1">
            <a:off x="5553075" y="1263650"/>
            <a:ext cx="1311275" cy="25939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ounded Rectangle 61"/>
          <p:cNvSpPr/>
          <p:nvPr/>
        </p:nvSpPr>
        <p:spPr>
          <a:xfrm>
            <a:off x="6781800" y="1905000"/>
            <a:ext cx="1447800" cy="1676400"/>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anchor="ct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612359" name="Title 1"/>
          <p:cNvSpPr>
            <a:spLocks noGrp="1"/>
          </p:cNvSpPr>
          <p:nvPr>
            <p:ph type="title"/>
          </p:nvPr>
        </p:nvSpPr>
        <p:spPr>
          <a:xfrm>
            <a:off x="457200" y="274638"/>
            <a:ext cx="8578850" cy="792162"/>
          </a:xfrm>
        </p:spPr>
        <p:txBody>
          <a:bodyPr/>
          <a:lstStyle/>
          <a:p>
            <a:r>
              <a:rPr lang="en-US" altLang="en-US" sz="3400" smtClean="0"/>
              <a:t>Thread Cluster Memory Scheduling </a:t>
            </a:r>
            <a:r>
              <a:rPr lang="en-US" altLang="en-US" sz="2200" smtClean="0"/>
              <a:t>[Kim+ MICRO’10]</a:t>
            </a:r>
          </a:p>
        </p:txBody>
      </p:sp>
      <p:sp>
        <p:nvSpPr>
          <p:cNvPr id="3" name="Content Placeholder 2"/>
          <p:cNvSpPr>
            <a:spLocks noGrp="1"/>
          </p:cNvSpPr>
          <p:nvPr>
            <p:ph idx="1"/>
          </p:nvPr>
        </p:nvSpPr>
        <p:spPr>
          <a:xfrm>
            <a:off x="457200" y="1143000"/>
            <a:ext cx="5791200" cy="1371600"/>
          </a:xfrm>
        </p:spPr>
        <p:txBody>
          <a:bodyPr>
            <a:noAutofit/>
          </a:bodyPr>
          <a:lstStyle/>
          <a:p>
            <a:pPr marL="455613" indent="-455613">
              <a:lnSpc>
                <a:spcPct val="80000"/>
              </a:lnSpc>
              <a:buFont typeface="Calibri" panose="020F0502020204030204" pitchFamily="34" charset="0"/>
              <a:buAutoNum type="arabicPeriod"/>
            </a:pPr>
            <a:r>
              <a:rPr lang="en-US" altLang="en-US" sz="2800" b="1" smtClean="0">
                <a:solidFill>
                  <a:srgbClr val="000000"/>
                </a:solidFill>
              </a:rPr>
              <a:t>Group threads into two </a:t>
            </a:r>
            <a:r>
              <a:rPr lang="en-US" altLang="en-US" sz="2800" b="1" i="1" smtClean="0">
                <a:solidFill>
                  <a:srgbClr val="FF0000"/>
                </a:solidFill>
              </a:rPr>
              <a:t>clusters</a:t>
            </a:r>
          </a:p>
          <a:p>
            <a:pPr marL="455613" indent="-455613">
              <a:lnSpc>
                <a:spcPct val="80000"/>
              </a:lnSpc>
              <a:buFont typeface="Calibri" panose="020F0502020204030204" pitchFamily="34" charset="0"/>
              <a:buAutoNum type="arabicPeriod"/>
            </a:pPr>
            <a:r>
              <a:rPr lang="en-US" altLang="en-US" sz="2800" b="1" smtClean="0"/>
              <a:t>Prioritize </a:t>
            </a:r>
            <a:r>
              <a:rPr lang="en-US" altLang="en-US" sz="2800" b="1" smtClean="0">
                <a:solidFill>
                  <a:schemeClr val="accent1"/>
                </a:solidFill>
              </a:rPr>
              <a:t>non-intensive cluster</a:t>
            </a:r>
          </a:p>
          <a:p>
            <a:pPr marL="455613" indent="-455613">
              <a:lnSpc>
                <a:spcPct val="80000"/>
              </a:lnSpc>
              <a:buFont typeface="Calibri" panose="020F0502020204030204" pitchFamily="34" charset="0"/>
              <a:buAutoNum type="arabicPeriod"/>
            </a:pPr>
            <a:r>
              <a:rPr lang="en-US" altLang="en-US" sz="2800" b="1" smtClean="0"/>
              <a:t>Different policies for each cluster</a:t>
            </a:r>
            <a:endParaRPr lang="en-US" altLang="en-US" sz="3600" smtClean="0"/>
          </a:p>
        </p:txBody>
      </p:sp>
      <p:sp>
        <p:nvSpPr>
          <p:cNvPr id="612361" name="Slide Number Placeholder 3"/>
          <p:cNvSpPr>
            <a:spLocks noGrp="1"/>
          </p:cNvSpPr>
          <p:nvPr>
            <p:ph type="sldNum" sz="quarter" idx="12"/>
          </p:nvPr>
        </p:nvSpPr>
        <p:spPr bwMode="auto">
          <a:xfrm>
            <a:off x="8305800" y="6416675"/>
            <a:ext cx="533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9DB6273-4C97-4E7E-9E9E-54FDDB746959}" type="slidenum">
              <a:rPr lang="en-US" altLang="en-US" sz="1200">
                <a:solidFill>
                  <a:srgbClr val="898989"/>
                </a:solidFill>
                <a:latin typeface="Calibri" panose="020F0502020204030204" pitchFamily="34" charset="0"/>
              </a:rPr>
              <a:pPr eaLnBrk="1" hangingPunct="1"/>
              <a:t>45</a:t>
            </a:fld>
            <a:endParaRPr lang="en-US" altLang="en-US" sz="1200">
              <a:solidFill>
                <a:srgbClr val="898989"/>
              </a:solidFill>
              <a:latin typeface="Calibri" panose="020F0502020204030204" pitchFamily="34" charset="0"/>
            </a:endParaRPr>
          </a:p>
        </p:txBody>
      </p:sp>
      <p:sp>
        <p:nvSpPr>
          <p:cNvPr id="5" name="Rectangle 4"/>
          <p:cNvSpPr/>
          <p:nvPr/>
        </p:nvSpPr>
        <p:spPr>
          <a:xfrm>
            <a:off x="739775" y="3300413"/>
            <a:ext cx="2438400" cy="2001837"/>
          </a:xfrm>
          <a:prstGeom prst="rect">
            <a:avLst/>
          </a:prstGeom>
          <a:solidFill>
            <a:schemeClr val="bg1">
              <a:lumMod val="8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anchor="ct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6" name="Rounded Rectangle 5"/>
          <p:cNvSpPr/>
          <p:nvPr/>
        </p:nvSpPr>
        <p:spPr>
          <a:xfrm>
            <a:off x="1577975" y="4462463"/>
            <a:ext cx="457200" cy="109537"/>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000">
                <a:solidFill>
                  <a:srgbClr val="FFFFFF"/>
                </a:solidFill>
                <a:latin typeface="Calibri" panose="020F0502020204030204" pitchFamily="34" charset="0"/>
              </a:rPr>
              <a:t>thread</a:t>
            </a:r>
            <a:endParaRPr lang="en-US" altLang="en-US" sz="1200">
              <a:solidFill>
                <a:srgbClr val="FFFFFF"/>
              </a:solidFill>
              <a:latin typeface="Calibri" panose="020F0502020204030204" pitchFamily="34" charset="0"/>
            </a:endParaRPr>
          </a:p>
        </p:txBody>
      </p:sp>
      <p:sp>
        <p:nvSpPr>
          <p:cNvPr id="7" name="TextBox 6"/>
          <p:cNvSpPr txBox="1"/>
          <p:nvPr/>
        </p:nvSpPr>
        <p:spPr>
          <a:xfrm>
            <a:off x="822325" y="4953000"/>
            <a:ext cx="2514600" cy="307975"/>
          </a:xfrm>
          <a:prstGeom prst="rect">
            <a:avLst/>
          </a:prstGeom>
          <a:noFill/>
        </p:spPr>
        <p:txBody>
          <a:bodyPr lIns="0" tIns="0" rIns="0" bIns="0">
            <a:spAutoFit/>
          </a:bodyPr>
          <a:lstStyle/>
          <a:p>
            <a:pPr defTabSz="914259" fontAlgn="auto">
              <a:spcBef>
                <a:spcPts val="0"/>
              </a:spcBef>
              <a:spcAft>
                <a:spcPts val="0"/>
              </a:spcAft>
              <a:defRPr/>
            </a:pPr>
            <a:r>
              <a:rPr lang="en-US" sz="2000" b="1" dirty="0">
                <a:solidFill>
                  <a:prstClr val="black">
                    <a:lumMod val="85000"/>
                    <a:lumOff val="15000"/>
                  </a:prstClr>
                </a:solidFill>
                <a:latin typeface="Calibri"/>
                <a:ea typeface="+mn-ea"/>
              </a:rPr>
              <a:t>Threads in the system</a:t>
            </a:r>
          </a:p>
        </p:txBody>
      </p:sp>
      <p:sp>
        <p:nvSpPr>
          <p:cNvPr id="8" name="Rounded Rectangle 7"/>
          <p:cNvSpPr/>
          <p:nvPr/>
        </p:nvSpPr>
        <p:spPr>
          <a:xfrm>
            <a:off x="2187575" y="4343400"/>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anchor="ctr"/>
          <a:lstStyle/>
          <a:p>
            <a:pPr algn="ctr" defTabSz="914259" fontAlgn="auto">
              <a:spcBef>
                <a:spcPts val="0"/>
              </a:spcBef>
              <a:spcAft>
                <a:spcPts val="0"/>
              </a:spcAft>
              <a:defRPr/>
            </a:pPr>
            <a:r>
              <a:rPr lang="en-US" sz="1600" dirty="0">
                <a:solidFill>
                  <a:prstClr val="white"/>
                </a:solidFill>
              </a:rPr>
              <a:t>thread</a:t>
            </a:r>
          </a:p>
        </p:txBody>
      </p:sp>
      <p:sp>
        <p:nvSpPr>
          <p:cNvPr id="9" name="Rounded Rectangle 8"/>
          <p:cNvSpPr/>
          <p:nvPr/>
        </p:nvSpPr>
        <p:spPr>
          <a:xfrm>
            <a:off x="1162050" y="3540125"/>
            <a:ext cx="457200" cy="109538"/>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000">
                <a:solidFill>
                  <a:srgbClr val="FFFFFF"/>
                </a:solidFill>
                <a:latin typeface="Calibri" panose="020F0502020204030204" pitchFamily="34" charset="0"/>
              </a:rPr>
              <a:t>thread</a:t>
            </a:r>
            <a:endParaRPr lang="en-US" altLang="en-US" sz="1200">
              <a:solidFill>
                <a:srgbClr val="FFFFFF"/>
              </a:solidFill>
              <a:latin typeface="Calibri" panose="020F0502020204030204" pitchFamily="34" charset="0"/>
            </a:endParaRPr>
          </a:p>
        </p:txBody>
      </p:sp>
      <p:sp>
        <p:nvSpPr>
          <p:cNvPr id="10" name="Rounded Rectangle 9"/>
          <p:cNvSpPr/>
          <p:nvPr/>
        </p:nvSpPr>
        <p:spPr>
          <a:xfrm>
            <a:off x="892175" y="3760788"/>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anchor="ctr"/>
          <a:lstStyle/>
          <a:p>
            <a:pPr algn="ctr" defTabSz="914259" fontAlgn="auto">
              <a:spcBef>
                <a:spcPts val="0"/>
              </a:spcBef>
              <a:spcAft>
                <a:spcPts val="0"/>
              </a:spcAft>
              <a:defRPr/>
            </a:pPr>
            <a:r>
              <a:rPr lang="en-US" sz="1600" dirty="0">
                <a:solidFill>
                  <a:prstClr val="white"/>
                </a:solidFill>
              </a:rPr>
              <a:t>thread</a:t>
            </a:r>
          </a:p>
        </p:txBody>
      </p:sp>
      <p:sp>
        <p:nvSpPr>
          <p:cNvPr id="11" name="Rounded Rectangle 10"/>
          <p:cNvSpPr/>
          <p:nvPr/>
        </p:nvSpPr>
        <p:spPr>
          <a:xfrm>
            <a:off x="2035175" y="3429000"/>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anchor="ctr"/>
          <a:lstStyle/>
          <a:p>
            <a:pPr algn="ctr" defTabSz="914259" fontAlgn="auto">
              <a:spcBef>
                <a:spcPts val="0"/>
              </a:spcBef>
              <a:spcAft>
                <a:spcPts val="0"/>
              </a:spcAft>
              <a:defRPr/>
            </a:pPr>
            <a:r>
              <a:rPr lang="en-US" sz="1600" dirty="0">
                <a:solidFill>
                  <a:prstClr val="white"/>
                </a:solidFill>
              </a:rPr>
              <a:t>thread</a:t>
            </a:r>
          </a:p>
        </p:txBody>
      </p:sp>
      <p:sp>
        <p:nvSpPr>
          <p:cNvPr id="12" name="Rounded Rectangle 11"/>
          <p:cNvSpPr/>
          <p:nvPr/>
        </p:nvSpPr>
        <p:spPr>
          <a:xfrm>
            <a:off x="2187575" y="4114800"/>
            <a:ext cx="457200" cy="109538"/>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000">
                <a:solidFill>
                  <a:srgbClr val="FFFFFF"/>
                </a:solidFill>
                <a:latin typeface="Calibri" panose="020F0502020204030204" pitchFamily="34" charset="0"/>
              </a:rPr>
              <a:t>thread</a:t>
            </a:r>
            <a:endParaRPr lang="en-US" altLang="en-US" sz="1200">
              <a:solidFill>
                <a:srgbClr val="FFFFFF"/>
              </a:solidFill>
              <a:latin typeface="Calibri" panose="020F0502020204030204" pitchFamily="34" charset="0"/>
            </a:endParaRPr>
          </a:p>
        </p:txBody>
      </p:sp>
      <p:sp>
        <p:nvSpPr>
          <p:cNvPr id="13" name="Rounded Rectangle 12"/>
          <p:cNvSpPr/>
          <p:nvPr/>
        </p:nvSpPr>
        <p:spPr>
          <a:xfrm>
            <a:off x="981075" y="4657725"/>
            <a:ext cx="457200" cy="109538"/>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000">
                <a:solidFill>
                  <a:srgbClr val="FFFFFF"/>
                </a:solidFill>
                <a:latin typeface="Calibri" panose="020F0502020204030204" pitchFamily="34" charset="0"/>
              </a:rPr>
              <a:t>thread</a:t>
            </a:r>
            <a:endParaRPr lang="en-US" altLang="en-US" sz="1200">
              <a:solidFill>
                <a:srgbClr val="FFFFFF"/>
              </a:solidFill>
              <a:latin typeface="Calibri" panose="020F0502020204030204" pitchFamily="34" charset="0"/>
            </a:endParaRPr>
          </a:p>
        </p:txBody>
      </p:sp>
      <p:grpSp>
        <p:nvGrpSpPr>
          <p:cNvPr id="46" name="Group 45"/>
          <p:cNvGrpSpPr>
            <a:grpSpLocks/>
          </p:cNvGrpSpPr>
          <p:nvPr/>
        </p:nvGrpSpPr>
        <p:grpSpPr bwMode="auto">
          <a:xfrm>
            <a:off x="4092575" y="4876800"/>
            <a:ext cx="1828800" cy="1166813"/>
            <a:chOff x="3581400" y="4167223"/>
            <a:chExt cx="1828800" cy="1166778"/>
          </a:xfrm>
        </p:grpSpPr>
        <p:sp>
          <p:nvSpPr>
            <p:cNvPr id="21" name="Rectangle 20"/>
            <p:cNvSpPr/>
            <p:nvPr/>
          </p:nvSpPr>
          <p:spPr>
            <a:xfrm>
              <a:off x="3581400" y="4167223"/>
              <a:ext cx="1828800" cy="116677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22" name="Rounded Rectangle 21"/>
            <p:cNvSpPr/>
            <p:nvPr/>
          </p:nvSpPr>
          <p:spPr>
            <a:xfrm>
              <a:off x="3697288" y="4267233"/>
              <a:ext cx="708025" cy="401625"/>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anchor="ct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600">
                <a:solidFill>
                  <a:srgbClr val="FFFFFF"/>
                </a:solidFill>
                <a:latin typeface="Calibri" panose="020F0502020204030204" pitchFamily="34" charset="0"/>
              </a:endParaRPr>
            </a:p>
          </p:txBody>
        </p:sp>
        <p:sp>
          <p:nvSpPr>
            <p:cNvPr id="23" name="Rounded Rectangle 22"/>
            <p:cNvSpPr/>
            <p:nvPr/>
          </p:nvSpPr>
          <p:spPr>
            <a:xfrm>
              <a:off x="4572000" y="4398991"/>
              <a:ext cx="708025" cy="401626"/>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anchor="ct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600">
                <a:solidFill>
                  <a:srgbClr val="FFFFFF"/>
                </a:solidFill>
                <a:latin typeface="Calibri" panose="020F0502020204030204" pitchFamily="34" charset="0"/>
              </a:endParaRPr>
            </a:p>
          </p:txBody>
        </p:sp>
        <p:sp>
          <p:nvSpPr>
            <p:cNvPr id="24" name="Rounded Rectangle 23"/>
            <p:cNvSpPr/>
            <p:nvPr/>
          </p:nvSpPr>
          <p:spPr>
            <a:xfrm>
              <a:off x="3810000" y="4819666"/>
              <a:ext cx="708025" cy="401625"/>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anchor="ct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600">
                <a:solidFill>
                  <a:srgbClr val="FFFFFF"/>
                </a:solidFill>
                <a:latin typeface="Calibri" panose="020F0502020204030204" pitchFamily="34" charset="0"/>
              </a:endParaRPr>
            </a:p>
          </p:txBody>
        </p:sp>
      </p:grpSp>
      <p:sp>
        <p:nvSpPr>
          <p:cNvPr id="25" name="TextBox 24"/>
          <p:cNvSpPr txBox="1"/>
          <p:nvPr/>
        </p:nvSpPr>
        <p:spPr>
          <a:xfrm>
            <a:off x="4108450" y="2625725"/>
            <a:ext cx="1600200" cy="498475"/>
          </a:xfrm>
          <a:prstGeom prst="rect">
            <a:avLst/>
          </a:prstGeom>
          <a:noFill/>
        </p:spPr>
        <p:txBody>
          <a:bodyPr lIns="0" tIns="0" rIns="0" bIns="0">
            <a:spAutoFit/>
          </a:bodyPr>
          <a:lstStyle/>
          <a:p>
            <a:pPr algn="ctr" defTabSz="914259" fontAlgn="auto">
              <a:lnSpc>
                <a:spcPct val="80000"/>
              </a:lnSpc>
              <a:spcBef>
                <a:spcPts val="0"/>
              </a:spcBef>
              <a:spcAft>
                <a:spcPts val="0"/>
              </a:spcAft>
              <a:defRPr/>
            </a:pPr>
            <a:r>
              <a:rPr lang="en-US" sz="2000" b="1" dirty="0">
                <a:solidFill>
                  <a:srgbClr val="4F81BD">
                    <a:lumMod val="75000"/>
                  </a:srgbClr>
                </a:solidFill>
                <a:latin typeface="Calibri"/>
                <a:ea typeface="+mn-ea"/>
              </a:rPr>
              <a:t>Non-intensive </a:t>
            </a:r>
          </a:p>
          <a:p>
            <a:pPr algn="ctr" defTabSz="914259" fontAlgn="auto">
              <a:lnSpc>
                <a:spcPct val="80000"/>
              </a:lnSpc>
              <a:spcBef>
                <a:spcPts val="0"/>
              </a:spcBef>
              <a:spcAft>
                <a:spcPts val="0"/>
              </a:spcAft>
              <a:defRPr/>
            </a:pPr>
            <a:r>
              <a:rPr lang="en-US" sz="2000" b="1" dirty="0">
                <a:solidFill>
                  <a:srgbClr val="4F81BD">
                    <a:lumMod val="75000"/>
                  </a:srgbClr>
                </a:solidFill>
                <a:latin typeface="Calibri"/>
                <a:ea typeface="+mn-ea"/>
              </a:rPr>
              <a:t>cluster</a:t>
            </a:r>
          </a:p>
        </p:txBody>
      </p:sp>
      <p:sp>
        <p:nvSpPr>
          <p:cNvPr id="26" name="TextBox 25"/>
          <p:cNvSpPr txBox="1"/>
          <p:nvPr/>
        </p:nvSpPr>
        <p:spPr>
          <a:xfrm>
            <a:off x="3962400" y="6148388"/>
            <a:ext cx="2133600" cy="279400"/>
          </a:xfrm>
          <a:prstGeom prst="rect">
            <a:avLst/>
          </a:prstGeom>
          <a:noFill/>
        </p:spPr>
        <p:txBody>
          <a:bodyPr lIns="0" tIns="0" rIns="0" bIns="0">
            <a:spAutoFit/>
          </a:bodyPr>
          <a:lstStyle/>
          <a:p>
            <a:pPr algn="ctr" defTabSz="914259" fontAlgn="auto">
              <a:lnSpc>
                <a:spcPct val="80000"/>
              </a:lnSpc>
              <a:spcBef>
                <a:spcPts val="0"/>
              </a:spcBef>
              <a:spcAft>
                <a:spcPts val="0"/>
              </a:spcAft>
              <a:defRPr/>
            </a:pPr>
            <a:r>
              <a:rPr lang="en-US" sz="2200" b="1" dirty="0">
                <a:solidFill>
                  <a:srgbClr val="C0504D">
                    <a:lumMod val="75000"/>
                  </a:srgbClr>
                </a:solidFill>
                <a:latin typeface="Calibri"/>
                <a:ea typeface="+mn-ea"/>
              </a:rPr>
              <a:t>Intensive cluster</a:t>
            </a:r>
          </a:p>
        </p:txBody>
      </p:sp>
      <p:sp>
        <p:nvSpPr>
          <p:cNvPr id="27" name="Right Arrow 26"/>
          <p:cNvSpPr/>
          <p:nvPr/>
        </p:nvSpPr>
        <p:spPr>
          <a:xfrm rot="18900000">
            <a:off x="3425825" y="3638550"/>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lIns="91425" tIns="45713" rIns="91425" bIns="45713" anchor="ct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29" name="Rounded Rectangle 28"/>
          <p:cNvSpPr/>
          <p:nvPr/>
        </p:nvSpPr>
        <p:spPr>
          <a:xfrm>
            <a:off x="892175" y="3760788"/>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4259" fontAlgn="auto">
              <a:spcBef>
                <a:spcPts val="0"/>
              </a:spcBef>
              <a:spcAft>
                <a:spcPts val="0"/>
              </a:spcAft>
              <a:defRPr/>
            </a:pPr>
            <a:r>
              <a:rPr lang="en-US" sz="1600" dirty="0">
                <a:solidFill>
                  <a:prstClr val="white"/>
                </a:solidFill>
              </a:rPr>
              <a:t>thread</a:t>
            </a:r>
          </a:p>
        </p:txBody>
      </p:sp>
      <p:sp>
        <p:nvSpPr>
          <p:cNvPr id="30" name="Rounded Rectangle 29"/>
          <p:cNvSpPr/>
          <p:nvPr/>
        </p:nvSpPr>
        <p:spPr>
          <a:xfrm>
            <a:off x="2187575" y="4343400"/>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4259" fontAlgn="auto">
              <a:spcBef>
                <a:spcPts val="0"/>
              </a:spcBef>
              <a:spcAft>
                <a:spcPts val="0"/>
              </a:spcAft>
              <a:defRPr/>
            </a:pPr>
            <a:r>
              <a:rPr lang="en-US" sz="1600" dirty="0">
                <a:solidFill>
                  <a:prstClr val="white"/>
                </a:solidFill>
              </a:rPr>
              <a:t>thread</a:t>
            </a:r>
          </a:p>
        </p:txBody>
      </p:sp>
      <p:sp>
        <p:nvSpPr>
          <p:cNvPr id="31" name="Rounded Rectangle 30"/>
          <p:cNvSpPr/>
          <p:nvPr/>
        </p:nvSpPr>
        <p:spPr>
          <a:xfrm>
            <a:off x="2035175" y="3429000"/>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4259" fontAlgn="auto">
              <a:spcBef>
                <a:spcPts val="0"/>
              </a:spcBef>
              <a:spcAft>
                <a:spcPts val="0"/>
              </a:spcAft>
              <a:defRPr/>
            </a:pPr>
            <a:r>
              <a:rPr lang="en-US" sz="1600" dirty="0">
                <a:solidFill>
                  <a:prstClr val="white"/>
                </a:solidFill>
              </a:rPr>
              <a:t>thread</a:t>
            </a:r>
          </a:p>
        </p:txBody>
      </p:sp>
      <p:sp>
        <p:nvSpPr>
          <p:cNvPr id="32" name="TextBox 31"/>
          <p:cNvSpPr txBox="1"/>
          <p:nvPr/>
        </p:nvSpPr>
        <p:spPr>
          <a:xfrm>
            <a:off x="685800" y="2743200"/>
            <a:ext cx="2917825" cy="369888"/>
          </a:xfrm>
          <a:prstGeom prst="rect">
            <a:avLst/>
          </a:prstGeom>
          <a:noFill/>
        </p:spPr>
        <p:txBody>
          <a:bodyPr lIns="0" tIns="0" rIns="0" bIns="0">
            <a:spAutoFit/>
          </a:bodyPr>
          <a:lstStyle/>
          <a:p>
            <a:pPr algn="ctr" defTabSz="914259" fontAlgn="auto">
              <a:spcBef>
                <a:spcPts val="0"/>
              </a:spcBef>
              <a:spcAft>
                <a:spcPts val="0"/>
              </a:spcAft>
              <a:defRPr/>
            </a:pPr>
            <a:r>
              <a:rPr lang="en-US" sz="2400" b="1" dirty="0">
                <a:solidFill>
                  <a:srgbClr val="4F81BD">
                    <a:lumMod val="75000"/>
                  </a:srgbClr>
                </a:solidFill>
                <a:latin typeface="Calibri"/>
                <a:ea typeface="+mn-ea"/>
              </a:rPr>
              <a:t>Memory-non-intensive </a:t>
            </a:r>
          </a:p>
        </p:txBody>
      </p:sp>
      <p:cxnSp>
        <p:nvCxnSpPr>
          <p:cNvPr id="33" name="Curved Connector 32"/>
          <p:cNvCxnSpPr>
            <a:stCxn id="9" idx="0"/>
            <a:endCxn id="32" idx="2"/>
          </p:cNvCxnSpPr>
          <p:nvPr/>
        </p:nvCxnSpPr>
        <p:spPr>
          <a:xfrm rot="5400000" flipH="1" flipV="1">
            <a:off x="1554163" y="2949575"/>
            <a:ext cx="427037" cy="754063"/>
          </a:xfrm>
          <a:prstGeom prst="curvedConnector3">
            <a:avLst>
              <a:gd name="adj1" fmla="val 50000"/>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urved Connector 35"/>
          <p:cNvCxnSpPr>
            <a:stCxn id="30" idx="2"/>
            <a:endCxn id="37" idx="0"/>
          </p:cNvCxnSpPr>
          <p:nvPr/>
        </p:nvCxnSpPr>
        <p:spPr>
          <a:xfrm rot="5400000">
            <a:off x="1978025" y="4792663"/>
            <a:ext cx="544513" cy="712787"/>
          </a:xfrm>
          <a:prstGeom prst="curvedConnector3">
            <a:avLst>
              <a:gd name="adj1" fmla="val 50000"/>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09600" y="5421313"/>
            <a:ext cx="2568575" cy="369887"/>
          </a:xfrm>
          <a:prstGeom prst="rect">
            <a:avLst/>
          </a:prstGeom>
          <a:noFill/>
        </p:spPr>
        <p:txBody>
          <a:bodyPr lIns="0" tIns="0" rIns="0" bIns="0">
            <a:spAutoFit/>
          </a:bodyPr>
          <a:lstStyle/>
          <a:p>
            <a:pPr algn="ctr" defTabSz="914259" fontAlgn="auto">
              <a:spcBef>
                <a:spcPts val="0"/>
              </a:spcBef>
              <a:spcAft>
                <a:spcPts val="0"/>
              </a:spcAft>
              <a:defRPr/>
            </a:pPr>
            <a:r>
              <a:rPr lang="en-US" sz="2400" b="1" dirty="0">
                <a:solidFill>
                  <a:srgbClr val="C0504D">
                    <a:lumMod val="75000"/>
                  </a:srgbClr>
                </a:solidFill>
                <a:latin typeface="Calibri"/>
                <a:ea typeface="+mn-ea"/>
              </a:rPr>
              <a:t>Memory-intensive </a:t>
            </a:r>
          </a:p>
        </p:txBody>
      </p:sp>
      <p:sp>
        <p:nvSpPr>
          <p:cNvPr id="43" name="Right Arrow 42"/>
          <p:cNvSpPr/>
          <p:nvPr/>
        </p:nvSpPr>
        <p:spPr>
          <a:xfrm rot="2700000">
            <a:off x="3425825" y="4476750"/>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lIns="91425" tIns="45713" rIns="91425" bIns="45713" anchor="ct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48" name="Rectangle 47"/>
          <p:cNvSpPr/>
          <p:nvPr/>
        </p:nvSpPr>
        <p:spPr>
          <a:xfrm>
            <a:off x="4157663" y="4114800"/>
            <a:ext cx="1563687" cy="398463"/>
          </a:xfrm>
          <a:prstGeom prst="rect">
            <a:avLst/>
          </a:prstGeom>
        </p:spPr>
        <p:txBody>
          <a:bodyPr wrap="none" lIns="91425" tIns="45713" rIns="91425" bIns="45713">
            <a:spAutoFit/>
          </a:bodyPr>
          <a:lstStyle/>
          <a:p>
            <a:pPr algn="ctr" defTabSz="914259" fontAlgn="auto">
              <a:lnSpc>
                <a:spcPct val="80000"/>
              </a:lnSpc>
              <a:spcBef>
                <a:spcPts val="0"/>
              </a:spcBef>
              <a:spcAft>
                <a:spcPts val="0"/>
              </a:spcAft>
              <a:defRPr/>
            </a:pPr>
            <a:r>
              <a:rPr lang="en-US" sz="2400" b="1" i="1" kern="0" dirty="0">
                <a:solidFill>
                  <a:srgbClr val="FF0000"/>
                </a:solidFill>
                <a:latin typeface="Calibri"/>
                <a:ea typeface="+mn-ea"/>
              </a:rPr>
              <a:t>Prioritized</a:t>
            </a:r>
          </a:p>
        </p:txBody>
      </p:sp>
      <p:sp>
        <p:nvSpPr>
          <p:cNvPr id="49" name="Rounded Rectangle 48"/>
          <p:cNvSpPr/>
          <p:nvPr/>
        </p:nvSpPr>
        <p:spPr>
          <a:xfrm>
            <a:off x="7586663" y="2573338"/>
            <a:ext cx="231775" cy="57150"/>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13" rIns="0" bIns="45713" anchor="ct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000">
              <a:solidFill>
                <a:srgbClr val="FFFFFF"/>
              </a:solidFill>
              <a:latin typeface="Calibri" panose="020F0502020204030204" pitchFamily="34" charset="0"/>
            </a:endParaRPr>
          </a:p>
        </p:txBody>
      </p:sp>
      <p:sp>
        <p:nvSpPr>
          <p:cNvPr id="50" name="Rounded Rectangle 49"/>
          <p:cNvSpPr/>
          <p:nvPr/>
        </p:nvSpPr>
        <p:spPr>
          <a:xfrm>
            <a:off x="7562850" y="2746375"/>
            <a:ext cx="279400" cy="93663"/>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13" rIns="0" bIns="45713" anchor="ct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100">
              <a:solidFill>
                <a:srgbClr val="FFFFFF"/>
              </a:solidFill>
              <a:latin typeface="Calibri" panose="020F0502020204030204" pitchFamily="34" charset="0"/>
            </a:endParaRPr>
          </a:p>
        </p:txBody>
      </p:sp>
      <p:sp>
        <p:nvSpPr>
          <p:cNvPr id="51" name="Rounded Rectangle 50"/>
          <p:cNvSpPr/>
          <p:nvPr/>
        </p:nvSpPr>
        <p:spPr>
          <a:xfrm>
            <a:off x="7524750" y="2954338"/>
            <a:ext cx="355600" cy="130175"/>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13" rIns="0" bIns="45713" anchor="ct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200">
              <a:solidFill>
                <a:srgbClr val="FFFFFF"/>
              </a:solidFill>
              <a:latin typeface="Calibri" panose="020F0502020204030204" pitchFamily="34" charset="0"/>
            </a:endParaRPr>
          </a:p>
        </p:txBody>
      </p:sp>
      <p:sp>
        <p:nvSpPr>
          <p:cNvPr id="52" name="Rounded Rectangle 51"/>
          <p:cNvSpPr/>
          <p:nvPr/>
        </p:nvSpPr>
        <p:spPr>
          <a:xfrm>
            <a:off x="7480300" y="3200400"/>
            <a:ext cx="444500" cy="166688"/>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13" rIns="0" bIns="45713" anchor="ct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200">
              <a:solidFill>
                <a:srgbClr val="FFFFFF"/>
              </a:solidFill>
              <a:latin typeface="Calibri" panose="020F0502020204030204" pitchFamily="34" charset="0"/>
            </a:endParaRPr>
          </a:p>
        </p:txBody>
      </p:sp>
      <p:cxnSp>
        <p:nvCxnSpPr>
          <p:cNvPr id="55" name="Straight Arrow Connector 54"/>
          <p:cNvCxnSpPr/>
          <p:nvPr/>
        </p:nvCxnSpPr>
        <p:spPr>
          <a:xfrm rot="5400000" flipH="1" flipV="1">
            <a:off x="6784975" y="2933700"/>
            <a:ext cx="990600" cy="0"/>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884988" y="1973263"/>
            <a:ext cx="788987" cy="552450"/>
          </a:xfrm>
          <a:prstGeom prst="rect">
            <a:avLst/>
          </a:prstGeom>
          <a:noFill/>
        </p:spPr>
        <p:txBody>
          <a:bodyPr lIns="0" tIns="45713" rIns="0" bIns="45713">
            <a:spAutoFit/>
          </a:bodyPr>
          <a:lstStyle/>
          <a:p>
            <a:pPr algn="ctr" defTabSz="914259" fontAlgn="auto">
              <a:lnSpc>
                <a:spcPct val="80000"/>
              </a:lnSpc>
              <a:spcBef>
                <a:spcPts val="0"/>
              </a:spcBef>
              <a:spcAft>
                <a:spcPts val="0"/>
              </a:spcAft>
              <a:defRPr/>
            </a:pPr>
            <a:r>
              <a:rPr lang="en-US" i="1" dirty="0">
                <a:solidFill>
                  <a:prstClr val="black"/>
                </a:solidFill>
                <a:latin typeface="Calibri"/>
                <a:ea typeface="+mn-ea"/>
              </a:rPr>
              <a:t>higher</a:t>
            </a:r>
          </a:p>
          <a:p>
            <a:pPr algn="ctr" defTabSz="914259" fontAlgn="auto">
              <a:lnSpc>
                <a:spcPct val="80000"/>
              </a:lnSpc>
              <a:spcBef>
                <a:spcPts val="0"/>
              </a:spcBef>
              <a:spcAft>
                <a:spcPts val="0"/>
              </a:spcAft>
              <a:defRPr/>
            </a:pPr>
            <a:r>
              <a:rPr lang="en-US" i="1" dirty="0">
                <a:solidFill>
                  <a:prstClr val="black"/>
                </a:solidFill>
                <a:latin typeface="Calibri"/>
                <a:ea typeface="+mn-ea"/>
              </a:rPr>
              <a:t>priority</a:t>
            </a:r>
          </a:p>
        </p:txBody>
      </p:sp>
      <p:sp>
        <p:nvSpPr>
          <p:cNvPr id="69" name="Rounded Rectangle 68"/>
          <p:cNvSpPr/>
          <p:nvPr/>
        </p:nvSpPr>
        <p:spPr>
          <a:xfrm>
            <a:off x="6629400" y="3962400"/>
            <a:ext cx="1828800" cy="2286000"/>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anchor="ct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70" name="Rounded Rectangle 69"/>
          <p:cNvSpPr/>
          <p:nvPr/>
        </p:nvSpPr>
        <p:spPr>
          <a:xfrm>
            <a:off x="7521575" y="4648200"/>
            <a:ext cx="708025" cy="401638"/>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anchor="ct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600">
              <a:solidFill>
                <a:srgbClr val="FFFFFF"/>
              </a:solidFill>
              <a:latin typeface="Calibri" panose="020F0502020204030204" pitchFamily="34" charset="0"/>
            </a:endParaRPr>
          </a:p>
        </p:txBody>
      </p:sp>
      <p:sp>
        <p:nvSpPr>
          <p:cNvPr id="71" name="Rounded Rectangle 70"/>
          <p:cNvSpPr/>
          <p:nvPr/>
        </p:nvSpPr>
        <p:spPr>
          <a:xfrm>
            <a:off x="7521575" y="5143500"/>
            <a:ext cx="708025" cy="401638"/>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anchor="ct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600">
              <a:solidFill>
                <a:srgbClr val="FFFFFF"/>
              </a:solidFill>
              <a:latin typeface="Calibri" panose="020F0502020204030204" pitchFamily="34" charset="0"/>
            </a:endParaRPr>
          </a:p>
        </p:txBody>
      </p:sp>
      <p:cxnSp>
        <p:nvCxnSpPr>
          <p:cNvPr id="74" name="Straight Arrow Connector 73"/>
          <p:cNvCxnSpPr/>
          <p:nvPr/>
        </p:nvCxnSpPr>
        <p:spPr>
          <a:xfrm rot="16200000" flipV="1">
            <a:off x="6413500" y="5295900"/>
            <a:ext cx="1447800" cy="0"/>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6742113" y="4095750"/>
            <a:ext cx="787400" cy="552450"/>
          </a:xfrm>
          <a:prstGeom prst="rect">
            <a:avLst/>
          </a:prstGeom>
          <a:noFill/>
        </p:spPr>
        <p:txBody>
          <a:bodyPr lIns="0" tIns="45713" rIns="0" bIns="45713">
            <a:spAutoFit/>
          </a:bodyPr>
          <a:lstStyle/>
          <a:p>
            <a:pPr algn="ctr" defTabSz="914259" fontAlgn="auto">
              <a:lnSpc>
                <a:spcPct val="80000"/>
              </a:lnSpc>
              <a:spcBef>
                <a:spcPts val="0"/>
              </a:spcBef>
              <a:spcAft>
                <a:spcPts val="0"/>
              </a:spcAft>
              <a:defRPr/>
            </a:pPr>
            <a:r>
              <a:rPr lang="en-US" i="1" dirty="0">
                <a:solidFill>
                  <a:prstClr val="black"/>
                </a:solidFill>
                <a:latin typeface="Calibri"/>
                <a:ea typeface="+mn-ea"/>
              </a:rPr>
              <a:t>higher</a:t>
            </a:r>
          </a:p>
          <a:p>
            <a:pPr algn="ctr" defTabSz="914259" fontAlgn="auto">
              <a:lnSpc>
                <a:spcPct val="80000"/>
              </a:lnSpc>
              <a:spcBef>
                <a:spcPts val="0"/>
              </a:spcBef>
              <a:spcAft>
                <a:spcPts val="0"/>
              </a:spcAft>
              <a:defRPr/>
            </a:pPr>
            <a:r>
              <a:rPr lang="en-US" i="1" dirty="0">
                <a:solidFill>
                  <a:prstClr val="black"/>
                </a:solidFill>
                <a:latin typeface="Calibri"/>
                <a:ea typeface="+mn-ea"/>
              </a:rPr>
              <a:t>priority</a:t>
            </a:r>
          </a:p>
        </p:txBody>
      </p:sp>
      <p:sp>
        <p:nvSpPr>
          <p:cNvPr id="76" name="Rounded Rectangle 75"/>
          <p:cNvSpPr/>
          <p:nvPr/>
        </p:nvSpPr>
        <p:spPr>
          <a:xfrm>
            <a:off x="7521575" y="5638800"/>
            <a:ext cx="708025" cy="401638"/>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anchor="ct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600">
              <a:solidFill>
                <a:srgbClr val="FFFFFF"/>
              </a:solidFill>
              <a:latin typeface="Calibri" panose="020F0502020204030204" pitchFamily="34" charset="0"/>
            </a:endParaRPr>
          </a:p>
        </p:txBody>
      </p:sp>
      <p:sp>
        <p:nvSpPr>
          <p:cNvPr id="83" name="Oval 82"/>
          <p:cNvSpPr/>
          <p:nvPr/>
        </p:nvSpPr>
        <p:spPr>
          <a:xfrm rot="16200000">
            <a:off x="6812757" y="5212556"/>
            <a:ext cx="1447800" cy="319087"/>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anchor="ct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cxnSp>
        <p:nvCxnSpPr>
          <p:cNvPr id="84" name="Straight Arrow Connector 83"/>
          <p:cNvCxnSpPr/>
          <p:nvPr/>
        </p:nvCxnSpPr>
        <p:spPr>
          <a:xfrm rot="5400000">
            <a:off x="7353300" y="5372100"/>
            <a:ext cx="76200" cy="0"/>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a:off x="7658100" y="5372100"/>
            <a:ext cx="76200" cy="0"/>
          </a:xfrm>
          <a:prstGeom prst="straightConnector1">
            <a:avLst/>
          </a:prstGeom>
          <a:ln w="31750">
            <a:solidFill>
              <a:srgbClr val="FF0000"/>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grpSp>
        <p:nvGrpSpPr>
          <p:cNvPr id="14" name="Group 13"/>
          <p:cNvGrpSpPr>
            <a:grpSpLocks/>
          </p:cNvGrpSpPr>
          <p:nvPr/>
        </p:nvGrpSpPr>
        <p:grpSpPr bwMode="auto">
          <a:xfrm>
            <a:off x="4473575" y="3216275"/>
            <a:ext cx="874713" cy="746125"/>
            <a:chOff x="2271681" y="4560903"/>
            <a:chExt cx="1260486" cy="990600"/>
          </a:xfrm>
        </p:grpSpPr>
        <p:sp>
          <p:nvSpPr>
            <p:cNvPr id="15" name="Rectangle 14"/>
            <p:cNvSpPr/>
            <p:nvPr/>
          </p:nvSpPr>
          <p:spPr>
            <a:xfrm>
              <a:off x="2271681" y="4560903"/>
              <a:ext cx="1260486" cy="9906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16" name="Rounded Rectangle 15"/>
            <p:cNvSpPr/>
            <p:nvPr/>
          </p:nvSpPr>
          <p:spPr>
            <a:xfrm>
              <a:off x="2436391" y="4695793"/>
              <a:ext cx="457526" cy="109598"/>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200">
                <a:solidFill>
                  <a:srgbClr val="FFFFFF"/>
                </a:solidFill>
                <a:latin typeface="Calibri" panose="020F0502020204030204" pitchFamily="34" charset="0"/>
              </a:endParaRPr>
            </a:p>
          </p:txBody>
        </p:sp>
        <p:sp>
          <p:nvSpPr>
            <p:cNvPr id="17" name="Rounded Rectangle 16"/>
            <p:cNvSpPr/>
            <p:nvPr/>
          </p:nvSpPr>
          <p:spPr>
            <a:xfrm>
              <a:off x="2527896" y="5098357"/>
              <a:ext cx="457526" cy="109598"/>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200">
                <a:solidFill>
                  <a:srgbClr val="FFFFFF"/>
                </a:solidFill>
                <a:latin typeface="Calibri" panose="020F0502020204030204" pitchFamily="34" charset="0"/>
              </a:endParaRPr>
            </a:p>
          </p:txBody>
        </p:sp>
        <p:sp>
          <p:nvSpPr>
            <p:cNvPr id="18" name="Rounded Rectangle 17"/>
            <p:cNvSpPr/>
            <p:nvPr/>
          </p:nvSpPr>
          <p:spPr>
            <a:xfrm>
              <a:off x="2948820" y="4879160"/>
              <a:ext cx="455240" cy="109598"/>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200">
                <a:solidFill>
                  <a:srgbClr val="FFFFFF"/>
                </a:solidFill>
                <a:latin typeface="Calibri" panose="020F0502020204030204" pitchFamily="34" charset="0"/>
              </a:endParaRPr>
            </a:p>
          </p:txBody>
        </p:sp>
        <p:sp>
          <p:nvSpPr>
            <p:cNvPr id="19" name="Rounded Rectangle 18"/>
            <p:cNvSpPr/>
            <p:nvPr/>
          </p:nvSpPr>
          <p:spPr>
            <a:xfrm>
              <a:off x="2726921" y="5317553"/>
              <a:ext cx="457526" cy="109598"/>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200">
                <a:solidFill>
                  <a:srgbClr val="FFFFFF"/>
                </a:solidFill>
                <a:latin typeface="Calibri" panose="020F0502020204030204" pitchFamily="34" charset="0"/>
              </a:endParaRPr>
            </a:p>
          </p:txBody>
        </p:sp>
      </p:grpSp>
      <p:sp>
        <p:nvSpPr>
          <p:cNvPr id="59" name="Wave 58"/>
          <p:cNvSpPr/>
          <p:nvPr/>
        </p:nvSpPr>
        <p:spPr>
          <a:xfrm>
            <a:off x="6781800" y="3359150"/>
            <a:ext cx="1447800" cy="457200"/>
          </a:xfrm>
          <a:prstGeom prst="wav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lIns="91425" tIns="45713" rIns="91425" bIns="45713" anchor="ctr"/>
          <a:lstStyle/>
          <a:p>
            <a:pPr algn="ctr" defTabSz="914259" fontAlgn="auto">
              <a:spcBef>
                <a:spcPts val="0"/>
              </a:spcBef>
              <a:spcAft>
                <a:spcPts val="0"/>
              </a:spcAft>
              <a:defRPr/>
            </a:pPr>
            <a:r>
              <a:rPr lang="en-US" sz="2000" b="1" dirty="0">
                <a:solidFill>
                  <a:prstClr val="white"/>
                </a:solidFill>
              </a:rPr>
              <a:t>Throughput</a:t>
            </a:r>
          </a:p>
        </p:txBody>
      </p:sp>
      <p:sp>
        <p:nvSpPr>
          <p:cNvPr id="60" name="Wave 59"/>
          <p:cNvSpPr/>
          <p:nvPr/>
        </p:nvSpPr>
        <p:spPr>
          <a:xfrm>
            <a:off x="6781800" y="6084888"/>
            <a:ext cx="1447800" cy="457200"/>
          </a:xfrm>
          <a:prstGeom prst="wave">
            <a:avLst/>
          </a:prstGeom>
        </p:spPr>
        <p:style>
          <a:lnRef idx="2">
            <a:schemeClr val="dk1">
              <a:shade val="50000"/>
            </a:schemeClr>
          </a:lnRef>
          <a:fillRef idx="1">
            <a:schemeClr val="dk1"/>
          </a:fillRef>
          <a:effectRef idx="0">
            <a:schemeClr val="dk1"/>
          </a:effectRef>
          <a:fontRef idx="minor">
            <a:schemeClr val="lt1"/>
          </a:fontRef>
        </p:style>
        <p:txBody>
          <a:bodyPr lIns="91425" tIns="45713" rIns="91425" bIns="45713" anchor="ctr"/>
          <a:lstStyle/>
          <a:p>
            <a:pPr algn="ctr" defTabSz="914259" fontAlgn="auto">
              <a:spcBef>
                <a:spcPts val="0"/>
              </a:spcBef>
              <a:spcAft>
                <a:spcPts val="0"/>
              </a:spcAft>
              <a:defRPr/>
            </a:pPr>
            <a:r>
              <a:rPr lang="en-US" sz="2000" b="1" dirty="0">
                <a:solidFill>
                  <a:prstClr val="white"/>
                </a:solidFill>
              </a:rPr>
              <a:t>Fairness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hidden"/>
                                      </p:to>
                                    </p:set>
                                  </p:childTnLst>
                                </p:cTn>
                              </p:par>
                            </p:childTnLst>
                          </p:cTn>
                        </p:par>
                        <p:par>
                          <p:cTn id="43" fill="hold" nodeType="afterGroup">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46"/>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nodeType="clickEffect">
                                  <p:stCondLst>
                                    <p:cond delay="0"/>
                                  </p:stCondLst>
                                  <p:childTnLst>
                                    <p:set>
                                      <p:cBhvr>
                                        <p:cTn id="73" dur="1" fill="hold">
                                          <p:stCondLst>
                                            <p:cond delay="0"/>
                                          </p:stCondLst>
                                        </p:cTn>
                                        <p:tgtEl>
                                          <p:spTgt spid="3">
                                            <p:txEl>
                                              <p:pRg st="1" end="1"/>
                                            </p:txEl>
                                          </p:spTgt>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58"/>
                                        </p:tgtEl>
                                        <p:attrNameLst>
                                          <p:attrName>style.visibility</p:attrName>
                                        </p:attrNameLst>
                                      </p:cBhvr>
                                      <p:to>
                                        <p:strVal val="visible"/>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ntr" presetSubtype="0" fill="hold" nodeType="clickEffect">
                                  <p:stCondLst>
                                    <p:cond delay="0"/>
                                  </p:stCondLst>
                                  <p:childTnLst>
                                    <p:set>
                                      <p:cBhvr>
                                        <p:cTn id="81" dur="1" fill="hold">
                                          <p:stCondLst>
                                            <p:cond delay="0"/>
                                          </p:stCondLst>
                                        </p:cTn>
                                        <p:tgtEl>
                                          <p:spTgt spid="3">
                                            <p:txEl>
                                              <p:pRg st="2" end="2"/>
                                            </p:txEl>
                                          </p:spTgt>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62"/>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49"/>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50"/>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51"/>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52"/>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55"/>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56"/>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63"/>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66"/>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69"/>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70"/>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71"/>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74"/>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75"/>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76"/>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80"/>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77"/>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83"/>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84"/>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85"/>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59"/>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2" grpId="0" animBg="1"/>
      <p:bldP spid="5" grpId="0" animBg="1"/>
      <p:bldP spid="6" grpId="0" animBg="1"/>
      <p:bldP spid="7" grpId="0"/>
      <p:bldP spid="8" grpId="0" animBg="1"/>
      <p:bldP spid="8" grpId="1" animBg="1"/>
      <p:bldP spid="9" grpId="0" animBg="1"/>
      <p:bldP spid="10" grpId="0" animBg="1"/>
      <p:bldP spid="10" grpId="1" animBg="1"/>
      <p:bldP spid="11" grpId="0" animBg="1"/>
      <p:bldP spid="11" grpId="1" animBg="1"/>
      <p:bldP spid="12" grpId="0" animBg="1"/>
      <p:bldP spid="13" grpId="0" animBg="1"/>
      <p:bldP spid="25" grpId="0"/>
      <p:bldP spid="26" grpId="0"/>
      <p:bldP spid="27" grpId="0" animBg="1"/>
      <p:bldP spid="29" grpId="0" animBg="1"/>
      <p:bldP spid="29" grpId="1" animBg="1"/>
      <p:bldP spid="30" grpId="0" animBg="1"/>
      <p:bldP spid="30" grpId="1" animBg="1"/>
      <p:bldP spid="31" grpId="0" animBg="1"/>
      <p:bldP spid="31" grpId="1" animBg="1"/>
      <p:bldP spid="37" grpId="0"/>
      <p:bldP spid="43" grpId="0" animBg="1"/>
      <p:bldP spid="48" grpId="0"/>
      <p:bldP spid="49" grpId="0" animBg="1"/>
      <p:bldP spid="50" grpId="0" animBg="1"/>
      <p:bldP spid="51" grpId="0" animBg="1"/>
      <p:bldP spid="52" grpId="0" animBg="1"/>
      <p:bldP spid="56" grpId="0"/>
      <p:bldP spid="69" grpId="0" animBg="1"/>
      <p:bldP spid="70" grpId="0" animBg="1"/>
      <p:bldP spid="71" grpId="0" animBg="1"/>
      <p:bldP spid="75" grpId="0"/>
      <p:bldP spid="76" grpId="0" animBg="1"/>
      <p:bldP spid="83" grpId="0" animBg="1"/>
      <p:bldP spid="59" grpId="0" animBg="1"/>
      <p:bldP spid="6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7" name="Title 1"/>
          <p:cNvSpPr>
            <a:spLocks noGrp="1"/>
          </p:cNvSpPr>
          <p:nvPr>
            <p:ph type="title"/>
          </p:nvPr>
        </p:nvSpPr>
        <p:spPr/>
        <p:txBody>
          <a:bodyPr/>
          <a:lstStyle/>
          <a:p>
            <a:r>
              <a:rPr lang="en-US" altLang="en-US" smtClean="0"/>
              <a:t>TCM: Throughput and Fairness</a:t>
            </a:r>
          </a:p>
        </p:txBody>
      </p:sp>
      <p:graphicFrame>
        <p:nvGraphicFramePr>
          <p:cNvPr id="613378" name="Content Placeholder 4"/>
          <p:cNvGraphicFramePr>
            <a:graphicFrameLocks noGrp="1"/>
          </p:cNvGraphicFramePr>
          <p:nvPr>
            <p:ph idx="1"/>
          </p:nvPr>
        </p:nvGraphicFramePr>
        <p:xfrm>
          <a:off x="1320800" y="1549400"/>
          <a:ext cx="6807200" cy="3911600"/>
        </p:xfrm>
        <a:graphic>
          <a:graphicData uri="http://schemas.openxmlformats.org/presentationml/2006/ole">
            <mc:AlternateContent xmlns:mc="http://schemas.openxmlformats.org/markup-compatibility/2006">
              <mc:Choice xmlns:v="urn:schemas-microsoft-com:vml" Requires="v">
                <p:oleObj spid="_x0000_s613391" r:id="rId5" imgW="6802574" imgH="3913308" progId="Excel.Chart.8">
                  <p:embed/>
                </p:oleObj>
              </mc:Choice>
              <mc:Fallback>
                <p:oleObj r:id="rId5" imgW="6802574" imgH="3913308" progId="Excel.Chart.8">
                  <p:embed/>
                  <p:pic>
                    <p:nvPicPr>
                      <p:cNvPr id="0" name="Content Placeholder 4"/>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0800" y="1549400"/>
                        <a:ext cx="6807200" cy="391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337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2F18CB8-0313-4D40-A25E-DA5F64FA2C43}" type="slidenum">
              <a:rPr lang="en-US" altLang="en-US" sz="1200">
                <a:solidFill>
                  <a:srgbClr val="898989"/>
                </a:solidFill>
                <a:latin typeface="Calibri" panose="020F0502020204030204" pitchFamily="34" charset="0"/>
              </a:rPr>
              <a:pPr eaLnBrk="1" hangingPunct="1"/>
              <a:t>46</a:t>
            </a:fld>
            <a:endParaRPr lang="en-US" altLang="en-US" sz="1200">
              <a:solidFill>
                <a:srgbClr val="898989"/>
              </a:solidFill>
              <a:latin typeface="Calibri" panose="020F0502020204030204" pitchFamily="34" charset="0"/>
            </a:endParaRPr>
          </a:p>
        </p:txBody>
      </p:sp>
      <p:sp>
        <p:nvSpPr>
          <p:cNvPr id="6" name="Down Arrow 5"/>
          <p:cNvSpPr/>
          <p:nvPr/>
        </p:nvSpPr>
        <p:spPr>
          <a:xfrm rot="16200000">
            <a:off x="4726781" y="2583657"/>
            <a:ext cx="604837" cy="56388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eaVert" lIns="91425" tIns="45713" rIns="91425" bIns="45713" anchor="ctr"/>
          <a:lstStyle/>
          <a:p>
            <a:pPr algn="ctr" defTabSz="914259" fontAlgn="auto">
              <a:spcBef>
                <a:spcPts val="0"/>
              </a:spcBef>
              <a:spcAft>
                <a:spcPts val="0"/>
              </a:spcAft>
              <a:defRPr/>
            </a:pPr>
            <a:r>
              <a:rPr lang="en-US" sz="2400" dirty="0">
                <a:solidFill>
                  <a:prstClr val="white"/>
                </a:solidFill>
              </a:rPr>
              <a:t>Better</a:t>
            </a:r>
            <a:r>
              <a:rPr lang="en-US" sz="2400" b="1" dirty="0">
                <a:solidFill>
                  <a:prstClr val="white"/>
                </a:solidFill>
              </a:rPr>
              <a:t> system throughput</a:t>
            </a:r>
          </a:p>
        </p:txBody>
      </p:sp>
      <p:sp>
        <p:nvSpPr>
          <p:cNvPr id="7" name="Down Arrow 6"/>
          <p:cNvSpPr/>
          <p:nvPr/>
        </p:nvSpPr>
        <p:spPr>
          <a:xfrm>
            <a:off x="914400" y="1752600"/>
            <a:ext cx="609600" cy="2705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270" lIns="91425" tIns="45713" rIns="91425" bIns="45713" anchor="ctr"/>
          <a:lstStyle/>
          <a:p>
            <a:pPr algn="ctr" defTabSz="914259" fontAlgn="auto">
              <a:spcBef>
                <a:spcPts val="0"/>
              </a:spcBef>
              <a:spcAft>
                <a:spcPts val="0"/>
              </a:spcAft>
              <a:defRPr/>
            </a:pPr>
            <a:r>
              <a:rPr lang="en-US" sz="2400" dirty="0">
                <a:solidFill>
                  <a:prstClr val="white"/>
                </a:solidFill>
              </a:rPr>
              <a:t>Better</a:t>
            </a:r>
            <a:r>
              <a:rPr lang="en-US" sz="2400" b="1" dirty="0">
                <a:solidFill>
                  <a:prstClr val="white"/>
                </a:solidFill>
              </a:rPr>
              <a:t> fairness</a:t>
            </a:r>
          </a:p>
        </p:txBody>
      </p:sp>
      <p:sp>
        <p:nvSpPr>
          <p:cNvPr id="17" name="Rectangle 16"/>
          <p:cNvSpPr/>
          <p:nvPr/>
        </p:nvSpPr>
        <p:spPr>
          <a:xfrm>
            <a:off x="5738813" y="3619500"/>
            <a:ext cx="966787" cy="457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anchor="ct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22" name="Rectangle 21"/>
          <p:cNvSpPr/>
          <p:nvPr/>
        </p:nvSpPr>
        <p:spPr>
          <a:xfrm>
            <a:off x="3352800" y="1801813"/>
            <a:ext cx="9144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anchor="ct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27" name="Rectangle 26"/>
          <p:cNvSpPr/>
          <p:nvPr/>
        </p:nvSpPr>
        <p:spPr>
          <a:xfrm>
            <a:off x="3505200" y="2667000"/>
            <a:ext cx="9144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anchor="ct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28" name="Rectangle 27"/>
          <p:cNvSpPr/>
          <p:nvPr/>
        </p:nvSpPr>
        <p:spPr>
          <a:xfrm>
            <a:off x="3733800" y="2971800"/>
            <a:ext cx="4572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anchor="ct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29" name="Rectangle 28"/>
          <p:cNvSpPr/>
          <p:nvPr/>
        </p:nvSpPr>
        <p:spPr>
          <a:xfrm>
            <a:off x="4114800" y="3228975"/>
            <a:ext cx="838200" cy="741363"/>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anchor="ct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30" name="Rectangle 29"/>
          <p:cNvSpPr/>
          <p:nvPr/>
        </p:nvSpPr>
        <p:spPr>
          <a:xfrm>
            <a:off x="4724400" y="2362200"/>
            <a:ext cx="838200" cy="609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anchor="ct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14" name="TextBox 13"/>
          <p:cNvSpPr txBox="1"/>
          <p:nvPr/>
        </p:nvSpPr>
        <p:spPr>
          <a:xfrm>
            <a:off x="2124075" y="1131888"/>
            <a:ext cx="5111750" cy="400050"/>
          </a:xfrm>
          <a:prstGeom prst="rect">
            <a:avLst/>
          </a:prstGeom>
          <a:noFill/>
        </p:spPr>
        <p:txBody>
          <a:bodyPr lIns="91425" tIns="45713" rIns="91425" bIns="45713">
            <a:spAutoFit/>
          </a:bodyPr>
          <a:lstStyle/>
          <a:p>
            <a:pPr algn="ctr" defTabSz="914259" fontAlgn="auto">
              <a:spcBef>
                <a:spcPts val="0"/>
              </a:spcBef>
              <a:spcAft>
                <a:spcPts val="0"/>
              </a:spcAft>
              <a:defRPr/>
            </a:pPr>
            <a:r>
              <a:rPr lang="en-US" sz="2000" i="1" dirty="0">
                <a:solidFill>
                  <a:prstClr val="black"/>
                </a:solidFill>
                <a:latin typeface="Calibri"/>
                <a:ea typeface="+mn-ea"/>
              </a:rPr>
              <a:t>24 cores, 4 memory controllers, 96 workloads </a:t>
            </a:r>
          </a:p>
        </p:txBody>
      </p:sp>
      <p:sp>
        <p:nvSpPr>
          <p:cNvPr id="15" name="TextBox 14"/>
          <p:cNvSpPr txBox="1"/>
          <p:nvPr/>
        </p:nvSpPr>
        <p:spPr>
          <a:xfrm>
            <a:off x="228600" y="5724525"/>
            <a:ext cx="8763000" cy="954088"/>
          </a:xfrm>
          <a:prstGeom prst="rect">
            <a:avLst/>
          </a:prstGeom>
          <a:noFill/>
        </p:spPr>
        <p:txBody>
          <a:bodyPr lIns="91425" tIns="45713" rIns="91425" bIns="45713">
            <a:spAutoFit/>
          </a:bodyPr>
          <a:lstStyle/>
          <a:p>
            <a:pPr algn="ctr" defTabSz="914259" fontAlgn="auto">
              <a:spcBef>
                <a:spcPts val="0"/>
              </a:spcBef>
              <a:spcAft>
                <a:spcPts val="0"/>
              </a:spcAft>
              <a:defRPr/>
            </a:pPr>
            <a:r>
              <a:rPr lang="en-US" sz="2800" i="1" dirty="0">
                <a:solidFill>
                  <a:srgbClr val="FF0000"/>
                </a:solidFill>
                <a:latin typeface="Calibri"/>
                <a:ea typeface="+mn-ea"/>
              </a:rPr>
              <a:t>TCM, a heterogeneous scheduling policy,</a:t>
            </a:r>
          </a:p>
          <a:p>
            <a:pPr algn="ctr" defTabSz="914259" fontAlgn="auto">
              <a:spcBef>
                <a:spcPts val="0"/>
              </a:spcBef>
              <a:spcAft>
                <a:spcPts val="0"/>
              </a:spcAft>
              <a:defRPr/>
            </a:pPr>
            <a:r>
              <a:rPr lang="en-US" sz="2800" i="1" dirty="0">
                <a:solidFill>
                  <a:srgbClr val="FF0000"/>
                </a:solidFill>
                <a:latin typeface="Calibri"/>
                <a:ea typeface="+mn-ea"/>
              </a:rPr>
              <a:t>provides best fairness and system throughput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27" grpId="0" animBg="1"/>
      <p:bldP spid="28" grpId="0" animBg="1"/>
      <p:bldP spid="29" grpId="0" animBg="1"/>
      <p:bldP spid="30" grpId="0" animBg="1"/>
      <p:bldP spid="1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defTabSz="914259" fontAlgn="auto">
              <a:spcAft>
                <a:spcPts val="0"/>
              </a:spcAft>
              <a:defRPr/>
            </a:pPr>
            <a:r>
              <a:rPr lang="en-US" dirty="0" smtClean="0">
                <a:ea typeface="+mj-ea"/>
              </a:rPr>
              <a:t>TCM: </a:t>
            </a:r>
            <a:r>
              <a:rPr lang="en-US" dirty="0">
                <a:ea typeface="+mj-ea"/>
              </a:rPr>
              <a:t>Fairness-Throughput Tradeoff</a:t>
            </a:r>
          </a:p>
        </p:txBody>
      </p:sp>
      <p:sp>
        <p:nvSpPr>
          <p:cNvPr id="61440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0B69360-1607-42A1-8E70-5D2241668452}" type="slidenum">
              <a:rPr lang="en-US" altLang="en-US" sz="1200">
                <a:solidFill>
                  <a:srgbClr val="898989"/>
                </a:solidFill>
                <a:latin typeface="Calibri" panose="020F0502020204030204" pitchFamily="34" charset="0"/>
              </a:rPr>
              <a:pPr eaLnBrk="1" hangingPunct="1"/>
              <a:t>47</a:t>
            </a:fld>
            <a:endParaRPr lang="en-US" altLang="en-US" sz="1200">
              <a:solidFill>
                <a:srgbClr val="898989"/>
              </a:solidFill>
              <a:latin typeface="Calibri" panose="020F0502020204030204" pitchFamily="34" charset="0"/>
            </a:endParaRPr>
          </a:p>
        </p:txBody>
      </p:sp>
      <p:graphicFrame>
        <p:nvGraphicFramePr>
          <p:cNvPr id="614403" name="Content Placeholder 4"/>
          <p:cNvGraphicFramePr>
            <a:graphicFrameLocks/>
          </p:cNvGraphicFramePr>
          <p:nvPr/>
        </p:nvGraphicFramePr>
        <p:xfrm>
          <a:off x="1320800" y="1549400"/>
          <a:ext cx="6807200" cy="3911600"/>
        </p:xfrm>
        <a:graphic>
          <a:graphicData uri="http://schemas.openxmlformats.org/presentationml/2006/ole">
            <mc:AlternateContent xmlns:mc="http://schemas.openxmlformats.org/markup-compatibility/2006">
              <mc:Choice xmlns:v="urn:schemas-microsoft-com:vml" Requires="v">
                <p:oleObj spid="_x0000_s614420" r:id="rId4" imgW="6802574" imgH="3913308" progId="Excel.Chart.8">
                  <p:embed/>
                </p:oleObj>
              </mc:Choice>
              <mc:Fallback>
                <p:oleObj r:id="rId4" imgW="6802574" imgH="3913308" progId="Excel.Chart.8">
                  <p:embed/>
                  <p:pic>
                    <p:nvPicPr>
                      <p:cNvPr id="0" name="Content Placeholder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0800" y="1549400"/>
                        <a:ext cx="6807200" cy="391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Content Placeholder 2"/>
          <p:cNvSpPr txBox="1">
            <a:spLocks/>
          </p:cNvSpPr>
          <p:nvPr/>
        </p:nvSpPr>
        <p:spPr>
          <a:xfrm>
            <a:off x="1828800" y="1143000"/>
            <a:ext cx="6477000" cy="457200"/>
          </a:xfrm>
          <a:prstGeom prst="rect">
            <a:avLst/>
          </a:prstGeom>
        </p:spPr>
        <p:txBody>
          <a:bodyPr lIns="91425" tIns="45713" rIns="91425" bIns="45713"/>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20000"/>
              </a:spcBef>
            </a:pPr>
            <a:r>
              <a:rPr lang="en-US" altLang="en-US" sz="2800" b="1">
                <a:solidFill>
                  <a:srgbClr val="000000"/>
                </a:solidFill>
                <a:latin typeface="Calibri" panose="020F0502020204030204" pitchFamily="34" charset="0"/>
              </a:rPr>
              <a:t>When configuration parameter is varied…</a:t>
            </a:r>
          </a:p>
        </p:txBody>
      </p:sp>
      <p:sp>
        <p:nvSpPr>
          <p:cNvPr id="7" name="Freeform 6"/>
          <p:cNvSpPr/>
          <p:nvPr/>
        </p:nvSpPr>
        <p:spPr>
          <a:xfrm>
            <a:off x="5105400" y="3657600"/>
            <a:ext cx="1524000" cy="301625"/>
          </a:xfrm>
          <a:custGeom>
            <a:avLst/>
            <a:gdLst>
              <a:gd name="connsiteX0" fmla="*/ 0 w 1323473"/>
              <a:gd name="connsiteY0" fmla="*/ 397042 h 397042"/>
              <a:gd name="connsiteX1" fmla="*/ 421105 w 1323473"/>
              <a:gd name="connsiteY1" fmla="*/ 360947 h 397042"/>
              <a:gd name="connsiteX2" fmla="*/ 745957 w 1323473"/>
              <a:gd name="connsiteY2" fmla="*/ 288758 h 397042"/>
              <a:gd name="connsiteX3" fmla="*/ 998621 w 1323473"/>
              <a:gd name="connsiteY3" fmla="*/ 192505 h 397042"/>
              <a:gd name="connsiteX4" fmla="*/ 1323473 w 1323473"/>
              <a:gd name="connsiteY4" fmla="*/ 0 h 397042"/>
              <a:gd name="connsiteX5" fmla="*/ 1323473 w 1323473"/>
              <a:gd name="connsiteY5" fmla="*/ 0 h 397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3473" h="397042">
                <a:moveTo>
                  <a:pt x="0" y="397042"/>
                </a:moveTo>
                <a:cubicBezTo>
                  <a:pt x="148389" y="388018"/>
                  <a:pt x="296779" y="378994"/>
                  <a:pt x="421105" y="360947"/>
                </a:cubicBezTo>
                <a:cubicBezTo>
                  <a:pt x="545431" y="342900"/>
                  <a:pt x="649704" y="316832"/>
                  <a:pt x="745957" y="288758"/>
                </a:cubicBezTo>
                <a:cubicBezTo>
                  <a:pt x="842210" y="260684"/>
                  <a:pt x="902368" y="240631"/>
                  <a:pt x="998621" y="192505"/>
                </a:cubicBezTo>
                <a:cubicBezTo>
                  <a:pt x="1094874" y="144379"/>
                  <a:pt x="1323473" y="0"/>
                  <a:pt x="1323473" y="0"/>
                </a:cubicBezTo>
                <a:lnTo>
                  <a:pt x="1323473" y="0"/>
                </a:lnTo>
              </a:path>
            </a:pathLst>
          </a:custGeom>
          <a:ln w="38100">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txBody>
          <a:bodyPr lIns="91425" tIns="45713" rIns="91425" bIns="45713" anchor="ctr"/>
          <a:lstStyle/>
          <a:p>
            <a:pPr algn="ctr" defTabSz="914259" fontAlgn="auto">
              <a:spcBef>
                <a:spcPts val="0"/>
              </a:spcBef>
              <a:spcAft>
                <a:spcPts val="0"/>
              </a:spcAft>
              <a:defRPr/>
            </a:pPr>
            <a:endParaRPr lang="en-US" dirty="0">
              <a:solidFill>
                <a:prstClr val="black"/>
              </a:solidFill>
            </a:endParaRPr>
          </a:p>
        </p:txBody>
      </p:sp>
      <p:sp>
        <p:nvSpPr>
          <p:cNvPr id="8" name="TextBox 7"/>
          <p:cNvSpPr txBox="1"/>
          <p:nvPr/>
        </p:nvSpPr>
        <p:spPr>
          <a:xfrm>
            <a:off x="5486400" y="4191000"/>
            <a:ext cx="2362200" cy="838200"/>
          </a:xfrm>
          <a:prstGeom prst="wedgeRoundRectCallout">
            <a:avLst>
              <a:gd name="adj1" fmla="val -41285"/>
              <a:gd name="adj2" fmla="val -81300"/>
              <a:gd name="adj3" fmla="val 16667"/>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lIns="0" tIns="0" rIns="0" bIns="0" anchor="ct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i="1">
                <a:solidFill>
                  <a:srgbClr val="FFFFFF"/>
                </a:solidFill>
                <a:latin typeface="Calibri" panose="020F0502020204030204" pitchFamily="34" charset="0"/>
              </a:rPr>
              <a:t>Adjusting  </a:t>
            </a:r>
            <a:r>
              <a:rPr lang="en-US" altLang="en-US" b="1" i="1">
                <a:solidFill>
                  <a:srgbClr val="FFFFFF"/>
                </a:solidFill>
                <a:latin typeface="Calibri" panose="020F0502020204030204" pitchFamily="34" charset="0"/>
              </a:rPr>
              <a:t>ClusterThreshold</a:t>
            </a:r>
            <a:endParaRPr lang="en-US" altLang="en-US" sz="2000">
              <a:solidFill>
                <a:srgbClr val="FFFFFF"/>
              </a:solidFill>
              <a:latin typeface="Calibri" panose="020F0502020204030204" pitchFamily="34" charset="0"/>
            </a:endParaRPr>
          </a:p>
        </p:txBody>
      </p:sp>
      <p:sp>
        <p:nvSpPr>
          <p:cNvPr id="9" name="TextBox 8"/>
          <p:cNvSpPr txBox="1"/>
          <p:nvPr/>
        </p:nvSpPr>
        <p:spPr>
          <a:xfrm>
            <a:off x="322263" y="5727700"/>
            <a:ext cx="8305800" cy="585788"/>
          </a:xfrm>
          <a:prstGeom prst="rect">
            <a:avLst/>
          </a:prstGeom>
          <a:noFill/>
        </p:spPr>
        <p:txBody>
          <a:bodyPr lIns="91425" tIns="45713" rIns="91425" bIns="45713">
            <a:spAutoFit/>
          </a:bodyP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200" i="1">
                <a:solidFill>
                  <a:srgbClr val="FF0000"/>
                </a:solidFill>
                <a:latin typeface="Calibri" panose="020F0502020204030204" pitchFamily="34" charset="0"/>
                <a:sym typeface="Wingdings" panose="05000000000000000000" pitchFamily="2" charset="2"/>
              </a:rPr>
              <a:t>TCM allows robust fairness-throughput tradeoff </a:t>
            </a:r>
            <a:endParaRPr lang="en-US" altLang="en-US" sz="3200" i="1">
              <a:solidFill>
                <a:srgbClr val="FF0000"/>
              </a:solidFill>
              <a:latin typeface="Calibri" panose="020F0502020204030204" pitchFamily="34" charset="0"/>
            </a:endParaRPr>
          </a:p>
        </p:txBody>
      </p:sp>
      <p:sp>
        <p:nvSpPr>
          <p:cNvPr id="10" name="TextBox 9"/>
          <p:cNvSpPr txBox="1"/>
          <p:nvPr/>
        </p:nvSpPr>
        <p:spPr>
          <a:xfrm>
            <a:off x="3429000" y="2571750"/>
            <a:ext cx="914400" cy="400050"/>
          </a:xfrm>
          <a:prstGeom prst="rect">
            <a:avLst/>
          </a:prstGeom>
          <a:noFill/>
        </p:spPr>
        <p:txBody>
          <a:bodyPr lIns="91425" tIns="45713" rIns="91425" bIns="45713">
            <a:spAutoFit/>
          </a:bodyPr>
          <a:lstStyle/>
          <a:p>
            <a:pPr algn="ctr" defTabSz="914259" fontAlgn="auto">
              <a:spcBef>
                <a:spcPts val="0"/>
              </a:spcBef>
              <a:spcAft>
                <a:spcPts val="0"/>
              </a:spcAft>
              <a:defRPr/>
            </a:pPr>
            <a:r>
              <a:rPr lang="en-US" sz="2000" b="1" dirty="0">
                <a:solidFill>
                  <a:srgbClr val="00B050"/>
                </a:solidFill>
                <a:latin typeface="Calibri"/>
                <a:ea typeface="+mn-ea"/>
              </a:rPr>
              <a:t>STFM</a:t>
            </a:r>
          </a:p>
        </p:txBody>
      </p:sp>
      <p:sp>
        <p:nvSpPr>
          <p:cNvPr id="11" name="TextBox 10"/>
          <p:cNvSpPr txBox="1"/>
          <p:nvPr/>
        </p:nvSpPr>
        <p:spPr>
          <a:xfrm>
            <a:off x="4114800" y="2876550"/>
            <a:ext cx="1066800" cy="400050"/>
          </a:xfrm>
          <a:prstGeom prst="rect">
            <a:avLst/>
          </a:prstGeom>
          <a:noFill/>
        </p:spPr>
        <p:txBody>
          <a:bodyPr lIns="91425" tIns="45713" rIns="91425" bIns="45713">
            <a:spAutoFit/>
          </a:bodyPr>
          <a:lstStyle/>
          <a:p>
            <a:pPr algn="ctr" defTabSz="914259" fontAlgn="auto">
              <a:spcBef>
                <a:spcPts val="0"/>
              </a:spcBef>
              <a:spcAft>
                <a:spcPts val="0"/>
              </a:spcAft>
              <a:defRPr/>
            </a:pPr>
            <a:r>
              <a:rPr lang="en-US" sz="2000" b="1" dirty="0">
                <a:solidFill>
                  <a:srgbClr val="1F497D"/>
                </a:solidFill>
                <a:latin typeface="Calibri"/>
                <a:ea typeface="+mn-ea"/>
              </a:rPr>
              <a:t>PAR-BS</a:t>
            </a:r>
          </a:p>
        </p:txBody>
      </p:sp>
      <p:sp>
        <p:nvSpPr>
          <p:cNvPr id="12" name="Rectangle 11"/>
          <p:cNvSpPr/>
          <p:nvPr/>
        </p:nvSpPr>
        <p:spPr>
          <a:xfrm>
            <a:off x="4191000" y="2894013"/>
            <a:ext cx="838200" cy="990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anchor="ct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13" name="TextBox 12"/>
          <p:cNvSpPr txBox="1"/>
          <p:nvPr/>
        </p:nvSpPr>
        <p:spPr>
          <a:xfrm>
            <a:off x="5410200" y="2495550"/>
            <a:ext cx="990600" cy="400050"/>
          </a:xfrm>
          <a:prstGeom prst="rect">
            <a:avLst/>
          </a:prstGeom>
          <a:noFill/>
        </p:spPr>
        <p:txBody>
          <a:bodyPr lIns="91425" tIns="45713" rIns="91425" bIns="45713">
            <a:spAutoFit/>
          </a:bodyPr>
          <a:lstStyle/>
          <a:p>
            <a:pPr algn="ctr" defTabSz="914259" fontAlgn="auto">
              <a:spcBef>
                <a:spcPts val="0"/>
              </a:spcBef>
              <a:spcAft>
                <a:spcPts val="0"/>
              </a:spcAft>
              <a:defRPr/>
            </a:pPr>
            <a:r>
              <a:rPr lang="en-US" sz="2000" b="1" dirty="0">
                <a:solidFill>
                  <a:srgbClr val="FF0000"/>
                </a:solidFill>
                <a:latin typeface="Calibri"/>
                <a:ea typeface="+mn-ea"/>
              </a:rPr>
              <a:t>ATLAS</a:t>
            </a:r>
          </a:p>
        </p:txBody>
      </p:sp>
      <p:sp>
        <p:nvSpPr>
          <p:cNvPr id="14" name="Rectangle 13"/>
          <p:cNvSpPr/>
          <p:nvPr/>
        </p:nvSpPr>
        <p:spPr>
          <a:xfrm>
            <a:off x="5407025" y="2514600"/>
            <a:ext cx="1066800" cy="762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anchor="ct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15" name="TextBox 14"/>
          <p:cNvSpPr txBox="1"/>
          <p:nvPr/>
        </p:nvSpPr>
        <p:spPr>
          <a:xfrm>
            <a:off x="6324600" y="3257550"/>
            <a:ext cx="990600" cy="400050"/>
          </a:xfrm>
          <a:prstGeom prst="rect">
            <a:avLst/>
          </a:prstGeom>
          <a:noFill/>
        </p:spPr>
        <p:txBody>
          <a:bodyPr lIns="91425" tIns="45713" rIns="91425" bIns="45713">
            <a:spAutoFit/>
          </a:bodyPr>
          <a:lstStyle/>
          <a:p>
            <a:pPr algn="ctr" defTabSz="914259" fontAlgn="auto">
              <a:spcBef>
                <a:spcPts val="0"/>
              </a:spcBef>
              <a:spcAft>
                <a:spcPts val="0"/>
              </a:spcAft>
              <a:defRPr/>
            </a:pPr>
            <a:r>
              <a:rPr lang="en-US" sz="2000" b="1" dirty="0">
                <a:solidFill>
                  <a:srgbClr val="F79646">
                    <a:lumMod val="75000"/>
                  </a:srgbClr>
                </a:solidFill>
                <a:latin typeface="Calibri"/>
                <a:ea typeface="+mn-ea"/>
              </a:rPr>
              <a:t>TCM</a:t>
            </a:r>
          </a:p>
        </p:txBody>
      </p:sp>
      <p:sp>
        <p:nvSpPr>
          <p:cNvPr id="16" name="Rectangle 15"/>
          <p:cNvSpPr/>
          <p:nvPr/>
        </p:nvSpPr>
        <p:spPr>
          <a:xfrm>
            <a:off x="4875213" y="3351213"/>
            <a:ext cx="2209800" cy="609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anchor="ct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17" name="Down Arrow 16"/>
          <p:cNvSpPr/>
          <p:nvPr/>
        </p:nvSpPr>
        <p:spPr>
          <a:xfrm rot="16200000">
            <a:off x="4726781" y="2583657"/>
            <a:ext cx="604837" cy="56388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eaVert" lIns="91425" tIns="45713" rIns="91425" bIns="45713" anchor="ctr"/>
          <a:lstStyle/>
          <a:p>
            <a:pPr algn="ctr" defTabSz="914259" fontAlgn="auto">
              <a:spcBef>
                <a:spcPts val="0"/>
              </a:spcBef>
              <a:spcAft>
                <a:spcPts val="0"/>
              </a:spcAft>
              <a:defRPr/>
            </a:pPr>
            <a:r>
              <a:rPr lang="en-US" sz="2400" dirty="0">
                <a:solidFill>
                  <a:prstClr val="white"/>
                </a:solidFill>
              </a:rPr>
              <a:t>Better</a:t>
            </a:r>
            <a:r>
              <a:rPr lang="en-US" sz="2400" b="1" dirty="0">
                <a:solidFill>
                  <a:prstClr val="white"/>
                </a:solidFill>
              </a:rPr>
              <a:t> system throughput</a:t>
            </a:r>
          </a:p>
        </p:txBody>
      </p:sp>
      <p:sp>
        <p:nvSpPr>
          <p:cNvPr id="18" name="Down Arrow 17"/>
          <p:cNvSpPr/>
          <p:nvPr/>
        </p:nvSpPr>
        <p:spPr>
          <a:xfrm>
            <a:off x="914400" y="1752600"/>
            <a:ext cx="609600" cy="2705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270" lIns="91425" tIns="45713" rIns="91425" bIns="45713" anchor="ctr"/>
          <a:lstStyle/>
          <a:p>
            <a:pPr algn="ctr" defTabSz="914259" fontAlgn="auto">
              <a:spcBef>
                <a:spcPts val="0"/>
              </a:spcBef>
              <a:spcAft>
                <a:spcPts val="0"/>
              </a:spcAft>
              <a:defRPr/>
            </a:pPr>
            <a:r>
              <a:rPr lang="en-US" sz="2400" dirty="0">
                <a:solidFill>
                  <a:prstClr val="white"/>
                </a:solidFill>
              </a:rPr>
              <a:t>Better</a:t>
            </a:r>
            <a:r>
              <a:rPr lang="en-US" sz="2400" b="1" dirty="0">
                <a:solidFill>
                  <a:prstClr val="white"/>
                </a:solidFill>
              </a:rPr>
              <a:t> fairness</a:t>
            </a:r>
          </a:p>
        </p:txBody>
      </p:sp>
      <p:sp>
        <p:nvSpPr>
          <p:cNvPr id="19" name="TextBox 18"/>
          <p:cNvSpPr txBox="1"/>
          <p:nvPr/>
        </p:nvSpPr>
        <p:spPr>
          <a:xfrm>
            <a:off x="2751138" y="1911350"/>
            <a:ext cx="990600" cy="400050"/>
          </a:xfrm>
          <a:prstGeom prst="rect">
            <a:avLst/>
          </a:prstGeom>
          <a:noFill/>
        </p:spPr>
        <p:txBody>
          <a:bodyPr lIns="91425" tIns="45713" rIns="91425" bIns="45713">
            <a:spAutoFit/>
          </a:bodyPr>
          <a:lstStyle/>
          <a:p>
            <a:pPr algn="ctr" defTabSz="914259" fontAlgn="auto">
              <a:spcBef>
                <a:spcPts val="0"/>
              </a:spcBef>
              <a:spcAft>
                <a:spcPts val="0"/>
              </a:spcAft>
              <a:defRPr/>
            </a:pPr>
            <a:r>
              <a:rPr lang="en-US" sz="2000" b="1">
                <a:solidFill>
                  <a:prstClr val="black"/>
                </a:solidFill>
                <a:latin typeface="Calibri"/>
                <a:ea typeface="+mn-ea"/>
              </a:rPr>
              <a:t>FRFCFS</a:t>
            </a:r>
            <a:endParaRPr lang="en-US" sz="2000" b="1" dirty="0">
              <a:solidFill>
                <a:prstClr val="black"/>
              </a:solidFill>
              <a:latin typeface="Calibri"/>
              <a:ea typeface="+mn-ea"/>
            </a:endParaRPr>
          </a:p>
        </p:txBody>
      </p:sp>
      <p:sp>
        <p:nvSpPr>
          <p:cNvPr id="20" name="Rectangle 19"/>
          <p:cNvSpPr/>
          <p:nvPr/>
        </p:nvSpPr>
        <p:spPr>
          <a:xfrm>
            <a:off x="2825750" y="1905000"/>
            <a:ext cx="1443038" cy="2054225"/>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anchor="ct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2" grpId="0" animBg="1"/>
      <p:bldP spid="14" grpId="0" animBg="1"/>
      <p:bldP spid="16" grpId="0" animBg="1"/>
      <p:bldP spid="2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5" name="Title 1"/>
          <p:cNvSpPr>
            <a:spLocks noGrp="1"/>
          </p:cNvSpPr>
          <p:nvPr>
            <p:ph type="title"/>
          </p:nvPr>
        </p:nvSpPr>
        <p:spPr>
          <a:xfrm>
            <a:off x="228600" y="152400"/>
            <a:ext cx="8915400" cy="1066800"/>
          </a:xfrm>
        </p:spPr>
        <p:txBody>
          <a:bodyPr/>
          <a:lstStyle/>
          <a:p>
            <a:r>
              <a:rPr lang="en-US" altLang="en-US" sz="3200" smtClean="0"/>
              <a:t>Designing QoS-Aware Memory Systems: Approaches</a:t>
            </a:r>
          </a:p>
        </p:txBody>
      </p:sp>
      <p:sp>
        <p:nvSpPr>
          <p:cNvPr id="3" name="Content Placeholder 2"/>
          <p:cNvSpPr>
            <a:spLocks noGrp="1"/>
          </p:cNvSpPr>
          <p:nvPr>
            <p:ph idx="1"/>
          </p:nvPr>
        </p:nvSpPr>
        <p:spPr>
          <a:xfrm>
            <a:off x="228600" y="1052513"/>
            <a:ext cx="8915400" cy="5043487"/>
          </a:xfrm>
        </p:spPr>
        <p:txBody>
          <a:bodyPr/>
          <a:lstStyle/>
          <a:p>
            <a:r>
              <a:rPr lang="en-US" altLang="en-US" smtClean="0">
                <a:solidFill>
                  <a:srgbClr val="FF0000"/>
                </a:solidFill>
              </a:rPr>
              <a:t>Smart resources: </a:t>
            </a:r>
            <a:r>
              <a:rPr lang="en-US" altLang="en-US" smtClean="0">
                <a:solidFill>
                  <a:srgbClr val="0000FF"/>
                </a:solidFill>
              </a:rPr>
              <a:t>Design each shared resource to have a configurable interference control/reduction mechanism</a:t>
            </a:r>
          </a:p>
          <a:p>
            <a:pPr lvl="1"/>
            <a:r>
              <a:rPr lang="en-US" altLang="en-US" sz="2000" smtClean="0">
                <a:solidFill>
                  <a:srgbClr val="000000"/>
                </a:solidFill>
              </a:rPr>
              <a:t>QoS-aware memory controllers </a:t>
            </a:r>
            <a:r>
              <a:rPr lang="en-US" altLang="en-US" sz="1400" smtClean="0">
                <a:solidFill>
                  <a:srgbClr val="006633"/>
                </a:solidFill>
              </a:rPr>
              <a:t>[Mutlu+ MICRO’07]</a:t>
            </a:r>
            <a:r>
              <a:rPr lang="en-US" altLang="en-US" sz="1400" smtClean="0">
                <a:solidFill>
                  <a:srgbClr val="000000"/>
                </a:solidFill>
              </a:rPr>
              <a:t> </a:t>
            </a:r>
            <a:r>
              <a:rPr lang="en-US" altLang="en-US" sz="1400" smtClean="0">
                <a:solidFill>
                  <a:srgbClr val="006633"/>
                </a:solidFill>
              </a:rPr>
              <a:t>[Moscibroda+, Usenix Security’07] [Mutlu+ ISCA’08, Top Picks’09]</a:t>
            </a:r>
            <a:r>
              <a:rPr lang="en-US" altLang="en-US" sz="1400" smtClean="0">
                <a:solidFill>
                  <a:srgbClr val="000000"/>
                </a:solidFill>
              </a:rPr>
              <a:t> </a:t>
            </a:r>
            <a:r>
              <a:rPr lang="en-US" altLang="en-US" sz="1400" smtClean="0">
                <a:solidFill>
                  <a:srgbClr val="006633"/>
                </a:solidFill>
              </a:rPr>
              <a:t>[Kim+ HPCA’10] [Kim+ MICRO’10, Top Picks’11] [Ebrahimi+ ISCA’11, MICRO’11] [Ausavarungnirun+, ISCA’12][Subramanian+, HPCA’13] [Kim+, RTAS’14]</a:t>
            </a:r>
            <a:endParaRPr lang="en-US" altLang="en-US" sz="1400" smtClean="0">
              <a:solidFill>
                <a:srgbClr val="000000"/>
              </a:solidFill>
            </a:endParaRPr>
          </a:p>
          <a:p>
            <a:pPr lvl="1"/>
            <a:r>
              <a:rPr lang="en-US" altLang="en-US" sz="2000" smtClean="0">
                <a:solidFill>
                  <a:srgbClr val="000000"/>
                </a:solidFill>
              </a:rPr>
              <a:t>QoS-aware interconnects </a:t>
            </a:r>
            <a:r>
              <a:rPr lang="en-US" altLang="en-US" sz="1400" smtClean="0">
                <a:solidFill>
                  <a:srgbClr val="006633"/>
                </a:solidFill>
              </a:rPr>
              <a:t>[Das+ MICRO’09, ISCA’10, Top Picks </a:t>
            </a:r>
            <a:r>
              <a:rPr lang="fr-FR" altLang="en-US" sz="1400" smtClean="0">
                <a:solidFill>
                  <a:srgbClr val="006633"/>
                </a:solidFill>
              </a:rPr>
              <a:t>’</a:t>
            </a:r>
            <a:r>
              <a:rPr lang="en-US" altLang="ja-JP" sz="1400" smtClean="0">
                <a:solidFill>
                  <a:srgbClr val="006633"/>
                </a:solidFill>
              </a:rPr>
              <a:t>11] [Grot+ MICRO</a:t>
            </a:r>
            <a:r>
              <a:rPr lang="en-US" altLang="en-US" sz="1400" smtClean="0">
                <a:solidFill>
                  <a:srgbClr val="006633"/>
                </a:solidFill>
              </a:rPr>
              <a:t>’</a:t>
            </a:r>
            <a:r>
              <a:rPr lang="en-US" altLang="ja-JP" sz="1400" smtClean="0">
                <a:solidFill>
                  <a:srgbClr val="006633"/>
                </a:solidFill>
              </a:rPr>
              <a:t>09, ISCA</a:t>
            </a:r>
            <a:r>
              <a:rPr lang="en-US" altLang="en-US" sz="1400" smtClean="0">
                <a:solidFill>
                  <a:srgbClr val="006633"/>
                </a:solidFill>
              </a:rPr>
              <a:t>’</a:t>
            </a:r>
            <a:r>
              <a:rPr lang="en-US" altLang="ja-JP" sz="1400" smtClean="0">
                <a:solidFill>
                  <a:srgbClr val="006633"/>
                </a:solidFill>
              </a:rPr>
              <a:t>11, Top Picks </a:t>
            </a:r>
            <a:r>
              <a:rPr lang="fr-FR" altLang="en-US" sz="1400" smtClean="0">
                <a:solidFill>
                  <a:srgbClr val="006633"/>
                </a:solidFill>
              </a:rPr>
              <a:t>’</a:t>
            </a:r>
            <a:r>
              <a:rPr lang="en-US" altLang="ja-JP" sz="1400" smtClean="0">
                <a:solidFill>
                  <a:srgbClr val="006633"/>
                </a:solidFill>
              </a:rPr>
              <a:t>12]</a:t>
            </a:r>
          </a:p>
          <a:p>
            <a:pPr lvl="1"/>
            <a:r>
              <a:rPr lang="en-US" altLang="en-US" sz="2000" smtClean="0">
                <a:solidFill>
                  <a:srgbClr val="000000"/>
                </a:solidFill>
              </a:rPr>
              <a:t>QoS-aware caches</a:t>
            </a:r>
            <a:endParaRPr lang="en-US" altLang="en-US" sz="1600" smtClean="0">
              <a:solidFill>
                <a:srgbClr val="006633"/>
              </a:solidFill>
            </a:endParaRPr>
          </a:p>
          <a:p>
            <a:endParaRPr lang="en-US" altLang="en-US" sz="1200" smtClean="0"/>
          </a:p>
          <a:p>
            <a:r>
              <a:rPr lang="en-US" altLang="en-US" smtClean="0">
                <a:solidFill>
                  <a:srgbClr val="FF0000"/>
                </a:solidFill>
              </a:rPr>
              <a:t>Dumb resources: </a:t>
            </a:r>
            <a:r>
              <a:rPr lang="en-US" altLang="en-US" smtClean="0">
                <a:solidFill>
                  <a:srgbClr val="0000FF"/>
                </a:solidFill>
              </a:rPr>
              <a:t>Keep each resource free-for-all, but reduce/control interference by injection control or data mapping</a:t>
            </a:r>
          </a:p>
          <a:p>
            <a:pPr lvl="1"/>
            <a:r>
              <a:rPr lang="en-US" altLang="en-US" sz="2000" smtClean="0"/>
              <a:t>Source throttling to control access to memory system </a:t>
            </a:r>
            <a:r>
              <a:rPr lang="en-US" altLang="en-US" sz="1400" smtClean="0">
                <a:solidFill>
                  <a:srgbClr val="006633"/>
                </a:solidFill>
              </a:rPr>
              <a:t>[Ebrahimi+ ASPLOS’10, ISCA’11, TOCS’12] [Ebrahimi+ MICRO’09] [Nychis+ HotNets’10] [Nychis+ SIGCOMM’12]</a:t>
            </a:r>
          </a:p>
          <a:p>
            <a:pPr lvl="1"/>
            <a:r>
              <a:rPr lang="en-US" altLang="en-US" sz="2000" smtClean="0">
                <a:solidFill>
                  <a:srgbClr val="000000"/>
                </a:solidFill>
              </a:rPr>
              <a:t>QoS-aware data mapping to memory controllers </a:t>
            </a:r>
            <a:r>
              <a:rPr lang="en-US" altLang="en-US" sz="1400" smtClean="0">
                <a:solidFill>
                  <a:srgbClr val="006633"/>
                </a:solidFill>
              </a:rPr>
              <a:t>[Muralidhara+ MICRO’11]</a:t>
            </a:r>
          </a:p>
          <a:p>
            <a:pPr lvl="1">
              <a:buClr>
                <a:srgbClr val="3B812F"/>
              </a:buClr>
            </a:pPr>
            <a:r>
              <a:rPr lang="en-US" altLang="en-US" sz="2000" smtClean="0">
                <a:solidFill>
                  <a:srgbClr val="000000"/>
                </a:solidFill>
              </a:rPr>
              <a:t>QoS-aware thread scheduling to cores </a:t>
            </a:r>
            <a:r>
              <a:rPr lang="en-US" altLang="en-US" sz="1400" smtClean="0">
                <a:solidFill>
                  <a:srgbClr val="006633"/>
                </a:solidFill>
              </a:rPr>
              <a:t>[Das+ HPCA’13]</a:t>
            </a:r>
          </a:p>
          <a:p>
            <a:pPr lvl="1"/>
            <a:endParaRPr lang="en-US" altLang="en-US" smtClean="0"/>
          </a:p>
          <a:p>
            <a:endParaRPr lang="en-US" altLang="en-US" smtClean="0"/>
          </a:p>
        </p:txBody>
      </p:sp>
      <p:sp>
        <p:nvSpPr>
          <p:cNvPr id="6154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498DABC-7E12-471C-A4D7-9C7F4F0E2D92}" type="slidenum">
              <a:rPr lang="en-US" altLang="en-US" sz="1600">
                <a:solidFill>
                  <a:srgbClr val="000000"/>
                </a:solidFill>
                <a:latin typeface="Garamond" panose="02020404030301010803" pitchFamily="18" charset="0"/>
              </a:rPr>
              <a:pPr eaLnBrk="1" hangingPunct="1"/>
              <a:t>48</a:t>
            </a:fld>
            <a:endParaRPr lang="en-US" altLang="en-US" sz="1600">
              <a:solidFill>
                <a:srgbClr val="000000"/>
              </a:solidFill>
              <a:latin typeface="Garamond" panose="02020404030301010803"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49" name="Title 1"/>
          <p:cNvSpPr>
            <a:spLocks noGrp="1"/>
          </p:cNvSpPr>
          <p:nvPr>
            <p:ph type="title"/>
          </p:nvPr>
        </p:nvSpPr>
        <p:spPr>
          <a:xfrm>
            <a:off x="228600" y="152400"/>
            <a:ext cx="8915400" cy="1066800"/>
          </a:xfrm>
        </p:spPr>
        <p:txBody>
          <a:bodyPr/>
          <a:lstStyle/>
          <a:p>
            <a:r>
              <a:rPr lang="en-US" altLang="en-US" sz="3600" smtClean="0"/>
              <a:t>Predictable Performance in Complex Systems</a:t>
            </a:r>
          </a:p>
        </p:txBody>
      </p:sp>
      <p:sp>
        <p:nvSpPr>
          <p:cNvPr id="616450" name="Content Placeholder 2"/>
          <p:cNvSpPr>
            <a:spLocks noGrp="1"/>
          </p:cNvSpPr>
          <p:nvPr>
            <p:ph idx="1"/>
          </p:nvPr>
        </p:nvSpPr>
        <p:spPr>
          <a:xfrm>
            <a:off x="228600" y="4378325"/>
            <a:ext cx="8610600" cy="985838"/>
          </a:xfrm>
        </p:spPr>
        <p:txBody>
          <a:bodyPr/>
          <a:lstStyle/>
          <a:p>
            <a:r>
              <a:rPr lang="en-US" altLang="en-US" smtClean="0"/>
              <a:t>Heterogeneous agents: CPUs, GPUs, and HWAs </a:t>
            </a:r>
          </a:p>
          <a:p>
            <a:r>
              <a:rPr lang="en-US" altLang="en-US" smtClean="0"/>
              <a:t>Main memory interference between CPUs, GPUs, HWAs</a:t>
            </a:r>
          </a:p>
        </p:txBody>
      </p:sp>
      <p:sp>
        <p:nvSpPr>
          <p:cNvPr id="6164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09CCB82-7EAC-4CBE-99C3-07FC0651F84C}" type="slidenum">
              <a:rPr lang="en-US" altLang="en-US" sz="1600">
                <a:solidFill>
                  <a:srgbClr val="000000"/>
                </a:solidFill>
                <a:latin typeface="Garamond" panose="02020404030301010803" pitchFamily="18" charset="0"/>
              </a:rPr>
              <a:pPr eaLnBrk="1" hangingPunct="1"/>
              <a:t>49</a:t>
            </a:fld>
            <a:endParaRPr lang="en-US" altLang="en-US" sz="1600">
              <a:solidFill>
                <a:srgbClr val="000000"/>
              </a:solidFill>
              <a:latin typeface="Garamond" panose="02020404030301010803" pitchFamily="18" charset="0"/>
            </a:endParaRPr>
          </a:p>
        </p:txBody>
      </p:sp>
      <p:sp>
        <p:nvSpPr>
          <p:cNvPr id="5" name="Rectangle 4"/>
          <p:cNvSpPr>
            <a:spLocks noChangeArrowheads="1"/>
          </p:cNvSpPr>
          <p:nvPr/>
        </p:nvSpPr>
        <p:spPr bwMode="auto">
          <a:xfrm>
            <a:off x="601663" y="1239838"/>
            <a:ext cx="1027112" cy="598487"/>
          </a:xfrm>
          <a:prstGeom prst="rect">
            <a:avLst/>
          </a:prstGeom>
          <a:gradFill rotWithShape="1">
            <a:gsLst>
              <a:gs pos="0">
                <a:srgbClr val="E9A600"/>
              </a:gs>
              <a:gs pos="20000">
                <a:srgbClr val="E3A300"/>
              </a:gs>
              <a:gs pos="100000">
                <a:srgbClr val="AD7B00"/>
              </a:gs>
            </a:gsLst>
            <a:lin ang="5400000"/>
          </a:gradFill>
          <a:ln w="9525">
            <a:solidFill>
              <a:srgbClr val="CC9800"/>
            </a:solidFill>
            <a:miter lim="800000"/>
            <a:headEnd/>
            <a:tailEnd/>
          </a:ln>
          <a:effectLst>
            <a:outerShdw blurRad="40000" dist="23000" dir="5400000" rotWithShape="0">
              <a:srgbClr val="808080">
                <a:alpha val="34999"/>
              </a:srgbClr>
            </a:outerShdw>
          </a:effectLst>
        </p:spPr>
        <p:txBody>
          <a:bodyPr anchor="ctr"/>
          <a:lstStyle/>
          <a:p>
            <a:pPr algn="ctr" defTabSz="457200" fontAlgn="auto">
              <a:spcBef>
                <a:spcPts val="0"/>
              </a:spcBef>
              <a:spcAft>
                <a:spcPts val="0"/>
              </a:spcAft>
              <a:defRPr/>
            </a:pPr>
            <a:r>
              <a:rPr lang="en-US" dirty="0">
                <a:solidFill>
                  <a:srgbClr val="FFFFFF"/>
                </a:solidFill>
                <a:latin typeface="Tahoma"/>
                <a:ea typeface="+mn-ea"/>
              </a:rPr>
              <a:t>CPU</a:t>
            </a:r>
          </a:p>
        </p:txBody>
      </p:sp>
      <p:sp>
        <p:nvSpPr>
          <p:cNvPr id="6" name="Rectangle 5"/>
          <p:cNvSpPr>
            <a:spLocks noChangeArrowheads="1"/>
          </p:cNvSpPr>
          <p:nvPr/>
        </p:nvSpPr>
        <p:spPr bwMode="auto">
          <a:xfrm>
            <a:off x="1765300" y="1239838"/>
            <a:ext cx="1027113" cy="598487"/>
          </a:xfrm>
          <a:prstGeom prst="rect">
            <a:avLst/>
          </a:prstGeom>
          <a:gradFill rotWithShape="1">
            <a:gsLst>
              <a:gs pos="0">
                <a:srgbClr val="E9A600"/>
              </a:gs>
              <a:gs pos="20000">
                <a:srgbClr val="E3A300"/>
              </a:gs>
              <a:gs pos="100000">
                <a:srgbClr val="AD7B00"/>
              </a:gs>
            </a:gsLst>
            <a:lin ang="5400000"/>
          </a:gradFill>
          <a:ln w="9525">
            <a:solidFill>
              <a:srgbClr val="CC9800"/>
            </a:solidFill>
            <a:miter lim="800000"/>
            <a:headEnd/>
            <a:tailEnd/>
          </a:ln>
          <a:effectLst>
            <a:outerShdw blurRad="40000" dist="23000" dir="5400000" rotWithShape="0">
              <a:srgbClr val="808080">
                <a:alpha val="34999"/>
              </a:srgbClr>
            </a:outerShdw>
          </a:effectLst>
        </p:spPr>
        <p:txBody>
          <a:bodyPr anchor="ctr"/>
          <a:lstStyle/>
          <a:p>
            <a:pPr algn="ctr" defTabSz="457200" fontAlgn="auto">
              <a:spcBef>
                <a:spcPts val="0"/>
              </a:spcBef>
              <a:spcAft>
                <a:spcPts val="0"/>
              </a:spcAft>
              <a:defRPr/>
            </a:pPr>
            <a:r>
              <a:rPr lang="en-US" dirty="0">
                <a:solidFill>
                  <a:srgbClr val="FFFFFF"/>
                </a:solidFill>
                <a:latin typeface="Tahoma"/>
                <a:ea typeface="+mn-ea"/>
              </a:rPr>
              <a:t>CPU</a:t>
            </a:r>
          </a:p>
        </p:txBody>
      </p:sp>
      <p:sp>
        <p:nvSpPr>
          <p:cNvPr id="7" name="Rectangle 6"/>
          <p:cNvSpPr>
            <a:spLocks noChangeArrowheads="1"/>
          </p:cNvSpPr>
          <p:nvPr/>
        </p:nvSpPr>
        <p:spPr bwMode="auto">
          <a:xfrm>
            <a:off x="2909888" y="1239838"/>
            <a:ext cx="1027112" cy="598487"/>
          </a:xfrm>
          <a:prstGeom prst="rect">
            <a:avLst/>
          </a:prstGeom>
          <a:gradFill rotWithShape="1">
            <a:gsLst>
              <a:gs pos="0">
                <a:srgbClr val="E9A600"/>
              </a:gs>
              <a:gs pos="20000">
                <a:srgbClr val="E3A300"/>
              </a:gs>
              <a:gs pos="100000">
                <a:srgbClr val="AD7B00"/>
              </a:gs>
            </a:gsLst>
            <a:lin ang="5400000"/>
          </a:gradFill>
          <a:ln w="9525">
            <a:solidFill>
              <a:srgbClr val="CC9800"/>
            </a:solidFill>
            <a:miter lim="800000"/>
            <a:headEnd/>
            <a:tailEnd/>
          </a:ln>
          <a:effectLst>
            <a:outerShdw blurRad="40000" dist="23000" dir="5400000" rotWithShape="0">
              <a:srgbClr val="808080">
                <a:alpha val="34999"/>
              </a:srgbClr>
            </a:outerShdw>
          </a:effectLst>
        </p:spPr>
        <p:txBody>
          <a:bodyPr anchor="ctr"/>
          <a:lstStyle/>
          <a:p>
            <a:pPr algn="ctr" defTabSz="457200" fontAlgn="auto">
              <a:spcBef>
                <a:spcPts val="0"/>
              </a:spcBef>
              <a:spcAft>
                <a:spcPts val="0"/>
              </a:spcAft>
              <a:defRPr/>
            </a:pPr>
            <a:r>
              <a:rPr lang="en-US" dirty="0">
                <a:solidFill>
                  <a:srgbClr val="FFFFFF"/>
                </a:solidFill>
                <a:latin typeface="Tahoma"/>
                <a:ea typeface="+mn-ea"/>
              </a:rPr>
              <a:t>CPU</a:t>
            </a:r>
          </a:p>
        </p:txBody>
      </p:sp>
      <p:sp>
        <p:nvSpPr>
          <p:cNvPr id="8" name="Rectangle 7"/>
          <p:cNvSpPr>
            <a:spLocks noChangeArrowheads="1"/>
          </p:cNvSpPr>
          <p:nvPr/>
        </p:nvSpPr>
        <p:spPr bwMode="auto">
          <a:xfrm>
            <a:off x="4049713" y="1239838"/>
            <a:ext cx="1025525" cy="598487"/>
          </a:xfrm>
          <a:prstGeom prst="rect">
            <a:avLst/>
          </a:prstGeom>
          <a:gradFill rotWithShape="1">
            <a:gsLst>
              <a:gs pos="0">
                <a:srgbClr val="E9A600"/>
              </a:gs>
              <a:gs pos="20000">
                <a:srgbClr val="E3A300"/>
              </a:gs>
              <a:gs pos="100000">
                <a:srgbClr val="AD7B00"/>
              </a:gs>
            </a:gsLst>
            <a:lin ang="5400000"/>
          </a:gradFill>
          <a:ln w="9525">
            <a:solidFill>
              <a:srgbClr val="CC9800"/>
            </a:solidFill>
            <a:miter lim="800000"/>
            <a:headEnd/>
            <a:tailEnd/>
          </a:ln>
          <a:effectLst>
            <a:outerShdw blurRad="40000" dist="23000" dir="5400000" rotWithShape="0">
              <a:srgbClr val="808080">
                <a:alpha val="34999"/>
              </a:srgbClr>
            </a:outerShdw>
          </a:effectLst>
        </p:spPr>
        <p:txBody>
          <a:bodyPr anchor="ctr"/>
          <a:lstStyle/>
          <a:p>
            <a:pPr algn="ctr" defTabSz="457200" fontAlgn="auto">
              <a:spcBef>
                <a:spcPts val="0"/>
              </a:spcBef>
              <a:spcAft>
                <a:spcPts val="0"/>
              </a:spcAft>
              <a:defRPr/>
            </a:pPr>
            <a:r>
              <a:rPr lang="en-US" dirty="0">
                <a:solidFill>
                  <a:srgbClr val="FFFFFF"/>
                </a:solidFill>
                <a:latin typeface="Tahoma"/>
                <a:ea typeface="+mn-ea"/>
              </a:rPr>
              <a:t>CPU</a:t>
            </a:r>
          </a:p>
        </p:txBody>
      </p:sp>
      <p:sp>
        <p:nvSpPr>
          <p:cNvPr id="9" name="Rectangle 8"/>
          <p:cNvSpPr>
            <a:spLocks noChangeArrowheads="1"/>
          </p:cNvSpPr>
          <p:nvPr/>
        </p:nvSpPr>
        <p:spPr bwMode="auto">
          <a:xfrm>
            <a:off x="601663" y="2241550"/>
            <a:ext cx="4473575" cy="373063"/>
          </a:xfrm>
          <a:prstGeom prst="rect">
            <a:avLst/>
          </a:prstGeom>
          <a:solidFill>
            <a:srgbClr val="008000"/>
          </a:solidFill>
          <a:ln w="9525">
            <a:solidFill>
              <a:srgbClr val="CC9800"/>
            </a:solidFill>
            <a:miter lim="800000"/>
            <a:headEnd/>
            <a:tailEnd/>
          </a:ln>
          <a:effectLst>
            <a:outerShdw blurRad="40000" dist="23000" dir="5400000" rotWithShape="0">
              <a:srgbClr val="808080">
                <a:alpha val="34999"/>
              </a:srgbClr>
            </a:outerShdw>
          </a:effectLst>
        </p:spPr>
        <p:txBody>
          <a:bodyPr anchor="ctr"/>
          <a:lstStyle/>
          <a:p>
            <a:pPr algn="ctr" defTabSz="457200" fontAlgn="auto">
              <a:spcBef>
                <a:spcPts val="0"/>
              </a:spcBef>
              <a:spcAft>
                <a:spcPts val="0"/>
              </a:spcAft>
              <a:defRPr/>
            </a:pPr>
            <a:r>
              <a:rPr lang="en-US" dirty="0">
                <a:solidFill>
                  <a:srgbClr val="FFFFFF"/>
                </a:solidFill>
                <a:latin typeface="Tahoma"/>
                <a:ea typeface="+mn-ea"/>
              </a:rPr>
              <a:t>Shared Cache</a:t>
            </a:r>
          </a:p>
        </p:txBody>
      </p:sp>
      <p:sp>
        <p:nvSpPr>
          <p:cNvPr id="10" name="Rectangle 9"/>
          <p:cNvSpPr>
            <a:spLocks noChangeArrowheads="1"/>
          </p:cNvSpPr>
          <p:nvPr/>
        </p:nvSpPr>
        <p:spPr bwMode="auto">
          <a:xfrm>
            <a:off x="5283200" y="1268413"/>
            <a:ext cx="1027113" cy="1346200"/>
          </a:xfrm>
          <a:prstGeom prst="rect">
            <a:avLst/>
          </a:prstGeom>
          <a:solidFill>
            <a:srgbClr val="FF0000"/>
          </a:solidFill>
          <a:ln w="9525">
            <a:solidFill>
              <a:srgbClr val="CC9800"/>
            </a:solidFill>
            <a:miter lim="800000"/>
            <a:headEnd/>
            <a:tailEnd/>
          </a:ln>
          <a:effectLst>
            <a:outerShdw blurRad="40000" dist="23000" dir="5400000" rotWithShape="0">
              <a:srgbClr val="808080">
                <a:alpha val="34999"/>
              </a:srgbClr>
            </a:outerShdw>
          </a:effectLst>
        </p:spPr>
        <p:txBody>
          <a:bodyPr anchor="ctr"/>
          <a:lstStyle/>
          <a:p>
            <a:pPr algn="ctr" defTabSz="457200" fontAlgn="auto">
              <a:spcBef>
                <a:spcPts val="0"/>
              </a:spcBef>
              <a:spcAft>
                <a:spcPts val="0"/>
              </a:spcAft>
              <a:defRPr/>
            </a:pPr>
            <a:r>
              <a:rPr lang="en-US" dirty="0">
                <a:solidFill>
                  <a:srgbClr val="FFFFFF"/>
                </a:solidFill>
                <a:latin typeface="Tahoma"/>
                <a:ea typeface="+mn-ea"/>
              </a:rPr>
              <a:t>GPU</a:t>
            </a:r>
          </a:p>
        </p:txBody>
      </p:sp>
      <p:sp>
        <p:nvSpPr>
          <p:cNvPr id="11" name="Rectangle 10"/>
          <p:cNvSpPr>
            <a:spLocks noChangeArrowheads="1"/>
          </p:cNvSpPr>
          <p:nvPr/>
        </p:nvSpPr>
        <p:spPr bwMode="auto">
          <a:xfrm>
            <a:off x="6413500" y="2017713"/>
            <a:ext cx="1027113" cy="596900"/>
          </a:xfrm>
          <a:prstGeom prst="rect">
            <a:avLst/>
          </a:prstGeom>
          <a:solidFill>
            <a:srgbClr val="3366FF"/>
          </a:solidFill>
          <a:ln w="9525">
            <a:solidFill>
              <a:srgbClr val="CC9800"/>
            </a:solidFill>
            <a:miter lim="800000"/>
            <a:headEnd/>
            <a:tailEnd/>
          </a:ln>
          <a:effectLst>
            <a:outerShdw blurRad="40000" dist="23000" dir="5400000" rotWithShape="0">
              <a:srgbClr val="808080">
                <a:alpha val="34999"/>
              </a:srgbClr>
            </a:outerShdw>
          </a:effectLst>
        </p:spPr>
        <p:txBody>
          <a:bodyPr anchor="ctr"/>
          <a:lstStyle/>
          <a:p>
            <a:pPr algn="ctr" defTabSz="457200" fontAlgn="auto">
              <a:spcBef>
                <a:spcPts val="0"/>
              </a:spcBef>
              <a:spcAft>
                <a:spcPts val="0"/>
              </a:spcAft>
              <a:defRPr/>
            </a:pPr>
            <a:r>
              <a:rPr lang="en-US" dirty="0">
                <a:solidFill>
                  <a:srgbClr val="FFFFFF"/>
                </a:solidFill>
                <a:latin typeface="Tahoma"/>
                <a:ea typeface="+mn-ea"/>
              </a:rPr>
              <a:t>HWA</a:t>
            </a:r>
          </a:p>
        </p:txBody>
      </p:sp>
      <p:sp>
        <p:nvSpPr>
          <p:cNvPr id="12" name="Rectangle 11"/>
          <p:cNvSpPr>
            <a:spLocks noChangeArrowheads="1"/>
          </p:cNvSpPr>
          <p:nvPr/>
        </p:nvSpPr>
        <p:spPr bwMode="auto">
          <a:xfrm>
            <a:off x="7567613" y="2017713"/>
            <a:ext cx="1027112" cy="596900"/>
          </a:xfrm>
          <a:prstGeom prst="rect">
            <a:avLst/>
          </a:prstGeom>
          <a:solidFill>
            <a:srgbClr val="3366FF"/>
          </a:solidFill>
          <a:ln w="9525">
            <a:solidFill>
              <a:srgbClr val="CC9800"/>
            </a:solidFill>
            <a:miter lim="800000"/>
            <a:headEnd/>
            <a:tailEnd/>
          </a:ln>
          <a:effectLst>
            <a:outerShdw blurRad="40000" dist="23000" dir="5400000" rotWithShape="0">
              <a:srgbClr val="808080">
                <a:alpha val="34999"/>
              </a:srgbClr>
            </a:outerShdw>
          </a:effectLst>
        </p:spPr>
        <p:txBody>
          <a:bodyPr anchor="ctr"/>
          <a:lstStyle/>
          <a:p>
            <a:pPr algn="ctr" defTabSz="457200" fontAlgn="auto">
              <a:spcBef>
                <a:spcPts val="0"/>
              </a:spcBef>
              <a:spcAft>
                <a:spcPts val="0"/>
              </a:spcAft>
              <a:defRPr/>
            </a:pPr>
            <a:r>
              <a:rPr lang="en-US" dirty="0">
                <a:solidFill>
                  <a:srgbClr val="FFFFFF"/>
                </a:solidFill>
                <a:latin typeface="Tahoma"/>
                <a:ea typeface="+mn-ea"/>
              </a:rPr>
              <a:t>HWA</a:t>
            </a:r>
          </a:p>
        </p:txBody>
      </p:sp>
      <p:sp>
        <p:nvSpPr>
          <p:cNvPr id="13" name="Rectangle 12"/>
          <p:cNvSpPr>
            <a:spLocks noChangeArrowheads="1"/>
          </p:cNvSpPr>
          <p:nvPr/>
        </p:nvSpPr>
        <p:spPr bwMode="auto">
          <a:xfrm>
            <a:off x="601663" y="3033713"/>
            <a:ext cx="7993062" cy="373062"/>
          </a:xfrm>
          <a:prstGeom prst="rect">
            <a:avLst/>
          </a:prstGeom>
          <a:solidFill>
            <a:srgbClr val="FF6600"/>
          </a:solidFill>
          <a:ln w="9525">
            <a:solidFill>
              <a:srgbClr val="CC9800"/>
            </a:solidFill>
            <a:miter lim="800000"/>
            <a:headEnd/>
            <a:tailEnd/>
          </a:ln>
          <a:effectLst>
            <a:outerShdw blurRad="40000" dist="23000" dir="5400000" rotWithShape="0">
              <a:srgbClr val="808080">
                <a:alpha val="34999"/>
              </a:srgbClr>
            </a:outerShdw>
          </a:effectLst>
        </p:spPr>
        <p:txBody>
          <a:bodyPr anchor="ctr"/>
          <a:lstStyle/>
          <a:p>
            <a:pPr algn="ctr" defTabSz="457200" fontAlgn="auto">
              <a:spcBef>
                <a:spcPts val="0"/>
              </a:spcBef>
              <a:spcAft>
                <a:spcPts val="0"/>
              </a:spcAft>
              <a:defRPr/>
            </a:pPr>
            <a:r>
              <a:rPr lang="en-US" dirty="0">
                <a:solidFill>
                  <a:srgbClr val="FFFFFF"/>
                </a:solidFill>
                <a:latin typeface="Tahoma"/>
                <a:ea typeface="+mn-ea"/>
              </a:rPr>
              <a:t>DRAM and Hybrid Memory Controllers</a:t>
            </a:r>
          </a:p>
        </p:txBody>
      </p:sp>
      <p:sp>
        <p:nvSpPr>
          <p:cNvPr id="14" name="Rectangle 13"/>
          <p:cNvSpPr>
            <a:spLocks noChangeArrowheads="1"/>
          </p:cNvSpPr>
          <p:nvPr/>
        </p:nvSpPr>
        <p:spPr bwMode="auto">
          <a:xfrm>
            <a:off x="2290763" y="3787775"/>
            <a:ext cx="4681537" cy="374650"/>
          </a:xfrm>
          <a:prstGeom prst="rect">
            <a:avLst/>
          </a:prstGeom>
          <a:solidFill>
            <a:srgbClr val="660066"/>
          </a:solidFill>
          <a:ln w="9525">
            <a:solidFill>
              <a:srgbClr val="CC9800"/>
            </a:solidFill>
            <a:miter lim="800000"/>
            <a:headEnd/>
            <a:tailEnd/>
          </a:ln>
          <a:effectLst>
            <a:outerShdw blurRad="40000" dist="23000" dir="5400000" rotWithShape="0">
              <a:srgbClr val="808080">
                <a:alpha val="34999"/>
              </a:srgbClr>
            </a:outerShdw>
          </a:effectLst>
        </p:spPr>
        <p:txBody>
          <a:bodyPr anchor="ctr"/>
          <a:lstStyle/>
          <a:p>
            <a:pPr algn="ctr" defTabSz="457200" fontAlgn="auto">
              <a:spcBef>
                <a:spcPts val="0"/>
              </a:spcBef>
              <a:spcAft>
                <a:spcPts val="0"/>
              </a:spcAft>
              <a:defRPr/>
            </a:pPr>
            <a:r>
              <a:rPr lang="en-US" dirty="0">
                <a:solidFill>
                  <a:srgbClr val="FFFFFF"/>
                </a:solidFill>
                <a:latin typeface="Tahoma"/>
                <a:ea typeface="+mn-ea"/>
              </a:rPr>
              <a:t>DRAM and Hybrid Memories</a:t>
            </a:r>
          </a:p>
        </p:txBody>
      </p:sp>
      <p:cxnSp>
        <p:nvCxnSpPr>
          <p:cNvPr id="16" name="Straight Arrow Connector 15"/>
          <p:cNvCxnSpPr>
            <a:cxnSpLocks noChangeShapeType="1"/>
            <a:stCxn id="5" idx="2"/>
          </p:cNvCxnSpPr>
          <p:nvPr/>
        </p:nvCxnSpPr>
        <p:spPr bwMode="auto">
          <a:xfrm>
            <a:off x="1116013" y="1838325"/>
            <a:ext cx="0" cy="403225"/>
          </a:xfrm>
          <a:prstGeom prst="straightConnector1">
            <a:avLst/>
          </a:prstGeom>
          <a:noFill/>
          <a:ln w="25400">
            <a:solidFill>
              <a:srgbClr val="7F7F7F"/>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9" name="Straight Arrow Connector 18"/>
          <p:cNvCxnSpPr>
            <a:cxnSpLocks noChangeShapeType="1"/>
          </p:cNvCxnSpPr>
          <p:nvPr/>
        </p:nvCxnSpPr>
        <p:spPr bwMode="auto">
          <a:xfrm>
            <a:off x="2279650" y="1838325"/>
            <a:ext cx="0" cy="403225"/>
          </a:xfrm>
          <a:prstGeom prst="straightConnector1">
            <a:avLst/>
          </a:prstGeom>
          <a:noFill/>
          <a:ln w="25400">
            <a:solidFill>
              <a:srgbClr val="7F7F7F"/>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0" name="Straight Arrow Connector 19"/>
          <p:cNvCxnSpPr>
            <a:cxnSpLocks noChangeShapeType="1"/>
          </p:cNvCxnSpPr>
          <p:nvPr/>
        </p:nvCxnSpPr>
        <p:spPr bwMode="auto">
          <a:xfrm>
            <a:off x="3408363" y="1838325"/>
            <a:ext cx="0" cy="403225"/>
          </a:xfrm>
          <a:prstGeom prst="straightConnector1">
            <a:avLst/>
          </a:prstGeom>
          <a:noFill/>
          <a:ln w="25400">
            <a:solidFill>
              <a:srgbClr val="7F7F7F"/>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1" name="Straight Arrow Connector 20"/>
          <p:cNvCxnSpPr>
            <a:cxnSpLocks noChangeShapeType="1"/>
          </p:cNvCxnSpPr>
          <p:nvPr/>
        </p:nvCxnSpPr>
        <p:spPr bwMode="auto">
          <a:xfrm>
            <a:off x="4546600" y="1838325"/>
            <a:ext cx="0" cy="403225"/>
          </a:xfrm>
          <a:prstGeom prst="straightConnector1">
            <a:avLst/>
          </a:prstGeom>
          <a:noFill/>
          <a:ln w="25400">
            <a:solidFill>
              <a:srgbClr val="7F7F7F"/>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Arrow Connector 21"/>
          <p:cNvCxnSpPr>
            <a:cxnSpLocks noChangeShapeType="1"/>
          </p:cNvCxnSpPr>
          <p:nvPr/>
        </p:nvCxnSpPr>
        <p:spPr bwMode="auto">
          <a:xfrm>
            <a:off x="2909888" y="2614613"/>
            <a:ext cx="0" cy="403225"/>
          </a:xfrm>
          <a:prstGeom prst="straightConnector1">
            <a:avLst/>
          </a:prstGeom>
          <a:noFill/>
          <a:ln w="25400">
            <a:solidFill>
              <a:srgbClr val="7F7F7F"/>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3" name="Straight Arrow Connector 22"/>
          <p:cNvCxnSpPr>
            <a:cxnSpLocks noChangeShapeType="1"/>
          </p:cNvCxnSpPr>
          <p:nvPr/>
        </p:nvCxnSpPr>
        <p:spPr bwMode="auto">
          <a:xfrm>
            <a:off x="5786438" y="2628900"/>
            <a:ext cx="0" cy="404813"/>
          </a:xfrm>
          <a:prstGeom prst="straightConnector1">
            <a:avLst/>
          </a:prstGeom>
          <a:noFill/>
          <a:ln w="25400">
            <a:solidFill>
              <a:srgbClr val="7F7F7F"/>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4" name="Straight Arrow Connector 23"/>
          <p:cNvCxnSpPr>
            <a:cxnSpLocks noChangeShapeType="1"/>
          </p:cNvCxnSpPr>
          <p:nvPr/>
        </p:nvCxnSpPr>
        <p:spPr bwMode="auto">
          <a:xfrm>
            <a:off x="6926263" y="2628900"/>
            <a:ext cx="0" cy="404813"/>
          </a:xfrm>
          <a:prstGeom prst="straightConnector1">
            <a:avLst/>
          </a:prstGeom>
          <a:noFill/>
          <a:ln w="25400">
            <a:solidFill>
              <a:srgbClr val="7F7F7F"/>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5" name="Straight Arrow Connector 24"/>
          <p:cNvCxnSpPr>
            <a:cxnSpLocks noChangeShapeType="1"/>
          </p:cNvCxnSpPr>
          <p:nvPr/>
        </p:nvCxnSpPr>
        <p:spPr bwMode="auto">
          <a:xfrm>
            <a:off x="8094663" y="2628900"/>
            <a:ext cx="0" cy="404813"/>
          </a:xfrm>
          <a:prstGeom prst="straightConnector1">
            <a:avLst/>
          </a:prstGeom>
          <a:noFill/>
          <a:ln w="25400">
            <a:solidFill>
              <a:srgbClr val="7F7F7F"/>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 name="Straight Arrow Connector 25"/>
          <p:cNvCxnSpPr>
            <a:cxnSpLocks noChangeShapeType="1"/>
          </p:cNvCxnSpPr>
          <p:nvPr/>
        </p:nvCxnSpPr>
        <p:spPr bwMode="auto">
          <a:xfrm>
            <a:off x="4678363" y="3406775"/>
            <a:ext cx="0" cy="403225"/>
          </a:xfrm>
          <a:prstGeom prst="straightConnector1">
            <a:avLst/>
          </a:prstGeom>
          <a:noFill/>
          <a:ln w="25400">
            <a:solidFill>
              <a:srgbClr val="7F7F7F"/>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7" name="TextBox 26"/>
          <p:cNvSpPr txBox="1"/>
          <p:nvPr/>
        </p:nvSpPr>
        <p:spPr>
          <a:xfrm>
            <a:off x="266700" y="5367338"/>
            <a:ext cx="8605838" cy="830262"/>
          </a:xfrm>
          <a:prstGeom prst="rect">
            <a:avLst/>
          </a:prstGeom>
          <a:noFill/>
        </p:spPr>
        <p:txBody>
          <a:bodyPr wrap="none">
            <a:spAutoFit/>
          </a:bodyPr>
          <a:lstStyle/>
          <a:p>
            <a:pPr algn="ctr" defTabSz="457200" fontAlgn="auto">
              <a:spcBef>
                <a:spcPts val="0"/>
              </a:spcBef>
              <a:spcAft>
                <a:spcPts val="0"/>
              </a:spcAft>
              <a:defRPr/>
            </a:pPr>
            <a:r>
              <a:rPr lang="en-US" sz="2400" dirty="0">
                <a:solidFill>
                  <a:srgbClr val="FF0000"/>
                </a:solidFill>
                <a:latin typeface="Tahoma"/>
                <a:ea typeface="+mn-ea"/>
              </a:rPr>
              <a:t>How to allocate resources to heterogeneous agents</a:t>
            </a:r>
          </a:p>
          <a:p>
            <a:pPr algn="ctr" defTabSz="457200" fontAlgn="auto">
              <a:spcBef>
                <a:spcPts val="0"/>
              </a:spcBef>
              <a:spcAft>
                <a:spcPts val="0"/>
              </a:spcAft>
              <a:defRPr/>
            </a:pPr>
            <a:r>
              <a:rPr lang="en-US" sz="2400" dirty="0">
                <a:solidFill>
                  <a:srgbClr val="FF0000"/>
                </a:solidFill>
                <a:latin typeface="Tahoma"/>
                <a:ea typeface="+mn-ea"/>
              </a:rPr>
              <a:t>to mitigate interference and provide predictable performance? </a:t>
            </a:r>
          </a:p>
        </p:txBody>
      </p:sp>
      <p:sp>
        <p:nvSpPr>
          <p:cNvPr id="28" name="Rectangle 27"/>
          <p:cNvSpPr/>
          <p:nvPr/>
        </p:nvSpPr>
        <p:spPr>
          <a:xfrm>
            <a:off x="179388" y="2824163"/>
            <a:ext cx="8713787" cy="79216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Tahom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altLang="en-US" smtClean="0"/>
              <a:t>Next Week</a:t>
            </a:r>
          </a:p>
        </p:txBody>
      </p:sp>
      <p:sp>
        <p:nvSpPr>
          <p:cNvPr id="20482" name="Content Placeholder 2"/>
          <p:cNvSpPr>
            <a:spLocks noGrp="1"/>
          </p:cNvSpPr>
          <p:nvPr>
            <p:ph idx="1"/>
          </p:nvPr>
        </p:nvSpPr>
        <p:spPr>
          <a:xfrm>
            <a:off x="228600" y="996950"/>
            <a:ext cx="8610600" cy="5194300"/>
          </a:xfrm>
        </p:spPr>
        <p:txBody>
          <a:bodyPr/>
          <a:lstStyle/>
          <a:p>
            <a:r>
              <a:rPr lang="en-US" altLang="en-US" smtClean="0"/>
              <a:t>Want two presenters for next week (Tuesday and Thursday)</a:t>
            </a:r>
          </a:p>
          <a:p>
            <a:endParaRPr lang="en-US" altLang="en-US" smtClean="0"/>
          </a:p>
          <a:p>
            <a:r>
              <a:rPr lang="en-US" altLang="en-US" smtClean="0"/>
              <a:t>Pick a set of papers to present so that we can have a discussion</a:t>
            </a:r>
          </a:p>
          <a:p>
            <a:pPr lvl="1"/>
            <a:r>
              <a:rPr lang="en-US" altLang="en-US" smtClean="0"/>
              <a:t>We will decide this at the end of this meeting</a:t>
            </a:r>
          </a:p>
          <a:p>
            <a:endParaRPr lang="en-US" altLang="en-US" smtClean="0"/>
          </a:p>
          <a:p>
            <a:r>
              <a:rPr lang="en-US" altLang="en-US" smtClean="0"/>
              <a:t>Signup sheet for later weeks will be posted</a:t>
            </a:r>
          </a:p>
          <a:p>
            <a:pPr>
              <a:buFont typeface="Wingdings" panose="05000000000000000000" pitchFamily="2" charset="2"/>
              <a:buNone/>
            </a:pPr>
            <a:endParaRPr lang="en-US" altLang="en-US" smtClean="0"/>
          </a:p>
        </p:txBody>
      </p:sp>
      <p:sp>
        <p:nvSpPr>
          <p:cNvPr id="696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F5E49B5-B0D8-4073-9319-C71C9F6F425E}" type="slidenum">
              <a:rPr lang="en-US" altLang="en-US" sz="1600">
                <a:solidFill>
                  <a:srgbClr val="000000"/>
                </a:solidFill>
                <a:latin typeface="Garamond" panose="02020404030301010803" pitchFamily="18" charset="0"/>
              </a:rPr>
              <a:pPr eaLnBrk="1" hangingPunct="1"/>
              <a:t>5</a:t>
            </a:fld>
            <a:endParaRPr lang="en-US" altLang="en-US" sz="1600">
              <a:solidFill>
                <a:srgbClr val="000000"/>
              </a:solidFill>
              <a:latin typeface="Garamond" panose="02020404030301010803" pitchFamily="18"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3" name="Title 1"/>
          <p:cNvSpPr>
            <a:spLocks noGrp="1"/>
          </p:cNvSpPr>
          <p:nvPr>
            <p:ph type="title"/>
          </p:nvPr>
        </p:nvSpPr>
        <p:spPr/>
        <p:txBody>
          <a:bodyPr/>
          <a:lstStyle/>
          <a:p>
            <a:r>
              <a:rPr lang="en-US" altLang="en-US" smtClean="0"/>
              <a:t>Strong Memory Service Guarantees</a:t>
            </a:r>
          </a:p>
        </p:txBody>
      </p:sp>
      <p:sp>
        <p:nvSpPr>
          <p:cNvPr id="3" name="Content Placeholder 2"/>
          <p:cNvSpPr>
            <a:spLocks noGrp="1"/>
          </p:cNvSpPr>
          <p:nvPr>
            <p:ph idx="1"/>
          </p:nvPr>
        </p:nvSpPr>
        <p:spPr>
          <a:xfrm>
            <a:off x="228600" y="996950"/>
            <a:ext cx="8610600" cy="5194300"/>
          </a:xfrm>
        </p:spPr>
        <p:txBody>
          <a:bodyPr/>
          <a:lstStyle/>
          <a:p>
            <a:r>
              <a:rPr lang="en-US" altLang="en-US" smtClean="0"/>
              <a:t>Goal: </a:t>
            </a:r>
            <a:r>
              <a:rPr lang="en-US" altLang="en-US" smtClean="0">
                <a:solidFill>
                  <a:srgbClr val="0000FF"/>
                </a:solidFill>
              </a:rPr>
              <a:t>Satisfy performance/SLA requirements in the presence of shared main memory, prefetchers, heterogeneous agents, and hybrid memory/storage</a:t>
            </a:r>
          </a:p>
          <a:p>
            <a:endParaRPr lang="en-US" altLang="en-US" sz="1800" smtClean="0"/>
          </a:p>
          <a:p>
            <a:r>
              <a:rPr lang="en-US" altLang="en-US" smtClean="0"/>
              <a:t>Approach: </a:t>
            </a:r>
          </a:p>
          <a:p>
            <a:pPr lvl="1"/>
            <a:r>
              <a:rPr lang="en-US" altLang="en-US" smtClean="0"/>
              <a:t>Develop techniques/models to accurately </a:t>
            </a:r>
            <a:r>
              <a:rPr lang="en-US" altLang="en-US" smtClean="0">
                <a:solidFill>
                  <a:srgbClr val="FF0000"/>
                </a:solidFill>
              </a:rPr>
              <a:t>estimate</a:t>
            </a:r>
            <a:r>
              <a:rPr lang="en-US" altLang="en-US" smtClean="0"/>
              <a:t> the </a:t>
            </a:r>
            <a:r>
              <a:rPr lang="en-US" altLang="en-US" smtClean="0">
                <a:solidFill>
                  <a:srgbClr val="FF0000"/>
                </a:solidFill>
              </a:rPr>
              <a:t>performance</a:t>
            </a:r>
            <a:r>
              <a:rPr lang="en-US" altLang="en-US" smtClean="0"/>
              <a:t> of an application/agent in the presence of resource sharing</a:t>
            </a:r>
          </a:p>
          <a:p>
            <a:pPr lvl="1"/>
            <a:r>
              <a:rPr lang="en-US" altLang="en-US" smtClean="0"/>
              <a:t>Develop mechanisms (hardware and software) to </a:t>
            </a:r>
            <a:r>
              <a:rPr lang="en-US" altLang="en-US" smtClean="0">
                <a:solidFill>
                  <a:srgbClr val="FF0000"/>
                </a:solidFill>
              </a:rPr>
              <a:t>enable</a:t>
            </a:r>
            <a:r>
              <a:rPr lang="en-US" altLang="en-US" smtClean="0"/>
              <a:t> the </a:t>
            </a:r>
            <a:r>
              <a:rPr lang="en-US" altLang="en-US" smtClean="0">
                <a:solidFill>
                  <a:srgbClr val="FF0000"/>
                </a:solidFill>
              </a:rPr>
              <a:t>resource partitioning/prioritization</a:t>
            </a:r>
            <a:r>
              <a:rPr lang="en-US" altLang="en-US" smtClean="0"/>
              <a:t> needed to achieve the required performance levels for all applications</a:t>
            </a:r>
          </a:p>
          <a:p>
            <a:pPr lvl="1"/>
            <a:r>
              <a:rPr lang="en-US" altLang="en-US" smtClean="0"/>
              <a:t>All the while providing </a:t>
            </a:r>
            <a:r>
              <a:rPr lang="en-US" altLang="en-US" smtClean="0">
                <a:solidFill>
                  <a:srgbClr val="FF0000"/>
                </a:solidFill>
              </a:rPr>
              <a:t>high system performance </a:t>
            </a:r>
          </a:p>
          <a:p>
            <a:endParaRPr lang="en-US" altLang="en-US" sz="2000" smtClean="0">
              <a:solidFill>
                <a:srgbClr val="FF0000"/>
              </a:solidFill>
            </a:endParaRPr>
          </a:p>
          <a:p>
            <a:r>
              <a:rPr lang="en-US" altLang="en-US" sz="1600" smtClean="0"/>
              <a:t>Example work: Subramanian et al., “</a:t>
            </a:r>
            <a:r>
              <a:rPr lang="en-US" altLang="ja-JP" sz="1600" smtClean="0">
                <a:solidFill>
                  <a:srgbClr val="0000FF"/>
                </a:solidFill>
              </a:rPr>
              <a:t>MISE: Providing Performance Predictability and Improving Fairness in Shared Main Memory Systems</a:t>
            </a:r>
            <a:r>
              <a:rPr lang="en-US" altLang="ja-JP" sz="1600" smtClean="0"/>
              <a:t>,</a:t>
            </a:r>
            <a:r>
              <a:rPr lang="en-US" altLang="en-US" sz="1600" smtClean="0"/>
              <a:t>”</a:t>
            </a:r>
            <a:r>
              <a:rPr lang="en-US" altLang="ja-JP" sz="1600" smtClean="0"/>
              <a:t> HPCA 2013.</a:t>
            </a:r>
          </a:p>
          <a:p>
            <a:pPr lvl="1"/>
            <a:endParaRPr lang="en-US" altLang="en-US" smtClean="0"/>
          </a:p>
        </p:txBody>
      </p:sp>
      <p:sp>
        <p:nvSpPr>
          <p:cNvPr id="6174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E8A08F7-352C-47A7-A3E2-08DB55D91434}" type="slidenum">
              <a:rPr lang="en-US" altLang="en-US" sz="1600">
                <a:solidFill>
                  <a:srgbClr val="000000"/>
                </a:solidFill>
                <a:latin typeface="Garamond" panose="02020404030301010803" pitchFamily="18" charset="0"/>
              </a:rPr>
              <a:pPr eaLnBrk="1" hangingPunct="1"/>
              <a:t>50</a:t>
            </a:fld>
            <a:endParaRPr lang="en-US" altLang="en-US" sz="1600">
              <a:solidFill>
                <a:srgbClr val="000000"/>
              </a:solidFill>
              <a:latin typeface="Garamond" panose="02020404030301010803"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7" name="Title 1"/>
          <p:cNvSpPr>
            <a:spLocks noGrp="1"/>
          </p:cNvSpPr>
          <p:nvPr>
            <p:ph type="title"/>
          </p:nvPr>
        </p:nvSpPr>
        <p:spPr/>
        <p:txBody>
          <a:bodyPr/>
          <a:lstStyle/>
          <a:p>
            <a:r>
              <a:rPr lang="en-US" altLang="en-US" smtClean="0"/>
              <a:t>Readings on Memory QoS (I)</a:t>
            </a:r>
          </a:p>
        </p:txBody>
      </p:sp>
      <p:sp>
        <p:nvSpPr>
          <p:cNvPr id="618498" name="Content Placeholder 2"/>
          <p:cNvSpPr>
            <a:spLocks noGrp="1"/>
          </p:cNvSpPr>
          <p:nvPr>
            <p:ph idx="1"/>
          </p:nvPr>
        </p:nvSpPr>
        <p:spPr>
          <a:xfrm>
            <a:off x="228600" y="996950"/>
            <a:ext cx="8610600" cy="5194300"/>
          </a:xfrm>
        </p:spPr>
        <p:txBody>
          <a:bodyPr/>
          <a:lstStyle/>
          <a:p>
            <a:r>
              <a:rPr lang="en-US" altLang="en-US" sz="2000" smtClean="0"/>
              <a:t>Moscibroda and Mutlu, “</a:t>
            </a:r>
            <a:r>
              <a:rPr lang="en-US" altLang="ja-JP" sz="2000" smtClean="0">
                <a:solidFill>
                  <a:srgbClr val="0000FF"/>
                </a:solidFill>
              </a:rPr>
              <a:t>Memory Performance Attacks</a:t>
            </a:r>
            <a:r>
              <a:rPr lang="en-US" altLang="ja-JP" sz="2000" smtClean="0"/>
              <a:t>,</a:t>
            </a:r>
            <a:r>
              <a:rPr lang="en-US" altLang="en-US" sz="2000" smtClean="0"/>
              <a:t>”</a:t>
            </a:r>
            <a:r>
              <a:rPr lang="en-US" altLang="ja-JP" sz="2000" smtClean="0"/>
              <a:t> USENIX Security 2007.</a:t>
            </a:r>
          </a:p>
          <a:p>
            <a:r>
              <a:rPr lang="en-US" altLang="en-US" sz="2000" smtClean="0"/>
              <a:t>Mutlu and Moscibroda, “</a:t>
            </a:r>
            <a:r>
              <a:rPr lang="en-US" altLang="ja-JP" sz="2000" smtClean="0">
                <a:solidFill>
                  <a:srgbClr val="0000FF"/>
                </a:solidFill>
              </a:rPr>
              <a:t>Stall-Time Fair Memory Access Scheduling</a:t>
            </a:r>
            <a:r>
              <a:rPr lang="en-US" altLang="ja-JP" sz="2000" smtClean="0"/>
              <a:t>,</a:t>
            </a:r>
            <a:r>
              <a:rPr lang="en-US" altLang="en-US" sz="2000" smtClean="0"/>
              <a:t>”</a:t>
            </a:r>
            <a:r>
              <a:rPr lang="en-US" altLang="ja-JP" sz="2000" smtClean="0"/>
              <a:t> MICRO 2007.</a:t>
            </a:r>
          </a:p>
          <a:p>
            <a:r>
              <a:rPr lang="en-US" altLang="en-US" sz="2000" smtClean="0"/>
              <a:t>Mutlu and Moscibroda, “</a:t>
            </a:r>
            <a:r>
              <a:rPr lang="en-US" altLang="ja-JP" sz="2000" smtClean="0">
                <a:solidFill>
                  <a:srgbClr val="0000FF"/>
                </a:solidFill>
              </a:rPr>
              <a:t>Parallelism-Aware Batch Scheduling</a:t>
            </a:r>
            <a:r>
              <a:rPr lang="en-US" altLang="ja-JP" sz="2000" smtClean="0"/>
              <a:t>,</a:t>
            </a:r>
            <a:r>
              <a:rPr lang="en-US" altLang="en-US" sz="2000" smtClean="0"/>
              <a:t>”</a:t>
            </a:r>
            <a:r>
              <a:rPr lang="en-US" altLang="ja-JP" sz="2000" smtClean="0"/>
              <a:t> ISCA 2008, IEEE Micro 2009.</a:t>
            </a:r>
          </a:p>
          <a:p>
            <a:r>
              <a:rPr lang="en-US" altLang="en-US" sz="2000" smtClean="0"/>
              <a:t>Kim et al., “</a:t>
            </a:r>
            <a:r>
              <a:rPr lang="en-US" altLang="ja-JP" sz="2000" smtClean="0">
                <a:solidFill>
                  <a:srgbClr val="0000FF"/>
                </a:solidFill>
              </a:rPr>
              <a:t>ATLAS: A Scalable and High-Performance Scheduling Algorithm for Multiple Memory Controllers</a:t>
            </a:r>
            <a:r>
              <a:rPr lang="en-US" altLang="ja-JP" sz="2000" smtClean="0"/>
              <a:t>,</a:t>
            </a:r>
            <a:r>
              <a:rPr lang="en-US" altLang="en-US" sz="2000" smtClean="0"/>
              <a:t>”</a:t>
            </a:r>
            <a:r>
              <a:rPr lang="en-US" altLang="ja-JP" sz="2000" smtClean="0"/>
              <a:t> HPCA 2010.</a:t>
            </a:r>
          </a:p>
          <a:p>
            <a:r>
              <a:rPr lang="en-US" altLang="en-US" sz="2000" smtClean="0"/>
              <a:t>Kim et al., “</a:t>
            </a:r>
            <a:r>
              <a:rPr lang="en-US" altLang="ja-JP" sz="2000" smtClean="0">
                <a:solidFill>
                  <a:srgbClr val="0000FF"/>
                </a:solidFill>
              </a:rPr>
              <a:t>Thread Cluster Memory Scheduling</a:t>
            </a:r>
            <a:r>
              <a:rPr lang="en-US" altLang="ja-JP" sz="2000" smtClean="0"/>
              <a:t>,</a:t>
            </a:r>
            <a:r>
              <a:rPr lang="en-US" altLang="en-US" sz="2000" smtClean="0"/>
              <a:t>”</a:t>
            </a:r>
            <a:r>
              <a:rPr lang="en-US" altLang="ja-JP" sz="2000" smtClean="0"/>
              <a:t> MICRO 2010, IEEE Micro 2011.</a:t>
            </a:r>
          </a:p>
          <a:p>
            <a:r>
              <a:rPr lang="en-US" altLang="en-US" sz="2000" smtClean="0"/>
              <a:t>Muralidhara et al., “</a:t>
            </a:r>
            <a:r>
              <a:rPr lang="en-US" altLang="ja-JP" sz="2000" smtClean="0">
                <a:solidFill>
                  <a:srgbClr val="0000FF"/>
                </a:solidFill>
              </a:rPr>
              <a:t>Memory Channel Partitioning</a:t>
            </a:r>
            <a:r>
              <a:rPr lang="en-US" altLang="ja-JP" sz="2000" smtClean="0"/>
              <a:t>,</a:t>
            </a:r>
            <a:r>
              <a:rPr lang="en-US" altLang="en-US" sz="2000" smtClean="0"/>
              <a:t>”</a:t>
            </a:r>
            <a:r>
              <a:rPr lang="en-US" altLang="ja-JP" sz="2000" smtClean="0"/>
              <a:t> MICRO 2011.</a:t>
            </a:r>
          </a:p>
          <a:p>
            <a:r>
              <a:rPr lang="en-US" altLang="en-US" sz="2000" smtClean="0"/>
              <a:t>Ausavarungnirun et al., “</a:t>
            </a:r>
            <a:r>
              <a:rPr lang="en-US" altLang="ja-JP" sz="2000" smtClean="0">
                <a:solidFill>
                  <a:srgbClr val="0000FF"/>
                </a:solidFill>
              </a:rPr>
              <a:t>Staged Memory Scheduling</a:t>
            </a:r>
            <a:r>
              <a:rPr lang="en-US" altLang="ja-JP" sz="2000" smtClean="0"/>
              <a:t>,</a:t>
            </a:r>
            <a:r>
              <a:rPr lang="en-US" altLang="en-US" sz="2000" smtClean="0"/>
              <a:t>”</a:t>
            </a:r>
            <a:r>
              <a:rPr lang="en-US" altLang="ja-JP" sz="2000" smtClean="0"/>
              <a:t> ISCA 2012.</a:t>
            </a:r>
          </a:p>
          <a:p>
            <a:r>
              <a:rPr lang="en-US" altLang="en-US" sz="2000" smtClean="0"/>
              <a:t>Subramanian et al., “</a:t>
            </a:r>
            <a:r>
              <a:rPr lang="en-US" altLang="ja-JP" sz="2000" smtClean="0">
                <a:solidFill>
                  <a:srgbClr val="0000FF"/>
                </a:solidFill>
              </a:rPr>
              <a:t>MISE: Providing Performance Predictability and Improving Fairness in Shared Main Memory Systems</a:t>
            </a:r>
            <a:r>
              <a:rPr lang="en-US" altLang="ja-JP" sz="2000" smtClean="0"/>
              <a:t>,</a:t>
            </a:r>
            <a:r>
              <a:rPr lang="en-US" altLang="en-US" sz="2000" smtClean="0"/>
              <a:t>”</a:t>
            </a:r>
            <a:r>
              <a:rPr lang="en-US" altLang="ja-JP" sz="2000" smtClean="0"/>
              <a:t> HPCA 2013.</a:t>
            </a:r>
          </a:p>
          <a:p>
            <a:r>
              <a:rPr lang="en-US" altLang="en-US" sz="2000" smtClean="0"/>
              <a:t>Das et al., “</a:t>
            </a:r>
            <a:r>
              <a:rPr lang="en-US" altLang="ja-JP" sz="2000" smtClean="0">
                <a:solidFill>
                  <a:srgbClr val="0000FF"/>
                </a:solidFill>
              </a:rPr>
              <a:t>Application-to-Core Mapping Policies to Reduce Memory System Interference in Multi-Core Systems</a:t>
            </a:r>
            <a:r>
              <a:rPr lang="en-US" altLang="ja-JP" sz="2000" smtClean="0"/>
              <a:t>,</a:t>
            </a:r>
            <a:r>
              <a:rPr lang="en-US" altLang="en-US" sz="2000" smtClean="0"/>
              <a:t>”</a:t>
            </a:r>
            <a:r>
              <a:rPr lang="en-US" altLang="ja-JP" sz="2000" smtClean="0"/>
              <a:t> HPCA 2013.</a:t>
            </a:r>
            <a:endParaRPr lang="en-US" altLang="en-US" sz="2000" smtClean="0"/>
          </a:p>
        </p:txBody>
      </p:sp>
      <p:sp>
        <p:nvSpPr>
          <p:cNvPr id="6184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0F0362A-40C8-4C0C-868B-F69F72A6F773}" type="slidenum">
              <a:rPr lang="en-US" altLang="en-US" sz="1600">
                <a:solidFill>
                  <a:srgbClr val="000000"/>
                </a:solidFill>
                <a:latin typeface="Garamond" panose="02020404030301010803" pitchFamily="18" charset="0"/>
              </a:rPr>
              <a:pPr eaLnBrk="1" hangingPunct="1"/>
              <a:t>51</a:t>
            </a:fld>
            <a:endParaRPr lang="en-US" altLang="en-US" sz="1600">
              <a:solidFill>
                <a:srgbClr val="000000"/>
              </a:solidFill>
              <a:latin typeface="Garamond" panose="02020404030301010803" pitchFamily="18" charset="0"/>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1" name="Title 1"/>
          <p:cNvSpPr>
            <a:spLocks noGrp="1"/>
          </p:cNvSpPr>
          <p:nvPr>
            <p:ph type="title"/>
          </p:nvPr>
        </p:nvSpPr>
        <p:spPr/>
        <p:txBody>
          <a:bodyPr/>
          <a:lstStyle/>
          <a:p>
            <a:r>
              <a:rPr lang="en-US" altLang="en-US" smtClean="0"/>
              <a:t>Readings on Memory QoS (II)</a:t>
            </a:r>
          </a:p>
        </p:txBody>
      </p:sp>
      <p:sp>
        <p:nvSpPr>
          <p:cNvPr id="3" name="Content Placeholder 2"/>
          <p:cNvSpPr>
            <a:spLocks noGrp="1"/>
          </p:cNvSpPr>
          <p:nvPr>
            <p:ph idx="1"/>
          </p:nvPr>
        </p:nvSpPr>
        <p:spPr>
          <a:xfrm>
            <a:off x="228600" y="996950"/>
            <a:ext cx="8610600" cy="5194300"/>
          </a:xfrm>
        </p:spPr>
        <p:txBody>
          <a:bodyPr/>
          <a:lstStyle/>
          <a:p>
            <a:r>
              <a:rPr lang="en-US" altLang="en-US" sz="2000" smtClean="0"/>
              <a:t>Ebrahimi et al., “</a:t>
            </a:r>
            <a:r>
              <a:rPr lang="en-US" altLang="ja-JP" sz="2000" smtClean="0">
                <a:solidFill>
                  <a:srgbClr val="0000FF"/>
                </a:solidFill>
              </a:rPr>
              <a:t>Fairness via Source Throttling</a:t>
            </a:r>
            <a:r>
              <a:rPr lang="en-US" altLang="ja-JP" sz="2000" smtClean="0"/>
              <a:t>,</a:t>
            </a:r>
            <a:r>
              <a:rPr lang="en-US" altLang="en-US" sz="2000" smtClean="0"/>
              <a:t>”</a:t>
            </a:r>
            <a:r>
              <a:rPr lang="en-US" altLang="ja-JP" sz="2000" smtClean="0"/>
              <a:t> ASPLOS 2010, ACM TOCS 2012.</a:t>
            </a:r>
          </a:p>
          <a:p>
            <a:r>
              <a:rPr lang="en-US" altLang="en-US" sz="2000" smtClean="0"/>
              <a:t>Lee et al., “</a:t>
            </a:r>
            <a:r>
              <a:rPr lang="en-US" altLang="ja-JP" sz="2000" smtClean="0">
                <a:solidFill>
                  <a:srgbClr val="0000FF"/>
                </a:solidFill>
              </a:rPr>
              <a:t>Prefetch-Aware DRAM Controllers</a:t>
            </a:r>
            <a:r>
              <a:rPr lang="en-US" altLang="ja-JP" sz="2000" smtClean="0"/>
              <a:t>,</a:t>
            </a:r>
            <a:r>
              <a:rPr lang="en-US" altLang="en-US" sz="2000" smtClean="0"/>
              <a:t>”</a:t>
            </a:r>
            <a:r>
              <a:rPr lang="en-US" altLang="ja-JP" sz="2000" smtClean="0"/>
              <a:t> MICRO 2008, IEEE TC 2011.</a:t>
            </a:r>
          </a:p>
          <a:p>
            <a:r>
              <a:rPr lang="en-US" altLang="en-US" sz="2000" smtClean="0"/>
              <a:t>Ebrahimi et al., “</a:t>
            </a:r>
            <a:r>
              <a:rPr lang="en-US" altLang="ja-JP" sz="2000" smtClean="0">
                <a:solidFill>
                  <a:srgbClr val="0000FF"/>
                </a:solidFill>
              </a:rPr>
              <a:t>Parallel Application Memory Scheduling</a:t>
            </a:r>
            <a:r>
              <a:rPr lang="en-US" altLang="ja-JP" sz="2000" smtClean="0"/>
              <a:t>,</a:t>
            </a:r>
            <a:r>
              <a:rPr lang="en-US" altLang="en-US" sz="2000" smtClean="0"/>
              <a:t>”</a:t>
            </a:r>
            <a:r>
              <a:rPr lang="en-US" altLang="ja-JP" sz="2000" smtClean="0"/>
              <a:t> MICRO 2011.</a:t>
            </a:r>
          </a:p>
          <a:p>
            <a:r>
              <a:rPr lang="en-US" altLang="en-US" sz="2000" smtClean="0"/>
              <a:t>Ebrahimi et al., “</a:t>
            </a:r>
            <a:r>
              <a:rPr lang="en-US" altLang="ja-JP" sz="2000" smtClean="0">
                <a:solidFill>
                  <a:srgbClr val="0000FF"/>
                </a:solidFill>
              </a:rPr>
              <a:t>Prefetch-Aware Shared Resource Management for Multi-Core Systems</a:t>
            </a:r>
            <a:r>
              <a:rPr lang="en-US" altLang="ja-JP" sz="2000" smtClean="0"/>
              <a:t>,</a:t>
            </a:r>
            <a:r>
              <a:rPr lang="en-US" altLang="en-US" sz="2000" smtClean="0"/>
              <a:t>”</a:t>
            </a:r>
            <a:r>
              <a:rPr lang="en-US" altLang="ja-JP" sz="2000" smtClean="0"/>
              <a:t> ISCA 2011.</a:t>
            </a:r>
            <a:endParaRPr lang="en-US" altLang="ja-JP" sz="2000" smtClean="0">
              <a:solidFill>
                <a:srgbClr val="0000FF"/>
              </a:solidFill>
            </a:endParaRPr>
          </a:p>
          <a:p>
            <a:pPr>
              <a:buFont typeface="Wingdings" panose="05000000000000000000" pitchFamily="2" charset="2"/>
              <a:buNone/>
            </a:pPr>
            <a:endParaRPr lang="en-US" altLang="en-US" sz="2000" smtClean="0"/>
          </a:p>
          <a:p>
            <a:endParaRPr lang="en-US" altLang="en-US" sz="2000" smtClean="0"/>
          </a:p>
        </p:txBody>
      </p:sp>
      <p:sp>
        <p:nvSpPr>
          <p:cNvPr id="6195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FFA82CA-D013-412D-A9BD-F4CA7ED9A797}" type="slidenum">
              <a:rPr lang="en-US" altLang="en-US" sz="1600">
                <a:solidFill>
                  <a:srgbClr val="000000"/>
                </a:solidFill>
                <a:latin typeface="Garamond" panose="02020404030301010803" pitchFamily="18" charset="0"/>
              </a:rPr>
              <a:pPr eaLnBrk="1" hangingPunct="1"/>
              <a:t>52</a:t>
            </a:fld>
            <a:endParaRPr lang="en-US" altLang="en-US" sz="1600">
              <a:solidFill>
                <a:srgbClr val="000000"/>
              </a:solidFill>
              <a:latin typeface="Garamond" panose="02020404030301010803" pitchFamily="18" charset="0"/>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5" name="Title 1"/>
          <p:cNvSpPr>
            <a:spLocks noGrp="1"/>
          </p:cNvSpPr>
          <p:nvPr>
            <p:ph type="title"/>
          </p:nvPr>
        </p:nvSpPr>
        <p:spPr/>
        <p:txBody>
          <a:bodyPr/>
          <a:lstStyle/>
          <a:p>
            <a:r>
              <a:rPr lang="en-US" altLang="en-US" smtClean="0"/>
              <a:t>Some Current Directions</a:t>
            </a:r>
          </a:p>
        </p:txBody>
      </p:sp>
      <p:sp>
        <p:nvSpPr>
          <p:cNvPr id="3" name="Content Placeholder 2"/>
          <p:cNvSpPr>
            <a:spLocks noGrp="1"/>
          </p:cNvSpPr>
          <p:nvPr>
            <p:ph idx="1"/>
          </p:nvPr>
        </p:nvSpPr>
        <p:spPr>
          <a:xfrm>
            <a:off x="228600" y="908050"/>
            <a:ext cx="8915400" cy="5194300"/>
          </a:xfrm>
        </p:spPr>
        <p:txBody>
          <a:bodyPr/>
          <a:lstStyle/>
          <a:p>
            <a:endParaRPr lang="en-US" altLang="en-US" sz="1200" smtClean="0">
              <a:solidFill>
                <a:srgbClr val="0000FF"/>
              </a:solidFill>
            </a:endParaRPr>
          </a:p>
          <a:p>
            <a:r>
              <a:rPr lang="en-US" altLang="en-US" smtClean="0">
                <a:solidFill>
                  <a:srgbClr val="0000FF"/>
                </a:solidFill>
              </a:rPr>
              <a:t>New memory/storage + compute architectures</a:t>
            </a:r>
          </a:p>
          <a:p>
            <a:pPr lvl="1"/>
            <a:r>
              <a:rPr lang="en-US" altLang="en-US" sz="1900" smtClean="0">
                <a:solidFill>
                  <a:srgbClr val="2C6123"/>
                </a:solidFill>
              </a:rPr>
              <a:t>Rethinking DRAM and flash memory</a:t>
            </a:r>
          </a:p>
          <a:p>
            <a:pPr lvl="1"/>
            <a:r>
              <a:rPr lang="en-US" altLang="en-US" sz="1900" smtClean="0">
                <a:solidFill>
                  <a:srgbClr val="2C6123"/>
                </a:solidFill>
              </a:rPr>
              <a:t>Processing close to data; accelerating bulk operations</a:t>
            </a:r>
          </a:p>
          <a:p>
            <a:pPr lvl="1"/>
            <a:r>
              <a:rPr lang="en-US" altLang="en-US" sz="1900" smtClean="0">
                <a:solidFill>
                  <a:srgbClr val="2C6123"/>
                </a:solidFill>
              </a:rPr>
              <a:t>Ensuring memory/storage reliability and robustness</a:t>
            </a:r>
          </a:p>
          <a:p>
            <a:endParaRPr lang="en-US" altLang="en-US" sz="1000" smtClean="0"/>
          </a:p>
          <a:p>
            <a:endParaRPr lang="en-US" altLang="en-US" sz="1000" smtClean="0"/>
          </a:p>
          <a:p>
            <a:r>
              <a:rPr lang="en-US" altLang="en-US" smtClean="0">
                <a:solidFill>
                  <a:srgbClr val="0000FF"/>
                </a:solidFill>
              </a:rPr>
              <a:t>Enabling emerging NVM technologies </a:t>
            </a:r>
          </a:p>
          <a:p>
            <a:pPr lvl="1"/>
            <a:r>
              <a:rPr lang="en-US" altLang="en-US" sz="1900" smtClean="0">
                <a:solidFill>
                  <a:srgbClr val="2C6123"/>
                </a:solidFill>
              </a:rPr>
              <a:t>Hybrid memory systems with automatic data management</a:t>
            </a:r>
          </a:p>
          <a:p>
            <a:pPr lvl="1"/>
            <a:r>
              <a:rPr lang="en-US" altLang="en-US" sz="1900" smtClean="0">
                <a:solidFill>
                  <a:srgbClr val="2C6123"/>
                </a:solidFill>
              </a:rPr>
              <a:t>Coordinated management of memory and storage with NVM</a:t>
            </a:r>
          </a:p>
          <a:p>
            <a:pPr lvl="1"/>
            <a:endParaRPr lang="en-US" altLang="en-US" sz="1000" smtClean="0">
              <a:solidFill>
                <a:srgbClr val="2C6123"/>
              </a:solidFill>
            </a:endParaRPr>
          </a:p>
          <a:p>
            <a:pPr lvl="1"/>
            <a:endParaRPr lang="en-US" altLang="en-US" sz="1000" smtClean="0">
              <a:solidFill>
                <a:srgbClr val="2C6123"/>
              </a:solidFill>
            </a:endParaRPr>
          </a:p>
          <a:p>
            <a:r>
              <a:rPr lang="en-US" altLang="en-US" smtClean="0">
                <a:solidFill>
                  <a:srgbClr val="0000FF"/>
                </a:solidFill>
              </a:rPr>
              <a:t>System-level memory/storage QoS</a:t>
            </a:r>
          </a:p>
          <a:p>
            <a:pPr lvl="1"/>
            <a:r>
              <a:rPr lang="en-US" altLang="en-US" sz="1900" smtClean="0">
                <a:solidFill>
                  <a:srgbClr val="2C6123"/>
                </a:solidFill>
              </a:rPr>
              <a:t>QoS-aware controller and system design</a:t>
            </a:r>
          </a:p>
          <a:p>
            <a:pPr lvl="1"/>
            <a:r>
              <a:rPr lang="en-US" altLang="en-US" sz="1900" smtClean="0">
                <a:solidFill>
                  <a:srgbClr val="2C6123"/>
                </a:solidFill>
              </a:rPr>
              <a:t>Coordinated memory + storage QoS</a:t>
            </a:r>
          </a:p>
          <a:p>
            <a:endParaRPr lang="en-US" altLang="en-US" sz="1600" smtClean="0">
              <a:solidFill>
                <a:srgbClr val="2C6123"/>
              </a:solidFill>
            </a:endParaRPr>
          </a:p>
          <a:p>
            <a:pPr lvl="1"/>
            <a:endParaRPr lang="en-US" altLang="en-US" sz="1500" smtClean="0"/>
          </a:p>
          <a:p>
            <a:pPr lvl="1"/>
            <a:endParaRPr lang="en-US" altLang="en-US" smtClean="0"/>
          </a:p>
          <a:p>
            <a:pPr lvl="1"/>
            <a:endParaRPr lang="en-US" altLang="en-US" smtClean="0"/>
          </a:p>
        </p:txBody>
      </p:sp>
      <p:sp>
        <p:nvSpPr>
          <p:cNvPr id="62054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0B0F6B3-18E0-4351-91B3-9FEAFC0F4068}" type="slidenum">
              <a:rPr lang="en-US" altLang="en-US" sz="1600">
                <a:solidFill>
                  <a:srgbClr val="000000"/>
                </a:solidFill>
                <a:latin typeface="Garamond" panose="02020404030301010803" pitchFamily="18" charset="0"/>
              </a:rPr>
              <a:pPr eaLnBrk="1" hangingPunct="1"/>
              <a:t>53</a:t>
            </a:fld>
            <a:endParaRPr lang="en-US" altLang="en-US" sz="1600">
              <a:solidFill>
                <a:srgbClr val="000000"/>
              </a:solidFill>
              <a:latin typeface="Garamond" panose="02020404030301010803" pitchFamily="18" charset="0"/>
            </a:endParaRPr>
          </a:p>
        </p:txBody>
      </p:sp>
      <p:sp>
        <p:nvSpPr>
          <p:cNvPr id="5" name="Rectangle 4"/>
          <p:cNvSpPr/>
          <p:nvPr/>
        </p:nvSpPr>
        <p:spPr>
          <a:xfrm>
            <a:off x="900113" y="1603375"/>
            <a:ext cx="1943100" cy="360363"/>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Tahoma" panose="020B0604030504040204" pitchFamily="34" charset="0"/>
            </a:endParaRPr>
          </a:p>
        </p:txBody>
      </p:sp>
      <p:sp>
        <p:nvSpPr>
          <p:cNvPr id="6" name="Rectangle 5"/>
          <p:cNvSpPr/>
          <p:nvPr/>
        </p:nvSpPr>
        <p:spPr>
          <a:xfrm>
            <a:off x="900113" y="1989138"/>
            <a:ext cx="5903912" cy="360362"/>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Tahoma" panose="020B0604030504040204" pitchFamily="34" charset="0"/>
            </a:endParaRPr>
          </a:p>
        </p:txBody>
      </p:sp>
      <p:sp>
        <p:nvSpPr>
          <p:cNvPr id="7" name="Rectangle 6"/>
          <p:cNvSpPr/>
          <p:nvPr/>
        </p:nvSpPr>
        <p:spPr>
          <a:xfrm>
            <a:off x="900113" y="3429000"/>
            <a:ext cx="6408737" cy="360363"/>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Tahoma" panose="020B0604030504040204" pitchFamily="34" charset="0"/>
            </a:endParaRPr>
          </a:p>
        </p:txBody>
      </p:sp>
      <p:sp>
        <p:nvSpPr>
          <p:cNvPr id="8" name="Rectangle 7"/>
          <p:cNvSpPr/>
          <p:nvPr/>
        </p:nvSpPr>
        <p:spPr>
          <a:xfrm>
            <a:off x="900113" y="3789363"/>
            <a:ext cx="6551612" cy="360362"/>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Tahoma" panose="020B0604030504040204" pitchFamily="34" charset="0"/>
            </a:endParaRPr>
          </a:p>
        </p:txBody>
      </p:sp>
      <p:sp>
        <p:nvSpPr>
          <p:cNvPr id="9" name="Rectangle 8"/>
          <p:cNvSpPr/>
          <p:nvPr/>
        </p:nvSpPr>
        <p:spPr>
          <a:xfrm>
            <a:off x="900113" y="4941888"/>
            <a:ext cx="2376487" cy="35877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Tahom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69" name="Title 1"/>
          <p:cNvSpPr>
            <a:spLocks noGrp="1"/>
          </p:cNvSpPr>
          <p:nvPr>
            <p:ph type="title"/>
          </p:nvPr>
        </p:nvSpPr>
        <p:spPr/>
        <p:txBody>
          <a:bodyPr/>
          <a:lstStyle/>
          <a:p>
            <a:pPr eaLnBrk="1" hangingPunct="1"/>
            <a:r>
              <a:rPr lang="en-US" altLang="en-US" smtClean="0"/>
              <a:t>Agenda</a:t>
            </a:r>
          </a:p>
        </p:txBody>
      </p:sp>
      <p:sp>
        <p:nvSpPr>
          <p:cNvPr id="621570" name="Content Placeholder 2"/>
          <p:cNvSpPr>
            <a:spLocks noGrp="1"/>
          </p:cNvSpPr>
          <p:nvPr>
            <p:ph idx="1"/>
          </p:nvPr>
        </p:nvSpPr>
        <p:spPr>
          <a:xfrm>
            <a:off x="228600" y="1447800"/>
            <a:ext cx="8610600" cy="4876800"/>
          </a:xfrm>
        </p:spPr>
        <p:txBody>
          <a:bodyPr/>
          <a:lstStyle/>
          <a:p>
            <a:pPr eaLnBrk="1" hangingPunct="1"/>
            <a:r>
              <a:rPr lang="en-US" altLang="en-US" smtClean="0"/>
              <a:t>Major Trends Affecting Main Memory</a:t>
            </a:r>
          </a:p>
          <a:p>
            <a:pPr eaLnBrk="1" hangingPunct="1"/>
            <a:r>
              <a:rPr lang="en-US" altLang="en-US" smtClean="0"/>
              <a:t>The Memory Scaling Problem and Solution Directions</a:t>
            </a:r>
          </a:p>
          <a:p>
            <a:pPr lvl="1" eaLnBrk="1" hangingPunct="1"/>
            <a:r>
              <a:rPr lang="en-US" altLang="en-US" smtClean="0">
                <a:solidFill>
                  <a:srgbClr val="0000FF"/>
                </a:solidFill>
              </a:rPr>
              <a:t>New Memory Architectures</a:t>
            </a:r>
          </a:p>
          <a:p>
            <a:pPr lvl="1" eaLnBrk="1" hangingPunct="1"/>
            <a:r>
              <a:rPr lang="en-US" altLang="en-US" smtClean="0"/>
              <a:t>Enabling Emerging Technologies: Hybrid Memory Systems</a:t>
            </a:r>
          </a:p>
          <a:p>
            <a:pPr eaLnBrk="1" hangingPunct="1"/>
            <a:r>
              <a:rPr lang="en-US" altLang="en-US" smtClean="0"/>
              <a:t>How Can We Do Better?</a:t>
            </a:r>
          </a:p>
          <a:p>
            <a:pPr eaLnBrk="1" hangingPunct="1"/>
            <a:r>
              <a:rPr lang="en-US" altLang="en-US" smtClean="0"/>
              <a:t>Summary</a:t>
            </a:r>
          </a:p>
        </p:txBody>
      </p:sp>
      <p:sp>
        <p:nvSpPr>
          <p:cNvPr id="62157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E72753E-05FC-4AB6-8C5B-481EACA9B023}" type="slidenum">
              <a:rPr lang="en-US" altLang="en-US" sz="1600">
                <a:solidFill>
                  <a:srgbClr val="000000"/>
                </a:solidFill>
                <a:latin typeface="Garamond" panose="02020404030301010803" pitchFamily="18" charset="0"/>
              </a:rPr>
              <a:pPr eaLnBrk="1" hangingPunct="1"/>
              <a:t>54</a:t>
            </a:fld>
            <a:endParaRPr lang="en-US" altLang="en-US" sz="1600">
              <a:solidFill>
                <a:srgbClr val="000000"/>
              </a:solidFill>
              <a:latin typeface="Garamond" panose="02020404030301010803" pitchFamily="18" charset="0"/>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3" name="Title 1"/>
          <p:cNvSpPr>
            <a:spLocks noGrp="1"/>
          </p:cNvSpPr>
          <p:nvPr>
            <p:ph type="title"/>
          </p:nvPr>
        </p:nvSpPr>
        <p:spPr/>
        <p:txBody>
          <a:bodyPr/>
          <a:lstStyle/>
          <a:p>
            <a:r>
              <a:rPr lang="en-US" altLang="en-US" smtClean="0"/>
              <a:t>Tolerating DRAM: Example Techniques</a:t>
            </a:r>
          </a:p>
        </p:txBody>
      </p:sp>
      <p:sp>
        <p:nvSpPr>
          <p:cNvPr id="3" name="Content Placeholder 2"/>
          <p:cNvSpPr>
            <a:spLocks noGrp="1"/>
          </p:cNvSpPr>
          <p:nvPr>
            <p:ph idx="1"/>
          </p:nvPr>
        </p:nvSpPr>
        <p:spPr>
          <a:xfrm>
            <a:off x="228600" y="1155700"/>
            <a:ext cx="8610600" cy="4876800"/>
          </a:xfrm>
        </p:spPr>
        <p:txBody>
          <a:bodyPr/>
          <a:lstStyle/>
          <a:p>
            <a:r>
              <a:rPr lang="en-US" altLang="en-US" smtClean="0"/>
              <a:t>Retention-Aware DRAM Refresh: </a:t>
            </a:r>
            <a:r>
              <a:rPr lang="en-US" altLang="en-US" smtClean="0">
                <a:solidFill>
                  <a:srgbClr val="0000FF"/>
                </a:solidFill>
              </a:rPr>
              <a:t>Reducing Refresh Impact</a:t>
            </a:r>
          </a:p>
          <a:p>
            <a:pPr>
              <a:buFont typeface="Wingdings" panose="05000000000000000000" pitchFamily="2" charset="2"/>
              <a:buNone/>
            </a:pPr>
            <a:endParaRPr lang="en-US" altLang="en-US" smtClean="0">
              <a:solidFill>
                <a:srgbClr val="0000FF"/>
              </a:solidFill>
            </a:endParaRPr>
          </a:p>
          <a:p>
            <a:r>
              <a:rPr lang="en-US" altLang="en-US" smtClean="0"/>
              <a:t>Refresh Access Parallelization: </a:t>
            </a:r>
            <a:r>
              <a:rPr lang="en-US" altLang="en-US" smtClean="0">
                <a:solidFill>
                  <a:srgbClr val="0000FF"/>
                </a:solidFill>
              </a:rPr>
              <a:t>Reducing Refresh Impact</a:t>
            </a:r>
          </a:p>
          <a:p>
            <a:endParaRPr lang="en-US" altLang="en-US" smtClean="0"/>
          </a:p>
          <a:p>
            <a:r>
              <a:rPr lang="en-US" altLang="en-US" smtClean="0"/>
              <a:t>Tiered-Latency DRAM: </a:t>
            </a:r>
            <a:r>
              <a:rPr lang="en-US" altLang="en-US" smtClean="0">
                <a:solidFill>
                  <a:srgbClr val="0000FF"/>
                </a:solidFill>
              </a:rPr>
              <a:t>Reducing DRAM Latency</a:t>
            </a:r>
          </a:p>
          <a:p>
            <a:endParaRPr lang="en-US" altLang="en-US" smtClean="0"/>
          </a:p>
          <a:p>
            <a:r>
              <a:rPr lang="en-US" altLang="en-US" smtClean="0"/>
              <a:t>RowClone: </a:t>
            </a:r>
            <a:r>
              <a:rPr lang="en-US" altLang="en-US" smtClean="0">
                <a:solidFill>
                  <a:srgbClr val="0000FF"/>
                </a:solidFill>
              </a:rPr>
              <a:t>Accelerating Page Copy and Initialization </a:t>
            </a:r>
          </a:p>
          <a:p>
            <a:endParaRPr lang="en-US" altLang="en-US" smtClean="0"/>
          </a:p>
          <a:p>
            <a:r>
              <a:rPr lang="en-US" altLang="en-US" smtClean="0"/>
              <a:t>Subarray-Level Parallelism: </a:t>
            </a:r>
            <a:r>
              <a:rPr lang="en-US" altLang="en-US" smtClean="0">
                <a:solidFill>
                  <a:srgbClr val="0000FF"/>
                </a:solidFill>
              </a:rPr>
              <a:t>Reducing Bank Conflict Impact</a:t>
            </a:r>
          </a:p>
          <a:p>
            <a:endParaRPr lang="en-US" altLang="en-US" smtClean="0">
              <a:solidFill>
                <a:srgbClr val="0000FF"/>
              </a:solidFill>
            </a:endParaRPr>
          </a:p>
          <a:p>
            <a:r>
              <a:rPr lang="en-US" altLang="en-US" smtClean="0"/>
              <a:t>Base-Delta-Immediate Compression and Linearly Compressed Pages:</a:t>
            </a:r>
            <a:r>
              <a:rPr lang="en-US" altLang="en-US" smtClean="0">
                <a:solidFill>
                  <a:srgbClr val="0000FF"/>
                </a:solidFill>
              </a:rPr>
              <a:t> Efficient Cache &amp; Memory Compression</a:t>
            </a:r>
          </a:p>
          <a:p>
            <a:pPr>
              <a:buFont typeface="Wingdings" panose="05000000000000000000" pitchFamily="2" charset="2"/>
              <a:buNone/>
            </a:pPr>
            <a:endParaRPr lang="en-US" altLang="en-US" smtClean="0"/>
          </a:p>
        </p:txBody>
      </p:sp>
      <p:sp>
        <p:nvSpPr>
          <p:cNvPr id="6225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A3C61FB-E013-49CC-8F9C-91D7AADBDF89}" type="slidenum">
              <a:rPr lang="en-US" altLang="en-US" sz="1600">
                <a:solidFill>
                  <a:srgbClr val="000000"/>
                </a:solidFill>
                <a:latin typeface="Garamond" panose="02020404030301010803" pitchFamily="18" charset="0"/>
              </a:rPr>
              <a:pPr eaLnBrk="1" hangingPunct="1"/>
              <a:t>55</a:t>
            </a:fld>
            <a:endParaRPr lang="en-US" altLang="en-US" sz="1600">
              <a:solidFill>
                <a:srgbClr val="000000"/>
              </a:solidFill>
              <a:latin typeface="Garamond" panose="02020404030301010803" pitchFamily="18" charset="0"/>
            </a:endParaRPr>
          </a:p>
        </p:txBody>
      </p:sp>
      <p:sp>
        <p:nvSpPr>
          <p:cNvPr id="6" name="Rectangle 5"/>
          <p:cNvSpPr/>
          <p:nvPr/>
        </p:nvSpPr>
        <p:spPr>
          <a:xfrm>
            <a:off x="539750" y="1125538"/>
            <a:ext cx="8064500" cy="503237"/>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Tahom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361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2863"/>
            <a:ext cx="2646363"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3618" name="Title 1"/>
          <p:cNvSpPr>
            <a:spLocks noGrp="1"/>
          </p:cNvSpPr>
          <p:nvPr>
            <p:ph type="title"/>
          </p:nvPr>
        </p:nvSpPr>
        <p:spPr/>
        <p:txBody>
          <a:bodyPr/>
          <a:lstStyle/>
          <a:p>
            <a:r>
              <a:rPr lang="en-US" altLang="en-US" smtClean="0"/>
              <a:t>DRAM Refresh</a:t>
            </a:r>
          </a:p>
        </p:txBody>
      </p:sp>
      <p:sp>
        <p:nvSpPr>
          <p:cNvPr id="3" name="Content Placeholder 2"/>
          <p:cNvSpPr>
            <a:spLocks noGrp="1"/>
          </p:cNvSpPr>
          <p:nvPr>
            <p:ph idx="1"/>
          </p:nvPr>
        </p:nvSpPr>
        <p:spPr>
          <a:xfrm>
            <a:off x="228600" y="996950"/>
            <a:ext cx="8610600" cy="5194300"/>
          </a:xfrm>
        </p:spPr>
        <p:txBody>
          <a:bodyPr/>
          <a:lstStyle/>
          <a:p>
            <a:r>
              <a:rPr lang="en-US" altLang="en-US" smtClean="0"/>
              <a:t>DRAM capacitor charge leaks over time</a:t>
            </a:r>
          </a:p>
          <a:p>
            <a:endParaRPr lang="en-US" altLang="en-US" smtClean="0"/>
          </a:p>
          <a:p>
            <a:r>
              <a:rPr lang="en-US" altLang="en-US" smtClean="0"/>
              <a:t>The memory controller needs to refresh each row periodically to restore charge</a:t>
            </a:r>
          </a:p>
          <a:p>
            <a:pPr lvl="1"/>
            <a:r>
              <a:rPr lang="en-US" altLang="en-US" smtClean="0"/>
              <a:t>Activate each row every N ms</a:t>
            </a:r>
          </a:p>
          <a:p>
            <a:pPr lvl="1"/>
            <a:r>
              <a:rPr lang="en-US" altLang="en-US" smtClean="0"/>
              <a:t>Typical N = 64 ms</a:t>
            </a:r>
          </a:p>
          <a:p>
            <a:pPr lvl="1"/>
            <a:endParaRPr lang="en-US" altLang="en-US" smtClean="0"/>
          </a:p>
          <a:p>
            <a:r>
              <a:rPr lang="en-US" altLang="en-US" smtClean="0"/>
              <a:t>Downsides of refresh</a:t>
            </a:r>
          </a:p>
          <a:p>
            <a:pPr>
              <a:buFont typeface="Wingdings" panose="05000000000000000000" pitchFamily="2" charset="2"/>
              <a:buNone/>
            </a:pPr>
            <a:r>
              <a:rPr lang="en-US" altLang="en-US" sz="2200" smtClean="0"/>
              <a:t>    -- </a:t>
            </a:r>
            <a:r>
              <a:rPr lang="en-US" altLang="en-US" sz="2200" smtClean="0">
                <a:solidFill>
                  <a:srgbClr val="0000FF"/>
                </a:solidFill>
              </a:rPr>
              <a:t>Energy consumption</a:t>
            </a:r>
            <a:r>
              <a:rPr lang="en-US" altLang="en-US" sz="2200" smtClean="0"/>
              <a:t>: Each refresh consumes energy</a:t>
            </a:r>
          </a:p>
          <a:p>
            <a:pPr lvl="1">
              <a:buFont typeface="Wingdings" panose="05000000000000000000" pitchFamily="2" charset="2"/>
              <a:buNone/>
            </a:pPr>
            <a:r>
              <a:rPr lang="en-US" altLang="en-US" smtClean="0"/>
              <a:t>-- </a:t>
            </a:r>
            <a:r>
              <a:rPr lang="en-US" altLang="en-US" smtClean="0">
                <a:solidFill>
                  <a:srgbClr val="0000FF"/>
                </a:solidFill>
              </a:rPr>
              <a:t>Performance degradation</a:t>
            </a:r>
            <a:r>
              <a:rPr lang="en-US" altLang="en-US" smtClean="0"/>
              <a:t>: DRAM rank/bank unavailable while refreshed</a:t>
            </a:r>
          </a:p>
          <a:p>
            <a:pPr lvl="1">
              <a:buFont typeface="Wingdings" panose="05000000000000000000" pitchFamily="2" charset="2"/>
              <a:buNone/>
            </a:pPr>
            <a:r>
              <a:rPr lang="en-US" altLang="en-US" smtClean="0"/>
              <a:t>-- </a:t>
            </a:r>
            <a:r>
              <a:rPr lang="en-US" altLang="en-US" smtClean="0">
                <a:solidFill>
                  <a:srgbClr val="0000FF"/>
                </a:solidFill>
              </a:rPr>
              <a:t>QoS/predictability impact</a:t>
            </a:r>
            <a:r>
              <a:rPr lang="en-US" altLang="en-US" smtClean="0"/>
              <a:t>: (Long) pause times during refresh</a:t>
            </a:r>
          </a:p>
          <a:p>
            <a:pPr lvl="1">
              <a:buFont typeface="Wingdings" panose="05000000000000000000" pitchFamily="2" charset="2"/>
              <a:buNone/>
            </a:pPr>
            <a:r>
              <a:rPr lang="en-US" altLang="en-US" smtClean="0"/>
              <a:t>-- </a:t>
            </a:r>
            <a:r>
              <a:rPr lang="en-US" altLang="en-US" smtClean="0">
                <a:solidFill>
                  <a:srgbClr val="0000FF"/>
                </a:solidFill>
              </a:rPr>
              <a:t>Refresh rate limits DRAM capacity scaling </a:t>
            </a:r>
          </a:p>
          <a:p>
            <a:pPr lvl="1">
              <a:buFont typeface="Wingdings" panose="05000000000000000000" pitchFamily="2" charset="2"/>
              <a:buNone/>
            </a:pPr>
            <a:endParaRPr lang="en-US" altLang="en-US" smtClean="0"/>
          </a:p>
          <a:p>
            <a:endParaRPr lang="en-US" altLang="en-US" smtClean="0"/>
          </a:p>
          <a:p>
            <a:pPr lvl="1"/>
            <a:endParaRPr lang="en-US" altLang="en-US" smtClean="0"/>
          </a:p>
          <a:p>
            <a:endParaRPr lang="en-US" altLang="en-US" smtClean="0"/>
          </a:p>
        </p:txBody>
      </p:sp>
      <p:sp>
        <p:nvSpPr>
          <p:cNvPr id="62362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4819A74-7046-4306-A9E6-4CC96D5FE664}" type="slidenum">
              <a:rPr lang="en-US" altLang="en-US" sz="1600">
                <a:solidFill>
                  <a:srgbClr val="000000"/>
                </a:solidFill>
                <a:latin typeface="Garamond" panose="02020404030301010803" pitchFamily="18" charset="0"/>
              </a:rPr>
              <a:pPr eaLnBrk="1" hangingPunct="1"/>
              <a:t>56</a:t>
            </a:fld>
            <a:endParaRPr lang="en-US" altLang="en-US" sz="1600">
              <a:solidFill>
                <a:srgbClr val="000000"/>
              </a:solidFill>
              <a:latin typeface="Garamond" panose="02020404030301010803"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1" name="Title 1"/>
          <p:cNvSpPr>
            <a:spLocks noGrp="1"/>
          </p:cNvSpPr>
          <p:nvPr>
            <p:ph type="title"/>
          </p:nvPr>
        </p:nvSpPr>
        <p:spPr/>
        <p:txBody>
          <a:bodyPr/>
          <a:lstStyle/>
          <a:p>
            <a:r>
              <a:rPr lang="en-US" altLang="en-US" smtClean="0"/>
              <a:t>Refresh Overhead: Performance</a:t>
            </a:r>
          </a:p>
        </p:txBody>
      </p:sp>
      <p:sp>
        <p:nvSpPr>
          <p:cNvPr id="62464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A24D9DB-1151-457E-B7FE-69ADFF9D77A0}" type="slidenum">
              <a:rPr lang="en-US" altLang="en-US" sz="1600">
                <a:solidFill>
                  <a:srgbClr val="000000"/>
                </a:solidFill>
                <a:latin typeface="Garamond" panose="02020404030301010803" pitchFamily="18" charset="0"/>
              </a:rPr>
              <a:pPr eaLnBrk="1" hangingPunct="1"/>
              <a:t>57</a:t>
            </a:fld>
            <a:endParaRPr lang="en-US" altLang="en-US" sz="1600">
              <a:solidFill>
                <a:srgbClr val="000000"/>
              </a:solidFill>
              <a:latin typeface="Garamond" panose="02020404030301010803" pitchFamily="18" charset="0"/>
            </a:endParaRPr>
          </a:p>
        </p:txBody>
      </p:sp>
      <p:pic>
        <p:nvPicPr>
          <p:cNvPr id="62464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981075"/>
            <a:ext cx="6867525"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44" name="2"/>
          <p:cNvSpPr txBox="1">
            <a:spLocks noChangeArrowheads="1"/>
          </p:cNvSpPr>
          <p:nvPr/>
        </p:nvSpPr>
        <p:spPr bwMode="auto">
          <a:xfrm>
            <a:off x="2555875" y="4746625"/>
            <a:ext cx="1143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000" b="1">
                <a:solidFill>
                  <a:srgbClr val="404040"/>
                </a:solidFill>
                <a:latin typeface="Calibri" panose="020F0502020204030204" pitchFamily="34" charset="0"/>
              </a:rPr>
              <a:t>8%</a:t>
            </a:r>
          </a:p>
        </p:txBody>
      </p:sp>
      <p:sp>
        <p:nvSpPr>
          <p:cNvPr id="624645" name="2"/>
          <p:cNvSpPr txBox="1">
            <a:spLocks noChangeArrowheads="1"/>
          </p:cNvSpPr>
          <p:nvPr/>
        </p:nvSpPr>
        <p:spPr bwMode="auto">
          <a:xfrm>
            <a:off x="6443663" y="2997200"/>
            <a:ext cx="1143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000" b="1">
                <a:solidFill>
                  <a:srgbClr val="404040"/>
                </a:solidFill>
                <a:latin typeface="Calibri" panose="020F0502020204030204" pitchFamily="34" charset="0"/>
              </a:rPr>
              <a:t>46%</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5" name="Title 1"/>
          <p:cNvSpPr>
            <a:spLocks noGrp="1"/>
          </p:cNvSpPr>
          <p:nvPr>
            <p:ph type="title"/>
          </p:nvPr>
        </p:nvSpPr>
        <p:spPr/>
        <p:txBody>
          <a:bodyPr/>
          <a:lstStyle/>
          <a:p>
            <a:r>
              <a:rPr lang="en-US" altLang="en-US" smtClean="0"/>
              <a:t>Refresh Overhead: Energy</a:t>
            </a:r>
          </a:p>
        </p:txBody>
      </p:sp>
      <p:sp>
        <p:nvSpPr>
          <p:cNvPr id="62566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DC0B864-26BB-4915-9738-E3ABA5368A79}" type="slidenum">
              <a:rPr lang="en-US" altLang="en-US" sz="1600">
                <a:solidFill>
                  <a:srgbClr val="000000"/>
                </a:solidFill>
                <a:latin typeface="Garamond" panose="02020404030301010803" pitchFamily="18" charset="0"/>
              </a:rPr>
              <a:pPr eaLnBrk="1" hangingPunct="1"/>
              <a:t>58</a:t>
            </a:fld>
            <a:endParaRPr lang="en-US" altLang="en-US" sz="1600">
              <a:solidFill>
                <a:srgbClr val="000000"/>
              </a:solidFill>
              <a:latin typeface="Garamond" panose="02020404030301010803" pitchFamily="18" charset="0"/>
            </a:endParaRPr>
          </a:p>
        </p:txBody>
      </p:sp>
      <p:pic>
        <p:nvPicPr>
          <p:cNvPr id="62566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188" y="981075"/>
            <a:ext cx="6929437"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5668" name="2"/>
          <p:cNvSpPr txBox="1">
            <a:spLocks noChangeArrowheads="1"/>
          </p:cNvSpPr>
          <p:nvPr/>
        </p:nvSpPr>
        <p:spPr bwMode="auto">
          <a:xfrm>
            <a:off x="2555875" y="4508500"/>
            <a:ext cx="1143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000" b="1">
                <a:solidFill>
                  <a:srgbClr val="404040"/>
                </a:solidFill>
                <a:latin typeface="Calibri" panose="020F0502020204030204" pitchFamily="34" charset="0"/>
              </a:rPr>
              <a:t>15%</a:t>
            </a:r>
          </a:p>
        </p:txBody>
      </p:sp>
      <p:sp>
        <p:nvSpPr>
          <p:cNvPr id="625669" name="2"/>
          <p:cNvSpPr txBox="1">
            <a:spLocks noChangeArrowheads="1"/>
          </p:cNvSpPr>
          <p:nvPr/>
        </p:nvSpPr>
        <p:spPr bwMode="auto">
          <a:xfrm>
            <a:off x="6443663" y="2997200"/>
            <a:ext cx="1143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000" b="1">
                <a:solidFill>
                  <a:srgbClr val="404040"/>
                </a:solidFill>
                <a:latin typeface="Calibri" panose="020F0502020204030204" pitchFamily="34" charset="0"/>
              </a:rPr>
              <a:t>47%</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89" name="Title 1"/>
          <p:cNvSpPr>
            <a:spLocks noGrp="1"/>
          </p:cNvSpPr>
          <p:nvPr>
            <p:ph type="title"/>
          </p:nvPr>
        </p:nvSpPr>
        <p:spPr/>
        <p:txBody>
          <a:bodyPr/>
          <a:lstStyle/>
          <a:p>
            <a:r>
              <a:rPr lang="en-US" altLang="en-US" smtClean="0"/>
              <a:t>Retention Time Profile of DRAM</a:t>
            </a:r>
          </a:p>
        </p:txBody>
      </p:sp>
      <p:sp>
        <p:nvSpPr>
          <p:cNvPr id="626690" name="Content Placeholder 2"/>
          <p:cNvSpPr>
            <a:spLocks noGrp="1"/>
          </p:cNvSpPr>
          <p:nvPr>
            <p:ph idx="1"/>
          </p:nvPr>
        </p:nvSpPr>
        <p:spPr>
          <a:xfrm>
            <a:off x="228600" y="996950"/>
            <a:ext cx="8610600" cy="5194300"/>
          </a:xfrm>
        </p:spPr>
        <p:txBody>
          <a:bodyPr/>
          <a:lstStyle/>
          <a:p>
            <a:endParaRPr lang="en-US" altLang="en-US" smtClean="0"/>
          </a:p>
        </p:txBody>
      </p:sp>
      <p:sp>
        <p:nvSpPr>
          <p:cNvPr id="62669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F616840-EF6F-48EA-882B-CC33CD5B53CA}" type="slidenum">
              <a:rPr lang="en-US" altLang="en-US" sz="1600">
                <a:solidFill>
                  <a:srgbClr val="000000"/>
                </a:solidFill>
                <a:latin typeface="Garamond" panose="02020404030301010803" pitchFamily="18" charset="0"/>
              </a:rPr>
              <a:pPr eaLnBrk="1" hangingPunct="1"/>
              <a:t>59</a:t>
            </a:fld>
            <a:endParaRPr lang="en-US" altLang="en-US" sz="1600">
              <a:solidFill>
                <a:srgbClr val="000000"/>
              </a:solidFill>
              <a:latin typeface="Garamond" panose="02020404030301010803"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44588"/>
            <a:ext cx="9144000"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288" y="1752600"/>
            <a:ext cx="8382000" cy="2057400"/>
          </a:xfrm>
        </p:spPr>
        <p:txBody>
          <a:bodyPr>
            <a:normAutofit/>
          </a:bodyPr>
          <a:lstStyle/>
          <a:p>
            <a:pPr algn="ctr"/>
            <a:r>
              <a:rPr lang="en-US" altLang="en-US" sz="3700" smtClean="0"/>
              <a:t>Rethinking Memory/Storage System Design </a:t>
            </a:r>
            <a:br>
              <a:rPr lang="en-US" altLang="en-US" sz="3700" smtClean="0"/>
            </a:br>
            <a:endParaRPr lang="en-US" altLang="en-US" sz="3700" smtClean="0"/>
          </a:p>
        </p:txBody>
      </p:sp>
      <p:sp>
        <p:nvSpPr>
          <p:cNvPr id="572418" name="Subtitle 2"/>
          <p:cNvSpPr>
            <a:spLocks noGrp="1"/>
          </p:cNvSpPr>
          <p:nvPr>
            <p:ph type="subTitle" idx="1"/>
          </p:nvPr>
        </p:nvSpPr>
        <p:spPr>
          <a:xfrm>
            <a:off x="468313" y="3957638"/>
            <a:ext cx="8207375" cy="614362"/>
          </a:xfrm>
        </p:spPr>
        <p:txBody>
          <a:bodyPr/>
          <a:lstStyle/>
          <a:p>
            <a:r>
              <a:rPr lang="en-US" altLang="en-US" sz="2200" smtClean="0"/>
              <a:t>Onur Mutlu</a:t>
            </a:r>
          </a:p>
          <a:p>
            <a:r>
              <a:rPr lang="en-US" altLang="en-US" sz="2200" smtClean="0">
                <a:hlinkClick r:id="rId3"/>
              </a:rPr>
              <a:t>onur@cmu.edu</a:t>
            </a:r>
            <a:endParaRPr lang="en-US" altLang="en-US" sz="2200" smtClean="0"/>
          </a:p>
          <a:p>
            <a:r>
              <a:rPr lang="en-US" altLang="en-US" sz="2200" smtClean="0">
                <a:hlinkClick r:id="rId4"/>
              </a:rPr>
              <a:t>http://users.ece.cmu.edu/~omutlu/</a:t>
            </a:r>
            <a:endParaRPr lang="en-US" altLang="en-US" sz="2200" smtClean="0"/>
          </a:p>
          <a:p>
            <a:pPr algn="l"/>
            <a:endParaRPr lang="en-US" altLang="en-US" sz="2200" smtClean="0"/>
          </a:p>
        </p:txBody>
      </p:sp>
      <p:pic>
        <p:nvPicPr>
          <p:cNvPr id="572419" name="Picture 5" descr="Burgundy_CMU_JPG_Log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71750" y="5661025"/>
            <a:ext cx="3786188"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2420" name="Picture 6" descr="safari.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453188"/>
            <a:ext cx="10795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7713"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3763" y="1268413"/>
            <a:ext cx="3184525"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7714" name="Title 1"/>
          <p:cNvSpPr>
            <a:spLocks noGrp="1"/>
          </p:cNvSpPr>
          <p:nvPr>
            <p:ph type="title"/>
          </p:nvPr>
        </p:nvSpPr>
        <p:spPr>
          <a:xfrm>
            <a:off x="228600" y="152400"/>
            <a:ext cx="8915400" cy="1066800"/>
          </a:xfrm>
        </p:spPr>
        <p:txBody>
          <a:bodyPr/>
          <a:lstStyle/>
          <a:p>
            <a:r>
              <a:rPr lang="en-US" altLang="en-US" smtClean="0"/>
              <a:t>RAIDR: Eliminating Unnecessary Refreshes</a:t>
            </a:r>
          </a:p>
        </p:txBody>
      </p:sp>
      <p:sp>
        <p:nvSpPr>
          <p:cNvPr id="3" name="Content Placeholder 2"/>
          <p:cNvSpPr>
            <a:spLocks noGrp="1"/>
          </p:cNvSpPr>
          <p:nvPr>
            <p:ph idx="1"/>
          </p:nvPr>
        </p:nvSpPr>
        <p:spPr>
          <a:xfrm>
            <a:off x="-36513" y="981075"/>
            <a:ext cx="9036051" cy="5267325"/>
          </a:xfrm>
        </p:spPr>
        <p:txBody>
          <a:bodyPr/>
          <a:lstStyle/>
          <a:p>
            <a:r>
              <a:rPr lang="en-US" altLang="en-US" sz="2200" smtClean="0"/>
              <a:t>Observation: </a:t>
            </a:r>
            <a:r>
              <a:rPr lang="en-US" altLang="en-US" sz="2200" smtClean="0">
                <a:solidFill>
                  <a:srgbClr val="0000FF"/>
                </a:solidFill>
              </a:rPr>
              <a:t>Most DRAM rows can be refreshed much less often without losing data </a:t>
            </a:r>
            <a:r>
              <a:rPr lang="en-US" altLang="en-US" sz="1500" b="1" smtClean="0">
                <a:solidFill>
                  <a:srgbClr val="28571F"/>
                </a:solidFill>
              </a:rPr>
              <a:t>[Kim+, EDL’09][Liu+ ISCA’13]</a:t>
            </a:r>
          </a:p>
          <a:p>
            <a:endParaRPr lang="en-US" altLang="en-US" sz="800" smtClean="0"/>
          </a:p>
          <a:p>
            <a:r>
              <a:rPr lang="en-US" altLang="en-US" sz="2200" smtClean="0"/>
              <a:t>Key idea: </a:t>
            </a:r>
            <a:r>
              <a:rPr lang="en-US" altLang="en-US" sz="2200" smtClean="0">
                <a:solidFill>
                  <a:srgbClr val="0000FF"/>
                </a:solidFill>
              </a:rPr>
              <a:t>Refresh rows containing weak cells </a:t>
            </a:r>
          </a:p>
          <a:p>
            <a:pPr>
              <a:buFont typeface="Wingdings" panose="05000000000000000000" pitchFamily="2" charset="2"/>
              <a:buNone/>
            </a:pPr>
            <a:r>
              <a:rPr lang="en-US" altLang="en-US" sz="2200" smtClean="0">
                <a:solidFill>
                  <a:srgbClr val="0000FF"/>
                </a:solidFill>
              </a:rPr>
              <a:t>    more frequently, other rows less frequently</a:t>
            </a:r>
          </a:p>
          <a:p>
            <a:pPr marL="342900" lvl="1" indent="0">
              <a:buFont typeface="Wingdings" panose="05000000000000000000" pitchFamily="2" charset="2"/>
              <a:buNone/>
            </a:pPr>
            <a:r>
              <a:rPr lang="en-US" altLang="en-US" sz="2000" smtClean="0">
                <a:solidFill>
                  <a:srgbClr val="FF0000"/>
                </a:solidFill>
              </a:rPr>
              <a:t>1. Profiling: </a:t>
            </a:r>
            <a:r>
              <a:rPr lang="en-US" altLang="en-US" sz="2000" smtClean="0">
                <a:solidFill>
                  <a:srgbClr val="000000"/>
                </a:solidFill>
              </a:rPr>
              <a:t>Profile retention time of all rows</a:t>
            </a:r>
          </a:p>
          <a:p>
            <a:pPr marL="342900" lvl="1" indent="0">
              <a:buFont typeface="Wingdings" panose="05000000000000000000" pitchFamily="2" charset="2"/>
              <a:buNone/>
            </a:pPr>
            <a:r>
              <a:rPr lang="en-US" altLang="en-US" sz="2000" smtClean="0">
                <a:solidFill>
                  <a:srgbClr val="FF0000"/>
                </a:solidFill>
              </a:rPr>
              <a:t>2. Binning: </a:t>
            </a:r>
            <a:r>
              <a:rPr lang="en-US" altLang="en-US" sz="2000" smtClean="0">
                <a:solidFill>
                  <a:srgbClr val="000000"/>
                </a:solidFill>
              </a:rPr>
              <a:t>Store rows into bins by retention time in memory controller</a:t>
            </a:r>
          </a:p>
          <a:p>
            <a:pPr marL="342900" lvl="1" indent="0">
              <a:buFont typeface="Wingdings" panose="05000000000000000000" pitchFamily="2" charset="2"/>
              <a:buNone/>
            </a:pPr>
            <a:r>
              <a:rPr lang="en-US" altLang="en-US" sz="2000" smtClean="0">
                <a:solidFill>
                  <a:srgbClr val="000000"/>
                </a:solidFill>
                <a:sym typeface="Wingdings" panose="05000000000000000000" pitchFamily="2" charset="2"/>
              </a:rPr>
              <a:t>	</a:t>
            </a:r>
            <a:r>
              <a:rPr lang="en-US" altLang="en-US" sz="2000" i="1" smtClean="0">
                <a:solidFill>
                  <a:srgbClr val="000000"/>
                </a:solidFill>
                <a:sym typeface="Wingdings" panose="05000000000000000000" pitchFamily="2" charset="2"/>
              </a:rPr>
              <a:t>Efficient storage with Bloom Filters</a:t>
            </a:r>
            <a:r>
              <a:rPr lang="en-US" altLang="en-US" sz="2000" smtClean="0">
                <a:solidFill>
                  <a:srgbClr val="000000"/>
                </a:solidFill>
                <a:sym typeface="Wingdings" panose="05000000000000000000" pitchFamily="2" charset="2"/>
              </a:rPr>
              <a:t> (only 1.25KB for 32GB memory)</a:t>
            </a:r>
            <a:endParaRPr lang="en-US" altLang="en-US" sz="2000" smtClean="0">
              <a:solidFill>
                <a:srgbClr val="000000"/>
              </a:solidFill>
            </a:endParaRPr>
          </a:p>
          <a:p>
            <a:pPr marL="342900" lvl="1" indent="0">
              <a:buFont typeface="Wingdings" panose="05000000000000000000" pitchFamily="2" charset="2"/>
              <a:buNone/>
            </a:pPr>
            <a:r>
              <a:rPr lang="en-US" altLang="en-US" sz="2000" smtClean="0">
                <a:solidFill>
                  <a:srgbClr val="FF0000"/>
                </a:solidFill>
              </a:rPr>
              <a:t>3. Refreshing: </a:t>
            </a:r>
            <a:r>
              <a:rPr lang="en-US" altLang="en-US" sz="2000" smtClean="0">
                <a:solidFill>
                  <a:srgbClr val="000000"/>
                </a:solidFill>
              </a:rPr>
              <a:t>Memory controller refreshes rows in different bins at different rates</a:t>
            </a:r>
          </a:p>
          <a:p>
            <a:pPr marL="342900" lvl="1" indent="0"/>
            <a:endParaRPr lang="en-US" altLang="en-US" sz="800" smtClean="0"/>
          </a:p>
          <a:p>
            <a:r>
              <a:rPr lang="en-US" altLang="en-US" sz="2200" smtClean="0"/>
              <a:t>Results: 8-core, 32GB, SPEC, TPC-C, TPC-H</a:t>
            </a:r>
          </a:p>
          <a:p>
            <a:pPr marL="342900" lvl="1" indent="0"/>
            <a:r>
              <a:rPr lang="en-US" altLang="en-US" sz="1800" smtClean="0">
                <a:solidFill>
                  <a:srgbClr val="0000FF"/>
                </a:solidFill>
              </a:rPr>
              <a:t>74.6% refresh reduction @ 1.25KB storage</a:t>
            </a:r>
          </a:p>
          <a:p>
            <a:pPr marL="342900" lvl="1" indent="0"/>
            <a:r>
              <a:rPr lang="en-US" altLang="en-US" sz="1800" smtClean="0">
                <a:solidFill>
                  <a:srgbClr val="0000FF"/>
                </a:solidFill>
              </a:rPr>
              <a:t>~16%/20% DRAM dynamic/idle power reduction</a:t>
            </a:r>
          </a:p>
          <a:p>
            <a:pPr marL="342900" lvl="1" indent="0"/>
            <a:r>
              <a:rPr lang="en-US" altLang="en-US" sz="1800" smtClean="0">
                <a:solidFill>
                  <a:srgbClr val="0000FF"/>
                </a:solidFill>
              </a:rPr>
              <a:t>~9% performance improvement </a:t>
            </a:r>
          </a:p>
          <a:p>
            <a:pPr marL="342900" lvl="1" indent="0"/>
            <a:r>
              <a:rPr lang="en-US" altLang="en-US" sz="1800" smtClean="0">
                <a:solidFill>
                  <a:srgbClr val="0000FF"/>
                </a:solidFill>
              </a:rPr>
              <a:t>Benefits increase with DRAM capacity</a:t>
            </a:r>
          </a:p>
          <a:p>
            <a:endParaRPr lang="en-US" altLang="en-US" smtClean="0"/>
          </a:p>
        </p:txBody>
      </p:sp>
      <p:sp>
        <p:nvSpPr>
          <p:cNvPr id="62771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FB28038-0776-483B-AF52-512D6A6CC13E}" type="slidenum">
              <a:rPr lang="en-US" altLang="en-US" sz="1600">
                <a:solidFill>
                  <a:srgbClr val="000000"/>
                </a:solidFill>
                <a:latin typeface="Garamond" panose="02020404030301010803" pitchFamily="18" charset="0"/>
              </a:rPr>
              <a:pPr eaLnBrk="1" hangingPunct="1"/>
              <a:t>60</a:t>
            </a:fld>
            <a:endParaRPr lang="en-US" altLang="en-US" sz="1600">
              <a:solidFill>
                <a:srgbClr val="000000"/>
              </a:solidFill>
              <a:latin typeface="Garamond" panose="02020404030301010803"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4298950"/>
            <a:ext cx="3313112"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403350" y="6577013"/>
            <a:ext cx="8208963" cy="307975"/>
          </a:xfrm>
          <a:prstGeom prst="rect">
            <a:avLst/>
          </a:prstGeom>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400">
                <a:solidFill>
                  <a:srgbClr val="000000"/>
                </a:solidFill>
                <a:latin typeface="Tahoma" panose="020B0604030504040204" pitchFamily="34" charset="0"/>
              </a:rPr>
              <a:t>Liu et al., “</a:t>
            </a:r>
            <a:r>
              <a:rPr lang="en-US" altLang="ja-JP" sz="1400">
                <a:solidFill>
                  <a:srgbClr val="0000FF"/>
                </a:solidFill>
                <a:latin typeface="Tahoma" panose="020B0604030504040204" pitchFamily="34" charset="0"/>
              </a:rPr>
              <a:t>RAIDR: Retention-Aware Intelligent DRAM Refresh</a:t>
            </a:r>
            <a:r>
              <a:rPr lang="en-US" altLang="ja-JP" sz="1400">
                <a:solidFill>
                  <a:srgbClr val="000000"/>
                </a:solidFill>
                <a:latin typeface="Tahoma" panose="020B0604030504040204" pitchFamily="34" charset="0"/>
              </a:rPr>
              <a:t>,</a:t>
            </a:r>
            <a:r>
              <a:rPr lang="en-US" altLang="en-US" sz="1400">
                <a:solidFill>
                  <a:srgbClr val="000000"/>
                </a:solidFill>
                <a:latin typeface="Tahoma" panose="020B0604030504040204" pitchFamily="34" charset="0"/>
              </a:rPr>
              <a:t>”</a:t>
            </a:r>
            <a:r>
              <a:rPr lang="en-US" altLang="ja-JP" sz="1400">
                <a:solidFill>
                  <a:srgbClr val="000000"/>
                </a:solidFill>
                <a:latin typeface="Tahoma" panose="020B0604030504040204" pitchFamily="34" charset="0"/>
              </a:rPr>
              <a:t> ISCA 2012.</a:t>
            </a:r>
            <a:endParaRPr lang="en-US" altLang="en-US" sz="1400">
              <a:solidFill>
                <a:srgbClr val="000000"/>
              </a:solidFill>
              <a:latin typeface="Tahoma" panose="020B0604030504040204" pitchFamily="34" charset="0"/>
            </a:endParaRPr>
          </a:p>
        </p:txBody>
      </p:sp>
      <p:sp>
        <p:nvSpPr>
          <p:cNvPr id="8" name="Rectangle 7"/>
          <p:cNvSpPr>
            <a:spLocks noChangeArrowheads="1"/>
          </p:cNvSpPr>
          <p:nvPr/>
        </p:nvSpPr>
        <p:spPr bwMode="auto">
          <a:xfrm>
            <a:off x="6948488" y="1844675"/>
            <a:ext cx="1223962" cy="431800"/>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Tahom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7" name="Title 1"/>
          <p:cNvSpPr>
            <a:spLocks noGrp="1"/>
          </p:cNvSpPr>
          <p:nvPr>
            <p:ph type="title"/>
          </p:nvPr>
        </p:nvSpPr>
        <p:spPr/>
        <p:txBody>
          <a:bodyPr/>
          <a:lstStyle/>
          <a:p>
            <a:r>
              <a:rPr lang="en-US" altLang="en-US" smtClean="0"/>
              <a:t>Going Forward (for DRAM and Flash)</a:t>
            </a:r>
          </a:p>
        </p:txBody>
      </p:sp>
      <p:sp>
        <p:nvSpPr>
          <p:cNvPr id="3" name="Content Placeholder 2"/>
          <p:cNvSpPr>
            <a:spLocks noGrp="1"/>
          </p:cNvSpPr>
          <p:nvPr>
            <p:ph idx="1"/>
          </p:nvPr>
        </p:nvSpPr>
        <p:spPr>
          <a:xfrm>
            <a:off x="228600" y="908050"/>
            <a:ext cx="8807450" cy="5268913"/>
          </a:xfrm>
        </p:spPr>
        <p:txBody>
          <a:bodyPr/>
          <a:lstStyle/>
          <a:p>
            <a:r>
              <a:rPr lang="en-US" altLang="en-US" smtClean="0">
                <a:solidFill>
                  <a:srgbClr val="FF0000"/>
                </a:solidFill>
              </a:rPr>
              <a:t>How to find out and expose weak memory cells/rows</a:t>
            </a:r>
          </a:p>
          <a:p>
            <a:pPr lvl="1"/>
            <a:r>
              <a:rPr lang="en-US" altLang="en-US" sz="1600" smtClean="0"/>
              <a:t>Liu+, “</a:t>
            </a:r>
            <a:r>
              <a:rPr lang="en-US" altLang="ja-JP" sz="1600" smtClean="0">
                <a:solidFill>
                  <a:srgbClr val="0000FF"/>
                </a:solidFill>
              </a:rPr>
              <a:t>An Experimental Study of Data Retention Behavior in Modern DRAM Devices: Implications for Retention Time Profiling Mechanisms</a:t>
            </a:r>
            <a:r>
              <a:rPr lang="en-US" altLang="en-US" sz="1600" smtClean="0"/>
              <a:t>”</a:t>
            </a:r>
            <a:r>
              <a:rPr lang="en-US" altLang="ja-JP" sz="1600" smtClean="0"/>
              <a:t>, ISCA 2013.</a:t>
            </a:r>
          </a:p>
          <a:p>
            <a:pPr lvl="1"/>
            <a:r>
              <a:rPr lang="en-US" altLang="en-US" sz="1600" smtClean="0"/>
              <a:t>Khan+, “</a:t>
            </a:r>
            <a:r>
              <a:rPr lang="en-US" altLang="ja-JP" sz="1600" smtClean="0">
                <a:solidFill>
                  <a:srgbClr val="0000FF"/>
                </a:solidFill>
              </a:rPr>
              <a:t>The Efficacy of Error Mitigation Techniques for DRAM Retention Failures: A Comparative Experimental Study</a:t>
            </a:r>
            <a:r>
              <a:rPr lang="en-US" altLang="ja-JP" sz="1600" smtClean="0"/>
              <a:t>,</a:t>
            </a:r>
            <a:r>
              <a:rPr lang="en-US" altLang="en-US" sz="1600" smtClean="0"/>
              <a:t>”</a:t>
            </a:r>
            <a:r>
              <a:rPr lang="en-US" altLang="ja-JP" sz="1600" smtClean="0"/>
              <a:t> SIGMETRICS 2014.</a:t>
            </a:r>
          </a:p>
          <a:p>
            <a:pPr marL="669925" lvl="2" indent="0">
              <a:buFont typeface="Wingdings" panose="05000000000000000000" pitchFamily="2" charset="2"/>
              <a:buNone/>
            </a:pPr>
            <a:endParaRPr lang="en-US" altLang="en-US" sz="1000" smtClean="0"/>
          </a:p>
          <a:p>
            <a:r>
              <a:rPr lang="en-US" altLang="en-US" smtClean="0">
                <a:solidFill>
                  <a:srgbClr val="FF0000"/>
                </a:solidFill>
              </a:rPr>
              <a:t>Low-cost system-level tolerance of memory errors</a:t>
            </a:r>
          </a:p>
          <a:p>
            <a:pPr lvl="1"/>
            <a:r>
              <a:rPr lang="en-US" altLang="en-US" sz="1600" smtClean="0"/>
              <a:t>Luo+, “</a:t>
            </a:r>
            <a:r>
              <a:rPr lang="en-US" altLang="ja-JP" sz="1600" smtClean="0">
                <a:solidFill>
                  <a:srgbClr val="0000FF"/>
                </a:solidFill>
              </a:rPr>
              <a:t>Characterizing Application Memory Error Vulnerability to Optimize Data Center Cost</a:t>
            </a:r>
            <a:r>
              <a:rPr lang="en-US" altLang="ja-JP" sz="1600" smtClean="0"/>
              <a:t>,</a:t>
            </a:r>
            <a:r>
              <a:rPr lang="en-US" altLang="en-US" sz="1600" smtClean="0"/>
              <a:t>”</a:t>
            </a:r>
            <a:r>
              <a:rPr lang="en-US" altLang="ja-JP" sz="1600" smtClean="0"/>
              <a:t> DSN 2014.</a:t>
            </a:r>
          </a:p>
          <a:p>
            <a:pPr lvl="1"/>
            <a:r>
              <a:rPr lang="en-US" altLang="en-US" sz="1600" smtClean="0"/>
              <a:t>Cai+, “</a:t>
            </a:r>
            <a:r>
              <a:rPr lang="en-US" altLang="ja-JP" sz="1600" smtClean="0">
                <a:solidFill>
                  <a:srgbClr val="0000FF"/>
                </a:solidFill>
              </a:rPr>
              <a:t>Error Analysis and Retention-Aware Error Management for NAND Flash Memory</a:t>
            </a:r>
            <a:r>
              <a:rPr lang="en-US" altLang="ja-JP" sz="1600" smtClean="0"/>
              <a:t>,</a:t>
            </a:r>
            <a:r>
              <a:rPr lang="en-US" altLang="en-US" sz="1600" smtClean="0"/>
              <a:t>”</a:t>
            </a:r>
            <a:r>
              <a:rPr lang="en-US" altLang="ja-JP" sz="1600" smtClean="0"/>
              <a:t> Intel Technology Journal 2013.</a:t>
            </a:r>
          </a:p>
          <a:p>
            <a:pPr lvl="1"/>
            <a:r>
              <a:rPr lang="en-US" altLang="en-US" sz="1600" smtClean="0"/>
              <a:t>Cai+, “</a:t>
            </a:r>
            <a:r>
              <a:rPr lang="en-US" altLang="ja-JP" sz="1600" smtClean="0">
                <a:solidFill>
                  <a:srgbClr val="0000FF"/>
                </a:solidFill>
              </a:rPr>
              <a:t>Neighbor-Cell Assisted Error Correction for MLC NAND Flash Memories</a:t>
            </a:r>
            <a:r>
              <a:rPr lang="en-US" altLang="ja-JP" sz="1600" smtClean="0"/>
              <a:t>,</a:t>
            </a:r>
            <a:r>
              <a:rPr lang="en-US" altLang="en-US" sz="1600" smtClean="0"/>
              <a:t>”</a:t>
            </a:r>
            <a:r>
              <a:rPr lang="en-US" altLang="ja-JP" sz="1600" smtClean="0"/>
              <a:t> SIGMETRICS 2014.</a:t>
            </a:r>
          </a:p>
          <a:p>
            <a:pPr lvl="1">
              <a:buFont typeface="Wingdings" panose="05000000000000000000" pitchFamily="2" charset="2"/>
              <a:buNone/>
            </a:pPr>
            <a:endParaRPr lang="en-US" altLang="en-US" sz="1000" smtClean="0"/>
          </a:p>
          <a:p>
            <a:r>
              <a:rPr lang="en-US" altLang="en-US" smtClean="0">
                <a:solidFill>
                  <a:srgbClr val="FF0000"/>
                </a:solidFill>
              </a:rPr>
              <a:t>Tolerating cell-to-cell interference at the system level </a:t>
            </a:r>
          </a:p>
          <a:p>
            <a:pPr lvl="1"/>
            <a:r>
              <a:rPr lang="en-US" altLang="en-US" sz="1600" smtClean="0"/>
              <a:t>Kim+, “</a:t>
            </a:r>
            <a:r>
              <a:rPr lang="en-US" altLang="ja-JP" sz="1600" smtClean="0">
                <a:solidFill>
                  <a:srgbClr val="0000FF"/>
                </a:solidFill>
              </a:rPr>
              <a:t>Flipping Bits in Memory Without Accessing Them: An Experimental Study of DRAM Disturbance Errors</a:t>
            </a:r>
            <a:r>
              <a:rPr lang="en-US" altLang="ja-JP" sz="1600" smtClean="0"/>
              <a:t>,</a:t>
            </a:r>
            <a:r>
              <a:rPr lang="en-US" altLang="en-US" sz="1600" smtClean="0"/>
              <a:t>”</a:t>
            </a:r>
            <a:r>
              <a:rPr lang="en-US" altLang="ja-JP" sz="1600" smtClean="0"/>
              <a:t> ISCA 2014.</a:t>
            </a:r>
          </a:p>
          <a:p>
            <a:pPr lvl="1"/>
            <a:r>
              <a:rPr lang="en-US" altLang="en-US" sz="1600" smtClean="0"/>
              <a:t>Cai+, “</a:t>
            </a:r>
            <a:r>
              <a:rPr lang="en-US" altLang="ja-JP" sz="1600" smtClean="0">
                <a:solidFill>
                  <a:srgbClr val="0000FF"/>
                </a:solidFill>
              </a:rPr>
              <a:t>Program Interference in MLC NAND Flash Memory: Characterization, Modeling, and Mitigation</a:t>
            </a:r>
            <a:r>
              <a:rPr lang="en-US" altLang="ja-JP" sz="1600" smtClean="0"/>
              <a:t>,</a:t>
            </a:r>
            <a:r>
              <a:rPr lang="en-US" altLang="en-US" sz="1600" smtClean="0"/>
              <a:t>”</a:t>
            </a:r>
            <a:r>
              <a:rPr lang="en-US" altLang="ja-JP" sz="1600" smtClean="0"/>
              <a:t> ICCD 2013.</a:t>
            </a:r>
          </a:p>
          <a:p>
            <a:pPr lvl="1"/>
            <a:endParaRPr lang="en-US" altLang="en-US" sz="1600" smtClean="0"/>
          </a:p>
          <a:p>
            <a:pPr marL="669925" lvl="2" indent="0"/>
            <a:endParaRPr lang="en-US" altLang="en-US" smtClean="0"/>
          </a:p>
        </p:txBody>
      </p:sp>
      <p:sp>
        <p:nvSpPr>
          <p:cNvPr id="6287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0769C85-1CA7-4CFC-9DCF-F51B4D725836}" type="slidenum">
              <a:rPr lang="en-US" altLang="en-US" sz="1600">
                <a:solidFill>
                  <a:srgbClr val="000000"/>
                </a:solidFill>
                <a:latin typeface="Garamond" panose="02020404030301010803" pitchFamily="18" charset="0"/>
              </a:rPr>
              <a:pPr eaLnBrk="1" hangingPunct="1"/>
              <a:t>61</a:t>
            </a:fld>
            <a:endParaRPr lang="en-US" altLang="en-US" sz="1600">
              <a:solidFill>
                <a:srgbClr val="000000"/>
              </a:solidFill>
              <a:latin typeface="Garamond" panose="02020404030301010803" pitchFamily="18" charset="0"/>
            </a:endParaRPr>
          </a:p>
        </p:txBody>
      </p:sp>
      <p:sp>
        <p:nvSpPr>
          <p:cNvPr id="5" name="Rectangle 4"/>
          <p:cNvSpPr/>
          <p:nvPr/>
        </p:nvSpPr>
        <p:spPr>
          <a:xfrm>
            <a:off x="827088" y="5265738"/>
            <a:ext cx="8137525" cy="53975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Tahom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1" name="Title 1"/>
          <p:cNvSpPr>
            <a:spLocks noGrp="1"/>
          </p:cNvSpPr>
          <p:nvPr>
            <p:ph type="title"/>
          </p:nvPr>
        </p:nvSpPr>
        <p:spPr/>
        <p:txBody>
          <a:bodyPr/>
          <a:lstStyle/>
          <a:p>
            <a:r>
              <a:rPr lang="en-US" altLang="en-US" smtClean="0"/>
              <a:t>Experimental Infrastructure (DRAM)</a:t>
            </a:r>
          </a:p>
        </p:txBody>
      </p:sp>
      <p:sp>
        <p:nvSpPr>
          <p:cNvPr id="62976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5851CE0-33DA-47B3-8935-5325FCD04104}" type="slidenum">
              <a:rPr lang="en-US" altLang="en-US" sz="1600">
                <a:solidFill>
                  <a:srgbClr val="000000"/>
                </a:solidFill>
                <a:latin typeface="Garamond" panose="02020404030301010803" pitchFamily="18" charset="0"/>
              </a:rPr>
              <a:pPr eaLnBrk="1" hangingPunct="1"/>
              <a:t>62</a:t>
            </a:fld>
            <a:endParaRPr lang="en-US" altLang="en-US" sz="1600">
              <a:solidFill>
                <a:srgbClr val="000000"/>
              </a:solidFill>
              <a:latin typeface="Garamond" panose="02020404030301010803" pitchFamily="18" charset="0"/>
            </a:endParaRPr>
          </a:p>
        </p:txBody>
      </p:sp>
      <p:pic>
        <p:nvPicPr>
          <p:cNvPr id="62976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052513"/>
            <a:ext cx="43783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976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73638" y="3573463"/>
            <a:ext cx="4170362"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79388" y="3860800"/>
            <a:ext cx="4572000" cy="2308225"/>
          </a:xfrm>
          <a:prstGeom prst="rect">
            <a:avLst/>
          </a:prstGeom>
        </p:spPr>
        <p:txBody>
          <a:bodyPr>
            <a:spAutoFit/>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1" eaLnBrk="1" hangingPunct="1"/>
            <a:r>
              <a:rPr lang="en-US" altLang="en-US" sz="1600">
                <a:solidFill>
                  <a:srgbClr val="000000"/>
                </a:solidFill>
                <a:latin typeface="Tahoma" panose="020B0604030504040204" pitchFamily="34" charset="0"/>
              </a:rPr>
              <a:t>Liu+, “</a:t>
            </a:r>
            <a:r>
              <a:rPr lang="en-US" altLang="ja-JP" sz="1600">
                <a:solidFill>
                  <a:srgbClr val="0000FF"/>
                </a:solidFill>
                <a:latin typeface="Tahoma" panose="020B0604030504040204" pitchFamily="34" charset="0"/>
              </a:rPr>
              <a:t>An Experimental Study of Data Retention Behavior in Modern DRAM Devices: Implications for Retention Time Profiling Mechanisms</a:t>
            </a:r>
            <a:r>
              <a:rPr lang="en-US" altLang="en-US" sz="1600">
                <a:solidFill>
                  <a:srgbClr val="000000"/>
                </a:solidFill>
                <a:latin typeface="Tahoma" panose="020B0604030504040204" pitchFamily="34" charset="0"/>
              </a:rPr>
              <a:t>”</a:t>
            </a:r>
            <a:r>
              <a:rPr lang="en-US" altLang="ja-JP" sz="1600">
                <a:solidFill>
                  <a:srgbClr val="000000"/>
                </a:solidFill>
                <a:latin typeface="Tahoma" panose="020B0604030504040204" pitchFamily="34" charset="0"/>
              </a:rPr>
              <a:t>, ISCA 2013.</a:t>
            </a:r>
          </a:p>
          <a:p>
            <a:pPr lvl="1" eaLnBrk="1" hangingPunct="1"/>
            <a:endParaRPr lang="en-US" altLang="en-US" sz="1600">
              <a:solidFill>
                <a:srgbClr val="000000"/>
              </a:solidFill>
              <a:latin typeface="Tahoma" panose="020B0604030504040204" pitchFamily="34" charset="0"/>
            </a:endParaRPr>
          </a:p>
          <a:p>
            <a:pPr lvl="1" eaLnBrk="1" hangingPunct="1"/>
            <a:r>
              <a:rPr lang="en-US" altLang="en-US" sz="1600">
                <a:solidFill>
                  <a:srgbClr val="000000"/>
                </a:solidFill>
                <a:latin typeface="Tahoma" panose="020B0604030504040204" pitchFamily="34" charset="0"/>
              </a:rPr>
              <a:t>Khan+, “</a:t>
            </a:r>
            <a:r>
              <a:rPr lang="en-US" altLang="ja-JP" sz="1600">
                <a:solidFill>
                  <a:srgbClr val="0000FF"/>
                </a:solidFill>
                <a:latin typeface="Tahoma" panose="020B0604030504040204" pitchFamily="34" charset="0"/>
              </a:rPr>
              <a:t>The Efficacy of Error Mitigation Techniques for DRAM Retention Failures: A Comparative Experimental Study</a:t>
            </a:r>
            <a:r>
              <a:rPr lang="en-US" altLang="ja-JP" sz="1600">
                <a:solidFill>
                  <a:srgbClr val="000000"/>
                </a:solidFill>
                <a:latin typeface="Tahoma" panose="020B0604030504040204" pitchFamily="34" charset="0"/>
              </a:rPr>
              <a:t>,</a:t>
            </a:r>
            <a:r>
              <a:rPr lang="en-US" altLang="en-US" sz="1600">
                <a:solidFill>
                  <a:srgbClr val="000000"/>
                </a:solidFill>
                <a:latin typeface="Tahoma" panose="020B0604030504040204" pitchFamily="34" charset="0"/>
              </a:rPr>
              <a:t>”</a:t>
            </a:r>
            <a:r>
              <a:rPr lang="en-US" altLang="ja-JP" sz="1600">
                <a:solidFill>
                  <a:srgbClr val="000000"/>
                </a:solidFill>
                <a:latin typeface="Tahoma" panose="020B0604030504040204" pitchFamily="34" charset="0"/>
              </a:rPr>
              <a:t> SIGMETRICS 2014.</a:t>
            </a:r>
            <a:endParaRPr lang="en-US" altLang="en-US" sz="1600">
              <a:solidFill>
                <a:srgbClr val="000000"/>
              </a:solidFill>
              <a:latin typeface="Tahoma" panose="020B0604030504040204" pitchFamily="34" charset="0"/>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5" name="Title 1"/>
          <p:cNvSpPr>
            <a:spLocks noGrp="1"/>
          </p:cNvSpPr>
          <p:nvPr>
            <p:ph type="title"/>
          </p:nvPr>
        </p:nvSpPr>
        <p:spPr/>
        <p:txBody>
          <a:bodyPr/>
          <a:lstStyle/>
          <a:p>
            <a:r>
              <a:rPr lang="en-US" altLang="en-US" smtClean="0"/>
              <a:t>Experimental Infrastructure (DRAM)</a:t>
            </a:r>
          </a:p>
        </p:txBody>
      </p:sp>
      <p:pic>
        <p:nvPicPr>
          <p:cNvPr id="5" name="Content Placeholder 4" descr="DRAM-new-testing-infrastructure.jpg"/>
          <p:cNvPicPr>
            <a:picLocks noGrp="1" noChangeAspect="1"/>
          </p:cNvPicPr>
          <p:nvPr>
            <p:ph idx="1"/>
          </p:nvPr>
        </p:nvPicPr>
        <p:blipFill>
          <a:blip r:embed="rId2" cstate="print">
            <a:extLst>
              <a:ext uri="{28A0092B-C50C-407E-A947-70E740481C1C}">
                <a14:useLocalDpi xmlns:a14="http://schemas.microsoft.com/office/drawing/2010/main" val="0"/>
              </a:ext>
            </a:extLst>
          </a:blip>
          <a:srcRect t="12242" b="12242"/>
          <a:stretch>
            <a:fillRect/>
          </a:stretch>
        </p:blipFill>
        <p:spPr>
          <a:xfrm>
            <a:off x="228600" y="1144488"/>
            <a:ext cx="8610600" cy="4876800"/>
          </a:xfrm>
          <a:scene3d>
            <a:camera prst="obliqueTopRight">
              <a:rot lat="0" lon="0" rev="10800000"/>
            </a:camera>
            <a:lightRig rig="threePt" dir="t"/>
          </a:scene3d>
        </p:spPr>
      </p:pic>
      <p:sp>
        <p:nvSpPr>
          <p:cNvPr id="63078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4A9EE43-86C4-40AF-B91B-5600C2FDC70D}" type="slidenum">
              <a:rPr lang="en-US" altLang="en-US" sz="1600">
                <a:solidFill>
                  <a:srgbClr val="000000"/>
                </a:solidFill>
                <a:latin typeface="Garamond" panose="02020404030301010803" pitchFamily="18" charset="0"/>
              </a:rPr>
              <a:pPr eaLnBrk="1" hangingPunct="1"/>
              <a:t>63</a:t>
            </a:fld>
            <a:endParaRPr lang="en-US" altLang="en-US" sz="1600">
              <a:solidFill>
                <a:srgbClr val="000000"/>
              </a:solidFill>
              <a:latin typeface="Garamond" panose="02020404030301010803" pitchFamily="18" charset="0"/>
            </a:endParaRPr>
          </a:p>
        </p:txBody>
      </p:sp>
      <p:sp>
        <p:nvSpPr>
          <p:cNvPr id="6" name="Rectangle 5"/>
          <p:cNvSpPr/>
          <p:nvPr/>
        </p:nvSpPr>
        <p:spPr>
          <a:xfrm>
            <a:off x="1547813" y="6300788"/>
            <a:ext cx="6696075" cy="584200"/>
          </a:xfrm>
          <a:prstGeom prst="rect">
            <a:avLst/>
          </a:prstGeom>
        </p:spPr>
        <p:txBody>
          <a:bodyPr>
            <a:spAutoFit/>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1" eaLnBrk="1" hangingPunct="1"/>
            <a:r>
              <a:rPr lang="en-US" altLang="en-US" sz="1600">
                <a:solidFill>
                  <a:srgbClr val="000000"/>
                </a:solidFill>
                <a:latin typeface="Tahoma" panose="020B0604030504040204" pitchFamily="34" charset="0"/>
              </a:rPr>
              <a:t>Kim+, “</a:t>
            </a:r>
            <a:r>
              <a:rPr lang="en-US" altLang="ja-JP" sz="1600">
                <a:solidFill>
                  <a:srgbClr val="0000FF"/>
                </a:solidFill>
                <a:latin typeface="Tahoma" panose="020B0604030504040204" pitchFamily="34" charset="0"/>
              </a:rPr>
              <a:t>Flipping Bits in Memory Without Accessing Them: An Experimental Study of DRAM Disturbance Errors</a:t>
            </a:r>
            <a:r>
              <a:rPr lang="en-US" altLang="ja-JP" sz="1600">
                <a:solidFill>
                  <a:srgbClr val="000000"/>
                </a:solidFill>
                <a:latin typeface="Tahoma" panose="020B0604030504040204" pitchFamily="34" charset="0"/>
              </a:rPr>
              <a:t>,</a:t>
            </a:r>
            <a:r>
              <a:rPr lang="en-US" altLang="en-US" sz="1600">
                <a:solidFill>
                  <a:srgbClr val="000000"/>
                </a:solidFill>
                <a:latin typeface="Tahoma" panose="020B0604030504040204" pitchFamily="34" charset="0"/>
              </a:rPr>
              <a:t>”</a:t>
            </a:r>
            <a:r>
              <a:rPr lang="en-US" altLang="ja-JP" sz="1600">
                <a:solidFill>
                  <a:srgbClr val="000000"/>
                </a:solidFill>
                <a:latin typeface="Tahoma" panose="020B0604030504040204" pitchFamily="34" charset="0"/>
              </a:rPr>
              <a:t> ISCA 2014.</a:t>
            </a:r>
            <a:endParaRPr lang="en-US" altLang="en-US" sz="1600">
              <a:solidFill>
                <a:srgbClr val="000000"/>
              </a:solidFill>
              <a:latin typeface="Tahoma" panose="020B0604030504040204" pitchFamily="34" charset="0"/>
            </a:endParaRPr>
          </a:p>
        </p:txBody>
      </p:sp>
      <p:sp>
        <p:nvSpPr>
          <p:cNvPr id="7" name="Rectangle 6"/>
          <p:cNvSpPr/>
          <p:nvPr/>
        </p:nvSpPr>
        <p:spPr>
          <a:xfrm>
            <a:off x="107950" y="1465263"/>
            <a:ext cx="2209800" cy="152400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pPr>
            <a:r>
              <a:rPr lang="en-US" altLang="en-US" b="1">
                <a:solidFill>
                  <a:srgbClr val="FFFF00"/>
                </a:solidFill>
                <a:effectLst>
                  <a:outerShdw blurRad="38100" dist="38100" dir="2700000" algn="tl">
                    <a:srgbClr val="C0C0C0"/>
                  </a:outerShdw>
                </a:effectLst>
                <a:latin typeface="Tahoma" panose="020B0604030504040204" pitchFamily="34" charset="0"/>
              </a:rPr>
              <a:t>Temperature</a:t>
            </a:r>
          </a:p>
          <a:p>
            <a:pPr algn="ctr" eaLnBrk="1" hangingPunct="1">
              <a:lnSpc>
                <a:spcPct val="90000"/>
              </a:lnSpc>
            </a:pPr>
            <a:r>
              <a:rPr lang="en-US" altLang="en-US" b="1">
                <a:solidFill>
                  <a:srgbClr val="FFFF00"/>
                </a:solidFill>
                <a:effectLst>
                  <a:outerShdw blurRad="38100" dist="38100" dir="2700000" algn="tl">
                    <a:srgbClr val="C0C0C0"/>
                  </a:outerShdw>
                </a:effectLst>
                <a:latin typeface="Tahoma" panose="020B0604030504040204" pitchFamily="34" charset="0"/>
              </a:rPr>
              <a:t>Controller</a:t>
            </a:r>
          </a:p>
          <a:p>
            <a:pPr algn="ctr" eaLnBrk="1" hangingPunct="1">
              <a:lnSpc>
                <a:spcPct val="90000"/>
              </a:lnSpc>
            </a:pPr>
            <a:endParaRPr lang="en-US" altLang="en-US" sz="3200" b="1">
              <a:solidFill>
                <a:srgbClr val="FFFF00"/>
              </a:solidFill>
              <a:effectLst>
                <a:outerShdw blurRad="38100" dist="38100" dir="2700000" algn="tl">
                  <a:srgbClr val="C0C0C0"/>
                </a:outerShdw>
              </a:effectLst>
              <a:latin typeface="Tahoma" panose="020B0604030504040204" pitchFamily="34" charset="0"/>
            </a:endParaRPr>
          </a:p>
        </p:txBody>
      </p:sp>
      <p:sp>
        <p:nvSpPr>
          <p:cNvPr id="8" name="Rectangle 7"/>
          <p:cNvSpPr/>
          <p:nvPr/>
        </p:nvSpPr>
        <p:spPr>
          <a:xfrm>
            <a:off x="107950" y="2989263"/>
            <a:ext cx="2209800" cy="274320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200" b="1">
                <a:solidFill>
                  <a:srgbClr val="FFFF00"/>
                </a:solidFill>
                <a:effectLst>
                  <a:outerShdw blurRad="38100" dist="38100" dir="2700000" algn="tl">
                    <a:srgbClr val="C0C0C0"/>
                  </a:outerShdw>
                </a:effectLst>
                <a:latin typeface="Tahoma" panose="020B0604030504040204" pitchFamily="34" charset="0"/>
              </a:rPr>
              <a:t>PC</a:t>
            </a:r>
            <a:endParaRPr lang="en-US" altLang="en-US" b="1">
              <a:solidFill>
                <a:srgbClr val="FFFF00"/>
              </a:solidFill>
              <a:effectLst>
                <a:outerShdw blurRad="38100" dist="38100" dir="2700000" algn="tl">
                  <a:srgbClr val="C0C0C0"/>
                </a:outerShdw>
              </a:effectLst>
              <a:latin typeface="Tahoma" panose="020B0604030504040204" pitchFamily="34" charset="0"/>
            </a:endParaRPr>
          </a:p>
        </p:txBody>
      </p:sp>
      <p:sp>
        <p:nvSpPr>
          <p:cNvPr id="9" name="Rectangle 8"/>
          <p:cNvSpPr/>
          <p:nvPr/>
        </p:nvSpPr>
        <p:spPr>
          <a:xfrm>
            <a:off x="4375150" y="1962150"/>
            <a:ext cx="1447800" cy="2551113"/>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800" b="1">
                <a:solidFill>
                  <a:srgbClr val="FFFF00"/>
                </a:solidFill>
                <a:effectLst>
                  <a:outerShdw blurRad="38100" dist="38100" dir="2700000" algn="tl">
                    <a:srgbClr val="C0C0C0"/>
                  </a:outerShdw>
                </a:effectLst>
                <a:latin typeface="Tahoma" panose="020B0604030504040204" pitchFamily="34" charset="0"/>
              </a:rPr>
              <a:t>Heater</a:t>
            </a:r>
          </a:p>
        </p:txBody>
      </p:sp>
      <p:sp>
        <p:nvSpPr>
          <p:cNvPr id="10" name="Rectangle 9"/>
          <p:cNvSpPr/>
          <p:nvPr/>
        </p:nvSpPr>
        <p:spPr>
          <a:xfrm>
            <a:off x="2317750" y="1962150"/>
            <a:ext cx="2057400" cy="3770313"/>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200" b="1">
                <a:solidFill>
                  <a:srgbClr val="FFFF00"/>
                </a:solidFill>
                <a:effectLst>
                  <a:outerShdw blurRad="38100" dist="38100" dir="2700000" algn="tl">
                    <a:srgbClr val="C0C0C0"/>
                  </a:outerShdw>
                </a:effectLst>
                <a:latin typeface="Tahoma" panose="020B0604030504040204" pitchFamily="34" charset="0"/>
              </a:rPr>
              <a:t>FPGAs</a:t>
            </a:r>
          </a:p>
        </p:txBody>
      </p:sp>
      <p:sp>
        <p:nvSpPr>
          <p:cNvPr id="11" name="Rectangle 10"/>
          <p:cNvSpPr/>
          <p:nvPr/>
        </p:nvSpPr>
        <p:spPr>
          <a:xfrm>
            <a:off x="5822950" y="1962150"/>
            <a:ext cx="2057400" cy="3770313"/>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200" b="1">
                <a:solidFill>
                  <a:srgbClr val="FFFF00"/>
                </a:solidFill>
                <a:effectLst>
                  <a:outerShdw blurRad="38100" dist="38100" dir="2700000" algn="tl">
                    <a:srgbClr val="C0C0C0"/>
                  </a:outerShdw>
                </a:effectLst>
                <a:latin typeface="Tahoma" panose="020B0604030504040204" pitchFamily="34" charset="0"/>
              </a:rPr>
              <a:t>FPGAs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09" name="Title 1"/>
          <p:cNvSpPr>
            <a:spLocks noGrp="1"/>
          </p:cNvSpPr>
          <p:nvPr>
            <p:ph type="title"/>
          </p:nvPr>
        </p:nvSpPr>
        <p:spPr/>
        <p:txBody>
          <a:bodyPr/>
          <a:lstStyle/>
          <a:p>
            <a:r>
              <a:rPr lang="en-US" altLang="en-US" smtClean="0"/>
              <a:t>Experimental Infrastructure (Flash)</a:t>
            </a:r>
          </a:p>
        </p:txBody>
      </p:sp>
      <p:sp>
        <p:nvSpPr>
          <p:cNvPr id="63181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2C5F910-25C7-4810-B51F-E6DB4BE6DDE9}" type="slidenum">
              <a:rPr lang="en-US" altLang="en-US" sz="1600">
                <a:solidFill>
                  <a:srgbClr val="000000"/>
                </a:solidFill>
                <a:latin typeface="Garamond" panose="02020404030301010803" pitchFamily="18" charset="0"/>
              </a:rPr>
              <a:pPr eaLnBrk="1" hangingPunct="1"/>
              <a:t>64</a:t>
            </a:fld>
            <a:endParaRPr lang="en-US" altLang="en-US" sz="1600">
              <a:solidFill>
                <a:srgbClr val="000000"/>
              </a:solidFill>
              <a:latin typeface="Garamond" panose="02020404030301010803" pitchFamily="18" charset="0"/>
            </a:endParaRPr>
          </a:p>
        </p:txBody>
      </p:sp>
      <p:pic>
        <p:nvPicPr>
          <p:cNvPr id="631811"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081088"/>
            <a:ext cx="6858000"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31812" name="Group 46"/>
          <p:cNvGrpSpPr>
            <a:grpSpLocks/>
          </p:cNvGrpSpPr>
          <p:nvPr/>
        </p:nvGrpSpPr>
        <p:grpSpPr bwMode="auto">
          <a:xfrm>
            <a:off x="5181600" y="1995488"/>
            <a:ext cx="2101850" cy="1066800"/>
            <a:chOff x="3264" y="1536"/>
            <a:chExt cx="1324" cy="672"/>
          </a:xfrm>
        </p:grpSpPr>
        <p:sp>
          <p:nvSpPr>
            <p:cNvPr id="35" name="Rectangle 21"/>
            <p:cNvSpPr>
              <a:spLocks noChangeArrowheads="1"/>
            </p:cNvSpPr>
            <p:nvPr/>
          </p:nvSpPr>
          <p:spPr bwMode="auto">
            <a:xfrm>
              <a:off x="3264" y="2016"/>
              <a:ext cx="288" cy="192"/>
            </a:xfrm>
            <a:prstGeom prst="rect">
              <a:avLst/>
            </a:prstGeom>
            <a:noFill/>
            <a:ln w="28575">
              <a:solidFill>
                <a:srgbClr val="FFFF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ltLang="en-US" sz="1800">
                <a:solidFill>
                  <a:srgbClr val="333399"/>
                </a:solidFill>
                <a:latin typeface="Tahoma" panose="020B0604030504040204" pitchFamily="34" charset="0"/>
              </a:endParaRPr>
            </a:p>
          </p:txBody>
        </p:sp>
        <p:sp>
          <p:nvSpPr>
            <p:cNvPr id="36" name="Text Box 22"/>
            <p:cNvSpPr txBox="1">
              <a:spLocks noChangeArrowheads="1"/>
            </p:cNvSpPr>
            <p:nvPr/>
          </p:nvSpPr>
          <p:spPr bwMode="auto">
            <a:xfrm>
              <a:off x="3840" y="1536"/>
              <a:ext cx="748"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fontAlgn="auto">
                <a:spcBef>
                  <a:spcPts val="0"/>
                </a:spcBef>
                <a:spcAft>
                  <a:spcPts val="0"/>
                </a:spcAft>
                <a:defRPr/>
              </a:pPr>
              <a:r>
                <a:rPr lang="en-US" sz="1800" kern="0" smtClean="0">
                  <a:solidFill>
                    <a:srgbClr val="FFFF00"/>
                  </a:solidFill>
                </a:rPr>
                <a:t>USB Jack</a:t>
              </a:r>
            </a:p>
          </p:txBody>
        </p:sp>
        <p:sp>
          <p:nvSpPr>
            <p:cNvPr id="37" name="Line 23"/>
            <p:cNvSpPr>
              <a:spLocks noChangeShapeType="1"/>
            </p:cNvSpPr>
            <p:nvPr/>
          </p:nvSpPr>
          <p:spPr bwMode="auto">
            <a:xfrm flipH="1">
              <a:off x="3552" y="1728"/>
              <a:ext cx="384" cy="288"/>
            </a:xfrm>
            <a:prstGeom prst="line">
              <a:avLst/>
            </a:prstGeom>
            <a:noFill/>
            <a:ln w="28575">
              <a:solidFill>
                <a:srgbClr val="FFFF00"/>
              </a:solidFill>
              <a:round/>
              <a:headEnd/>
              <a:tailEnd type="triangle"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defRPr/>
              </a:pPr>
              <a:endParaRPr lang="en-US" kern="0">
                <a:solidFill>
                  <a:sysClr val="windowText" lastClr="000000"/>
                </a:solidFill>
                <a:latin typeface="Tahoma"/>
                <a:ea typeface="+mn-ea"/>
              </a:endParaRPr>
            </a:p>
          </p:txBody>
        </p:sp>
      </p:grpSp>
      <p:grpSp>
        <p:nvGrpSpPr>
          <p:cNvPr id="631813" name="Group 47"/>
          <p:cNvGrpSpPr>
            <a:grpSpLocks/>
          </p:cNvGrpSpPr>
          <p:nvPr/>
        </p:nvGrpSpPr>
        <p:grpSpPr bwMode="auto">
          <a:xfrm>
            <a:off x="5538788" y="3233738"/>
            <a:ext cx="2392362" cy="984250"/>
            <a:chOff x="3489" y="2316"/>
            <a:chExt cx="1507" cy="620"/>
          </a:xfrm>
        </p:grpSpPr>
        <p:sp>
          <p:nvSpPr>
            <p:cNvPr id="39" name="Rectangle 24"/>
            <p:cNvSpPr>
              <a:spLocks noChangeArrowheads="1"/>
            </p:cNvSpPr>
            <p:nvPr/>
          </p:nvSpPr>
          <p:spPr bwMode="auto">
            <a:xfrm>
              <a:off x="3489" y="2696"/>
              <a:ext cx="288" cy="240"/>
            </a:xfrm>
            <a:prstGeom prst="rect">
              <a:avLst/>
            </a:prstGeom>
            <a:noFill/>
            <a:ln w="28575">
              <a:solidFill>
                <a:srgbClr val="FFFF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ltLang="en-US" sz="1800">
                <a:solidFill>
                  <a:srgbClr val="FFFF00"/>
                </a:solidFill>
                <a:latin typeface="Tahoma" panose="020B0604030504040204" pitchFamily="34" charset="0"/>
              </a:endParaRPr>
            </a:p>
          </p:txBody>
        </p:sp>
        <p:sp>
          <p:nvSpPr>
            <p:cNvPr id="40" name="Text Box 25"/>
            <p:cNvSpPr txBox="1">
              <a:spLocks noChangeArrowheads="1"/>
            </p:cNvSpPr>
            <p:nvPr/>
          </p:nvSpPr>
          <p:spPr bwMode="auto">
            <a:xfrm>
              <a:off x="3846" y="2316"/>
              <a:ext cx="1150" cy="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fontAlgn="auto">
                <a:spcBef>
                  <a:spcPts val="0"/>
                </a:spcBef>
                <a:spcAft>
                  <a:spcPts val="0"/>
                </a:spcAft>
                <a:defRPr/>
              </a:pPr>
              <a:r>
                <a:rPr lang="en-US" sz="1800" kern="0" smtClean="0">
                  <a:solidFill>
                    <a:srgbClr val="FFFF00"/>
                  </a:solidFill>
                </a:rPr>
                <a:t>Virtex-II Pro</a:t>
              </a:r>
            </a:p>
            <a:p>
              <a:pPr algn="ctr" fontAlgn="auto">
                <a:spcBef>
                  <a:spcPts val="0"/>
                </a:spcBef>
                <a:spcAft>
                  <a:spcPts val="0"/>
                </a:spcAft>
                <a:defRPr/>
              </a:pPr>
              <a:r>
                <a:rPr lang="en-US" sz="1800" kern="0" smtClean="0">
                  <a:solidFill>
                    <a:srgbClr val="FFFF00"/>
                  </a:solidFill>
                </a:rPr>
                <a:t>(USB controller)</a:t>
              </a:r>
            </a:p>
          </p:txBody>
        </p:sp>
        <p:sp>
          <p:nvSpPr>
            <p:cNvPr id="41" name="Line 26"/>
            <p:cNvSpPr>
              <a:spLocks noChangeShapeType="1"/>
            </p:cNvSpPr>
            <p:nvPr/>
          </p:nvSpPr>
          <p:spPr bwMode="auto">
            <a:xfrm flipH="1">
              <a:off x="3738" y="2529"/>
              <a:ext cx="198" cy="153"/>
            </a:xfrm>
            <a:prstGeom prst="line">
              <a:avLst/>
            </a:prstGeom>
            <a:noFill/>
            <a:ln w="28575">
              <a:solidFill>
                <a:srgbClr val="FFFF00"/>
              </a:solidFill>
              <a:round/>
              <a:headEnd/>
              <a:tailEnd type="triangle"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defRPr/>
              </a:pPr>
              <a:endParaRPr lang="en-US" kern="0">
                <a:solidFill>
                  <a:sysClr val="windowText" lastClr="000000"/>
                </a:solidFill>
                <a:latin typeface="Tahoma"/>
                <a:ea typeface="+mn-ea"/>
              </a:endParaRPr>
            </a:p>
          </p:txBody>
        </p:sp>
      </p:grpSp>
      <p:sp>
        <p:nvSpPr>
          <p:cNvPr id="42" name="Rectangle 27"/>
          <p:cNvSpPr>
            <a:spLocks noChangeArrowheads="1"/>
          </p:cNvSpPr>
          <p:nvPr/>
        </p:nvSpPr>
        <p:spPr bwMode="auto">
          <a:xfrm>
            <a:off x="5232400" y="4533900"/>
            <a:ext cx="838200" cy="838200"/>
          </a:xfrm>
          <a:prstGeom prst="rect">
            <a:avLst/>
          </a:prstGeom>
          <a:noFill/>
          <a:ln w="28575">
            <a:solidFill>
              <a:srgbClr val="FFFF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ltLang="en-US" sz="1800">
              <a:solidFill>
                <a:srgbClr val="FFFF00"/>
              </a:solidFill>
              <a:latin typeface="Tahoma" panose="020B0604030504040204" pitchFamily="34" charset="0"/>
            </a:endParaRPr>
          </a:p>
        </p:txBody>
      </p:sp>
      <p:sp>
        <p:nvSpPr>
          <p:cNvPr id="43" name="Text Box 28"/>
          <p:cNvSpPr txBox="1">
            <a:spLocks noChangeArrowheads="1"/>
          </p:cNvSpPr>
          <p:nvPr/>
        </p:nvSpPr>
        <p:spPr bwMode="auto">
          <a:xfrm>
            <a:off x="2857500" y="4021138"/>
            <a:ext cx="20383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fontAlgn="auto">
              <a:spcBef>
                <a:spcPts val="0"/>
              </a:spcBef>
              <a:spcAft>
                <a:spcPts val="0"/>
              </a:spcAft>
              <a:defRPr/>
            </a:pPr>
            <a:r>
              <a:rPr lang="en-US" sz="1800" kern="0" smtClean="0">
                <a:solidFill>
                  <a:srgbClr val="FFFF00"/>
                </a:solidFill>
              </a:rPr>
              <a:t>Virtex-V FPGA</a:t>
            </a:r>
          </a:p>
          <a:p>
            <a:pPr algn="ctr" fontAlgn="auto">
              <a:spcBef>
                <a:spcPts val="0"/>
              </a:spcBef>
              <a:spcAft>
                <a:spcPts val="0"/>
              </a:spcAft>
              <a:defRPr/>
            </a:pPr>
            <a:r>
              <a:rPr lang="en-US" sz="1800" kern="0" smtClean="0">
                <a:solidFill>
                  <a:srgbClr val="FFFF00"/>
                </a:solidFill>
              </a:rPr>
              <a:t>(NAND Controller)</a:t>
            </a:r>
          </a:p>
        </p:txBody>
      </p:sp>
      <p:sp>
        <p:nvSpPr>
          <p:cNvPr id="44" name="Line 29"/>
          <p:cNvSpPr>
            <a:spLocks noChangeShapeType="1"/>
          </p:cNvSpPr>
          <p:nvPr/>
        </p:nvSpPr>
        <p:spPr bwMode="auto">
          <a:xfrm>
            <a:off x="4000500" y="4586288"/>
            <a:ext cx="1219200" cy="381000"/>
          </a:xfrm>
          <a:prstGeom prst="line">
            <a:avLst/>
          </a:prstGeom>
          <a:noFill/>
          <a:ln w="28575">
            <a:solidFill>
              <a:srgbClr val="FFFF00"/>
            </a:solidFill>
            <a:round/>
            <a:headEnd/>
            <a:tailEnd type="triangle"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defRPr/>
            </a:pPr>
            <a:endParaRPr lang="en-US" kern="0">
              <a:solidFill>
                <a:sysClr val="windowText" lastClr="000000"/>
              </a:solidFill>
              <a:latin typeface="Tahoma"/>
              <a:ea typeface="+mn-ea"/>
            </a:endParaRPr>
          </a:p>
        </p:txBody>
      </p:sp>
      <p:sp>
        <p:nvSpPr>
          <p:cNvPr id="45" name="Rectangle 30"/>
          <p:cNvSpPr>
            <a:spLocks noChangeArrowheads="1"/>
          </p:cNvSpPr>
          <p:nvPr/>
        </p:nvSpPr>
        <p:spPr bwMode="auto">
          <a:xfrm>
            <a:off x="6629400" y="4738688"/>
            <a:ext cx="381000" cy="228600"/>
          </a:xfrm>
          <a:prstGeom prst="rect">
            <a:avLst/>
          </a:prstGeom>
          <a:noFill/>
          <a:ln w="28575">
            <a:solidFill>
              <a:srgbClr val="FFFF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ltLang="en-US" sz="1800">
              <a:solidFill>
                <a:srgbClr val="333399"/>
              </a:solidFill>
              <a:latin typeface="Tahoma" panose="020B0604030504040204" pitchFamily="34" charset="0"/>
            </a:endParaRPr>
          </a:p>
        </p:txBody>
      </p:sp>
      <p:sp>
        <p:nvSpPr>
          <p:cNvPr id="46" name="Line 32"/>
          <p:cNvSpPr>
            <a:spLocks noChangeShapeType="1"/>
          </p:cNvSpPr>
          <p:nvPr/>
        </p:nvSpPr>
        <p:spPr bwMode="auto">
          <a:xfrm flipH="1">
            <a:off x="6858000" y="4357688"/>
            <a:ext cx="228600" cy="381000"/>
          </a:xfrm>
          <a:prstGeom prst="line">
            <a:avLst/>
          </a:prstGeom>
          <a:noFill/>
          <a:ln w="28575">
            <a:solidFill>
              <a:srgbClr val="FFFF00"/>
            </a:solidFill>
            <a:round/>
            <a:headEnd/>
            <a:tailEnd type="triangle"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defRPr/>
            </a:pPr>
            <a:endParaRPr lang="en-US" kern="0">
              <a:solidFill>
                <a:sysClr val="windowText" lastClr="000000"/>
              </a:solidFill>
              <a:latin typeface="Tahoma"/>
              <a:ea typeface="+mn-ea"/>
            </a:endParaRPr>
          </a:p>
        </p:txBody>
      </p:sp>
      <p:grpSp>
        <p:nvGrpSpPr>
          <p:cNvPr id="631819" name="Group 37"/>
          <p:cNvGrpSpPr>
            <a:grpSpLocks/>
          </p:cNvGrpSpPr>
          <p:nvPr/>
        </p:nvGrpSpPr>
        <p:grpSpPr bwMode="auto">
          <a:xfrm>
            <a:off x="228600" y="2833688"/>
            <a:ext cx="6858000" cy="2895600"/>
            <a:chOff x="144" y="2064"/>
            <a:chExt cx="4320" cy="1824"/>
          </a:xfrm>
        </p:grpSpPr>
        <p:sp>
          <p:nvSpPr>
            <p:cNvPr id="48" name="Rectangle 33"/>
            <p:cNvSpPr>
              <a:spLocks noChangeArrowheads="1"/>
            </p:cNvSpPr>
            <p:nvPr/>
          </p:nvSpPr>
          <p:spPr bwMode="auto">
            <a:xfrm>
              <a:off x="1056" y="2400"/>
              <a:ext cx="3408" cy="1488"/>
            </a:xfrm>
            <a:prstGeom prst="rect">
              <a:avLst/>
            </a:prstGeom>
            <a:noFill/>
            <a:ln w="28575">
              <a:solidFill>
                <a:srgbClr val="0000FF"/>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ltLang="en-US" sz="1800">
                <a:solidFill>
                  <a:srgbClr val="0066CC"/>
                </a:solidFill>
                <a:latin typeface="Tahoma" panose="020B0604030504040204" pitchFamily="34" charset="0"/>
              </a:endParaRPr>
            </a:p>
          </p:txBody>
        </p:sp>
        <p:sp>
          <p:nvSpPr>
            <p:cNvPr id="49" name="Text Box 34"/>
            <p:cNvSpPr txBox="1">
              <a:spLocks noChangeArrowheads="1"/>
            </p:cNvSpPr>
            <p:nvPr/>
          </p:nvSpPr>
          <p:spPr bwMode="auto">
            <a:xfrm>
              <a:off x="144" y="2064"/>
              <a:ext cx="1628"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fontAlgn="auto">
                <a:spcBef>
                  <a:spcPts val="0"/>
                </a:spcBef>
                <a:spcAft>
                  <a:spcPts val="0"/>
                </a:spcAft>
                <a:defRPr/>
              </a:pPr>
              <a:r>
                <a:rPr lang="en-US" sz="1800" kern="0" smtClean="0">
                  <a:solidFill>
                    <a:srgbClr val="0000FF"/>
                  </a:solidFill>
                </a:rPr>
                <a:t>HAPS-52 Mother Board</a:t>
              </a:r>
            </a:p>
          </p:txBody>
        </p:sp>
        <p:sp>
          <p:nvSpPr>
            <p:cNvPr id="50" name="Line 35"/>
            <p:cNvSpPr>
              <a:spLocks noChangeShapeType="1"/>
            </p:cNvSpPr>
            <p:nvPr/>
          </p:nvSpPr>
          <p:spPr bwMode="auto">
            <a:xfrm>
              <a:off x="480" y="2256"/>
              <a:ext cx="528" cy="864"/>
            </a:xfrm>
            <a:prstGeom prst="line">
              <a:avLst/>
            </a:prstGeom>
            <a:noFill/>
            <a:ln w="28575">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defRPr/>
              </a:pPr>
              <a:endParaRPr lang="en-US" kern="0">
                <a:solidFill>
                  <a:sysClr val="windowText" lastClr="000000"/>
                </a:solidFill>
                <a:latin typeface="Tahoma"/>
                <a:ea typeface="+mn-ea"/>
              </a:endParaRPr>
            </a:p>
          </p:txBody>
        </p:sp>
      </p:grpSp>
      <p:grpSp>
        <p:nvGrpSpPr>
          <p:cNvPr id="631820" name="Group 41"/>
          <p:cNvGrpSpPr>
            <a:grpSpLocks/>
          </p:cNvGrpSpPr>
          <p:nvPr/>
        </p:nvGrpSpPr>
        <p:grpSpPr bwMode="auto">
          <a:xfrm>
            <a:off x="3276600" y="1309688"/>
            <a:ext cx="2819400" cy="3048000"/>
            <a:chOff x="2064" y="1104"/>
            <a:chExt cx="1776" cy="1920"/>
          </a:xfrm>
        </p:grpSpPr>
        <p:sp>
          <p:nvSpPr>
            <p:cNvPr id="52" name="Rectangle 38"/>
            <p:cNvSpPr>
              <a:spLocks noChangeArrowheads="1"/>
            </p:cNvSpPr>
            <p:nvPr/>
          </p:nvSpPr>
          <p:spPr bwMode="auto">
            <a:xfrm>
              <a:off x="3216" y="1680"/>
              <a:ext cx="624" cy="1344"/>
            </a:xfrm>
            <a:prstGeom prst="rect">
              <a:avLst/>
            </a:prstGeom>
            <a:noFill/>
            <a:ln w="28575">
              <a:solidFill>
                <a:srgbClr val="0000FF"/>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ltLang="en-US" sz="1800">
                <a:solidFill>
                  <a:srgbClr val="333399"/>
                </a:solidFill>
                <a:latin typeface="Tahoma" panose="020B0604030504040204" pitchFamily="34" charset="0"/>
              </a:endParaRPr>
            </a:p>
          </p:txBody>
        </p:sp>
        <p:sp>
          <p:nvSpPr>
            <p:cNvPr id="53" name="Text Box 39"/>
            <p:cNvSpPr txBox="1">
              <a:spLocks noChangeArrowheads="1"/>
            </p:cNvSpPr>
            <p:nvPr/>
          </p:nvSpPr>
          <p:spPr bwMode="auto">
            <a:xfrm>
              <a:off x="2064" y="1104"/>
              <a:ext cx="1468"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fontAlgn="auto">
                <a:spcBef>
                  <a:spcPts val="0"/>
                </a:spcBef>
                <a:spcAft>
                  <a:spcPts val="0"/>
                </a:spcAft>
                <a:defRPr/>
              </a:pPr>
              <a:r>
                <a:rPr lang="en-US" sz="1800" kern="0" smtClean="0">
                  <a:solidFill>
                    <a:srgbClr val="0000FF"/>
                  </a:solidFill>
                </a:rPr>
                <a:t>USB Daughter Board</a:t>
              </a:r>
            </a:p>
          </p:txBody>
        </p:sp>
        <p:sp>
          <p:nvSpPr>
            <p:cNvPr id="54" name="Line 40"/>
            <p:cNvSpPr>
              <a:spLocks noChangeShapeType="1"/>
            </p:cNvSpPr>
            <p:nvPr/>
          </p:nvSpPr>
          <p:spPr bwMode="auto">
            <a:xfrm>
              <a:off x="2688" y="1296"/>
              <a:ext cx="528" cy="384"/>
            </a:xfrm>
            <a:prstGeom prst="line">
              <a:avLst/>
            </a:prstGeom>
            <a:noFill/>
            <a:ln w="28575">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defRPr/>
              </a:pPr>
              <a:endParaRPr lang="en-US" kern="0">
                <a:solidFill>
                  <a:sysClr val="windowText" lastClr="000000"/>
                </a:solidFill>
                <a:latin typeface="Tahoma"/>
                <a:ea typeface="+mn-ea"/>
              </a:endParaRPr>
            </a:p>
          </p:txBody>
        </p:sp>
      </p:grpSp>
      <p:grpSp>
        <p:nvGrpSpPr>
          <p:cNvPr id="631821" name="Group 45"/>
          <p:cNvGrpSpPr>
            <a:grpSpLocks/>
          </p:cNvGrpSpPr>
          <p:nvPr/>
        </p:nvGrpSpPr>
        <p:grpSpPr bwMode="auto">
          <a:xfrm>
            <a:off x="5867400" y="4433888"/>
            <a:ext cx="2508250" cy="1814512"/>
            <a:chOff x="3696" y="3072"/>
            <a:chExt cx="1580" cy="1143"/>
          </a:xfrm>
        </p:grpSpPr>
        <p:sp>
          <p:nvSpPr>
            <p:cNvPr id="56" name="Rectangle 42"/>
            <p:cNvSpPr>
              <a:spLocks noChangeArrowheads="1"/>
            </p:cNvSpPr>
            <p:nvPr/>
          </p:nvSpPr>
          <p:spPr bwMode="auto">
            <a:xfrm>
              <a:off x="3888" y="3072"/>
              <a:ext cx="528" cy="768"/>
            </a:xfrm>
            <a:prstGeom prst="rect">
              <a:avLst/>
            </a:prstGeom>
            <a:noFill/>
            <a:ln w="28575">
              <a:solidFill>
                <a:srgbClr val="0000FF"/>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ltLang="en-US" sz="1800">
                <a:solidFill>
                  <a:srgbClr val="333399"/>
                </a:solidFill>
                <a:latin typeface="Tahoma" panose="020B0604030504040204" pitchFamily="34" charset="0"/>
              </a:endParaRPr>
            </a:p>
          </p:txBody>
        </p:sp>
        <p:sp>
          <p:nvSpPr>
            <p:cNvPr id="57" name="Text Box 43"/>
            <p:cNvSpPr txBox="1">
              <a:spLocks noChangeArrowheads="1"/>
            </p:cNvSpPr>
            <p:nvPr/>
          </p:nvSpPr>
          <p:spPr bwMode="auto">
            <a:xfrm>
              <a:off x="3696" y="3984"/>
              <a:ext cx="1580"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fontAlgn="auto">
                <a:spcBef>
                  <a:spcPts val="0"/>
                </a:spcBef>
                <a:spcAft>
                  <a:spcPts val="0"/>
                </a:spcAft>
                <a:defRPr/>
              </a:pPr>
              <a:r>
                <a:rPr lang="en-US" sz="1800" kern="0" smtClean="0">
                  <a:solidFill>
                    <a:srgbClr val="0000FF"/>
                  </a:solidFill>
                </a:rPr>
                <a:t>NAND Daughter Board</a:t>
              </a:r>
            </a:p>
          </p:txBody>
        </p:sp>
        <p:sp>
          <p:nvSpPr>
            <p:cNvPr id="58" name="Line 44"/>
            <p:cNvSpPr>
              <a:spLocks noChangeShapeType="1"/>
            </p:cNvSpPr>
            <p:nvPr/>
          </p:nvSpPr>
          <p:spPr bwMode="auto">
            <a:xfrm flipH="1" flipV="1">
              <a:off x="4176" y="3840"/>
              <a:ext cx="384" cy="192"/>
            </a:xfrm>
            <a:prstGeom prst="line">
              <a:avLst/>
            </a:prstGeom>
            <a:noFill/>
            <a:ln w="28575">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defRPr/>
              </a:pPr>
              <a:endParaRPr lang="en-US" kern="0">
                <a:solidFill>
                  <a:sysClr val="windowText" lastClr="000000"/>
                </a:solidFill>
                <a:latin typeface="Tahoma"/>
                <a:ea typeface="+mn-ea"/>
              </a:endParaRPr>
            </a:p>
          </p:txBody>
        </p:sp>
      </p:grpSp>
      <p:sp>
        <p:nvSpPr>
          <p:cNvPr id="59" name="Rectangle 32"/>
          <p:cNvSpPr>
            <a:spLocks noChangeArrowheads="1"/>
          </p:cNvSpPr>
          <p:nvPr/>
        </p:nvSpPr>
        <p:spPr bwMode="auto">
          <a:xfrm>
            <a:off x="6388100" y="4511675"/>
            <a:ext cx="366713" cy="120650"/>
          </a:xfrm>
          <a:prstGeom prst="rect">
            <a:avLst/>
          </a:prstGeom>
          <a:solidFill>
            <a:srgbClr val="317131"/>
          </a:solidFill>
          <a:ln w="9525">
            <a:solidFill>
              <a:srgbClr val="006600"/>
            </a:solidFill>
            <a:round/>
            <a:headEnd/>
            <a:tailEnd/>
          </a:ln>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sz="1800">
              <a:solidFill>
                <a:srgbClr val="000000"/>
              </a:solidFill>
              <a:latin typeface="Tahoma" panose="020B0604030504040204" pitchFamily="34" charset="0"/>
            </a:endParaRPr>
          </a:p>
        </p:txBody>
      </p:sp>
      <p:sp>
        <p:nvSpPr>
          <p:cNvPr id="60" name="Text Box 31"/>
          <p:cNvSpPr txBox="1">
            <a:spLocks noChangeArrowheads="1"/>
          </p:cNvSpPr>
          <p:nvPr/>
        </p:nvSpPr>
        <p:spPr bwMode="auto">
          <a:xfrm>
            <a:off x="6400800" y="3805238"/>
            <a:ext cx="1466850"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fontAlgn="auto">
              <a:spcBef>
                <a:spcPts val="0"/>
              </a:spcBef>
              <a:spcAft>
                <a:spcPts val="0"/>
              </a:spcAft>
              <a:defRPr/>
            </a:pPr>
            <a:r>
              <a:rPr lang="en-US" sz="1800" kern="0" smtClean="0">
                <a:solidFill>
                  <a:srgbClr val="FFFF00"/>
                </a:solidFill>
              </a:rPr>
              <a:t>3x-nm</a:t>
            </a:r>
          </a:p>
          <a:p>
            <a:pPr algn="ctr" fontAlgn="auto">
              <a:spcBef>
                <a:spcPts val="0"/>
              </a:spcBef>
              <a:spcAft>
                <a:spcPts val="0"/>
              </a:spcAft>
              <a:defRPr/>
            </a:pPr>
            <a:r>
              <a:rPr lang="en-US" sz="1800" kern="0" smtClean="0">
                <a:solidFill>
                  <a:srgbClr val="FFFF00"/>
                </a:solidFill>
              </a:rPr>
              <a:t>NAND Flash</a:t>
            </a:r>
          </a:p>
        </p:txBody>
      </p:sp>
      <p:sp>
        <p:nvSpPr>
          <p:cNvPr id="61" name="Rectangle 60"/>
          <p:cNvSpPr/>
          <p:nvPr/>
        </p:nvSpPr>
        <p:spPr>
          <a:xfrm>
            <a:off x="107950" y="5805488"/>
            <a:ext cx="4572000" cy="646112"/>
          </a:xfrm>
          <a:prstGeom prst="rect">
            <a:avLst/>
          </a:prstGeom>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solidFill>
                  <a:srgbClr val="006633"/>
                </a:solidFill>
                <a:latin typeface="Tahoma" panose="020B0604030504040204" pitchFamily="34" charset="0"/>
              </a:rPr>
              <a:t>[Cai+, DATE 2012, ICCD 2012, DATE 2013, ITJ 2013, ICCD 2013, SIGMETRICS 2014]</a:t>
            </a:r>
            <a:endParaRPr lang="en-US" altLang="en-US" sz="1800">
              <a:solidFill>
                <a:srgbClr val="000000"/>
              </a:solidFill>
              <a:latin typeface="Tahoma" panose="020B0604030504040204" pitchFamily="34" charset="0"/>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3" name="Title 1"/>
          <p:cNvSpPr>
            <a:spLocks noGrp="1"/>
          </p:cNvSpPr>
          <p:nvPr>
            <p:ph type="title"/>
          </p:nvPr>
        </p:nvSpPr>
        <p:spPr/>
        <p:txBody>
          <a:bodyPr/>
          <a:lstStyle/>
          <a:p>
            <a:r>
              <a:rPr lang="en-US" altLang="en-US" sz="3600" smtClean="0"/>
              <a:t>Another Talk: NAND Flash Scaling Challenges</a:t>
            </a:r>
          </a:p>
        </p:txBody>
      </p:sp>
      <p:sp>
        <p:nvSpPr>
          <p:cNvPr id="632834" name="Content Placeholder 2"/>
          <p:cNvSpPr>
            <a:spLocks noGrp="1"/>
          </p:cNvSpPr>
          <p:nvPr>
            <p:ph idx="1"/>
          </p:nvPr>
        </p:nvSpPr>
        <p:spPr>
          <a:xfrm>
            <a:off x="228600" y="1196975"/>
            <a:ext cx="8610600" cy="5051425"/>
          </a:xfrm>
        </p:spPr>
        <p:txBody>
          <a:bodyPr/>
          <a:lstStyle/>
          <a:p>
            <a:r>
              <a:rPr lang="en-US" altLang="en-US" sz="2200" smtClean="0"/>
              <a:t>Cai+, “</a:t>
            </a:r>
            <a:r>
              <a:rPr lang="en-US" altLang="ja-JP" sz="2200" smtClean="0">
                <a:solidFill>
                  <a:srgbClr val="0000FF"/>
                </a:solidFill>
              </a:rPr>
              <a:t>Error Patterns in MLC NAND Flash Memory: Measurement, Characterization, and Analysis</a:t>
            </a:r>
            <a:r>
              <a:rPr lang="en-US" altLang="ja-JP" sz="2200" smtClean="0"/>
              <a:t>,</a:t>
            </a:r>
            <a:r>
              <a:rPr lang="en-US" altLang="en-US" sz="2200" smtClean="0"/>
              <a:t>”</a:t>
            </a:r>
            <a:r>
              <a:rPr lang="en-US" altLang="ja-JP" sz="2200" smtClean="0"/>
              <a:t> DATE 2012.</a:t>
            </a:r>
          </a:p>
          <a:p>
            <a:r>
              <a:rPr lang="en-US" altLang="en-US" sz="2200" smtClean="0"/>
              <a:t>Cai+, “</a:t>
            </a:r>
            <a:r>
              <a:rPr lang="en-US" altLang="ja-JP" sz="2200" smtClean="0">
                <a:solidFill>
                  <a:srgbClr val="0000FF"/>
                </a:solidFill>
              </a:rPr>
              <a:t>Flash Correct-and-Refresh: Retention-Aware Error Management for Increased Flash Memory Lifetime</a:t>
            </a:r>
            <a:r>
              <a:rPr lang="en-US" altLang="ja-JP" sz="2200" smtClean="0"/>
              <a:t>,</a:t>
            </a:r>
            <a:r>
              <a:rPr lang="en-US" altLang="en-US" sz="2200" smtClean="0"/>
              <a:t>”</a:t>
            </a:r>
            <a:r>
              <a:rPr lang="en-US" altLang="ja-JP" sz="2200" smtClean="0"/>
              <a:t> ICCD 2012.</a:t>
            </a:r>
          </a:p>
          <a:p>
            <a:r>
              <a:rPr lang="en-US" altLang="en-US" sz="2200" smtClean="0"/>
              <a:t>Cai+, “</a:t>
            </a:r>
            <a:r>
              <a:rPr lang="en-US" altLang="ja-JP" sz="2200" smtClean="0">
                <a:solidFill>
                  <a:srgbClr val="0000FF"/>
                </a:solidFill>
              </a:rPr>
              <a:t>Threshold Voltage Distribution in MLC NAND Flash Memory: Characterization, Analysis and Modeling</a:t>
            </a:r>
            <a:r>
              <a:rPr lang="en-US" altLang="ja-JP" sz="2200" smtClean="0"/>
              <a:t>,</a:t>
            </a:r>
            <a:r>
              <a:rPr lang="en-US" altLang="en-US" sz="2200" smtClean="0"/>
              <a:t>”</a:t>
            </a:r>
            <a:r>
              <a:rPr lang="en-US" altLang="ja-JP" sz="2200" smtClean="0"/>
              <a:t> DATE 2013.</a:t>
            </a:r>
          </a:p>
          <a:p>
            <a:r>
              <a:rPr lang="en-US" altLang="en-US" sz="2200" smtClean="0"/>
              <a:t>Cai+, “</a:t>
            </a:r>
            <a:r>
              <a:rPr lang="en-US" altLang="ja-JP" sz="2200" smtClean="0">
                <a:solidFill>
                  <a:srgbClr val="0000FF"/>
                </a:solidFill>
              </a:rPr>
              <a:t>Error Analysis and Retention-Aware Error Management for NAND Flash Memory</a:t>
            </a:r>
            <a:r>
              <a:rPr lang="en-US" altLang="ja-JP" sz="2200" smtClean="0"/>
              <a:t>,</a:t>
            </a:r>
            <a:r>
              <a:rPr lang="en-US" altLang="en-US" sz="2200" smtClean="0"/>
              <a:t>”</a:t>
            </a:r>
            <a:r>
              <a:rPr lang="en-US" altLang="ja-JP" sz="2200" smtClean="0"/>
              <a:t> Intel Tech Journal 2013.</a:t>
            </a:r>
          </a:p>
          <a:p>
            <a:r>
              <a:rPr lang="en-US" altLang="en-US" sz="2200" smtClean="0"/>
              <a:t>Cai+, “</a:t>
            </a:r>
            <a:r>
              <a:rPr lang="en-US" altLang="ja-JP" sz="2200" smtClean="0">
                <a:solidFill>
                  <a:srgbClr val="0000FF"/>
                </a:solidFill>
              </a:rPr>
              <a:t>Program Interference in MLC NAND Flash Memory: Characterization, Modeling, and Mitigation</a:t>
            </a:r>
            <a:r>
              <a:rPr lang="en-US" altLang="ja-JP" sz="2200" smtClean="0"/>
              <a:t>,</a:t>
            </a:r>
            <a:r>
              <a:rPr lang="en-US" altLang="en-US" sz="2200" smtClean="0"/>
              <a:t>”</a:t>
            </a:r>
            <a:r>
              <a:rPr lang="en-US" altLang="ja-JP" sz="2200" smtClean="0"/>
              <a:t> ICCD 2013.</a:t>
            </a:r>
          </a:p>
          <a:p>
            <a:r>
              <a:rPr lang="en-US" altLang="en-US" sz="2200" smtClean="0"/>
              <a:t>Cai+, “</a:t>
            </a:r>
            <a:r>
              <a:rPr lang="en-US" altLang="ja-JP" sz="2200" smtClean="0">
                <a:solidFill>
                  <a:srgbClr val="0000FF"/>
                </a:solidFill>
              </a:rPr>
              <a:t>Neighbor-Cell Assisted Error Correction for MLC NAND Flash Memories</a:t>
            </a:r>
            <a:r>
              <a:rPr lang="en-US" altLang="ja-JP" sz="2200" smtClean="0"/>
              <a:t>,</a:t>
            </a:r>
            <a:r>
              <a:rPr lang="en-US" altLang="en-US" sz="2200" smtClean="0"/>
              <a:t>”</a:t>
            </a:r>
            <a:r>
              <a:rPr lang="en-US" altLang="ja-JP" sz="2200" smtClean="0"/>
              <a:t> SIGMETRICS 2014.</a:t>
            </a:r>
          </a:p>
          <a:p>
            <a:endParaRPr lang="en-US" altLang="en-US" sz="2200" smtClean="0"/>
          </a:p>
        </p:txBody>
      </p:sp>
      <p:sp>
        <p:nvSpPr>
          <p:cNvPr id="6328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DDC17F6-2363-483B-B10F-17C19BF7EA5C}" type="slidenum">
              <a:rPr lang="en-US" altLang="en-US" sz="1600">
                <a:solidFill>
                  <a:srgbClr val="000000"/>
                </a:solidFill>
                <a:latin typeface="Garamond" panose="02020404030301010803" pitchFamily="18" charset="0"/>
              </a:rPr>
              <a:pPr eaLnBrk="1" hangingPunct="1"/>
              <a:t>65</a:t>
            </a:fld>
            <a:endParaRPr lang="en-US" altLang="en-US" sz="1600">
              <a:solidFill>
                <a:srgbClr val="000000"/>
              </a:solidFill>
              <a:latin typeface="Garamond" panose="02020404030301010803" pitchFamily="18" charset="0"/>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7" name="Title 1"/>
          <p:cNvSpPr>
            <a:spLocks noGrp="1"/>
          </p:cNvSpPr>
          <p:nvPr>
            <p:ph type="title"/>
          </p:nvPr>
        </p:nvSpPr>
        <p:spPr/>
        <p:txBody>
          <a:bodyPr/>
          <a:lstStyle/>
          <a:p>
            <a:r>
              <a:rPr lang="en-US" altLang="en-US" sz="3500" smtClean="0"/>
              <a:t>Error Management in MLC NAND Flash</a:t>
            </a:r>
          </a:p>
        </p:txBody>
      </p:sp>
      <p:sp>
        <p:nvSpPr>
          <p:cNvPr id="3" name="Content Placeholder 2"/>
          <p:cNvSpPr>
            <a:spLocks noGrp="1"/>
          </p:cNvSpPr>
          <p:nvPr>
            <p:ph idx="1"/>
          </p:nvPr>
        </p:nvSpPr>
        <p:spPr>
          <a:xfrm>
            <a:off x="228600" y="1117600"/>
            <a:ext cx="8915400" cy="5130800"/>
          </a:xfrm>
        </p:spPr>
        <p:txBody>
          <a:bodyPr/>
          <a:lstStyle/>
          <a:p>
            <a:r>
              <a:rPr lang="en-US" altLang="en-US" sz="2300" smtClean="0"/>
              <a:t>Problem: MLC NAND flash memory reliability/endurance is a key challenge for satisfying future storage systems’ requirements</a:t>
            </a:r>
          </a:p>
          <a:p>
            <a:endParaRPr lang="en-US" altLang="en-US" sz="2000" smtClean="0"/>
          </a:p>
          <a:p>
            <a:r>
              <a:rPr lang="en-US" altLang="en-US" sz="2300" smtClean="0"/>
              <a:t>Our Goals: (1) </a:t>
            </a:r>
            <a:r>
              <a:rPr lang="en-US" altLang="en-US" sz="2300" smtClean="0">
                <a:solidFill>
                  <a:srgbClr val="0000FF"/>
                </a:solidFill>
              </a:rPr>
              <a:t>Build reliable error models for NAND flash memory via experimental characterization</a:t>
            </a:r>
            <a:r>
              <a:rPr lang="en-US" altLang="en-US" sz="2300" smtClean="0"/>
              <a:t>, (2) </a:t>
            </a:r>
            <a:r>
              <a:rPr lang="en-US" altLang="en-US" sz="2300" smtClean="0">
                <a:solidFill>
                  <a:srgbClr val="0000FF"/>
                </a:solidFill>
              </a:rPr>
              <a:t>Develop efficient techniques to improve reliability and endurance</a:t>
            </a:r>
          </a:p>
          <a:p>
            <a:endParaRPr lang="en-US" altLang="en-US" sz="2000" smtClean="0"/>
          </a:p>
          <a:p>
            <a:r>
              <a:rPr lang="en-US" altLang="en-US" sz="2300" smtClean="0"/>
              <a:t>This talk provides a “flash” summary of our recent results published in the past 3 years:</a:t>
            </a:r>
          </a:p>
          <a:p>
            <a:pPr lvl="1"/>
            <a:r>
              <a:rPr lang="en-US" altLang="en-US" sz="2000" smtClean="0">
                <a:solidFill>
                  <a:srgbClr val="FF0000"/>
                </a:solidFill>
              </a:rPr>
              <a:t>Experimental error and threshold voltage characterization </a:t>
            </a:r>
            <a:r>
              <a:rPr lang="en-US" altLang="en-US" sz="1600" b="1" smtClean="0">
                <a:solidFill>
                  <a:srgbClr val="2C6123"/>
                </a:solidFill>
              </a:rPr>
              <a:t>[DATE’12&amp;13]</a:t>
            </a:r>
          </a:p>
          <a:p>
            <a:pPr lvl="1"/>
            <a:r>
              <a:rPr lang="en-US" altLang="en-US" sz="2000" smtClean="0">
                <a:solidFill>
                  <a:srgbClr val="FF0000"/>
                </a:solidFill>
              </a:rPr>
              <a:t>Retention-aware error management </a:t>
            </a:r>
            <a:r>
              <a:rPr lang="en-US" altLang="en-US" sz="1600" b="1" smtClean="0">
                <a:solidFill>
                  <a:srgbClr val="2C6123"/>
                </a:solidFill>
              </a:rPr>
              <a:t>[ICCD’12]</a:t>
            </a:r>
            <a:endParaRPr lang="en-US" altLang="en-US" sz="2000" smtClean="0"/>
          </a:p>
          <a:p>
            <a:pPr lvl="1"/>
            <a:r>
              <a:rPr lang="en-US" altLang="en-US" sz="2000" smtClean="0">
                <a:solidFill>
                  <a:srgbClr val="FF0000"/>
                </a:solidFill>
              </a:rPr>
              <a:t>Program interference analysis and read reference V prediction </a:t>
            </a:r>
            <a:r>
              <a:rPr lang="en-US" altLang="en-US" sz="1600" b="1" smtClean="0">
                <a:solidFill>
                  <a:srgbClr val="2C6123"/>
                </a:solidFill>
              </a:rPr>
              <a:t>[ICCD’13]</a:t>
            </a:r>
            <a:endParaRPr lang="en-US" altLang="en-US" sz="2000" smtClean="0"/>
          </a:p>
          <a:p>
            <a:pPr lvl="1"/>
            <a:r>
              <a:rPr lang="en-US" altLang="en-US" sz="2000" smtClean="0">
                <a:solidFill>
                  <a:srgbClr val="FF0000"/>
                </a:solidFill>
              </a:rPr>
              <a:t>Neighbor-assisted error correction </a:t>
            </a:r>
            <a:r>
              <a:rPr lang="en-US" altLang="en-US" sz="1600" b="1" smtClean="0">
                <a:solidFill>
                  <a:srgbClr val="2C6123"/>
                </a:solidFill>
              </a:rPr>
              <a:t>[SIGMETRICS’14]</a:t>
            </a:r>
            <a:endParaRPr lang="en-US" altLang="en-US" sz="2000" smtClean="0"/>
          </a:p>
        </p:txBody>
      </p:sp>
      <p:sp>
        <p:nvSpPr>
          <p:cNvPr id="6338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6AA16DF-E7F8-429C-AF9D-1A9EE686F6D6}" type="slidenum">
              <a:rPr lang="en-US" altLang="en-US" sz="1600">
                <a:solidFill>
                  <a:srgbClr val="000000"/>
                </a:solidFill>
                <a:latin typeface="Garamond" panose="02020404030301010803" pitchFamily="18" charset="0"/>
              </a:rPr>
              <a:pPr eaLnBrk="1" hangingPunct="1"/>
              <a:t>66</a:t>
            </a:fld>
            <a:endParaRPr lang="en-US" altLang="en-US" sz="1600">
              <a:solidFill>
                <a:srgbClr val="000000"/>
              </a:solidFill>
              <a:latin typeface="Garamond" panose="02020404030301010803" pitchFamily="18" charset="0"/>
            </a:endParaRPr>
          </a:p>
        </p:txBody>
      </p:sp>
      <p:pic>
        <p:nvPicPr>
          <p:cNvPr id="633860" name="Picture 6" descr="FMS_logo_lightbluematte_3C5CAE.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3350" y="88900"/>
            <a:ext cx="1276350"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1" name="Title 1"/>
          <p:cNvSpPr>
            <a:spLocks noGrp="1"/>
          </p:cNvSpPr>
          <p:nvPr>
            <p:ph type="title"/>
          </p:nvPr>
        </p:nvSpPr>
        <p:spPr/>
        <p:txBody>
          <a:bodyPr/>
          <a:lstStyle/>
          <a:p>
            <a:r>
              <a:rPr lang="en-US" altLang="en-US" smtClean="0"/>
              <a:t>Tolerating DRAM: Example Techniques</a:t>
            </a:r>
          </a:p>
        </p:txBody>
      </p:sp>
      <p:sp>
        <p:nvSpPr>
          <p:cNvPr id="3" name="Content Placeholder 2"/>
          <p:cNvSpPr>
            <a:spLocks noGrp="1"/>
          </p:cNvSpPr>
          <p:nvPr>
            <p:ph idx="1"/>
          </p:nvPr>
        </p:nvSpPr>
        <p:spPr>
          <a:xfrm>
            <a:off x="228600" y="1196975"/>
            <a:ext cx="8610600" cy="4876800"/>
          </a:xfrm>
        </p:spPr>
        <p:txBody>
          <a:bodyPr/>
          <a:lstStyle/>
          <a:p>
            <a:r>
              <a:rPr lang="en-US" altLang="en-US" smtClean="0"/>
              <a:t>Retention-Aware DRAM Refresh: </a:t>
            </a:r>
            <a:r>
              <a:rPr lang="en-US" altLang="en-US" smtClean="0">
                <a:solidFill>
                  <a:srgbClr val="0000FF"/>
                </a:solidFill>
              </a:rPr>
              <a:t>Reducing Refresh Impact</a:t>
            </a:r>
          </a:p>
          <a:p>
            <a:endParaRPr lang="en-US" altLang="en-US" smtClean="0">
              <a:solidFill>
                <a:srgbClr val="0000FF"/>
              </a:solidFill>
            </a:endParaRPr>
          </a:p>
          <a:p>
            <a:r>
              <a:rPr lang="en-US" altLang="en-US" smtClean="0"/>
              <a:t>Refresh Access Parallelization: </a:t>
            </a:r>
            <a:r>
              <a:rPr lang="en-US" altLang="en-US" smtClean="0">
                <a:solidFill>
                  <a:srgbClr val="0000FF"/>
                </a:solidFill>
              </a:rPr>
              <a:t>Reducing Refresh Impact</a:t>
            </a:r>
          </a:p>
          <a:p>
            <a:pPr>
              <a:buFont typeface="Wingdings" panose="05000000000000000000" pitchFamily="2" charset="2"/>
              <a:buNone/>
            </a:pPr>
            <a:endParaRPr lang="en-US" altLang="en-US" smtClean="0">
              <a:solidFill>
                <a:srgbClr val="0000FF"/>
              </a:solidFill>
            </a:endParaRPr>
          </a:p>
          <a:p>
            <a:r>
              <a:rPr lang="en-US" altLang="en-US" smtClean="0"/>
              <a:t>Tiered-Latency DRAM: </a:t>
            </a:r>
            <a:r>
              <a:rPr lang="en-US" altLang="en-US" smtClean="0">
                <a:solidFill>
                  <a:srgbClr val="0000FF"/>
                </a:solidFill>
              </a:rPr>
              <a:t>Reducing DRAM Latency</a:t>
            </a:r>
          </a:p>
          <a:p>
            <a:endParaRPr lang="en-US" altLang="en-US" smtClean="0"/>
          </a:p>
          <a:p>
            <a:r>
              <a:rPr lang="en-US" altLang="en-US" smtClean="0"/>
              <a:t>RowClone: </a:t>
            </a:r>
            <a:r>
              <a:rPr lang="en-US" altLang="en-US" smtClean="0">
                <a:solidFill>
                  <a:srgbClr val="0000FF"/>
                </a:solidFill>
              </a:rPr>
              <a:t>Accelerating Page Copy and Initialization </a:t>
            </a:r>
          </a:p>
          <a:p>
            <a:endParaRPr lang="en-US" altLang="en-US" smtClean="0"/>
          </a:p>
          <a:p>
            <a:r>
              <a:rPr lang="en-US" altLang="en-US" smtClean="0"/>
              <a:t>Subarray-Level Parallelism: </a:t>
            </a:r>
            <a:r>
              <a:rPr lang="en-US" altLang="en-US" smtClean="0">
                <a:solidFill>
                  <a:srgbClr val="0000FF"/>
                </a:solidFill>
              </a:rPr>
              <a:t>Reducing Bank Conflict Impact</a:t>
            </a:r>
          </a:p>
          <a:p>
            <a:endParaRPr lang="en-US" altLang="en-US" smtClean="0">
              <a:solidFill>
                <a:srgbClr val="0000FF"/>
              </a:solidFill>
            </a:endParaRPr>
          </a:p>
          <a:p>
            <a:r>
              <a:rPr lang="en-US" altLang="en-US" smtClean="0"/>
              <a:t>Base-Delta-Immediate Compression and Linearly Compressed Pages:</a:t>
            </a:r>
            <a:r>
              <a:rPr lang="en-US" altLang="en-US" smtClean="0">
                <a:solidFill>
                  <a:srgbClr val="0000FF"/>
                </a:solidFill>
              </a:rPr>
              <a:t> Efficient Cache &amp; Memory Compression</a:t>
            </a:r>
          </a:p>
          <a:p>
            <a:pPr>
              <a:buFont typeface="Wingdings" panose="05000000000000000000" pitchFamily="2" charset="2"/>
              <a:buNone/>
            </a:pPr>
            <a:endParaRPr lang="en-US" altLang="en-US" smtClean="0"/>
          </a:p>
        </p:txBody>
      </p:sp>
      <p:sp>
        <p:nvSpPr>
          <p:cNvPr id="63488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407419A-99C1-4A71-9F21-F422F3EE62B6}" type="slidenum">
              <a:rPr lang="en-US" altLang="en-US" sz="1600">
                <a:solidFill>
                  <a:srgbClr val="000000"/>
                </a:solidFill>
                <a:latin typeface="Garamond" panose="02020404030301010803" pitchFamily="18" charset="0"/>
              </a:rPr>
              <a:pPr eaLnBrk="1" hangingPunct="1"/>
              <a:t>67</a:t>
            </a:fld>
            <a:endParaRPr lang="en-US" altLang="en-US" sz="1600">
              <a:solidFill>
                <a:srgbClr val="000000"/>
              </a:solidFill>
              <a:latin typeface="Garamond" panose="02020404030301010803" pitchFamily="18" charset="0"/>
            </a:endParaRPr>
          </a:p>
        </p:txBody>
      </p:sp>
      <p:sp>
        <p:nvSpPr>
          <p:cNvPr id="6" name="Rectangle 5"/>
          <p:cNvSpPr/>
          <p:nvPr/>
        </p:nvSpPr>
        <p:spPr>
          <a:xfrm>
            <a:off x="539750" y="2965450"/>
            <a:ext cx="6624638" cy="50482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Tahoma" panose="020B0604030504040204" pitchFamily="34" charset="0"/>
            </a:endParaRPr>
          </a:p>
        </p:txBody>
      </p:sp>
      <p:sp>
        <p:nvSpPr>
          <p:cNvPr id="5" name="TextBox 4"/>
          <p:cNvSpPr txBox="1"/>
          <p:nvPr/>
        </p:nvSpPr>
        <p:spPr>
          <a:xfrm>
            <a:off x="-555625" y="2674938"/>
            <a:ext cx="185737" cy="369887"/>
          </a:xfrm>
          <a:prstGeom prst="rect">
            <a:avLst/>
          </a:prstGeom>
          <a:noFill/>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Tahom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5" name="Title 1"/>
          <p:cNvSpPr txBox="1">
            <a:spLocks/>
          </p:cNvSpPr>
          <p:nvPr/>
        </p:nvSpPr>
        <p:spPr bwMode="auto">
          <a:xfrm>
            <a:off x="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4000" b="1">
                <a:solidFill>
                  <a:srgbClr val="000000"/>
                </a:solidFill>
                <a:latin typeface="Calibri" panose="020F0502020204030204" pitchFamily="34" charset="0"/>
              </a:rPr>
              <a:t>DRAM Latency-Capacity Trend</a:t>
            </a:r>
          </a:p>
        </p:txBody>
      </p:sp>
      <p:graphicFrame>
        <p:nvGraphicFramePr>
          <p:cNvPr id="7" name="Chart 6"/>
          <p:cNvGraphicFramePr>
            <a:graphicFrameLocks/>
          </p:cNvGraphicFramePr>
          <p:nvPr/>
        </p:nvGraphicFramePr>
        <p:xfrm>
          <a:off x="304800" y="885825"/>
          <a:ext cx="84582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248400" y="1600200"/>
            <a:ext cx="1123950" cy="646113"/>
          </a:xfrm>
          <a:prstGeom prst="rect">
            <a:avLst/>
          </a:prstGeom>
          <a:noFill/>
        </p:spPr>
        <p:txBody>
          <a:bodyPr>
            <a:spAutoFit/>
          </a:bodyPr>
          <a:lstStyle/>
          <a:p>
            <a:pPr algn="ctr" fontAlgn="auto">
              <a:spcBef>
                <a:spcPts val="0"/>
              </a:spcBef>
              <a:spcAft>
                <a:spcPts val="0"/>
              </a:spcAft>
              <a:defRPr/>
            </a:pPr>
            <a:r>
              <a:rPr lang="en-US" sz="3600" b="1" dirty="0">
                <a:solidFill>
                  <a:srgbClr val="4F81BD"/>
                </a:solidFill>
                <a:latin typeface="Calibri"/>
                <a:ea typeface="+mn-ea"/>
              </a:rPr>
              <a:t>16X</a:t>
            </a:r>
          </a:p>
        </p:txBody>
      </p:sp>
      <p:sp>
        <p:nvSpPr>
          <p:cNvPr id="9" name="TextBox 8"/>
          <p:cNvSpPr txBox="1"/>
          <p:nvPr/>
        </p:nvSpPr>
        <p:spPr>
          <a:xfrm>
            <a:off x="6248400" y="3276600"/>
            <a:ext cx="1123950" cy="646113"/>
          </a:xfrm>
          <a:prstGeom prst="rect">
            <a:avLst/>
          </a:prstGeom>
          <a:noFill/>
        </p:spPr>
        <p:txBody>
          <a:bodyPr>
            <a:spAutoFit/>
          </a:bodyPr>
          <a:lstStyle/>
          <a:p>
            <a:pPr algn="ctr" fontAlgn="auto">
              <a:spcBef>
                <a:spcPts val="0"/>
              </a:spcBef>
              <a:spcAft>
                <a:spcPts val="0"/>
              </a:spcAft>
              <a:defRPr/>
            </a:pPr>
            <a:r>
              <a:rPr lang="en-US" sz="3600" b="1">
                <a:solidFill>
                  <a:srgbClr val="C0504D"/>
                </a:solidFill>
                <a:latin typeface="Calibri"/>
                <a:ea typeface="+mn-ea"/>
              </a:rPr>
              <a:t>-20%</a:t>
            </a:r>
          </a:p>
        </p:txBody>
      </p:sp>
      <p:sp>
        <p:nvSpPr>
          <p:cNvPr id="3" name="TextBox 2"/>
          <p:cNvSpPr txBox="1"/>
          <p:nvPr/>
        </p:nvSpPr>
        <p:spPr>
          <a:xfrm>
            <a:off x="304800" y="5715000"/>
            <a:ext cx="8534400" cy="1077913"/>
          </a:xfrm>
          <a:prstGeom prst="rect">
            <a:avLst/>
          </a:prstGeom>
          <a:noFill/>
        </p:spPr>
        <p:txBody>
          <a:bodyPr>
            <a:spAutoFit/>
          </a:bodyPr>
          <a:lstStyle/>
          <a:p>
            <a:pPr fontAlgn="auto">
              <a:spcBef>
                <a:spcPts val="0"/>
              </a:spcBef>
              <a:spcAft>
                <a:spcPts val="0"/>
              </a:spcAft>
              <a:defRPr/>
            </a:pPr>
            <a:r>
              <a:rPr lang="en-US" sz="3200" i="1" dirty="0">
                <a:solidFill>
                  <a:srgbClr val="FF0000"/>
                </a:solidFill>
                <a:latin typeface="Calibri"/>
                <a:ea typeface="+mn-ea"/>
              </a:rPr>
              <a:t>DRAM latency continues to be a critical bottleneck, especially for response time-sensitive workloads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304800" y="4876800"/>
            <a:ext cx="8534400" cy="584200"/>
          </a:xfrm>
          <a:prstGeom prst="rect">
            <a:avLst/>
          </a:prstGeom>
          <a:noFill/>
        </p:spPr>
        <p:txBody>
          <a:bodyPr>
            <a:spAutoFit/>
          </a:bodyPr>
          <a:lstStyle/>
          <a:p>
            <a:pPr fontAlgn="auto">
              <a:spcBef>
                <a:spcPts val="0"/>
              </a:spcBef>
              <a:spcAft>
                <a:spcPts val="0"/>
              </a:spcAft>
              <a:defRPr/>
            </a:pPr>
            <a:r>
              <a:rPr lang="en-US" sz="3200" i="1" dirty="0">
                <a:solidFill>
                  <a:prstClr val="black"/>
                </a:solidFill>
                <a:latin typeface="Calibri"/>
                <a:ea typeface="+mn-ea"/>
              </a:rPr>
              <a:t>DRAM Latency = </a:t>
            </a:r>
            <a:r>
              <a:rPr lang="en-US" sz="3200" b="1" i="1" dirty="0" err="1">
                <a:solidFill>
                  <a:srgbClr val="FF0000"/>
                </a:solidFill>
                <a:latin typeface="Calibri"/>
                <a:ea typeface="+mn-ea"/>
              </a:rPr>
              <a:t>Subarray</a:t>
            </a:r>
            <a:r>
              <a:rPr lang="en-US" sz="3200" b="1" i="1" dirty="0">
                <a:solidFill>
                  <a:srgbClr val="FF0000"/>
                </a:solidFill>
                <a:latin typeface="Calibri"/>
                <a:ea typeface="+mn-ea"/>
              </a:rPr>
              <a:t> Latency</a:t>
            </a:r>
            <a:r>
              <a:rPr lang="en-US" sz="3200" i="1" dirty="0">
                <a:solidFill>
                  <a:prstClr val="black"/>
                </a:solidFill>
                <a:latin typeface="Calibri"/>
                <a:ea typeface="+mn-ea"/>
              </a:rPr>
              <a:t> + I/O Latency</a:t>
            </a:r>
          </a:p>
        </p:txBody>
      </p:sp>
      <p:sp>
        <p:nvSpPr>
          <p:cNvPr id="636930" name="Title 1"/>
          <p:cNvSpPr>
            <a:spLocks noGrp="1"/>
          </p:cNvSpPr>
          <p:nvPr>
            <p:ph type="title"/>
          </p:nvPr>
        </p:nvSpPr>
        <p:spPr>
          <a:xfrm>
            <a:off x="0" y="0"/>
            <a:ext cx="8991600" cy="838200"/>
          </a:xfrm>
        </p:spPr>
        <p:txBody>
          <a:bodyPr/>
          <a:lstStyle/>
          <a:p>
            <a:r>
              <a:rPr lang="en-US" altLang="en-US" smtClean="0"/>
              <a:t>   What Causes the Long Latency?</a:t>
            </a:r>
          </a:p>
        </p:txBody>
      </p:sp>
      <p:sp>
        <p:nvSpPr>
          <p:cNvPr id="490" name="Rectangle 489"/>
          <p:cNvSpPr/>
          <p:nvPr/>
        </p:nvSpPr>
        <p:spPr>
          <a:xfrm>
            <a:off x="3124200" y="762000"/>
            <a:ext cx="2743200" cy="381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i="1">
                <a:solidFill>
                  <a:prstClr val="black"/>
                </a:solidFill>
              </a:rPr>
              <a:t>DRAM Chip</a:t>
            </a:r>
          </a:p>
        </p:txBody>
      </p:sp>
      <p:sp>
        <p:nvSpPr>
          <p:cNvPr id="72" name="Rectangle 71"/>
          <p:cNvSpPr/>
          <p:nvPr/>
        </p:nvSpPr>
        <p:spPr>
          <a:xfrm rot="10800000" flipV="1">
            <a:off x="3124200" y="1219200"/>
            <a:ext cx="2743200" cy="27432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73" name="Straight Connector 72"/>
          <p:cNvCxnSpPr/>
          <p:nvPr/>
        </p:nvCxnSpPr>
        <p:spPr>
          <a:xfrm>
            <a:off x="3124200" y="4495800"/>
            <a:ext cx="2743200" cy="0"/>
          </a:xfrm>
          <a:prstGeom prst="line">
            <a:avLst/>
          </a:prstGeom>
          <a:ln w="1270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endCxn id="72" idx="2"/>
          </p:cNvCxnSpPr>
          <p:nvPr/>
        </p:nvCxnSpPr>
        <p:spPr>
          <a:xfrm flipV="1">
            <a:off x="4495800" y="3962400"/>
            <a:ext cx="0" cy="45720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3048000" y="4038600"/>
            <a:ext cx="1371600" cy="381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i="1">
                <a:solidFill>
                  <a:prstClr val="black"/>
                </a:solidFill>
              </a:rPr>
              <a:t>channel</a:t>
            </a:r>
          </a:p>
        </p:txBody>
      </p:sp>
      <p:sp>
        <p:nvSpPr>
          <p:cNvPr id="20" name="Rectangle 19"/>
          <p:cNvSpPr/>
          <p:nvPr/>
        </p:nvSpPr>
        <p:spPr>
          <a:xfrm rot="10800000" flipV="1">
            <a:off x="3276600" y="3276600"/>
            <a:ext cx="2438400" cy="5334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sp>
        <p:nvSpPr>
          <p:cNvPr id="21" name="Rectangle 20"/>
          <p:cNvSpPr/>
          <p:nvPr/>
        </p:nvSpPr>
        <p:spPr>
          <a:xfrm rot="10800000" flipV="1">
            <a:off x="3276600" y="1371600"/>
            <a:ext cx="2438400"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22" name="Straight Connector 21"/>
          <p:cNvCxnSpPr/>
          <p:nvPr/>
        </p:nvCxnSpPr>
        <p:spPr>
          <a:xfrm flipV="1">
            <a:off x="4495800" y="2819400"/>
            <a:ext cx="0" cy="45720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276600" y="1371600"/>
            <a:ext cx="2438400" cy="6096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i="1">
                <a:solidFill>
                  <a:prstClr val="black"/>
                </a:solidFill>
              </a:rPr>
              <a:t>cell array</a:t>
            </a:r>
          </a:p>
        </p:txBody>
      </p:sp>
      <p:sp>
        <p:nvSpPr>
          <p:cNvPr id="24" name="Rectangle 23"/>
          <p:cNvSpPr/>
          <p:nvPr/>
        </p:nvSpPr>
        <p:spPr>
          <a:xfrm>
            <a:off x="3276600" y="3276600"/>
            <a:ext cx="2438400" cy="533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i="1">
                <a:solidFill>
                  <a:prstClr val="black"/>
                </a:solidFill>
              </a:rPr>
              <a:t>I/O</a:t>
            </a:r>
          </a:p>
        </p:txBody>
      </p:sp>
      <p:grpSp>
        <p:nvGrpSpPr>
          <p:cNvPr id="70" name="Group 69"/>
          <p:cNvGrpSpPr>
            <a:grpSpLocks/>
          </p:cNvGrpSpPr>
          <p:nvPr/>
        </p:nvGrpSpPr>
        <p:grpSpPr bwMode="auto">
          <a:xfrm>
            <a:off x="3048000" y="762000"/>
            <a:ext cx="2819400" cy="3733800"/>
            <a:chOff x="2743189" y="761998"/>
            <a:chExt cx="2819411" cy="3733802"/>
          </a:xfrm>
        </p:grpSpPr>
        <p:sp>
          <p:nvSpPr>
            <p:cNvPr id="74" name="Rectangle 73"/>
            <p:cNvSpPr/>
            <p:nvPr/>
          </p:nvSpPr>
          <p:spPr>
            <a:xfrm>
              <a:off x="2819389" y="761998"/>
              <a:ext cx="2743211" cy="381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i="1">
                  <a:solidFill>
                    <a:prstClr val="black"/>
                  </a:solidFill>
                </a:rPr>
                <a:t>DRAM Chip</a:t>
              </a:r>
            </a:p>
          </p:txBody>
        </p:sp>
        <p:sp>
          <p:nvSpPr>
            <p:cNvPr id="75" name="Rectangle 74"/>
            <p:cNvSpPr/>
            <p:nvPr/>
          </p:nvSpPr>
          <p:spPr>
            <a:xfrm rot="10800000" flipV="1">
              <a:off x="2819389" y="1219198"/>
              <a:ext cx="2743211" cy="2743201"/>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77" name="Straight Connector 76"/>
            <p:cNvCxnSpPr/>
            <p:nvPr/>
          </p:nvCxnSpPr>
          <p:spPr>
            <a:xfrm>
              <a:off x="2819389" y="4495800"/>
              <a:ext cx="2743211" cy="0"/>
            </a:xfrm>
            <a:prstGeom prst="line">
              <a:avLst/>
            </a:prstGeom>
            <a:ln w="1270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endCxn id="75" idx="2"/>
            </p:cNvCxnSpPr>
            <p:nvPr/>
          </p:nvCxnSpPr>
          <p:spPr>
            <a:xfrm flipV="1">
              <a:off x="4190995" y="3962400"/>
              <a:ext cx="0" cy="45720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2743189" y="4038600"/>
              <a:ext cx="1371605" cy="381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i="1">
                  <a:solidFill>
                    <a:prstClr val="black"/>
                  </a:solidFill>
                </a:rPr>
                <a:t>channel</a:t>
              </a:r>
            </a:p>
          </p:txBody>
        </p:sp>
        <p:sp>
          <p:nvSpPr>
            <p:cNvPr id="81" name="Rectangle 80"/>
            <p:cNvSpPr/>
            <p:nvPr/>
          </p:nvSpPr>
          <p:spPr>
            <a:xfrm rot="10800000" flipV="1">
              <a:off x="2971790" y="3276599"/>
              <a:ext cx="2438410" cy="5334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3600" b="1">
                <a:solidFill>
                  <a:srgbClr val="000000"/>
                </a:solidFill>
                <a:latin typeface="Calibri" panose="020F0502020204030204" pitchFamily="34" charset="0"/>
              </a:endParaRPr>
            </a:p>
          </p:txBody>
        </p:sp>
        <p:cxnSp>
          <p:nvCxnSpPr>
            <p:cNvPr id="82" name="Straight Connector 81"/>
            <p:cNvCxnSpPr/>
            <p:nvPr/>
          </p:nvCxnSpPr>
          <p:spPr>
            <a:xfrm flipV="1">
              <a:off x="4190995" y="2849562"/>
              <a:ext cx="0" cy="427037"/>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2971790" y="3276599"/>
              <a:ext cx="2438410" cy="533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i="1">
                  <a:solidFill>
                    <a:prstClr val="black"/>
                  </a:solidFill>
                </a:rPr>
                <a:t>I/O</a:t>
              </a:r>
            </a:p>
          </p:txBody>
        </p:sp>
        <p:sp>
          <p:nvSpPr>
            <p:cNvPr id="88" name="Rectangle 87"/>
            <p:cNvSpPr/>
            <p:nvPr/>
          </p:nvSpPr>
          <p:spPr>
            <a:xfrm rot="10800000" flipV="1">
              <a:off x="2971790" y="1371598"/>
              <a:ext cx="2438410" cy="1447801"/>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sp>
          <p:nvSpPr>
            <p:cNvPr id="89" name="Rectangle 88"/>
            <p:cNvSpPr/>
            <p:nvPr/>
          </p:nvSpPr>
          <p:spPr>
            <a:xfrm rot="10800000" flipV="1">
              <a:off x="3047990" y="1438273"/>
              <a:ext cx="2286009" cy="371475"/>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4000" b="1">
                <a:solidFill>
                  <a:srgbClr val="000000"/>
                </a:solidFill>
                <a:latin typeface="Calibri" panose="020F0502020204030204" pitchFamily="34" charset="0"/>
              </a:endParaRPr>
            </a:p>
          </p:txBody>
        </p:sp>
        <p:sp>
          <p:nvSpPr>
            <p:cNvPr id="90" name="Rectangle 89"/>
            <p:cNvSpPr/>
            <p:nvPr/>
          </p:nvSpPr>
          <p:spPr>
            <a:xfrm rot="10800000" flipV="1">
              <a:off x="3047990" y="2343149"/>
              <a:ext cx="2286009" cy="41116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sp>
          <p:nvSpPr>
            <p:cNvPr id="91" name="Rectangle 90"/>
            <p:cNvSpPr/>
            <p:nvPr/>
          </p:nvSpPr>
          <p:spPr>
            <a:xfrm>
              <a:off x="3047990" y="1428748"/>
              <a:ext cx="2286009" cy="381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i="1" dirty="0" err="1">
                  <a:solidFill>
                    <a:prstClr val="black"/>
                  </a:solidFill>
                </a:rPr>
                <a:t>subarray</a:t>
              </a:r>
              <a:endParaRPr lang="en-US" sz="2800" b="1" i="1" dirty="0">
                <a:solidFill>
                  <a:prstClr val="black"/>
                </a:solidFill>
              </a:endParaRPr>
            </a:p>
          </p:txBody>
        </p:sp>
        <p:sp>
          <p:nvSpPr>
            <p:cNvPr id="92" name="Rectangle 91"/>
            <p:cNvSpPr/>
            <p:nvPr/>
          </p:nvSpPr>
          <p:spPr>
            <a:xfrm rot="10800000" flipV="1">
              <a:off x="3047990" y="1876424"/>
              <a:ext cx="2286009" cy="41116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grpSp>
      <p:sp>
        <p:nvSpPr>
          <p:cNvPr id="53" name="TextBox 52"/>
          <p:cNvSpPr txBox="1"/>
          <p:nvPr/>
        </p:nvSpPr>
        <p:spPr>
          <a:xfrm>
            <a:off x="304800" y="4876800"/>
            <a:ext cx="8534400" cy="584200"/>
          </a:xfrm>
          <a:prstGeom prst="rect">
            <a:avLst/>
          </a:prstGeom>
          <a:noFill/>
        </p:spPr>
        <p:txBody>
          <a:bodyPr>
            <a:spAutoFit/>
          </a:bodyPr>
          <a:lstStyle/>
          <a:p>
            <a:pPr fontAlgn="auto">
              <a:spcBef>
                <a:spcPts val="0"/>
              </a:spcBef>
              <a:spcAft>
                <a:spcPts val="0"/>
              </a:spcAft>
              <a:defRPr/>
            </a:pPr>
            <a:r>
              <a:rPr lang="en-US" sz="3200" i="1" dirty="0">
                <a:solidFill>
                  <a:prstClr val="black"/>
                </a:solidFill>
                <a:latin typeface="Calibri"/>
                <a:ea typeface="+mn-ea"/>
              </a:rPr>
              <a:t>DRAM Latency = </a:t>
            </a:r>
            <a:r>
              <a:rPr lang="en-US" sz="3200" i="1" dirty="0" err="1">
                <a:solidFill>
                  <a:prstClr val="black"/>
                </a:solidFill>
                <a:latin typeface="Calibri"/>
                <a:ea typeface="+mn-ea"/>
              </a:rPr>
              <a:t>Subarray</a:t>
            </a:r>
            <a:r>
              <a:rPr lang="en-US" sz="3200" i="1" dirty="0">
                <a:solidFill>
                  <a:prstClr val="black"/>
                </a:solidFill>
                <a:latin typeface="Calibri"/>
                <a:ea typeface="+mn-ea"/>
              </a:rPr>
              <a:t> Latency + I/O Latency</a:t>
            </a:r>
          </a:p>
        </p:txBody>
      </p:sp>
      <p:grpSp>
        <p:nvGrpSpPr>
          <p:cNvPr id="12" name="Group 11"/>
          <p:cNvGrpSpPr>
            <a:grpSpLocks/>
          </p:cNvGrpSpPr>
          <p:nvPr/>
        </p:nvGrpSpPr>
        <p:grpSpPr bwMode="auto">
          <a:xfrm>
            <a:off x="3048000" y="4800600"/>
            <a:ext cx="5562600" cy="1676400"/>
            <a:chOff x="2895600" y="4724400"/>
            <a:chExt cx="5562600" cy="1676400"/>
          </a:xfrm>
        </p:grpSpPr>
        <p:sp>
          <p:nvSpPr>
            <p:cNvPr id="5" name="Oval 4"/>
            <p:cNvSpPr/>
            <p:nvPr/>
          </p:nvSpPr>
          <p:spPr>
            <a:xfrm>
              <a:off x="2895600" y="4724400"/>
              <a:ext cx="3200400" cy="838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cxnSp>
          <p:nvCxnSpPr>
            <p:cNvPr id="7" name="Straight Arrow Connector 6"/>
            <p:cNvCxnSpPr/>
            <p:nvPr/>
          </p:nvCxnSpPr>
          <p:spPr>
            <a:xfrm>
              <a:off x="4503738" y="6019800"/>
              <a:ext cx="830262" cy="0"/>
            </a:xfrm>
            <a:prstGeom prst="straightConnector1">
              <a:avLst/>
            </a:prstGeom>
            <a:ln w="76200" cap="rnd">
              <a:solidFill>
                <a:srgbClr val="FF0000"/>
              </a:solidFill>
              <a:headEnd type="none" w="lg" len="med"/>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endCxn id="5" idx="4"/>
            </p:cNvCxnSpPr>
            <p:nvPr/>
          </p:nvCxnSpPr>
          <p:spPr>
            <a:xfrm flipV="1">
              <a:off x="4495800" y="5562600"/>
              <a:ext cx="0" cy="457200"/>
            </a:xfrm>
            <a:prstGeom prst="line">
              <a:avLst/>
            </a:prstGeom>
            <a:ln w="76200" cap="rnd">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5486400" y="5692775"/>
              <a:ext cx="2971800" cy="708025"/>
            </a:xfrm>
            <a:prstGeom prst="rect">
              <a:avLst/>
            </a:prstGeom>
            <a:noFill/>
          </p:spPr>
          <p:txBody>
            <a:bodyPr>
              <a:spAutoFit/>
            </a:bodyPr>
            <a:lstStyle/>
            <a:p>
              <a:pPr fontAlgn="auto">
                <a:spcBef>
                  <a:spcPts val="0"/>
                </a:spcBef>
                <a:spcAft>
                  <a:spcPts val="0"/>
                </a:spcAft>
                <a:defRPr/>
              </a:pPr>
              <a:r>
                <a:rPr lang="en-US" sz="4000" b="1" i="1">
                  <a:solidFill>
                    <a:srgbClr val="FF0000"/>
                  </a:solidFill>
                  <a:latin typeface="Calibri"/>
                  <a:ea typeface="+mn-ea"/>
                </a:rPr>
                <a:t>Dominant</a:t>
              </a:r>
            </a:p>
          </p:txBody>
        </p:sp>
      </p:grpSp>
      <p:sp>
        <p:nvSpPr>
          <p:cNvPr id="35" name="Left Arrow 34"/>
          <p:cNvSpPr/>
          <p:nvPr/>
        </p:nvSpPr>
        <p:spPr>
          <a:xfrm rot="16200000">
            <a:off x="5493544" y="1745456"/>
            <a:ext cx="1676400" cy="928688"/>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9144" bIns="91440" anchor="ctr"/>
          <a:lstStyle/>
          <a:p>
            <a:pPr algn="ctr" fontAlgn="auto">
              <a:spcBef>
                <a:spcPts val="0"/>
              </a:spcBef>
              <a:spcAft>
                <a:spcPts val="0"/>
              </a:spcAft>
              <a:defRPr/>
            </a:pPr>
            <a:r>
              <a:rPr lang="en-US" sz="2600" b="1" dirty="0" err="1">
                <a:solidFill>
                  <a:prstClr val="white"/>
                </a:solidFill>
              </a:rPr>
              <a:t>Subarray</a:t>
            </a:r>
            <a:endParaRPr lang="en-US" sz="2600" b="1" dirty="0">
              <a:solidFill>
                <a:prstClr val="white"/>
              </a:solidFill>
            </a:endParaRPr>
          </a:p>
        </p:txBody>
      </p:sp>
      <p:sp>
        <p:nvSpPr>
          <p:cNvPr id="36" name="Left Arrow 35"/>
          <p:cNvSpPr/>
          <p:nvPr/>
        </p:nvSpPr>
        <p:spPr>
          <a:xfrm rot="16200000">
            <a:off x="5688807" y="3285331"/>
            <a:ext cx="1339850" cy="92868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9144" bIns="91440" anchor="ctr"/>
          <a:lstStyle/>
          <a:p>
            <a:pPr algn="ctr" fontAlgn="auto">
              <a:spcBef>
                <a:spcPts val="0"/>
              </a:spcBef>
              <a:spcAft>
                <a:spcPts val="0"/>
              </a:spcAft>
              <a:defRPr/>
            </a:pPr>
            <a:r>
              <a:rPr lang="en-US" sz="2600" b="1" dirty="0">
                <a:solidFill>
                  <a:prstClr val="white"/>
                </a:solidFill>
              </a:rPr>
              <a:t>I/O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53"/>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490" grpId="0"/>
      <p:bldP spid="72" grpId="0" animBg="1"/>
      <p:bldP spid="83" grpId="0"/>
      <p:bldP spid="20" grpId="0" animBg="1"/>
      <p:bldP spid="21" grpId="0" animBg="1"/>
      <p:bldP spid="23" grpId="0"/>
      <p:bldP spid="24" grpId="0"/>
      <p:bldP spid="53" grpId="0"/>
      <p:bldP spid="53" grpId="1"/>
      <p:bldP spid="35" grpId="0" animBg="1"/>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41" name="Picture 23" descr="http://i.ehow.com/images/a04/ac/qb/format-hard-drive-xp-800X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66144">
            <a:off x="5945188" y="1201738"/>
            <a:ext cx="21240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42" name="Title 1"/>
          <p:cNvSpPr>
            <a:spLocks noGrp="1"/>
          </p:cNvSpPr>
          <p:nvPr>
            <p:ph type="title"/>
          </p:nvPr>
        </p:nvSpPr>
        <p:spPr/>
        <p:txBody>
          <a:bodyPr/>
          <a:lstStyle/>
          <a:p>
            <a:r>
              <a:rPr lang="en-US" altLang="en-US" smtClean="0"/>
              <a:t>The Main Memory System</a:t>
            </a:r>
          </a:p>
        </p:txBody>
      </p:sp>
      <p:sp>
        <p:nvSpPr>
          <p:cNvPr id="3" name="Content Placeholder 2"/>
          <p:cNvSpPr>
            <a:spLocks noGrp="1"/>
          </p:cNvSpPr>
          <p:nvPr>
            <p:ph idx="1"/>
          </p:nvPr>
        </p:nvSpPr>
        <p:spPr>
          <a:xfrm>
            <a:off x="228600" y="996950"/>
            <a:ext cx="8610600" cy="5194300"/>
          </a:xfrm>
        </p:spPr>
        <p:txBody>
          <a:bodyPr/>
          <a:lstStyle/>
          <a:p>
            <a:endParaRPr lang="en-US" altLang="en-US" smtClean="0"/>
          </a:p>
          <a:p>
            <a:endParaRPr lang="en-US" altLang="en-US" smtClean="0"/>
          </a:p>
          <a:p>
            <a:endParaRPr lang="en-US" altLang="en-US" smtClean="0"/>
          </a:p>
          <a:p>
            <a:endParaRPr lang="en-US" altLang="en-US" smtClean="0"/>
          </a:p>
          <a:p>
            <a:endParaRPr lang="en-US" altLang="en-US" smtClean="0"/>
          </a:p>
          <a:p>
            <a:pPr>
              <a:buFont typeface="Wingdings" panose="05000000000000000000" pitchFamily="2" charset="2"/>
              <a:buNone/>
            </a:pPr>
            <a:endParaRPr lang="en-US" altLang="en-US" smtClean="0"/>
          </a:p>
          <a:p>
            <a:pPr>
              <a:buFont typeface="Wingdings" panose="05000000000000000000" pitchFamily="2" charset="2"/>
              <a:buNone/>
            </a:pPr>
            <a:endParaRPr lang="en-US" altLang="en-US" sz="1200" smtClean="0"/>
          </a:p>
          <a:p>
            <a:r>
              <a:rPr lang="en-US" altLang="en-US" smtClean="0">
                <a:solidFill>
                  <a:srgbClr val="0000FF"/>
                </a:solidFill>
              </a:rPr>
              <a:t>Main memory is a critical component of all computing systems</a:t>
            </a:r>
            <a:r>
              <a:rPr lang="en-US" altLang="en-US" smtClean="0"/>
              <a:t>: server, mobile, embedded, desktop, sensor</a:t>
            </a:r>
          </a:p>
          <a:p>
            <a:endParaRPr lang="en-US" altLang="en-US" smtClean="0"/>
          </a:p>
          <a:p>
            <a:r>
              <a:rPr lang="en-US" altLang="en-US" smtClean="0">
                <a:solidFill>
                  <a:srgbClr val="0000FF"/>
                </a:solidFill>
              </a:rPr>
              <a:t>Main memory system must scale </a:t>
            </a:r>
            <a:r>
              <a:rPr lang="en-US" altLang="en-US" smtClean="0"/>
              <a:t>(in </a:t>
            </a:r>
            <a:r>
              <a:rPr lang="en-US" altLang="en-US" i="1" smtClean="0"/>
              <a:t>size</a:t>
            </a:r>
            <a:r>
              <a:rPr lang="en-US" altLang="en-US" smtClean="0"/>
              <a:t>, </a:t>
            </a:r>
            <a:r>
              <a:rPr lang="en-US" altLang="en-US" i="1" smtClean="0"/>
              <a:t>technology</a:t>
            </a:r>
            <a:r>
              <a:rPr lang="en-US" altLang="en-US" smtClean="0"/>
              <a:t>, </a:t>
            </a:r>
            <a:r>
              <a:rPr lang="en-US" altLang="en-US" i="1" smtClean="0"/>
              <a:t>efficiency</a:t>
            </a:r>
            <a:r>
              <a:rPr lang="en-US" altLang="en-US" smtClean="0"/>
              <a:t>, </a:t>
            </a:r>
            <a:r>
              <a:rPr lang="en-US" altLang="en-US" i="1" smtClean="0"/>
              <a:t>cost</a:t>
            </a:r>
            <a:r>
              <a:rPr lang="en-US" altLang="en-US" smtClean="0"/>
              <a:t>, and </a:t>
            </a:r>
            <a:r>
              <a:rPr lang="en-US" altLang="en-US" i="1" smtClean="0"/>
              <a:t>management algorithms</a:t>
            </a:r>
            <a:r>
              <a:rPr lang="en-US" altLang="en-US" smtClean="0"/>
              <a:t>) to maintain performance growth and technology scaling benefits</a:t>
            </a:r>
          </a:p>
        </p:txBody>
      </p:sp>
      <p:sp>
        <p:nvSpPr>
          <p:cNvPr id="57344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182885D-1529-4C1E-ADCD-226060AFBB19}" type="slidenum">
              <a:rPr lang="en-US" altLang="en-US" sz="1600">
                <a:solidFill>
                  <a:srgbClr val="000000"/>
                </a:solidFill>
                <a:latin typeface="Garamond" panose="02020404030301010803" pitchFamily="18" charset="0"/>
              </a:rPr>
              <a:pPr eaLnBrk="1" hangingPunct="1"/>
              <a:t>7</a:t>
            </a:fld>
            <a:endParaRPr lang="en-US" altLang="en-US" sz="1600">
              <a:solidFill>
                <a:srgbClr val="000000"/>
              </a:solidFill>
              <a:latin typeface="Garamond" panose="02020404030301010803" pitchFamily="18" charset="0"/>
            </a:endParaRPr>
          </a:p>
        </p:txBody>
      </p:sp>
      <p:sp>
        <p:nvSpPr>
          <p:cNvPr id="18" name="AutoShape 25"/>
          <p:cNvSpPr>
            <a:spLocks noChangeArrowheads="1"/>
          </p:cNvSpPr>
          <p:nvPr/>
        </p:nvSpPr>
        <p:spPr bwMode="auto">
          <a:xfrm>
            <a:off x="3190875" y="1166813"/>
            <a:ext cx="2557463" cy="2447925"/>
          </a:xfrm>
          <a:prstGeom prst="roundRect">
            <a:avLst>
              <a:gd name="adj" fmla="val 16667"/>
            </a:avLst>
          </a:prstGeom>
          <a:noFill/>
          <a:ln w="28575">
            <a:solidFill>
              <a:srgbClr val="0000FF"/>
            </a:solidFill>
            <a:round/>
            <a:headEnd/>
            <a:tailEnd/>
          </a:ln>
          <a:effectLst/>
        </p:spPr>
        <p:txBody>
          <a:bodyPr wrap="none" lIns="64008" tIns="32004" rIns="64008" bIns="32004"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cs typeface="Arial" panose="020B0604020202020204" pitchFamily="34" charset="0"/>
            </a:endParaRPr>
          </a:p>
        </p:txBody>
      </p:sp>
      <p:sp>
        <p:nvSpPr>
          <p:cNvPr id="21" name="Text Box 13" descr="90%"/>
          <p:cNvSpPr txBox="1">
            <a:spLocks noChangeArrowheads="1"/>
          </p:cNvSpPr>
          <p:nvPr/>
        </p:nvSpPr>
        <p:spPr bwMode="auto">
          <a:xfrm>
            <a:off x="1246188" y="2928938"/>
            <a:ext cx="1309687" cy="619125"/>
          </a:xfrm>
          <a:prstGeom prst="rect">
            <a:avLst/>
          </a:prstGeom>
          <a:noFill/>
          <a:ln w="12700">
            <a:noFill/>
            <a:miter lim="800000"/>
            <a:headEnd/>
            <a:tailEnd/>
          </a:ln>
          <a:effectLst/>
        </p:spPr>
        <p:txBody>
          <a:bodyPr wrap="none" lIns="64008" tIns="32004" rIns="64008" bIns="32004">
            <a:spAutoFit/>
          </a:bodyPr>
          <a:lstStyle/>
          <a:p>
            <a:pPr algn="ctr" fontAlgn="auto">
              <a:spcBef>
                <a:spcPts val="0"/>
              </a:spcBef>
              <a:spcAft>
                <a:spcPts val="0"/>
              </a:spcAft>
              <a:defRPr/>
            </a:pPr>
            <a:r>
              <a:rPr lang="en-US" kern="0" dirty="0">
                <a:solidFill>
                  <a:sysClr val="windowText" lastClr="000000"/>
                </a:solidFill>
                <a:latin typeface="Arial" pitchFamily="-107" charset="0"/>
                <a:ea typeface="Arial" pitchFamily="-107" charset="0"/>
                <a:cs typeface="Arial" pitchFamily="-107" charset="0"/>
              </a:rPr>
              <a:t>Processor</a:t>
            </a:r>
          </a:p>
          <a:p>
            <a:pPr algn="ctr" fontAlgn="auto">
              <a:spcBef>
                <a:spcPts val="0"/>
              </a:spcBef>
              <a:spcAft>
                <a:spcPts val="0"/>
              </a:spcAft>
              <a:defRPr/>
            </a:pPr>
            <a:r>
              <a:rPr lang="en-US" kern="0" dirty="0">
                <a:solidFill>
                  <a:sysClr val="windowText" lastClr="000000"/>
                </a:solidFill>
                <a:latin typeface="Arial" pitchFamily="-107" charset="0"/>
                <a:ea typeface="Arial" pitchFamily="-107" charset="0"/>
                <a:cs typeface="Arial" pitchFamily="-107" charset="0"/>
              </a:rPr>
              <a:t>and caches</a:t>
            </a:r>
          </a:p>
        </p:txBody>
      </p:sp>
      <p:sp>
        <p:nvSpPr>
          <p:cNvPr id="26" name="Text Box 20" descr="90%"/>
          <p:cNvSpPr txBox="1">
            <a:spLocks noChangeArrowheads="1"/>
          </p:cNvSpPr>
          <p:nvPr/>
        </p:nvSpPr>
        <p:spPr bwMode="auto">
          <a:xfrm>
            <a:off x="3616325" y="2997200"/>
            <a:ext cx="1527175" cy="341313"/>
          </a:xfrm>
          <a:prstGeom prst="rect">
            <a:avLst/>
          </a:prstGeom>
          <a:noFill/>
          <a:ln w="12700">
            <a:noFill/>
            <a:miter lim="800000"/>
            <a:headEnd/>
            <a:tailEnd/>
          </a:ln>
          <a:effectLst/>
        </p:spPr>
        <p:txBody>
          <a:bodyPr wrap="none" lIns="64008" tIns="32004" rIns="64008" bIns="32004">
            <a:spAutoFit/>
          </a:bodyPr>
          <a:lstStyle/>
          <a:p>
            <a:pPr algn="ctr" fontAlgn="auto">
              <a:spcBef>
                <a:spcPts val="0"/>
              </a:spcBef>
              <a:spcAft>
                <a:spcPts val="0"/>
              </a:spcAft>
              <a:defRPr/>
            </a:pPr>
            <a:r>
              <a:rPr lang="en-US" kern="0" dirty="0">
                <a:solidFill>
                  <a:sysClr val="windowText" lastClr="000000"/>
                </a:solidFill>
                <a:latin typeface="Arial" pitchFamily="-107" charset="0"/>
                <a:ea typeface="Arial" pitchFamily="-107" charset="0"/>
                <a:cs typeface="Arial" pitchFamily="-107" charset="0"/>
              </a:rPr>
              <a:t>Main Memory</a:t>
            </a:r>
          </a:p>
        </p:txBody>
      </p:sp>
      <p:sp>
        <p:nvSpPr>
          <p:cNvPr id="27" name="Line 15"/>
          <p:cNvSpPr>
            <a:spLocks noChangeShapeType="1"/>
          </p:cNvSpPr>
          <p:nvPr/>
        </p:nvSpPr>
        <p:spPr bwMode="auto">
          <a:xfrm flipV="1">
            <a:off x="2506663" y="2282825"/>
            <a:ext cx="696912" cy="0"/>
          </a:xfrm>
          <a:prstGeom prst="line">
            <a:avLst/>
          </a:prstGeom>
          <a:noFill/>
          <a:ln w="38100">
            <a:solidFill>
              <a:srgbClr val="0000FF"/>
            </a:solidFill>
            <a:round/>
            <a:headEnd type="triangle" w="med" len="med"/>
            <a:tailEnd type="triangle" w="med" len="med"/>
          </a:ln>
          <a:effectLst/>
        </p:spPr>
        <p:txBody>
          <a:bodyPr wrap="none" lIns="64008" tIns="32004" rIns="64008" bIns="32004" anchor="ct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573449" name="Text Box 24" descr="90%"/>
          <p:cNvSpPr txBox="1">
            <a:spLocks noChangeArrowheads="1"/>
          </p:cNvSpPr>
          <p:nvPr/>
        </p:nvSpPr>
        <p:spPr bwMode="auto">
          <a:xfrm>
            <a:off x="6049963" y="3021013"/>
            <a:ext cx="2193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800">
                <a:solidFill>
                  <a:srgbClr val="000000"/>
                </a:solidFill>
                <a:cs typeface="Arial" panose="020B0604020202020204" pitchFamily="34" charset="0"/>
              </a:rPr>
              <a:t>Storage (SSD/HDD)</a:t>
            </a:r>
          </a:p>
        </p:txBody>
      </p:sp>
      <p:pic>
        <p:nvPicPr>
          <p:cNvPr id="573450" name="Content Placeholder 6" descr="barcelona-die-photo-colo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3013" y="1633538"/>
            <a:ext cx="1312862"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Line 15"/>
          <p:cNvSpPr>
            <a:spLocks noChangeShapeType="1"/>
          </p:cNvSpPr>
          <p:nvPr/>
        </p:nvSpPr>
        <p:spPr bwMode="auto">
          <a:xfrm flipV="1">
            <a:off x="5724525" y="2282825"/>
            <a:ext cx="696913" cy="0"/>
          </a:xfrm>
          <a:prstGeom prst="line">
            <a:avLst/>
          </a:prstGeom>
          <a:noFill/>
          <a:ln w="38100">
            <a:solidFill>
              <a:srgbClr val="0000FF"/>
            </a:solidFill>
            <a:round/>
            <a:headEnd type="triangle" w="med" len="med"/>
            <a:tailEnd type="triangle" w="med" len="med"/>
          </a:ln>
          <a:effectLst/>
        </p:spPr>
        <p:txBody>
          <a:bodyPr wrap="none" lIns="64008" tIns="32004" rIns="64008" bIns="32004" anchor="ct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pic>
        <p:nvPicPr>
          <p:cNvPr id="573452" name="Picture 22" descr="dim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V="1">
            <a:off x="3324225" y="1633538"/>
            <a:ext cx="23034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53" name="Picture 23" descr="dim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V="1">
            <a:off x="3298825" y="2308225"/>
            <a:ext cx="23050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3" name="Title 1"/>
          <p:cNvSpPr>
            <a:spLocks noGrp="1"/>
          </p:cNvSpPr>
          <p:nvPr>
            <p:ph type="title"/>
          </p:nvPr>
        </p:nvSpPr>
        <p:spPr>
          <a:xfrm>
            <a:off x="0" y="0"/>
            <a:ext cx="9144000" cy="838200"/>
          </a:xfrm>
        </p:spPr>
        <p:txBody>
          <a:bodyPr/>
          <a:lstStyle/>
          <a:p>
            <a:r>
              <a:rPr lang="en-US" altLang="en-US" smtClean="0"/>
              <a:t>   Why is the Subarray So Slow?</a:t>
            </a:r>
          </a:p>
        </p:txBody>
      </p:sp>
      <p:sp>
        <p:nvSpPr>
          <p:cNvPr id="97" name="Rectangle 96"/>
          <p:cNvSpPr/>
          <p:nvPr/>
        </p:nvSpPr>
        <p:spPr>
          <a:xfrm>
            <a:off x="533400" y="990600"/>
            <a:ext cx="3309938" cy="381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i="1" dirty="0" err="1">
                <a:solidFill>
                  <a:prstClr val="black"/>
                </a:solidFill>
              </a:rPr>
              <a:t>Subarray</a:t>
            </a:r>
            <a:endParaRPr lang="en-US" sz="3200" b="1" i="1" dirty="0">
              <a:solidFill>
                <a:prstClr val="black"/>
              </a:solidFill>
            </a:endParaRPr>
          </a:p>
        </p:txBody>
      </p:sp>
      <p:grpSp>
        <p:nvGrpSpPr>
          <p:cNvPr id="637955" name="Group 242"/>
          <p:cNvGrpSpPr>
            <a:grpSpLocks/>
          </p:cNvGrpSpPr>
          <p:nvPr/>
        </p:nvGrpSpPr>
        <p:grpSpPr bwMode="auto">
          <a:xfrm>
            <a:off x="282575" y="1600200"/>
            <a:ext cx="3451225" cy="3200400"/>
            <a:chOff x="281942" y="1828802"/>
            <a:chExt cx="3451858" cy="3200400"/>
          </a:xfrm>
        </p:grpSpPr>
        <p:sp>
          <p:nvSpPr>
            <p:cNvPr id="200" name="Rectangle 199"/>
            <p:cNvSpPr/>
            <p:nvPr/>
          </p:nvSpPr>
          <p:spPr>
            <a:xfrm>
              <a:off x="3058989" y="4192590"/>
              <a:ext cx="365192" cy="3667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201" name="Straight Arrow Connector 200"/>
            <p:cNvCxnSpPr>
              <a:stCxn id="200" idx="0"/>
            </p:cNvCxnSpPr>
            <p:nvPr/>
          </p:nvCxnSpPr>
          <p:spPr>
            <a:xfrm flipV="1">
              <a:off x="3241585" y="1828802"/>
              <a:ext cx="0" cy="2363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3" name="Rectangle 202"/>
            <p:cNvSpPr/>
            <p:nvPr/>
          </p:nvSpPr>
          <p:spPr>
            <a:xfrm>
              <a:off x="2601705" y="4192590"/>
              <a:ext cx="365192" cy="3667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204" name="Straight Arrow Connector 203"/>
            <p:cNvCxnSpPr>
              <a:stCxn id="203" idx="0"/>
            </p:cNvCxnSpPr>
            <p:nvPr/>
          </p:nvCxnSpPr>
          <p:spPr>
            <a:xfrm flipV="1">
              <a:off x="2784301" y="1828802"/>
              <a:ext cx="0" cy="2363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6" name="Rectangle 205"/>
            <p:cNvSpPr/>
            <p:nvPr/>
          </p:nvSpPr>
          <p:spPr>
            <a:xfrm>
              <a:off x="2144422" y="4192590"/>
              <a:ext cx="365192" cy="3667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207" name="Straight Arrow Connector 206"/>
            <p:cNvCxnSpPr>
              <a:stCxn id="206" idx="0"/>
            </p:cNvCxnSpPr>
            <p:nvPr/>
          </p:nvCxnSpPr>
          <p:spPr>
            <a:xfrm flipV="1">
              <a:off x="2327017" y="1828802"/>
              <a:ext cx="0" cy="2363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9" name="Rectangle 208"/>
            <p:cNvSpPr/>
            <p:nvPr/>
          </p:nvSpPr>
          <p:spPr>
            <a:xfrm>
              <a:off x="1687138" y="4192590"/>
              <a:ext cx="365192" cy="3667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210" name="Straight Arrow Connector 209"/>
            <p:cNvCxnSpPr>
              <a:stCxn id="209" idx="0"/>
            </p:cNvCxnSpPr>
            <p:nvPr/>
          </p:nvCxnSpPr>
          <p:spPr>
            <a:xfrm flipV="1">
              <a:off x="1869733" y="1828802"/>
              <a:ext cx="0" cy="2363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2" name="Rectangle 211"/>
            <p:cNvSpPr/>
            <p:nvPr/>
          </p:nvSpPr>
          <p:spPr>
            <a:xfrm>
              <a:off x="1229854" y="4192590"/>
              <a:ext cx="365192" cy="3667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213" name="Straight Arrow Connector 212"/>
            <p:cNvCxnSpPr>
              <a:stCxn id="212" idx="0"/>
            </p:cNvCxnSpPr>
            <p:nvPr/>
          </p:nvCxnSpPr>
          <p:spPr>
            <a:xfrm flipV="1">
              <a:off x="1412449" y="1828802"/>
              <a:ext cx="0" cy="2363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a:endCxn id="216" idx="3"/>
            </p:cNvCxnSpPr>
            <p:nvPr/>
          </p:nvCxnSpPr>
          <p:spPr>
            <a:xfrm flipH="1">
              <a:off x="1104418" y="2098677"/>
              <a:ext cx="2454725"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6" name="Rectangle 215"/>
            <p:cNvSpPr/>
            <p:nvPr/>
          </p:nvSpPr>
          <p:spPr>
            <a:xfrm>
              <a:off x="739226" y="1916115"/>
              <a:ext cx="365192" cy="366712"/>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sp>
          <p:nvSpPr>
            <p:cNvPr id="244" name="Oval 243"/>
            <p:cNvSpPr/>
            <p:nvPr/>
          </p:nvSpPr>
          <p:spPr>
            <a:xfrm>
              <a:off x="3063752" y="1920877"/>
              <a:ext cx="365192"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45" name="Oval 244"/>
            <p:cNvSpPr/>
            <p:nvPr/>
          </p:nvSpPr>
          <p:spPr>
            <a:xfrm>
              <a:off x="2606468" y="1920877"/>
              <a:ext cx="365192"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46" name="Oval 245"/>
            <p:cNvSpPr/>
            <p:nvPr/>
          </p:nvSpPr>
          <p:spPr>
            <a:xfrm>
              <a:off x="2149184" y="1920877"/>
              <a:ext cx="365192"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47" name="Oval 246"/>
            <p:cNvSpPr/>
            <p:nvPr/>
          </p:nvSpPr>
          <p:spPr>
            <a:xfrm>
              <a:off x="1691901" y="1920877"/>
              <a:ext cx="365192"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48" name="Oval 247"/>
            <p:cNvSpPr/>
            <p:nvPr/>
          </p:nvSpPr>
          <p:spPr>
            <a:xfrm>
              <a:off x="1234617" y="1920877"/>
              <a:ext cx="365192"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cxnSp>
          <p:nvCxnSpPr>
            <p:cNvPr id="250" name="Straight Arrow Connector 249"/>
            <p:cNvCxnSpPr>
              <a:endCxn id="251" idx="3"/>
            </p:cNvCxnSpPr>
            <p:nvPr/>
          </p:nvCxnSpPr>
          <p:spPr>
            <a:xfrm flipH="1">
              <a:off x="1104418" y="2555877"/>
              <a:ext cx="2454725"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1" name="Rectangle 250"/>
            <p:cNvSpPr/>
            <p:nvPr/>
          </p:nvSpPr>
          <p:spPr>
            <a:xfrm>
              <a:off x="739226" y="2373315"/>
              <a:ext cx="365192" cy="366712"/>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sp>
          <p:nvSpPr>
            <p:cNvPr id="253" name="Oval 252"/>
            <p:cNvSpPr/>
            <p:nvPr/>
          </p:nvSpPr>
          <p:spPr>
            <a:xfrm>
              <a:off x="3063752" y="2378077"/>
              <a:ext cx="365192"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54" name="Oval 253"/>
            <p:cNvSpPr/>
            <p:nvPr/>
          </p:nvSpPr>
          <p:spPr>
            <a:xfrm>
              <a:off x="2606468" y="2378077"/>
              <a:ext cx="365192"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55" name="Oval 254"/>
            <p:cNvSpPr/>
            <p:nvPr/>
          </p:nvSpPr>
          <p:spPr>
            <a:xfrm>
              <a:off x="2149184" y="2378077"/>
              <a:ext cx="365192"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56" name="Oval 255"/>
            <p:cNvSpPr/>
            <p:nvPr/>
          </p:nvSpPr>
          <p:spPr>
            <a:xfrm>
              <a:off x="1691901" y="2378077"/>
              <a:ext cx="365192"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57" name="Oval 256"/>
            <p:cNvSpPr/>
            <p:nvPr/>
          </p:nvSpPr>
          <p:spPr>
            <a:xfrm>
              <a:off x="1234617" y="2378077"/>
              <a:ext cx="365192"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cxnSp>
          <p:nvCxnSpPr>
            <p:cNvPr id="258" name="Straight Arrow Connector 257"/>
            <p:cNvCxnSpPr>
              <a:endCxn id="259" idx="3"/>
            </p:cNvCxnSpPr>
            <p:nvPr/>
          </p:nvCxnSpPr>
          <p:spPr>
            <a:xfrm flipH="1">
              <a:off x="1104418" y="3013077"/>
              <a:ext cx="2454725"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9" name="Rectangle 258"/>
            <p:cNvSpPr/>
            <p:nvPr/>
          </p:nvSpPr>
          <p:spPr>
            <a:xfrm>
              <a:off x="739226" y="2830515"/>
              <a:ext cx="365192" cy="366712"/>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sp>
          <p:nvSpPr>
            <p:cNvPr id="261" name="Oval 260"/>
            <p:cNvSpPr/>
            <p:nvPr/>
          </p:nvSpPr>
          <p:spPr>
            <a:xfrm>
              <a:off x="3063752" y="2835277"/>
              <a:ext cx="365192"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62" name="Oval 261"/>
            <p:cNvSpPr/>
            <p:nvPr/>
          </p:nvSpPr>
          <p:spPr>
            <a:xfrm>
              <a:off x="2606468" y="2835277"/>
              <a:ext cx="365192"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63" name="Oval 262"/>
            <p:cNvSpPr/>
            <p:nvPr/>
          </p:nvSpPr>
          <p:spPr>
            <a:xfrm>
              <a:off x="2149184" y="2835277"/>
              <a:ext cx="365192"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64" name="Oval 263"/>
            <p:cNvSpPr/>
            <p:nvPr/>
          </p:nvSpPr>
          <p:spPr>
            <a:xfrm>
              <a:off x="1691901" y="2835277"/>
              <a:ext cx="365192"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65" name="Oval 264"/>
            <p:cNvSpPr/>
            <p:nvPr/>
          </p:nvSpPr>
          <p:spPr>
            <a:xfrm>
              <a:off x="1234617" y="2835277"/>
              <a:ext cx="365192"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cxnSp>
          <p:nvCxnSpPr>
            <p:cNvPr id="266" name="Straight Arrow Connector 265"/>
            <p:cNvCxnSpPr>
              <a:endCxn id="267" idx="3"/>
            </p:cNvCxnSpPr>
            <p:nvPr/>
          </p:nvCxnSpPr>
          <p:spPr>
            <a:xfrm flipH="1">
              <a:off x="1104418" y="3470277"/>
              <a:ext cx="2454725"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67" name="Rectangle 266"/>
            <p:cNvSpPr/>
            <p:nvPr/>
          </p:nvSpPr>
          <p:spPr>
            <a:xfrm>
              <a:off x="739226" y="3287715"/>
              <a:ext cx="365192" cy="366712"/>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sp>
          <p:nvSpPr>
            <p:cNvPr id="269" name="Oval 268"/>
            <p:cNvSpPr/>
            <p:nvPr/>
          </p:nvSpPr>
          <p:spPr>
            <a:xfrm>
              <a:off x="3063752" y="3292477"/>
              <a:ext cx="365192"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70" name="Oval 269"/>
            <p:cNvSpPr/>
            <p:nvPr/>
          </p:nvSpPr>
          <p:spPr>
            <a:xfrm>
              <a:off x="2606468" y="3292477"/>
              <a:ext cx="365192"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71" name="Oval 270"/>
            <p:cNvSpPr/>
            <p:nvPr/>
          </p:nvSpPr>
          <p:spPr>
            <a:xfrm>
              <a:off x="2149184" y="3292477"/>
              <a:ext cx="365192"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72" name="Oval 271"/>
            <p:cNvSpPr/>
            <p:nvPr/>
          </p:nvSpPr>
          <p:spPr>
            <a:xfrm>
              <a:off x="1691901" y="3292477"/>
              <a:ext cx="365192"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73" name="Oval 272"/>
            <p:cNvSpPr/>
            <p:nvPr/>
          </p:nvSpPr>
          <p:spPr>
            <a:xfrm>
              <a:off x="1234617" y="3292477"/>
              <a:ext cx="365192"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cxnSp>
          <p:nvCxnSpPr>
            <p:cNvPr id="274" name="Straight Arrow Connector 273"/>
            <p:cNvCxnSpPr>
              <a:endCxn id="275" idx="3"/>
            </p:cNvCxnSpPr>
            <p:nvPr/>
          </p:nvCxnSpPr>
          <p:spPr>
            <a:xfrm flipH="1">
              <a:off x="1104418" y="3927477"/>
              <a:ext cx="2454725"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75" name="Rectangle 274"/>
            <p:cNvSpPr/>
            <p:nvPr/>
          </p:nvSpPr>
          <p:spPr>
            <a:xfrm>
              <a:off x="739226" y="3744915"/>
              <a:ext cx="365192" cy="366712"/>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sp>
          <p:nvSpPr>
            <p:cNvPr id="277" name="Oval 276"/>
            <p:cNvSpPr/>
            <p:nvPr/>
          </p:nvSpPr>
          <p:spPr>
            <a:xfrm>
              <a:off x="3063752" y="3749677"/>
              <a:ext cx="365192"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78" name="Oval 277"/>
            <p:cNvSpPr/>
            <p:nvPr/>
          </p:nvSpPr>
          <p:spPr>
            <a:xfrm>
              <a:off x="2606468" y="3749677"/>
              <a:ext cx="365192"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79" name="Oval 278"/>
            <p:cNvSpPr/>
            <p:nvPr/>
          </p:nvSpPr>
          <p:spPr>
            <a:xfrm>
              <a:off x="2149184" y="3749677"/>
              <a:ext cx="365192"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80" name="Oval 279"/>
            <p:cNvSpPr/>
            <p:nvPr/>
          </p:nvSpPr>
          <p:spPr>
            <a:xfrm>
              <a:off x="1691901" y="3749677"/>
              <a:ext cx="365192"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81" name="Oval 280"/>
            <p:cNvSpPr/>
            <p:nvPr/>
          </p:nvSpPr>
          <p:spPr>
            <a:xfrm>
              <a:off x="1234617" y="3749677"/>
              <a:ext cx="365192"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119" name="Rectangle 118"/>
            <p:cNvSpPr/>
            <p:nvPr/>
          </p:nvSpPr>
          <p:spPr>
            <a:xfrm rot="16200000">
              <a:off x="-624486" y="2827305"/>
              <a:ext cx="2193925" cy="381070"/>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i="1" dirty="0">
                  <a:solidFill>
                    <a:prstClr val="black"/>
                  </a:solidFill>
                </a:rPr>
                <a:t>row decoder</a:t>
              </a:r>
            </a:p>
          </p:txBody>
        </p:sp>
        <p:sp>
          <p:nvSpPr>
            <p:cNvPr id="120" name="Rectangle 119"/>
            <p:cNvSpPr/>
            <p:nvPr/>
          </p:nvSpPr>
          <p:spPr>
            <a:xfrm>
              <a:off x="937700" y="4549777"/>
              <a:ext cx="2796100" cy="479425"/>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i="1" dirty="0">
                  <a:solidFill>
                    <a:prstClr val="black"/>
                  </a:solidFill>
                </a:rPr>
                <a:t>sense amplifier</a:t>
              </a:r>
            </a:p>
          </p:txBody>
        </p:sp>
      </p:grpSp>
      <p:grpSp>
        <p:nvGrpSpPr>
          <p:cNvPr id="242" name="Group 241"/>
          <p:cNvGrpSpPr>
            <a:grpSpLocks/>
          </p:cNvGrpSpPr>
          <p:nvPr/>
        </p:nvGrpSpPr>
        <p:grpSpPr bwMode="auto">
          <a:xfrm>
            <a:off x="5502275" y="990600"/>
            <a:ext cx="2879725" cy="3336925"/>
            <a:chOff x="5501640" y="1219196"/>
            <a:chExt cx="2880359" cy="3337564"/>
          </a:xfrm>
        </p:grpSpPr>
        <p:sp>
          <p:nvSpPr>
            <p:cNvPr id="179" name="Oval 178"/>
            <p:cNvSpPr/>
            <p:nvPr/>
          </p:nvSpPr>
          <p:spPr>
            <a:xfrm>
              <a:off x="5909718" y="2144886"/>
              <a:ext cx="2053089" cy="2046679"/>
            </a:xfrm>
            <a:prstGeom prst="ellipse">
              <a:avLst/>
            </a:prstGeom>
            <a:solidFill>
              <a:schemeClr val="accent1">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180" name="Rectangle 179"/>
            <p:cNvSpPr/>
            <p:nvPr/>
          </p:nvSpPr>
          <p:spPr>
            <a:xfrm>
              <a:off x="5501640" y="1916242"/>
              <a:ext cx="365205" cy="365195"/>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181" name="Straight Arrow Connector 180"/>
            <p:cNvCxnSpPr>
              <a:endCxn id="180" idx="3"/>
            </p:cNvCxnSpPr>
            <p:nvPr/>
          </p:nvCxnSpPr>
          <p:spPr>
            <a:xfrm flipH="1">
              <a:off x="5866845" y="2098839"/>
              <a:ext cx="228650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83" name="Rectangle 182"/>
            <p:cNvSpPr/>
            <p:nvPr/>
          </p:nvSpPr>
          <p:spPr>
            <a:xfrm rot="16200000">
              <a:off x="5550880" y="3070570"/>
              <a:ext cx="1143219" cy="35885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solidFill>
                    <a:prstClr val="black"/>
                  </a:solidFill>
                </a:rPr>
                <a:t>capacitor</a:t>
              </a:r>
            </a:p>
          </p:txBody>
        </p:sp>
        <p:sp>
          <p:nvSpPr>
            <p:cNvPr id="184" name="Rectangle 183"/>
            <p:cNvSpPr/>
            <p:nvPr/>
          </p:nvSpPr>
          <p:spPr>
            <a:xfrm>
              <a:off x="6671886" y="2754603"/>
              <a:ext cx="1295685" cy="374722"/>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a:solidFill>
                    <a:prstClr val="black"/>
                  </a:solidFill>
                </a:rPr>
                <a:t>access</a:t>
              </a:r>
            </a:p>
          </p:txBody>
        </p:sp>
        <p:sp>
          <p:nvSpPr>
            <p:cNvPr id="185" name="Rectangle 184"/>
            <p:cNvSpPr/>
            <p:nvPr/>
          </p:nvSpPr>
          <p:spPr>
            <a:xfrm>
              <a:off x="6671886" y="2889566"/>
              <a:ext cx="1279807" cy="431883"/>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a:solidFill>
                    <a:prstClr val="black"/>
                  </a:solidFill>
                </a:rPr>
                <a:t>transistor</a:t>
              </a:r>
            </a:p>
          </p:txBody>
        </p:sp>
        <p:sp>
          <p:nvSpPr>
            <p:cNvPr id="186" name="Rectangle 185"/>
            <p:cNvSpPr/>
            <p:nvPr/>
          </p:nvSpPr>
          <p:spPr>
            <a:xfrm>
              <a:off x="5757284" y="1762225"/>
              <a:ext cx="2065792" cy="327088"/>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err="1">
                  <a:solidFill>
                    <a:prstClr val="black"/>
                  </a:solidFill>
                </a:rPr>
                <a:t>wordline</a:t>
              </a:r>
              <a:endParaRPr lang="en-US" sz="2000">
                <a:solidFill>
                  <a:prstClr val="black"/>
                </a:solidFill>
              </a:endParaRPr>
            </a:p>
          </p:txBody>
        </p:sp>
        <p:sp>
          <p:nvSpPr>
            <p:cNvPr id="187" name="Rectangle 186"/>
            <p:cNvSpPr/>
            <p:nvPr/>
          </p:nvSpPr>
          <p:spPr>
            <a:xfrm rot="16200000">
              <a:off x="7349922" y="3159487"/>
              <a:ext cx="1706889" cy="357266"/>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err="1">
                  <a:solidFill>
                    <a:prstClr val="black"/>
                  </a:solidFill>
                </a:rPr>
                <a:t>bitline</a:t>
              </a:r>
              <a:endParaRPr lang="en-US" sz="2000">
                <a:solidFill>
                  <a:prstClr val="black"/>
                </a:solidFill>
              </a:endParaRPr>
            </a:p>
          </p:txBody>
        </p:sp>
        <p:cxnSp>
          <p:nvCxnSpPr>
            <p:cNvPr id="188" name="Straight Arrow Connector 187"/>
            <p:cNvCxnSpPr/>
            <p:nvPr/>
          </p:nvCxnSpPr>
          <p:spPr>
            <a:xfrm flipV="1">
              <a:off x="8013618" y="1974991"/>
              <a:ext cx="0" cy="2292789"/>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flipV="1">
              <a:off x="7291147" y="2360828"/>
              <a:ext cx="0" cy="136551"/>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flipH="1">
              <a:off x="7070435" y="2503730"/>
              <a:ext cx="439835"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flipH="1" flipV="1">
              <a:off x="7510270" y="2602174"/>
              <a:ext cx="0" cy="2286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flipH="1">
              <a:off x="7070435" y="2602174"/>
              <a:ext cx="439835"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a:off x="7510270" y="2830818"/>
              <a:ext cx="169899"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a:off x="6900536" y="2830818"/>
              <a:ext cx="169899"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p:nvPr/>
          </p:nvCxnSpPr>
          <p:spPr>
            <a:xfrm flipH="1" flipV="1">
              <a:off x="7070435" y="2602174"/>
              <a:ext cx="0" cy="2286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a:off x="7291147" y="2098839"/>
              <a:ext cx="0" cy="282629"/>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flipH="1">
              <a:off x="7680170" y="2830818"/>
              <a:ext cx="333448"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8" name="Elbow Connector 197"/>
            <p:cNvCxnSpPr/>
            <p:nvPr/>
          </p:nvCxnSpPr>
          <p:spPr>
            <a:xfrm rot="10800000" flipV="1">
              <a:off x="6519452" y="2832405"/>
              <a:ext cx="381084" cy="227056"/>
            </a:xfrm>
            <a:prstGeom prst="bentConnector3">
              <a:avLst>
                <a:gd name="adj1" fmla="val 100625"/>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7" name="Straight Arrow Connector 216"/>
            <p:cNvCxnSpPr/>
            <p:nvPr/>
          </p:nvCxnSpPr>
          <p:spPr>
            <a:xfrm>
              <a:off x="6519452" y="3540565"/>
              <a:ext cx="0" cy="281042"/>
            </a:xfrm>
            <a:prstGeom prst="straightConnector1">
              <a:avLst/>
            </a:prstGeom>
            <a:ln w="25400">
              <a:solidFill>
                <a:schemeClr val="tx1"/>
              </a:solidFill>
              <a:headEnd type="none" w="lg" len="med"/>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p:nvPr/>
          </p:nvCxnSpPr>
          <p:spPr>
            <a:xfrm flipV="1">
              <a:off x="6519452" y="3059461"/>
              <a:ext cx="0" cy="133376"/>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p:nvPr/>
          </p:nvCxnSpPr>
          <p:spPr>
            <a:xfrm flipH="1">
              <a:off x="6290802" y="3426244"/>
              <a:ext cx="457301"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p:nvPr/>
          </p:nvCxnSpPr>
          <p:spPr>
            <a:xfrm flipH="1">
              <a:off x="6290802" y="3192837"/>
              <a:ext cx="457301"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a:xfrm flipV="1">
              <a:off x="6519452" y="3426244"/>
              <a:ext cx="0" cy="114322"/>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2" name="Rectangle 221"/>
            <p:cNvSpPr/>
            <p:nvPr/>
          </p:nvSpPr>
          <p:spPr>
            <a:xfrm>
              <a:off x="7831016" y="4191565"/>
              <a:ext cx="365205" cy="365195"/>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sp>
          <p:nvSpPr>
            <p:cNvPr id="230" name="Rectangle 229"/>
            <p:cNvSpPr/>
            <p:nvPr/>
          </p:nvSpPr>
          <p:spPr>
            <a:xfrm>
              <a:off x="5501640" y="1219196"/>
              <a:ext cx="2523093" cy="38107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i="1" dirty="0">
                  <a:solidFill>
                    <a:prstClr val="black"/>
                  </a:solidFill>
                </a:rPr>
                <a:t>Cell</a:t>
              </a:r>
            </a:p>
          </p:txBody>
        </p:sp>
      </p:grpSp>
      <p:grpSp>
        <p:nvGrpSpPr>
          <p:cNvPr id="240" name="Group 239"/>
          <p:cNvGrpSpPr>
            <a:grpSpLocks/>
          </p:cNvGrpSpPr>
          <p:nvPr/>
        </p:nvGrpSpPr>
        <p:grpSpPr bwMode="auto">
          <a:xfrm>
            <a:off x="5072063" y="3962400"/>
            <a:ext cx="3386137" cy="838200"/>
            <a:chOff x="5072146" y="4191000"/>
            <a:chExt cx="3386053" cy="838200"/>
          </a:xfrm>
        </p:grpSpPr>
        <p:sp>
          <p:nvSpPr>
            <p:cNvPr id="234" name="Rectangle 233"/>
            <p:cNvSpPr/>
            <p:nvPr/>
          </p:nvSpPr>
          <p:spPr>
            <a:xfrm>
              <a:off x="5072146" y="4495800"/>
              <a:ext cx="3386053" cy="533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b="1" i="1" dirty="0">
                  <a:solidFill>
                    <a:srgbClr val="FF0000"/>
                  </a:solidFill>
                </a:rPr>
                <a:t>large sense amplifier</a:t>
              </a:r>
            </a:p>
          </p:txBody>
        </p:sp>
        <p:sp>
          <p:nvSpPr>
            <p:cNvPr id="237" name="Rectangle 236"/>
            <p:cNvSpPr/>
            <p:nvPr/>
          </p:nvSpPr>
          <p:spPr>
            <a:xfrm>
              <a:off x="7834327" y="4191000"/>
              <a:ext cx="365116" cy="365125"/>
            </a:xfrm>
            <a:prstGeom prst="rect">
              <a:avLst/>
            </a:prstGeom>
            <a:solidFill>
              <a:schemeClr val="accent2"/>
            </a:solidFill>
            <a:ln w="508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grpSp>
      <p:grpSp>
        <p:nvGrpSpPr>
          <p:cNvPr id="133" name="Group 132"/>
          <p:cNvGrpSpPr>
            <a:grpSpLocks/>
          </p:cNvGrpSpPr>
          <p:nvPr/>
        </p:nvGrpSpPr>
        <p:grpSpPr bwMode="auto">
          <a:xfrm>
            <a:off x="3048000" y="1474788"/>
            <a:ext cx="1003300" cy="2855912"/>
            <a:chOff x="7338060" y="1622874"/>
            <a:chExt cx="1003835" cy="2855580"/>
          </a:xfrm>
        </p:grpSpPr>
        <p:sp>
          <p:nvSpPr>
            <p:cNvPr id="139" name="Rounded Rectangle 138"/>
            <p:cNvSpPr/>
            <p:nvPr/>
          </p:nvSpPr>
          <p:spPr>
            <a:xfrm rot="16200000">
              <a:off x="6825063" y="2669556"/>
              <a:ext cx="2563514" cy="470151"/>
            </a:xfrm>
            <a:prstGeom prst="roundRect">
              <a:avLst>
                <a:gd name="adj" fmla="val 12383"/>
              </a:avLst>
            </a:prstGeom>
            <a:no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i="1" dirty="0" err="1">
                  <a:solidFill>
                    <a:srgbClr val="FF0000"/>
                  </a:solidFill>
                  <a:cs typeface="Calibri"/>
                </a:rPr>
                <a:t>bitline</a:t>
              </a:r>
              <a:r>
                <a:rPr lang="en-US" sz="2400" b="1" i="1" dirty="0">
                  <a:solidFill>
                    <a:srgbClr val="FF0000"/>
                  </a:solidFill>
                  <a:cs typeface="Calibri"/>
                </a:rPr>
                <a:t>: 512 cells</a:t>
              </a:r>
            </a:p>
          </p:txBody>
        </p:sp>
        <p:cxnSp>
          <p:nvCxnSpPr>
            <p:cNvPr id="134" name="Straight Arrow Connector 133"/>
            <p:cNvCxnSpPr/>
            <p:nvPr/>
          </p:nvCxnSpPr>
          <p:spPr>
            <a:xfrm>
              <a:off x="7947985" y="1976845"/>
              <a:ext cx="0" cy="1980970"/>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flipH="1" flipV="1">
              <a:off x="7871744" y="1895892"/>
              <a:ext cx="76241" cy="80953"/>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flipV="1">
              <a:off x="7871744" y="3957815"/>
              <a:ext cx="76241" cy="84128"/>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51" name="Rectangle 150"/>
            <p:cNvSpPr/>
            <p:nvPr/>
          </p:nvSpPr>
          <p:spPr>
            <a:xfrm>
              <a:off x="7338060" y="4113371"/>
              <a:ext cx="365320" cy="365083"/>
            </a:xfrm>
            <a:prstGeom prst="rect">
              <a:avLst/>
            </a:prstGeom>
            <a:solidFill>
              <a:schemeClr val="accent2"/>
            </a:solidFill>
            <a:ln w="508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152" name="Straight Arrow Connector 151"/>
            <p:cNvCxnSpPr>
              <a:stCxn id="151" idx="0"/>
            </p:cNvCxnSpPr>
            <p:nvPr/>
          </p:nvCxnSpPr>
          <p:spPr>
            <a:xfrm flipV="1">
              <a:off x="7520720" y="1748271"/>
              <a:ext cx="4765" cy="2365100"/>
            </a:xfrm>
            <a:prstGeom prst="straightConnector1">
              <a:avLst/>
            </a:prstGeom>
            <a:ln w="50800" cap="rnd">
              <a:solidFill>
                <a:srgbClr val="FF000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4" name="Oval 153"/>
            <p:cNvSpPr/>
            <p:nvPr/>
          </p:nvSpPr>
          <p:spPr>
            <a:xfrm>
              <a:off x="7342826" y="1840336"/>
              <a:ext cx="365320" cy="365083"/>
            </a:xfrm>
            <a:prstGeom prst="ellipse">
              <a:avLst/>
            </a:prstGeom>
            <a:solidFill>
              <a:schemeClr val="bg1"/>
            </a:solid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155" name="Oval 154"/>
            <p:cNvSpPr/>
            <p:nvPr/>
          </p:nvSpPr>
          <p:spPr>
            <a:xfrm>
              <a:off x="7342826" y="2297483"/>
              <a:ext cx="365320" cy="365083"/>
            </a:xfrm>
            <a:prstGeom prst="ellipse">
              <a:avLst/>
            </a:prstGeom>
            <a:solidFill>
              <a:schemeClr val="bg1"/>
            </a:solid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156" name="Oval 155"/>
            <p:cNvSpPr/>
            <p:nvPr/>
          </p:nvSpPr>
          <p:spPr>
            <a:xfrm>
              <a:off x="7342826" y="2754629"/>
              <a:ext cx="365320" cy="365083"/>
            </a:xfrm>
            <a:prstGeom prst="ellipse">
              <a:avLst/>
            </a:prstGeom>
            <a:solidFill>
              <a:schemeClr val="bg1"/>
            </a:solid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157" name="Oval 156"/>
            <p:cNvSpPr/>
            <p:nvPr/>
          </p:nvSpPr>
          <p:spPr>
            <a:xfrm>
              <a:off x="7342826" y="3211776"/>
              <a:ext cx="365320" cy="365083"/>
            </a:xfrm>
            <a:prstGeom prst="ellipse">
              <a:avLst/>
            </a:prstGeom>
            <a:solidFill>
              <a:schemeClr val="bg1"/>
            </a:solid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158" name="Oval 157"/>
            <p:cNvSpPr/>
            <p:nvPr/>
          </p:nvSpPr>
          <p:spPr>
            <a:xfrm>
              <a:off x="7342826" y="3668923"/>
              <a:ext cx="365320" cy="365083"/>
            </a:xfrm>
            <a:prstGeom prst="ellipse">
              <a:avLst/>
            </a:prstGeom>
            <a:solidFill>
              <a:schemeClr val="bg1"/>
            </a:solid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grpSp>
      <p:grpSp>
        <p:nvGrpSpPr>
          <p:cNvPr id="637959" name="Group 63"/>
          <p:cNvGrpSpPr>
            <a:grpSpLocks/>
          </p:cNvGrpSpPr>
          <p:nvPr/>
        </p:nvGrpSpPr>
        <p:grpSpPr bwMode="auto">
          <a:xfrm>
            <a:off x="3254375" y="1295400"/>
            <a:ext cx="1241425" cy="565150"/>
            <a:chOff x="3253742" y="1524002"/>
            <a:chExt cx="1242058" cy="565684"/>
          </a:xfrm>
        </p:grpSpPr>
        <p:cxnSp>
          <p:nvCxnSpPr>
            <p:cNvPr id="249" name="Straight Arrow Connector 248"/>
            <p:cNvCxnSpPr/>
            <p:nvPr/>
          </p:nvCxnSpPr>
          <p:spPr>
            <a:xfrm flipH="1">
              <a:off x="3253742" y="1752818"/>
              <a:ext cx="474905" cy="33686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82" name="Rectangle 281"/>
            <p:cNvSpPr/>
            <p:nvPr/>
          </p:nvSpPr>
          <p:spPr>
            <a:xfrm>
              <a:off x="3657173" y="1524002"/>
              <a:ext cx="838627" cy="357526"/>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i="1" dirty="0">
                  <a:solidFill>
                    <a:prstClr val="black"/>
                  </a:solidFill>
                </a:rPr>
                <a:t>cell</a:t>
              </a:r>
            </a:p>
          </p:txBody>
        </p:sp>
        <p:cxnSp>
          <p:nvCxnSpPr>
            <p:cNvPr id="287" name="Straight Arrow Connector 286"/>
            <p:cNvCxnSpPr/>
            <p:nvPr/>
          </p:nvCxnSpPr>
          <p:spPr>
            <a:xfrm flipH="1">
              <a:off x="3728647" y="1752818"/>
              <a:ext cx="8100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288" name="Content Placeholder 2"/>
          <p:cNvSpPr txBox="1">
            <a:spLocks/>
          </p:cNvSpPr>
          <p:nvPr/>
        </p:nvSpPr>
        <p:spPr>
          <a:xfrm>
            <a:off x="381000" y="4953000"/>
            <a:ext cx="8305800" cy="1447800"/>
          </a:xfrm>
          <a:prstGeom prst="rect">
            <a:avLst/>
          </a:prstGeom>
        </p:spPr>
        <p:txBody>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ct val="20000"/>
              </a:spcBef>
              <a:buFont typeface="Arial" panose="020B0604020202020204" pitchFamily="34" charset="0"/>
              <a:buChar char="•"/>
            </a:pPr>
            <a:r>
              <a:rPr lang="en-US" altLang="en-US" sz="3200" b="1">
                <a:solidFill>
                  <a:srgbClr val="000000"/>
                </a:solidFill>
                <a:latin typeface="Calibri" panose="020F0502020204030204" pitchFamily="34" charset="0"/>
              </a:rPr>
              <a:t>Long bitline</a:t>
            </a:r>
          </a:p>
          <a:p>
            <a:pPr lvl="1" eaLnBrk="1" hangingPunct="1">
              <a:lnSpc>
                <a:spcPct val="90000"/>
              </a:lnSpc>
              <a:spcBef>
                <a:spcPct val="20000"/>
              </a:spcBef>
              <a:buFont typeface="Arial" panose="020B0604020202020204" pitchFamily="34" charset="0"/>
              <a:buChar char="–"/>
            </a:pPr>
            <a:r>
              <a:rPr lang="en-US" altLang="en-US" sz="2800" b="1">
                <a:solidFill>
                  <a:srgbClr val="006600"/>
                </a:solidFill>
                <a:latin typeface="Calibri" panose="020F0502020204030204" pitchFamily="34" charset="0"/>
              </a:rPr>
              <a:t>Amortizes sense amplifier cost </a:t>
            </a:r>
            <a:r>
              <a:rPr lang="en-US" altLang="en-US" sz="2800" b="1">
                <a:solidFill>
                  <a:srgbClr val="006600"/>
                </a:solidFill>
                <a:latin typeface="Calibri" panose="020F0502020204030204" pitchFamily="34" charset="0"/>
                <a:sym typeface="Wingdings" panose="05000000000000000000" pitchFamily="2" charset="2"/>
              </a:rPr>
              <a:t> Small area</a:t>
            </a:r>
          </a:p>
          <a:p>
            <a:pPr lvl="1" eaLnBrk="1" hangingPunct="1">
              <a:lnSpc>
                <a:spcPct val="90000"/>
              </a:lnSpc>
              <a:spcBef>
                <a:spcPct val="20000"/>
              </a:spcBef>
              <a:buFont typeface="Arial" panose="020B0604020202020204" pitchFamily="34" charset="0"/>
              <a:buChar char="–"/>
            </a:pPr>
            <a:r>
              <a:rPr lang="en-US" altLang="en-US" sz="2800" b="1">
                <a:solidFill>
                  <a:srgbClr val="FF0000"/>
                </a:solidFill>
                <a:latin typeface="Calibri" panose="020F0502020204030204" pitchFamily="34" charset="0"/>
                <a:sym typeface="Wingdings" panose="05000000000000000000" pitchFamily="2" charset="2"/>
              </a:rPr>
              <a:t>Large bitline capacitance  High latency &amp; power</a:t>
            </a:r>
            <a:endParaRPr lang="en-US" altLang="en-US" sz="2800">
              <a:solidFill>
                <a:srgbClr val="FF0000"/>
              </a:solidFill>
              <a:latin typeface="Calibri" panose="020F0502020204030204" pitchFamily="34" charset="0"/>
            </a:endParaRPr>
          </a:p>
          <a:p>
            <a:pPr lvl="1" eaLnBrk="1" hangingPunct="1">
              <a:lnSpc>
                <a:spcPct val="90000"/>
              </a:lnSpc>
              <a:spcBef>
                <a:spcPct val="20000"/>
              </a:spcBef>
              <a:buFont typeface="Arial" panose="020B0604020202020204" pitchFamily="34" charset="0"/>
              <a:buChar char="–"/>
            </a:pPr>
            <a:endParaRPr lang="en-US" altLang="en-US">
              <a:solidFill>
                <a:srgbClr val="000000"/>
              </a:solidFill>
              <a:latin typeface="Calibri" panose="020F0502020204030204" pitchFamily="34" charset="0"/>
            </a:endParaRPr>
          </a:p>
          <a:p>
            <a:pPr lvl="1" eaLnBrk="1" hangingPunct="1">
              <a:lnSpc>
                <a:spcPct val="90000"/>
              </a:lnSpc>
              <a:spcBef>
                <a:spcPct val="20000"/>
              </a:spcBef>
              <a:buFont typeface="Arial" panose="020B0604020202020204" pitchFamily="34" charset="0"/>
              <a:buChar char="–"/>
            </a:pPr>
            <a:endParaRPr lang="en-US" altLang="en-US" sz="4400" b="1" i="1">
              <a:solidFill>
                <a:srgbClr val="1F497D"/>
              </a:solidFill>
              <a:latin typeface="Calibri" panose="020F0502020204030204" pitchFamily="34" charset="0"/>
            </a:endParaRPr>
          </a:p>
          <a:p>
            <a:pPr lvl="1" eaLnBrk="1" hangingPunct="1">
              <a:lnSpc>
                <a:spcPct val="90000"/>
              </a:lnSpc>
              <a:spcBef>
                <a:spcPct val="20000"/>
              </a:spcBef>
              <a:buFont typeface="Arial" panose="020B0604020202020204" pitchFamily="34" charset="0"/>
              <a:buChar char="–"/>
            </a:pPr>
            <a:endParaRPr lang="en-US" altLang="en-US">
              <a:solidFill>
                <a:srgbClr val="000000"/>
              </a:solidFill>
              <a:latin typeface="Calibri" panose="020F0502020204030204" pitchFamily="34" charset="0"/>
            </a:endParaRPr>
          </a:p>
        </p:txBody>
      </p:sp>
      <p:sp>
        <p:nvSpPr>
          <p:cNvPr id="99" name="Rectangle 98"/>
          <p:cNvSpPr/>
          <p:nvPr/>
        </p:nvSpPr>
        <p:spPr>
          <a:xfrm rot="16200000">
            <a:off x="7329488" y="2901950"/>
            <a:ext cx="2654300" cy="381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i="1" dirty="0">
                <a:solidFill>
                  <a:prstClr val="black"/>
                </a:solidFill>
              </a:rPr>
              <a:t>sense amplifier</a:t>
            </a:r>
          </a:p>
        </p:txBody>
      </p:sp>
      <p:cxnSp>
        <p:nvCxnSpPr>
          <p:cNvPr id="100" name="Straight Arrow Connector 99"/>
          <p:cNvCxnSpPr/>
          <p:nvPr/>
        </p:nvCxnSpPr>
        <p:spPr>
          <a:xfrm>
            <a:off x="8001000" y="4157663"/>
            <a:ext cx="579438" cy="0"/>
          </a:xfrm>
          <a:prstGeom prst="straightConnector1">
            <a:avLst/>
          </a:prstGeom>
          <a:ln w="12700" cap="rnd">
            <a:solidFill>
              <a:schemeClr val="tx1"/>
            </a:solidFill>
            <a:prstDash val="sysDash"/>
            <a:headEnd type="arrow"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H="1">
            <a:off x="5181600" y="1874838"/>
            <a:ext cx="471488" cy="1587"/>
          </a:xfrm>
          <a:prstGeom prst="straightConnector1">
            <a:avLst/>
          </a:prstGeom>
          <a:ln w="12700" cap="rnd">
            <a:solidFill>
              <a:schemeClr val="tx1"/>
            </a:solidFill>
            <a:prstDash val="sysDash"/>
            <a:headEnd type="arrow"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a:xfrm rot="16200000">
            <a:off x="3740150" y="2527300"/>
            <a:ext cx="2654300" cy="381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i="1" dirty="0">
                <a:solidFill>
                  <a:prstClr val="black"/>
                </a:solidFill>
              </a:rPr>
              <a:t>row decoder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8">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8">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8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7" name="Title 1"/>
          <p:cNvSpPr>
            <a:spLocks noGrp="1"/>
          </p:cNvSpPr>
          <p:nvPr>
            <p:ph type="title"/>
          </p:nvPr>
        </p:nvSpPr>
        <p:spPr>
          <a:xfrm>
            <a:off x="0" y="0"/>
            <a:ext cx="9144000" cy="838200"/>
          </a:xfrm>
        </p:spPr>
        <p:txBody>
          <a:bodyPr/>
          <a:lstStyle/>
          <a:p>
            <a:r>
              <a:rPr lang="en-US" altLang="en-US" smtClean="0"/>
              <a:t>   Trade-Off: Area (Die Size) vs. Latency</a:t>
            </a:r>
          </a:p>
        </p:txBody>
      </p:sp>
      <p:sp>
        <p:nvSpPr>
          <p:cNvPr id="5" name="Right Arrow 4"/>
          <p:cNvSpPr/>
          <p:nvPr/>
        </p:nvSpPr>
        <p:spPr>
          <a:xfrm>
            <a:off x="3238500" y="2163763"/>
            <a:ext cx="2590800" cy="12652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tIns="0" anchor="ctr"/>
          <a:lstStyle/>
          <a:p>
            <a:pPr algn="ctr" fontAlgn="auto">
              <a:spcBef>
                <a:spcPts val="0"/>
              </a:spcBef>
              <a:spcAft>
                <a:spcPts val="0"/>
              </a:spcAft>
              <a:defRPr/>
            </a:pPr>
            <a:r>
              <a:rPr lang="en-US" sz="4000" b="1" dirty="0">
                <a:solidFill>
                  <a:prstClr val="white"/>
                </a:solidFill>
              </a:rPr>
              <a:t>Faster</a:t>
            </a:r>
          </a:p>
        </p:txBody>
      </p:sp>
      <p:sp>
        <p:nvSpPr>
          <p:cNvPr id="97" name="Right Arrow 96"/>
          <p:cNvSpPr/>
          <p:nvPr/>
        </p:nvSpPr>
        <p:spPr>
          <a:xfrm flipH="1">
            <a:off x="3238500" y="3535363"/>
            <a:ext cx="2590800" cy="12652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tIns="0" anchor="ctr"/>
          <a:lstStyle/>
          <a:p>
            <a:pPr algn="ctr" fontAlgn="auto">
              <a:spcBef>
                <a:spcPts val="0"/>
              </a:spcBef>
              <a:spcAft>
                <a:spcPts val="0"/>
              </a:spcAft>
              <a:defRPr/>
            </a:pPr>
            <a:r>
              <a:rPr lang="en-US" sz="4000" b="1" dirty="0">
                <a:solidFill>
                  <a:prstClr val="white"/>
                </a:solidFill>
              </a:rPr>
              <a:t>Smaller</a:t>
            </a:r>
          </a:p>
        </p:txBody>
      </p:sp>
      <p:grpSp>
        <p:nvGrpSpPr>
          <p:cNvPr id="15" name="Group 14"/>
          <p:cNvGrpSpPr>
            <a:grpSpLocks/>
          </p:cNvGrpSpPr>
          <p:nvPr/>
        </p:nvGrpSpPr>
        <p:grpSpPr bwMode="auto">
          <a:xfrm>
            <a:off x="5867400" y="1066800"/>
            <a:ext cx="2590800" cy="5105400"/>
            <a:chOff x="5867400" y="1066800"/>
            <a:chExt cx="2590800" cy="5105400"/>
          </a:xfrm>
        </p:grpSpPr>
        <p:sp>
          <p:nvSpPr>
            <p:cNvPr id="250" name="Rectangle 249"/>
            <p:cNvSpPr/>
            <p:nvPr/>
          </p:nvSpPr>
          <p:spPr>
            <a:xfrm>
              <a:off x="7707313" y="3887788"/>
              <a:ext cx="365125"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251" name="Straight Arrow Connector 250"/>
            <p:cNvCxnSpPr>
              <a:stCxn id="250" idx="0"/>
            </p:cNvCxnSpPr>
            <p:nvPr/>
          </p:nvCxnSpPr>
          <p:spPr>
            <a:xfrm flipV="1">
              <a:off x="7889875" y="3048000"/>
              <a:ext cx="0" cy="839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3" name="Rectangle 252"/>
            <p:cNvSpPr/>
            <p:nvPr/>
          </p:nvSpPr>
          <p:spPr>
            <a:xfrm>
              <a:off x="7250113" y="3887788"/>
              <a:ext cx="365125"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254" name="Straight Arrow Connector 253"/>
            <p:cNvCxnSpPr>
              <a:stCxn id="253" idx="0"/>
            </p:cNvCxnSpPr>
            <p:nvPr/>
          </p:nvCxnSpPr>
          <p:spPr>
            <a:xfrm flipV="1">
              <a:off x="7432675" y="3048000"/>
              <a:ext cx="0" cy="839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8" name="Rectangle 257"/>
            <p:cNvSpPr/>
            <p:nvPr/>
          </p:nvSpPr>
          <p:spPr>
            <a:xfrm>
              <a:off x="6792913" y="3887788"/>
              <a:ext cx="365125"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259" name="Straight Arrow Connector 258"/>
            <p:cNvCxnSpPr>
              <a:stCxn id="258" idx="0"/>
            </p:cNvCxnSpPr>
            <p:nvPr/>
          </p:nvCxnSpPr>
          <p:spPr>
            <a:xfrm flipV="1">
              <a:off x="6975475" y="3048000"/>
              <a:ext cx="0" cy="839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61" name="Rectangle 260"/>
            <p:cNvSpPr/>
            <p:nvPr/>
          </p:nvSpPr>
          <p:spPr>
            <a:xfrm>
              <a:off x="6335713" y="3887788"/>
              <a:ext cx="365125"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262" name="Straight Arrow Connector 261"/>
            <p:cNvCxnSpPr>
              <a:stCxn id="261" idx="0"/>
            </p:cNvCxnSpPr>
            <p:nvPr/>
          </p:nvCxnSpPr>
          <p:spPr>
            <a:xfrm flipV="1">
              <a:off x="6518275" y="3048000"/>
              <a:ext cx="0" cy="839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76" name="Oval 275"/>
            <p:cNvSpPr/>
            <p:nvPr/>
          </p:nvSpPr>
          <p:spPr>
            <a:xfrm>
              <a:off x="7712075" y="31242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77" name="Oval 276"/>
            <p:cNvSpPr/>
            <p:nvPr/>
          </p:nvSpPr>
          <p:spPr>
            <a:xfrm>
              <a:off x="7254875" y="31242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78" name="Oval 277"/>
            <p:cNvSpPr/>
            <p:nvPr/>
          </p:nvSpPr>
          <p:spPr>
            <a:xfrm>
              <a:off x="6797675" y="31242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79" name="Oval 278"/>
            <p:cNvSpPr/>
            <p:nvPr/>
          </p:nvSpPr>
          <p:spPr>
            <a:xfrm>
              <a:off x="6340475" y="31242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80" name="Oval 279"/>
            <p:cNvSpPr/>
            <p:nvPr/>
          </p:nvSpPr>
          <p:spPr>
            <a:xfrm>
              <a:off x="7712075" y="35052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81" name="Oval 280"/>
            <p:cNvSpPr/>
            <p:nvPr/>
          </p:nvSpPr>
          <p:spPr>
            <a:xfrm>
              <a:off x="7254875" y="35052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82" name="Oval 281"/>
            <p:cNvSpPr/>
            <p:nvPr/>
          </p:nvSpPr>
          <p:spPr>
            <a:xfrm>
              <a:off x="6797675" y="35052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83" name="Oval 282"/>
            <p:cNvSpPr/>
            <p:nvPr/>
          </p:nvSpPr>
          <p:spPr>
            <a:xfrm>
              <a:off x="6340475" y="35052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318" name="Rectangle 317"/>
            <p:cNvSpPr/>
            <p:nvPr/>
          </p:nvSpPr>
          <p:spPr>
            <a:xfrm>
              <a:off x="7707313" y="2287588"/>
              <a:ext cx="365125"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319" name="Straight Arrow Connector 318"/>
            <p:cNvCxnSpPr>
              <a:stCxn id="318" idx="0"/>
            </p:cNvCxnSpPr>
            <p:nvPr/>
          </p:nvCxnSpPr>
          <p:spPr>
            <a:xfrm flipV="1">
              <a:off x="7889875" y="1447800"/>
              <a:ext cx="0" cy="839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20" name="Rectangle 319"/>
            <p:cNvSpPr/>
            <p:nvPr/>
          </p:nvSpPr>
          <p:spPr>
            <a:xfrm>
              <a:off x="7250113" y="2287588"/>
              <a:ext cx="365125"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321" name="Straight Arrow Connector 320"/>
            <p:cNvCxnSpPr>
              <a:stCxn id="320" idx="0"/>
            </p:cNvCxnSpPr>
            <p:nvPr/>
          </p:nvCxnSpPr>
          <p:spPr>
            <a:xfrm flipV="1">
              <a:off x="7432675" y="1447800"/>
              <a:ext cx="0" cy="839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22" name="Rectangle 321"/>
            <p:cNvSpPr/>
            <p:nvPr/>
          </p:nvSpPr>
          <p:spPr>
            <a:xfrm>
              <a:off x="6792913" y="2287588"/>
              <a:ext cx="365125"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324" name="Straight Arrow Connector 323"/>
            <p:cNvCxnSpPr>
              <a:stCxn id="322" idx="0"/>
            </p:cNvCxnSpPr>
            <p:nvPr/>
          </p:nvCxnSpPr>
          <p:spPr>
            <a:xfrm flipV="1">
              <a:off x="6975475" y="1447800"/>
              <a:ext cx="0" cy="839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25" name="Rectangle 324"/>
            <p:cNvSpPr/>
            <p:nvPr/>
          </p:nvSpPr>
          <p:spPr>
            <a:xfrm>
              <a:off x="6335713" y="2287588"/>
              <a:ext cx="365125"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326" name="Straight Arrow Connector 325"/>
            <p:cNvCxnSpPr>
              <a:stCxn id="325" idx="0"/>
            </p:cNvCxnSpPr>
            <p:nvPr/>
          </p:nvCxnSpPr>
          <p:spPr>
            <a:xfrm flipV="1">
              <a:off x="6518275" y="1447800"/>
              <a:ext cx="0" cy="839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27" name="Oval 326"/>
            <p:cNvSpPr/>
            <p:nvPr/>
          </p:nvSpPr>
          <p:spPr>
            <a:xfrm>
              <a:off x="7712075" y="15240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328" name="Oval 327"/>
            <p:cNvSpPr/>
            <p:nvPr/>
          </p:nvSpPr>
          <p:spPr>
            <a:xfrm>
              <a:off x="7254875" y="15240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329" name="Oval 328"/>
            <p:cNvSpPr/>
            <p:nvPr/>
          </p:nvSpPr>
          <p:spPr>
            <a:xfrm>
              <a:off x="6797675" y="15240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330" name="Oval 329"/>
            <p:cNvSpPr/>
            <p:nvPr/>
          </p:nvSpPr>
          <p:spPr>
            <a:xfrm>
              <a:off x="6340475" y="15240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331" name="Oval 330"/>
            <p:cNvSpPr/>
            <p:nvPr/>
          </p:nvSpPr>
          <p:spPr>
            <a:xfrm>
              <a:off x="7712075" y="19050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332" name="Oval 331"/>
            <p:cNvSpPr/>
            <p:nvPr/>
          </p:nvSpPr>
          <p:spPr>
            <a:xfrm>
              <a:off x="7254875" y="19050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333" name="Oval 332"/>
            <p:cNvSpPr/>
            <p:nvPr/>
          </p:nvSpPr>
          <p:spPr>
            <a:xfrm>
              <a:off x="6797675" y="19050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334" name="Oval 333"/>
            <p:cNvSpPr/>
            <p:nvPr/>
          </p:nvSpPr>
          <p:spPr>
            <a:xfrm>
              <a:off x="6340475" y="19050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148" name="Rounded Rectangle 147"/>
            <p:cNvSpPr/>
            <p:nvPr/>
          </p:nvSpPr>
          <p:spPr>
            <a:xfrm>
              <a:off x="5867400" y="1066800"/>
              <a:ext cx="25908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80000"/>
                </a:lnSpc>
              </a:pPr>
              <a:r>
                <a:rPr lang="en-US" altLang="en-US" sz="3600" b="1">
                  <a:solidFill>
                    <a:srgbClr val="000000"/>
                  </a:solidFill>
                  <a:latin typeface="Calibri" panose="020F0502020204030204" pitchFamily="34" charset="0"/>
                </a:rPr>
                <a:t>Short Bitline</a:t>
              </a:r>
            </a:p>
            <a:p>
              <a:pPr algn="ctr" eaLnBrk="1" hangingPunct="1">
                <a:lnSpc>
                  <a:spcPct val="80000"/>
                </a:lnSpc>
              </a:pPr>
              <a:endParaRPr lang="en-US" altLang="en-US" sz="3600" b="1">
                <a:solidFill>
                  <a:srgbClr val="000000"/>
                </a:solidFill>
                <a:latin typeface="Calibri" panose="020F0502020204030204" pitchFamily="34" charset="0"/>
              </a:endParaRPr>
            </a:p>
          </p:txBody>
        </p:sp>
        <p:sp>
          <p:nvSpPr>
            <p:cNvPr id="380" name="Rectangle 379"/>
            <p:cNvSpPr/>
            <p:nvPr/>
          </p:nvSpPr>
          <p:spPr>
            <a:xfrm>
              <a:off x="7696200" y="5487988"/>
              <a:ext cx="365125"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381" name="Straight Arrow Connector 380"/>
            <p:cNvCxnSpPr>
              <a:stCxn id="380" idx="0"/>
            </p:cNvCxnSpPr>
            <p:nvPr/>
          </p:nvCxnSpPr>
          <p:spPr>
            <a:xfrm flipV="1">
              <a:off x="7878763" y="4648200"/>
              <a:ext cx="0" cy="839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82" name="Rectangle 381"/>
            <p:cNvSpPr/>
            <p:nvPr/>
          </p:nvSpPr>
          <p:spPr>
            <a:xfrm>
              <a:off x="7239000" y="5487988"/>
              <a:ext cx="365125"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383" name="Straight Arrow Connector 382"/>
            <p:cNvCxnSpPr>
              <a:stCxn id="382" idx="0"/>
            </p:cNvCxnSpPr>
            <p:nvPr/>
          </p:nvCxnSpPr>
          <p:spPr>
            <a:xfrm flipV="1">
              <a:off x="7421563" y="4648200"/>
              <a:ext cx="0" cy="839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84" name="Rectangle 383"/>
            <p:cNvSpPr/>
            <p:nvPr/>
          </p:nvSpPr>
          <p:spPr>
            <a:xfrm>
              <a:off x="6781800" y="5487988"/>
              <a:ext cx="365125"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385" name="Straight Arrow Connector 384"/>
            <p:cNvCxnSpPr>
              <a:stCxn id="384" idx="0"/>
            </p:cNvCxnSpPr>
            <p:nvPr/>
          </p:nvCxnSpPr>
          <p:spPr>
            <a:xfrm flipV="1">
              <a:off x="6964363" y="4648200"/>
              <a:ext cx="0" cy="839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86" name="Rectangle 385"/>
            <p:cNvSpPr/>
            <p:nvPr/>
          </p:nvSpPr>
          <p:spPr>
            <a:xfrm>
              <a:off x="6324600" y="5487988"/>
              <a:ext cx="365125"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387" name="Straight Arrow Connector 386"/>
            <p:cNvCxnSpPr>
              <a:stCxn id="386" idx="0"/>
            </p:cNvCxnSpPr>
            <p:nvPr/>
          </p:nvCxnSpPr>
          <p:spPr>
            <a:xfrm flipV="1">
              <a:off x="6507163" y="4648200"/>
              <a:ext cx="0" cy="839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88" name="Oval 387"/>
            <p:cNvSpPr/>
            <p:nvPr/>
          </p:nvSpPr>
          <p:spPr>
            <a:xfrm>
              <a:off x="7700963" y="47244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389" name="Oval 388"/>
            <p:cNvSpPr/>
            <p:nvPr/>
          </p:nvSpPr>
          <p:spPr>
            <a:xfrm>
              <a:off x="7243763" y="47244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390" name="Oval 389"/>
            <p:cNvSpPr/>
            <p:nvPr/>
          </p:nvSpPr>
          <p:spPr>
            <a:xfrm>
              <a:off x="6786563" y="47244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391" name="Oval 390"/>
            <p:cNvSpPr/>
            <p:nvPr/>
          </p:nvSpPr>
          <p:spPr>
            <a:xfrm>
              <a:off x="6329363" y="47244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392" name="Oval 391"/>
            <p:cNvSpPr/>
            <p:nvPr/>
          </p:nvSpPr>
          <p:spPr>
            <a:xfrm>
              <a:off x="7700963" y="51054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393" name="Oval 392"/>
            <p:cNvSpPr/>
            <p:nvPr/>
          </p:nvSpPr>
          <p:spPr>
            <a:xfrm>
              <a:off x="7243763" y="51054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394" name="Oval 393"/>
            <p:cNvSpPr/>
            <p:nvPr/>
          </p:nvSpPr>
          <p:spPr>
            <a:xfrm>
              <a:off x="6786563" y="51054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395" name="Oval 394"/>
            <p:cNvSpPr/>
            <p:nvPr/>
          </p:nvSpPr>
          <p:spPr>
            <a:xfrm>
              <a:off x="6329363" y="51054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grpSp>
      <p:grpSp>
        <p:nvGrpSpPr>
          <p:cNvPr id="638981" name="Group 13"/>
          <p:cNvGrpSpPr>
            <a:grpSpLocks/>
          </p:cNvGrpSpPr>
          <p:nvPr/>
        </p:nvGrpSpPr>
        <p:grpSpPr bwMode="auto">
          <a:xfrm>
            <a:off x="495300" y="1066800"/>
            <a:ext cx="2514600" cy="5105400"/>
            <a:chOff x="495300" y="1066800"/>
            <a:chExt cx="2514600" cy="5105400"/>
          </a:xfrm>
        </p:grpSpPr>
        <p:sp>
          <p:nvSpPr>
            <p:cNvPr id="131" name="Rounded Rectangle 130"/>
            <p:cNvSpPr/>
            <p:nvPr/>
          </p:nvSpPr>
          <p:spPr>
            <a:xfrm>
              <a:off x="495300" y="1066800"/>
              <a:ext cx="25146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80000"/>
                </a:lnSpc>
              </a:pPr>
              <a:r>
                <a:rPr lang="en-US" altLang="en-US" sz="3600" b="1">
                  <a:solidFill>
                    <a:srgbClr val="000000"/>
                  </a:solidFill>
                  <a:latin typeface="Calibri" panose="020F0502020204030204" pitchFamily="34" charset="0"/>
                </a:rPr>
                <a:t>Long Bitline</a:t>
              </a:r>
            </a:p>
            <a:p>
              <a:pPr algn="ctr" eaLnBrk="1" hangingPunct="1">
                <a:lnSpc>
                  <a:spcPct val="80000"/>
                </a:lnSpc>
              </a:pPr>
              <a:endParaRPr lang="en-US" altLang="en-US" sz="3600" b="1">
                <a:solidFill>
                  <a:srgbClr val="000000"/>
                </a:solidFill>
                <a:latin typeface="Calibri" panose="020F0502020204030204" pitchFamily="34" charset="0"/>
              </a:endParaRPr>
            </a:p>
          </p:txBody>
        </p:sp>
        <p:sp>
          <p:nvSpPr>
            <p:cNvPr id="183" name="Rectangle 182"/>
            <p:cNvSpPr/>
            <p:nvPr/>
          </p:nvSpPr>
          <p:spPr>
            <a:xfrm>
              <a:off x="2209800" y="5487988"/>
              <a:ext cx="365125"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184" name="Straight Arrow Connector 183"/>
            <p:cNvCxnSpPr>
              <a:stCxn id="183" idx="0"/>
            </p:cNvCxnSpPr>
            <p:nvPr/>
          </p:nvCxnSpPr>
          <p:spPr>
            <a:xfrm flipV="1">
              <a:off x="2392363" y="3124200"/>
              <a:ext cx="0" cy="2363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86" name="Rectangle 185"/>
            <p:cNvSpPr/>
            <p:nvPr/>
          </p:nvSpPr>
          <p:spPr>
            <a:xfrm>
              <a:off x="1752600" y="5487988"/>
              <a:ext cx="365125"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187" name="Straight Arrow Connector 186"/>
            <p:cNvCxnSpPr>
              <a:stCxn id="186" idx="0"/>
            </p:cNvCxnSpPr>
            <p:nvPr/>
          </p:nvCxnSpPr>
          <p:spPr>
            <a:xfrm flipV="1">
              <a:off x="1935163" y="3124200"/>
              <a:ext cx="0" cy="2363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89" name="Rectangle 188"/>
            <p:cNvSpPr/>
            <p:nvPr/>
          </p:nvSpPr>
          <p:spPr>
            <a:xfrm>
              <a:off x="1295400" y="5487988"/>
              <a:ext cx="365125"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190" name="Straight Arrow Connector 189"/>
            <p:cNvCxnSpPr>
              <a:stCxn id="189" idx="0"/>
            </p:cNvCxnSpPr>
            <p:nvPr/>
          </p:nvCxnSpPr>
          <p:spPr>
            <a:xfrm flipV="1">
              <a:off x="1477963" y="3124200"/>
              <a:ext cx="0" cy="2363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2" name="Rectangle 191"/>
            <p:cNvSpPr/>
            <p:nvPr/>
          </p:nvSpPr>
          <p:spPr>
            <a:xfrm>
              <a:off x="838200" y="5487988"/>
              <a:ext cx="365125"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193" name="Straight Arrow Connector 192"/>
            <p:cNvCxnSpPr>
              <a:stCxn id="192" idx="0"/>
            </p:cNvCxnSpPr>
            <p:nvPr/>
          </p:nvCxnSpPr>
          <p:spPr>
            <a:xfrm flipV="1">
              <a:off x="1020763" y="3124200"/>
              <a:ext cx="0" cy="2363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7" name="Oval 206"/>
            <p:cNvSpPr/>
            <p:nvPr/>
          </p:nvSpPr>
          <p:spPr>
            <a:xfrm>
              <a:off x="2214563" y="39624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08" name="Oval 207"/>
            <p:cNvSpPr/>
            <p:nvPr/>
          </p:nvSpPr>
          <p:spPr>
            <a:xfrm>
              <a:off x="1757363" y="39624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09" name="Oval 208"/>
            <p:cNvSpPr/>
            <p:nvPr/>
          </p:nvSpPr>
          <p:spPr>
            <a:xfrm>
              <a:off x="1300163" y="39624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10" name="Oval 209"/>
            <p:cNvSpPr/>
            <p:nvPr/>
          </p:nvSpPr>
          <p:spPr>
            <a:xfrm>
              <a:off x="842963" y="39624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15" name="Oval 214"/>
            <p:cNvSpPr/>
            <p:nvPr/>
          </p:nvSpPr>
          <p:spPr>
            <a:xfrm>
              <a:off x="2214563" y="43434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16" name="Oval 215"/>
            <p:cNvSpPr/>
            <p:nvPr/>
          </p:nvSpPr>
          <p:spPr>
            <a:xfrm>
              <a:off x="1757363" y="43434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17" name="Oval 216"/>
            <p:cNvSpPr/>
            <p:nvPr/>
          </p:nvSpPr>
          <p:spPr>
            <a:xfrm>
              <a:off x="1300163" y="43434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18" name="Oval 217"/>
            <p:cNvSpPr/>
            <p:nvPr/>
          </p:nvSpPr>
          <p:spPr>
            <a:xfrm>
              <a:off x="842963" y="43434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23" name="Oval 222"/>
            <p:cNvSpPr/>
            <p:nvPr/>
          </p:nvSpPr>
          <p:spPr>
            <a:xfrm>
              <a:off x="2214563" y="47244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24" name="Oval 223"/>
            <p:cNvSpPr/>
            <p:nvPr/>
          </p:nvSpPr>
          <p:spPr>
            <a:xfrm>
              <a:off x="1757363" y="47244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25" name="Oval 224"/>
            <p:cNvSpPr/>
            <p:nvPr/>
          </p:nvSpPr>
          <p:spPr>
            <a:xfrm>
              <a:off x="1300163" y="47244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26" name="Oval 225"/>
            <p:cNvSpPr/>
            <p:nvPr/>
          </p:nvSpPr>
          <p:spPr>
            <a:xfrm>
              <a:off x="842963" y="47244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31" name="Oval 230"/>
            <p:cNvSpPr/>
            <p:nvPr/>
          </p:nvSpPr>
          <p:spPr>
            <a:xfrm>
              <a:off x="2214563" y="51054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32" name="Oval 231"/>
            <p:cNvSpPr/>
            <p:nvPr/>
          </p:nvSpPr>
          <p:spPr>
            <a:xfrm>
              <a:off x="1757363" y="51054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33" name="Oval 232"/>
            <p:cNvSpPr/>
            <p:nvPr/>
          </p:nvSpPr>
          <p:spPr>
            <a:xfrm>
              <a:off x="1300163" y="51054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34" name="Oval 233"/>
            <p:cNvSpPr/>
            <p:nvPr/>
          </p:nvSpPr>
          <p:spPr>
            <a:xfrm>
              <a:off x="842963" y="51054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396" name="Oval 395"/>
            <p:cNvSpPr/>
            <p:nvPr/>
          </p:nvSpPr>
          <p:spPr>
            <a:xfrm>
              <a:off x="2209800" y="3216275"/>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397" name="Oval 396"/>
            <p:cNvSpPr/>
            <p:nvPr/>
          </p:nvSpPr>
          <p:spPr>
            <a:xfrm>
              <a:off x="1752600" y="3216275"/>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398" name="Oval 397"/>
            <p:cNvSpPr/>
            <p:nvPr/>
          </p:nvSpPr>
          <p:spPr>
            <a:xfrm>
              <a:off x="1295400" y="3216275"/>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399" name="Oval 398"/>
            <p:cNvSpPr/>
            <p:nvPr/>
          </p:nvSpPr>
          <p:spPr>
            <a:xfrm>
              <a:off x="838200" y="3216275"/>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400" name="Oval 399"/>
            <p:cNvSpPr/>
            <p:nvPr/>
          </p:nvSpPr>
          <p:spPr>
            <a:xfrm>
              <a:off x="2209800" y="3597275"/>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401" name="Oval 400"/>
            <p:cNvSpPr/>
            <p:nvPr/>
          </p:nvSpPr>
          <p:spPr>
            <a:xfrm>
              <a:off x="1752600" y="3597275"/>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402" name="Oval 401"/>
            <p:cNvSpPr/>
            <p:nvPr/>
          </p:nvSpPr>
          <p:spPr>
            <a:xfrm>
              <a:off x="1295400" y="3597275"/>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403" name="Oval 402"/>
            <p:cNvSpPr/>
            <p:nvPr/>
          </p:nvSpPr>
          <p:spPr>
            <a:xfrm>
              <a:off x="838200" y="3597275"/>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grpSp>
      <p:sp>
        <p:nvSpPr>
          <p:cNvPr id="404" name="Content Placeholder 2"/>
          <p:cNvSpPr txBox="1">
            <a:spLocks/>
          </p:cNvSpPr>
          <p:nvPr/>
        </p:nvSpPr>
        <p:spPr bwMode="auto">
          <a:xfrm>
            <a:off x="457200" y="4953000"/>
            <a:ext cx="8001000" cy="649288"/>
          </a:xfrm>
          <a:prstGeom prst="rect">
            <a:avLst/>
          </a:prstGeom>
          <a:solidFill>
            <a:schemeClr val="tx1"/>
          </a:solidFill>
          <a:ln>
            <a:noFill/>
          </a:ln>
          <a:extLst>
            <a:ext uri="{91240B29-F687-4F45-9708-019B960494DF}">
              <a14:hiddenLine xmlns:a14="http://schemas.microsoft.com/office/drawing/2010/main" w="635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spcBef>
                <a:spcPct val="20000"/>
              </a:spcBef>
              <a:buFont typeface="Arial" panose="020B0604020202020204" pitchFamily="34" charset="0"/>
              <a:buNone/>
            </a:pPr>
            <a:r>
              <a:rPr lang="en-US" altLang="en-US" sz="4000" b="1">
                <a:solidFill>
                  <a:srgbClr val="FFFF00"/>
                </a:solidFill>
                <a:latin typeface="Calibri" panose="020F0502020204030204" pitchFamily="34" charset="0"/>
              </a:rPr>
              <a:t>Trade-Off: Area vs. Latency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7" grpId="0" animBg="1"/>
      <p:bldP spid="40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1" name="Title 1"/>
          <p:cNvSpPr>
            <a:spLocks noGrp="1"/>
          </p:cNvSpPr>
          <p:nvPr>
            <p:ph type="title"/>
          </p:nvPr>
        </p:nvSpPr>
        <p:spPr>
          <a:xfrm>
            <a:off x="0" y="0"/>
            <a:ext cx="9144000" cy="838200"/>
          </a:xfrm>
        </p:spPr>
        <p:txBody>
          <a:bodyPr/>
          <a:lstStyle/>
          <a:p>
            <a:r>
              <a:rPr lang="en-US" altLang="en-US" smtClean="0"/>
              <a:t>   Trade-Off: Area (Die Size) vs. Latency</a:t>
            </a:r>
          </a:p>
        </p:txBody>
      </p:sp>
      <p:graphicFrame>
        <p:nvGraphicFramePr>
          <p:cNvPr id="22" name="Chart 21"/>
          <p:cNvGraphicFramePr>
            <a:graphicFrameLocks/>
          </p:cNvGraphicFramePr>
          <p:nvPr/>
        </p:nvGraphicFramePr>
        <p:xfrm>
          <a:off x="990600" y="838200"/>
          <a:ext cx="7391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3429000" y="2362200"/>
            <a:ext cx="609600" cy="523875"/>
          </a:xfrm>
          <a:prstGeom prst="rect">
            <a:avLst/>
          </a:prstGeom>
          <a:noFill/>
        </p:spPr>
        <p:txBody>
          <a:bodyPr>
            <a:spAutoFit/>
          </a:bodyPr>
          <a:lstStyle/>
          <a:p>
            <a:pPr algn="r" fontAlgn="auto">
              <a:spcBef>
                <a:spcPts val="0"/>
              </a:spcBef>
              <a:spcAft>
                <a:spcPts val="0"/>
              </a:spcAft>
              <a:defRPr/>
            </a:pPr>
            <a:r>
              <a:rPr lang="en-US" sz="2800" b="1" dirty="0">
                <a:solidFill>
                  <a:prstClr val="black"/>
                </a:solidFill>
                <a:latin typeface="Calibri"/>
                <a:ea typeface="+mn-ea"/>
              </a:rPr>
              <a:t>64</a:t>
            </a:r>
          </a:p>
        </p:txBody>
      </p:sp>
      <p:sp>
        <p:nvSpPr>
          <p:cNvPr id="25" name="TextBox 24"/>
          <p:cNvSpPr txBox="1"/>
          <p:nvPr/>
        </p:nvSpPr>
        <p:spPr>
          <a:xfrm>
            <a:off x="3276600" y="1066800"/>
            <a:ext cx="609600" cy="523875"/>
          </a:xfrm>
          <a:prstGeom prst="rect">
            <a:avLst/>
          </a:prstGeom>
          <a:noFill/>
        </p:spPr>
        <p:txBody>
          <a:bodyPr>
            <a:spAutoFit/>
          </a:bodyPr>
          <a:lstStyle/>
          <a:p>
            <a:pPr algn="r" fontAlgn="auto">
              <a:spcBef>
                <a:spcPts val="0"/>
              </a:spcBef>
              <a:spcAft>
                <a:spcPts val="0"/>
              </a:spcAft>
              <a:defRPr/>
            </a:pPr>
            <a:r>
              <a:rPr lang="en-US" sz="2800" b="1">
                <a:solidFill>
                  <a:prstClr val="black"/>
                </a:solidFill>
                <a:latin typeface="Calibri"/>
                <a:ea typeface="+mn-ea"/>
              </a:rPr>
              <a:t>32</a:t>
            </a:r>
          </a:p>
        </p:txBody>
      </p:sp>
      <p:sp>
        <p:nvSpPr>
          <p:cNvPr id="36" name="TextBox 35"/>
          <p:cNvSpPr txBox="1"/>
          <p:nvPr/>
        </p:nvSpPr>
        <p:spPr>
          <a:xfrm>
            <a:off x="3581400" y="3124200"/>
            <a:ext cx="838200" cy="523875"/>
          </a:xfrm>
          <a:prstGeom prst="rect">
            <a:avLst/>
          </a:prstGeom>
          <a:noFill/>
        </p:spPr>
        <p:txBody>
          <a:bodyPr>
            <a:spAutoFit/>
          </a:bodyPr>
          <a:lstStyle/>
          <a:p>
            <a:pPr algn="r" fontAlgn="auto">
              <a:spcBef>
                <a:spcPts val="0"/>
              </a:spcBef>
              <a:spcAft>
                <a:spcPts val="0"/>
              </a:spcAft>
              <a:defRPr/>
            </a:pPr>
            <a:r>
              <a:rPr lang="en-US" sz="2800" b="1" dirty="0">
                <a:solidFill>
                  <a:srgbClr val="9BBB59">
                    <a:lumMod val="75000"/>
                  </a:srgbClr>
                </a:solidFill>
                <a:latin typeface="Calibri"/>
                <a:ea typeface="+mn-ea"/>
              </a:rPr>
              <a:t>128</a:t>
            </a:r>
          </a:p>
        </p:txBody>
      </p:sp>
      <p:sp>
        <p:nvSpPr>
          <p:cNvPr id="37" name="TextBox 36"/>
          <p:cNvSpPr txBox="1"/>
          <p:nvPr/>
        </p:nvSpPr>
        <p:spPr>
          <a:xfrm>
            <a:off x="4572000" y="3657600"/>
            <a:ext cx="838200" cy="523875"/>
          </a:xfrm>
          <a:prstGeom prst="rect">
            <a:avLst/>
          </a:prstGeom>
          <a:noFill/>
        </p:spPr>
        <p:txBody>
          <a:bodyPr>
            <a:spAutoFit/>
          </a:bodyPr>
          <a:lstStyle/>
          <a:p>
            <a:pPr algn="ctr" fontAlgn="auto">
              <a:spcBef>
                <a:spcPts val="0"/>
              </a:spcBef>
              <a:spcAft>
                <a:spcPts val="0"/>
              </a:spcAft>
              <a:defRPr/>
            </a:pPr>
            <a:r>
              <a:rPr lang="en-US" sz="2800" b="1" dirty="0">
                <a:solidFill>
                  <a:prstClr val="black"/>
                </a:solidFill>
                <a:latin typeface="Calibri"/>
                <a:ea typeface="+mn-ea"/>
              </a:rPr>
              <a:t>256</a:t>
            </a:r>
          </a:p>
        </p:txBody>
      </p:sp>
      <p:sp>
        <p:nvSpPr>
          <p:cNvPr id="38" name="TextBox 37"/>
          <p:cNvSpPr txBox="1"/>
          <p:nvPr/>
        </p:nvSpPr>
        <p:spPr>
          <a:xfrm>
            <a:off x="6019800" y="3757613"/>
            <a:ext cx="2895600" cy="523875"/>
          </a:xfrm>
          <a:prstGeom prst="rect">
            <a:avLst/>
          </a:prstGeom>
          <a:noFill/>
        </p:spPr>
        <p:txBody>
          <a:bodyPr>
            <a:spAutoFit/>
          </a:bodyPr>
          <a:lstStyle/>
          <a:p>
            <a:pPr algn="ctr" fontAlgn="auto">
              <a:spcBef>
                <a:spcPts val="0"/>
              </a:spcBef>
              <a:spcAft>
                <a:spcPts val="0"/>
              </a:spcAft>
              <a:defRPr/>
            </a:pPr>
            <a:r>
              <a:rPr lang="en-US" sz="2800" b="1" dirty="0">
                <a:solidFill>
                  <a:srgbClr val="C0504D"/>
                </a:solidFill>
                <a:latin typeface="Calibri"/>
                <a:ea typeface="+mn-ea"/>
              </a:rPr>
              <a:t>512 cells/</a:t>
            </a:r>
            <a:r>
              <a:rPr lang="en-US" sz="2800" b="1" dirty="0" err="1">
                <a:solidFill>
                  <a:srgbClr val="C0504D"/>
                </a:solidFill>
                <a:latin typeface="Calibri"/>
                <a:ea typeface="+mn-ea"/>
              </a:rPr>
              <a:t>bitline</a:t>
            </a:r>
            <a:endParaRPr lang="en-US" sz="2800" b="1" dirty="0">
              <a:solidFill>
                <a:srgbClr val="C0504D"/>
              </a:solidFill>
              <a:latin typeface="Calibri"/>
              <a:ea typeface="+mn-ea"/>
            </a:endParaRPr>
          </a:p>
        </p:txBody>
      </p:sp>
      <p:sp>
        <p:nvSpPr>
          <p:cNvPr id="40" name="Rounded Rectangular Callout 39"/>
          <p:cNvSpPr/>
          <p:nvPr/>
        </p:nvSpPr>
        <p:spPr>
          <a:xfrm>
            <a:off x="6705600" y="2133600"/>
            <a:ext cx="1828800" cy="1060450"/>
          </a:xfrm>
          <a:prstGeom prst="wedgeRoundRectCallout">
            <a:avLst>
              <a:gd name="adj1" fmla="val -51805"/>
              <a:gd name="adj2" fmla="val 99354"/>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sz="2400" b="1" dirty="0">
                <a:solidFill>
                  <a:prstClr val="white"/>
                </a:solidFill>
              </a:rPr>
              <a:t>Commodity DRAM</a:t>
            </a:r>
          </a:p>
          <a:p>
            <a:pPr algn="ctr" fontAlgn="auto">
              <a:spcBef>
                <a:spcPts val="0"/>
              </a:spcBef>
              <a:spcAft>
                <a:spcPts val="0"/>
              </a:spcAft>
              <a:defRPr/>
            </a:pPr>
            <a:r>
              <a:rPr lang="en-US" sz="2400" b="1" dirty="0">
                <a:solidFill>
                  <a:prstClr val="white"/>
                </a:solidFill>
              </a:rPr>
              <a:t>Long </a:t>
            </a:r>
            <a:r>
              <a:rPr lang="en-US" sz="2400" b="1" dirty="0" err="1">
                <a:solidFill>
                  <a:prstClr val="white"/>
                </a:solidFill>
              </a:rPr>
              <a:t>Bitline</a:t>
            </a:r>
            <a:endParaRPr lang="en-US" sz="2400" b="1" dirty="0">
              <a:solidFill>
                <a:prstClr val="white"/>
              </a:solidFill>
            </a:endParaRPr>
          </a:p>
        </p:txBody>
      </p:sp>
      <p:sp>
        <p:nvSpPr>
          <p:cNvPr id="7" name="Left Arrow 6"/>
          <p:cNvSpPr/>
          <p:nvPr/>
        </p:nvSpPr>
        <p:spPr>
          <a:xfrm rot="16200000">
            <a:off x="-1250156" y="2621756"/>
            <a:ext cx="4038600" cy="928688"/>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prstClr val="white"/>
                </a:solidFill>
              </a:rPr>
              <a:t>Cheaper</a:t>
            </a:r>
          </a:p>
        </p:txBody>
      </p:sp>
      <p:sp>
        <p:nvSpPr>
          <p:cNvPr id="41" name="Left Arrow 40"/>
          <p:cNvSpPr/>
          <p:nvPr/>
        </p:nvSpPr>
        <p:spPr>
          <a:xfrm>
            <a:off x="1676400" y="5549900"/>
            <a:ext cx="6400800" cy="928688"/>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prstClr val="white"/>
                </a:solidFill>
              </a:rPr>
              <a:t>Faster</a:t>
            </a:r>
          </a:p>
        </p:txBody>
      </p:sp>
      <p:sp>
        <p:nvSpPr>
          <p:cNvPr id="12" name="Rounded Rectangular Callout 11"/>
          <p:cNvSpPr/>
          <p:nvPr/>
        </p:nvSpPr>
        <p:spPr>
          <a:xfrm>
            <a:off x="4495800" y="1905000"/>
            <a:ext cx="1981200" cy="838200"/>
          </a:xfrm>
          <a:prstGeom prst="wedgeRoundRectCallout">
            <a:avLst>
              <a:gd name="adj1" fmla="val -47531"/>
              <a:gd name="adj2" fmla="val 98151"/>
              <a:gd name="adj3" fmla="val 16667"/>
            </a:avLst>
          </a:prstGeom>
          <a:solidFill>
            <a:schemeClr val="accent3">
              <a:lumMod val="75000"/>
            </a:schemeClr>
          </a:solidFill>
          <a:ln>
            <a:solidFill>
              <a:schemeClr val="accent3">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sz="2400" b="1" dirty="0">
                <a:solidFill>
                  <a:prstClr val="white"/>
                </a:solidFill>
              </a:rPr>
              <a:t>Fancy DRAM</a:t>
            </a:r>
          </a:p>
          <a:p>
            <a:pPr algn="ctr" fontAlgn="auto">
              <a:spcBef>
                <a:spcPts val="0"/>
              </a:spcBef>
              <a:spcAft>
                <a:spcPts val="0"/>
              </a:spcAft>
              <a:defRPr/>
            </a:pPr>
            <a:r>
              <a:rPr lang="en-US" sz="2400" b="1" dirty="0">
                <a:solidFill>
                  <a:prstClr val="white"/>
                </a:solidFill>
              </a:rPr>
              <a:t>Short </a:t>
            </a:r>
            <a:r>
              <a:rPr lang="en-US" sz="2400" b="1" dirty="0" err="1">
                <a:solidFill>
                  <a:prstClr val="white"/>
                </a:solidFill>
              </a:rPr>
              <a:t>Bitline</a:t>
            </a:r>
            <a:endParaRPr lang="en-US" sz="2400" b="1" dirty="0">
              <a:solidFill>
                <a:prstClr val="white"/>
              </a:solidFill>
            </a:endParaRPr>
          </a:p>
        </p:txBody>
      </p:sp>
      <p:grpSp>
        <p:nvGrpSpPr>
          <p:cNvPr id="3" name="Group 2"/>
          <p:cNvGrpSpPr>
            <a:grpSpLocks/>
          </p:cNvGrpSpPr>
          <p:nvPr/>
        </p:nvGrpSpPr>
        <p:grpSpPr bwMode="auto">
          <a:xfrm>
            <a:off x="1760538" y="3533775"/>
            <a:ext cx="1530350" cy="1236663"/>
            <a:chOff x="1760146" y="3533003"/>
            <a:chExt cx="1530690" cy="1238005"/>
          </a:xfrm>
        </p:grpSpPr>
        <p:sp>
          <p:nvSpPr>
            <p:cNvPr id="13" name="Left Arrow 12"/>
            <p:cNvSpPr/>
            <p:nvPr/>
          </p:nvSpPr>
          <p:spPr>
            <a:xfrm rot="18889308">
              <a:off x="1894579" y="3398570"/>
              <a:ext cx="1238005" cy="1506872"/>
            </a:xfrm>
            <a:prstGeom prst="leftArrow">
              <a:avLst>
                <a:gd name="adj1" fmla="val 50000"/>
                <a:gd name="adj2" fmla="val 61589"/>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3200" b="1">
                <a:solidFill>
                  <a:srgbClr val="FFFFFF"/>
                </a:solidFill>
                <a:latin typeface="Calibri" panose="020F0502020204030204" pitchFamily="34" charset="0"/>
              </a:endParaRPr>
            </a:p>
          </p:txBody>
        </p:sp>
        <p:sp>
          <p:nvSpPr>
            <p:cNvPr id="15" name="TextBox 14"/>
            <p:cNvSpPr txBox="1"/>
            <p:nvPr/>
          </p:nvSpPr>
          <p:spPr>
            <a:xfrm rot="18932207">
              <a:off x="1798254" y="3827010"/>
              <a:ext cx="1492582" cy="522854"/>
            </a:xfrm>
            <a:prstGeom prst="rect">
              <a:avLst/>
            </a:prstGeom>
            <a:noFill/>
          </p:spPr>
          <p:txBody>
            <a:bodyPr>
              <a:spAutoFit/>
            </a:bodyPr>
            <a:lstStyle/>
            <a:p>
              <a:pPr algn="ctr" fontAlgn="auto">
                <a:spcBef>
                  <a:spcPts val="0"/>
                </a:spcBef>
                <a:spcAft>
                  <a:spcPts val="0"/>
                </a:spcAft>
                <a:defRPr/>
              </a:pPr>
              <a:r>
                <a:rPr lang="en-US" sz="2800" b="1" dirty="0">
                  <a:solidFill>
                    <a:srgbClr val="FFFFFF"/>
                  </a:solidFill>
                  <a:latin typeface="Calibri"/>
                  <a:ea typeface="+mn-ea"/>
                </a:rPr>
                <a:t>GOAL</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par>
                          <p:cTn id="24" fill="hold" nodeType="afterGroup">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par>
                          <p:cTn id="28" fill="hold" nodeType="afterGroup">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par>
                          <p:cTn id="32" fill="hold" nodeType="afterGroup">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36" grpId="0"/>
      <p:bldP spid="37" grpId="0"/>
      <p:bldP spid="38" grpId="0"/>
      <p:bldP spid="40" grpId="0" animBg="1"/>
      <p:bldP spid="7" grpId="0" animBg="1"/>
      <p:bldP spid="41" grpId="0" animBg="1"/>
      <p:bldP spid="1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1025" name="Group 181"/>
          <p:cNvGrpSpPr>
            <a:grpSpLocks/>
          </p:cNvGrpSpPr>
          <p:nvPr/>
        </p:nvGrpSpPr>
        <p:grpSpPr bwMode="auto">
          <a:xfrm>
            <a:off x="5867400" y="914400"/>
            <a:ext cx="2590800" cy="5486400"/>
            <a:chOff x="5867400" y="762000"/>
            <a:chExt cx="2590800" cy="5486400"/>
          </a:xfrm>
        </p:grpSpPr>
        <p:sp>
          <p:nvSpPr>
            <p:cNvPr id="185" name="Rectangle 184"/>
            <p:cNvSpPr/>
            <p:nvPr/>
          </p:nvSpPr>
          <p:spPr>
            <a:xfrm>
              <a:off x="7707313" y="5564188"/>
              <a:ext cx="365125"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188" name="Straight Arrow Connector 187"/>
            <p:cNvCxnSpPr>
              <a:stCxn id="185" idx="0"/>
            </p:cNvCxnSpPr>
            <p:nvPr/>
          </p:nvCxnSpPr>
          <p:spPr>
            <a:xfrm flipV="1">
              <a:off x="7889875" y="4724400"/>
              <a:ext cx="0" cy="839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1" name="Rectangle 190"/>
            <p:cNvSpPr/>
            <p:nvPr/>
          </p:nvSpPr>
          <p:spPr>
            <a:xfrm>
              <a:off x="7250113" y="5564188"/>
              <a:ext cx="365125"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194" name="Straight Arrow Connector 193"/>
            <p:cNvCxnSpPr>
              <a:stCxn id="191" idx="0"/>
            </p:cNvCxnSpPr>
            <p:nvPr/>
          </p:nvCxnSpPr>
          <p:spPr>
            <a:xfrm flipV="1">
              <a:off x="7432675" y="4724400"/>
              <a:ext cx="0" cy="839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5" name="Rectangle 194"/>
            <p:cNvSpPr/>
            <p:nvPr/>
          </p:nvSpPr>
          <p:spPr>
            <a:xfrm>
              <a:off x="6792913" y="5564188"/>
              <a:ext cx="365125"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196" name="Straight Arrow Connector 195"/>
            <p:cNvCxnSpPr>
              <a:stCxn id="195" idx="0"/>
            </p:cNvCxnSpPr>
            <p:nvPr/>
          </p:nvCxnSpPr>
          <p:spPr>
            <a:xfrm flipV="1">
              <a:off x="6975475" y="4724400"/>
              <a:ext cx="0" cy="839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7" name="Rectangle 196"/>
            <p:cNvSpPr/>
            <p:nvPr/>
          </p:nvSpPr>
          <p:spPr>
            <a:xfrm>
              <a:off x="6335713" y="5564188"/>
              <a:ext cx="365125"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198" name="Straight Arrow Connector 197"/>
            <p:cNvCxnSpPr>
              <a:stCxn id="197" idx="0"/>
            </p:cNvCxnSpPr>
            <p:nvPr/>
          </p:nvCxnSpPr>
          <p:spPr>
            <a:xfrm flipV="1">
              <a:off x="6518275" y="4724400"/>
              <a:ext cx="0" cy="839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3" name="Oval 202"/>
            <p:cNvSpPr/>
            <p:nvPr/>
          </p:nvSpPr>
          <p:spPr>
            <a:xfrm>
              <a:off x="7712075" y="4800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04" name="Oval 203"/>
            <p:cNvSpPr/>
            <p:nvPr/>
          </p:nvSpPr>
          <p:spPr>
            <a:xfrm>
              <a:off x="7254875" y="4800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05" name="Oval 204"/>
            <p:cNvSpPr/>
            <p:nvPr/>
          </p:nvSpPr>
          <p:spPr>
            <a:xfrm>
              <a:off x="6797675" y="4800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06" name="Oval 205"/>
            <p:cNvSpPr/>
            <p:nvPr/>
          </p:nvSpPr>
          <p:spPr>
            <a:xfrm>
              <a:off x="6340475" y="4800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11" name="Oval 210"/>
            <p:cNvSpPr/>
            <p:nvPr/>
          </p:nvSpPr>
          <p:spPr>
            <a:xfrm>
              <a:off x="7712075" y="5181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12" name="Oval 211"/>
            <p:cNvSpPr/>
            <p:nvPr/>
          </p:nvSpPr>
          <p:spPr>
            <a:xfrm>
              <a:off x="7254875" y="5181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13" name="Oval 212"/>
            <p:cNvSpPr/>
            <p:nvPr/>
          </p:nvSpPr>
          <p:spPr>
            <a:xfrm>
              <a:off x="6797675" y="5181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14" name="Oval 213"/>
            <p:cNvSpPr/>
            <p:nvPr/>
          </p:nvSpPr>
          <p:spPr>
            <a:xfrm>
              <a:off x="6340475" y="5181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19" name="Rectangle 218"/>
            <p:cNvSpPr/>
            <p:nvPr/>
          </p:nvSpPr>
          <p:spPr>
            <a:xfrm>
              <a:off x="7707313" y="3963988"/>
              <a:ext cx="365125"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220" name="Straight Arrow Connector 219"/>
            <p:cNvCxnSpPr>
              <a:stCxn id="219" idx="0"/>
            </p:cNvCxnSpPr>
            <p:nvPr/>
          </p:nvCxnSpPr>
          <p:spPr>
            <a:xfrm flipV="1">
              <a:off x="7889875" y="3124200"/>
              <a:ext cx="0" cy="839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1" name="Rectangle 220"/>
            <p:cNvSpPr/>
            <p:nvPr/>
          </p:nvSpPr>
          <p:spPr>
            <a:xfrm>
              <a:off x="7250113" y="3963988"/>
              <a:ext cx="365125"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222" name="Straight Arrow Connector 221"/>
            <p:cNvCxnSpPr>
              <a:stCxn id="221" idx="0"/>
            </p:cNvCxnSpPr>
            <p:nvPr/>
          </p:nvCxnSpPr>
          <p:spPr>
            <a:xfrm flipV="1">
              <a:off x="7432675" y="3124200"/>
              <a:ext cx="0" cy="839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6792913" y="3963988"/>
              <a:ext cx="365125"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228" name="Straight Arrow Connector 227"/>
            <p:cNvCxnSpPr>
              <a:stCxn id="227" idx="0"/>
            </p:cNvCxnSpPr>
            <p:nvPr/>
          </p:nvCxnSpPr>
          <p:spPr>
            <a:xfrm flipV="1">
              <a:off x="6975475" y="3124200"/>
              <a:ext cx="0" cy="839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9" name="Rectangle 228"/>
            <p:cNvSpPr/>
            <p:nvPr/>
          </p:nvSpPr>
          <p:spPr>
            <a:xfrm>
              <a:off x="6335713" y="3963988"/>
              <a:ext cx="365125"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230" name="Straight Arrow Connector 229"/>
            <p:cNvCxnSpPr>
              <a:stCxn id="229" idx="0"/>
            </p:cNvCxnSpPr>
            <p:nvPr/>
          </p:nvCxnSpPr>
          <p:spPr>
            <a:xfrm flipV="1">
              <a:off x="6518275" y="3124200"/>
              <a:ext cx="0" cy="839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35" name="Oval 234"/>
            <p:cNvSpPr/>
            <p:nvPr/>
          </p:nvSpPr>
          <p:spPr>
            <a:xfrm>
              <a:off x="7712075" y="32004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36" name="Oval 235"/>
            <p:cNvSpPr/>
            <p:nvPr/>
          </p:nvSpPr>
          <p:spPr>
            <a:xfrm>
              <a:off x="7254875" y="32004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37" name="Oval 236"/>
            <p:cNvSpPr/>
            <p:nvPr/>
          </p:nvSpPr>
          <p:spPr>
            <a:xfrm>
              <a:off x="6797675" y="32004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38" name="Oval 237"/>
            <p:cNvSpPr/>
            <p:nvPr/>
          </p:nvSpPr>
          <p:spPr>
            <a:xfrm>
              <a:off x="6340475" y="32004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39" name="Oval 238"/>
            <p:cNvSpPr/>
            <p:nvPr/>
          </p:nvSpPr>
          <p:spPr>
            <a:xfrm>
              <a:off x="7712075" y="35814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40" name="Oval 239"/>
            <p:cNvSpPr/>
            <p:nvPr/>
          </p:nvSpPr>
          <p:spPr>
            <a:xfrm>
              <a:off x="7254875" y="35814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41" name="Oval 240"/>
            <p:cNvSpPr/>
            <p:nvPr/>
          </p:nvSpPr>
          <p:spPr>
            <a:xfrm>
              <a:off x="6797675" y="35814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42" name="Oval 241"/>
            <p:cNvSpPr/>
            <p:nvPr/>
          </p:nvSpPr>
          <p:spPr>
            <a:xfrm>
              <a:off x="6340475" y="35814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43" name="Rectangle 242"/>
            <p:cNvSpPr/>
            <p:nvPr/>
          </p:nvSpPr>
          <p:spPr>
            <a:xfrm>
              <a:off x="7707313" y="2363788"/>
              <a:ext cx="365125"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244" name="Straight Arrow Connector 243"/>
            <p:cNvCxnSpPr>
              <a:stCxn id="243" idx="0"/>
            </p:cNvCxnSpPr>
            <p:nvPr/>
          </p:nvCxnSpPr>
          <p:spPr>
            <a:xfrm flipV="1">
              <a:off x="7889875" y="1524000"/>
              <a:ext cx="0" cy="839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5" name="Rectangle 244"/>
            <p:cNvSpPr/>
            <p:nvPr/>
          </p:nvSpPr>
          <p:spPr>
            <a:xfrm>
              <a:off x="7250113" y="2363788"/>
              <a:ext cx="365125"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246" name="Straight Arrow Connector 245"/>
            <p:cNvCxnSpPr>
              <a:stCxn id="245" idx="0"/>
            </p:cNvCxnSpPr>
            <p:nvPr/>
          </p:nvCxnSpPr>
          <p:spPr>
            <a:xfrm flipV="1">
              <a:off x="7432675" y="1524000"/>
              <a:ext cx="0" cy="839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7" name="Rectangle 246"/>
            <p:cNvSpPr/>
            <p:nvPr/>
          </p:nvSpPr>
          <p:spPr>
            <a:xfrm>
              <a:off x="6792913" y="2363788"/>
              <a:ext cx="365125"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248" name="Straight Arrow Connector 247"/>
            <p:cNvCxnSpPr>
              <a:stCxn id="247" idx="0"/>
            </p:cNvCxnSpPr>
            <p:nvPr/>
          </p:nvCxnSpPr>
          <p:spPr>
            <a:xfrm flipV="1">
              <a:off x="6975475" y="1524000"/>
              <a:ext cx="0" cy="839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9" name="Rectangle 248"/>
            <p:cNvSpPr/>
            <p:nvPr/>
          </p:nvSpPr>
          <p:spPr>
            <a:xfrm>
              <a:off x="6335713" y="2363788"/>
              <a:ext cx="365125"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252" name="Straight Arrow Connector 251"/>
            <p:cNvCxnSpPr>
              <a:stCxn id="249" idx="0"/>
            </p:cNvCxnSpPr>
            <p:nvPr/>
          </p:nvCxnSpPr>
          <p:spPr>
            <a:xfrm flipV="1">
              <a:off x="6518275" y="1524000"/>
              <a:ext cx="0" cy="839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5" name="Oval 254"/>
            <p:cNvSpPr/>
            <p:nvPr/>
          </p:nvSpPr>
          <p:spPr>
            <a:xfrm>
              <a:off x="7712075" y="16002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56" name="Oval 255"/>
            <p:cNvSpPr/>
            <p:nvPr/>
          </p:nvSpPr>
          <p:spPr>
            <a:xfrm>
              <a:off x="7254875" y="16002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57" name="Oval 256"/>
            <p:cNvSpPr/>
            <p:nvPr/>
          </p:nvSpPr>
          <p:spPr>
            <a:xfrm>
              <a:off x="6797675" y="16002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60" name="Oval 259"/>
            <p:cNvSpPr/>
            <p:nvPr/>
          </p:nvSpPr>
          <p:spPr>
            <a:xfrm>
              <a:off x="6340475" y="16002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63" name="Oval 262"/>
            <p:cNvSpPr/>
            <p:nvPr/>
          </p:nvSpPr>
          <p:spPr>
            <a:xfrm>
              <a:off x="7712075" y="19812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64" name="Oval 263"/>
            <p:cNvSpPr/>
            <p:nvPr/>
          </p:nvSpPr>
          <p:spPr>
            <a:xfrm>
              <a:off x="7254875" y="19812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65" name="Oval 264"/>
            <p:cNvSpPr/>
            <p:nvPr/>
          </p:nvSpPr>
          <p:spPr>
            <a:xfrm>
              <a:off x="6797675" y="19812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66" name="Oval 265"/>
            <p:cNvSpPr/>
            <p:nvPr/>
          </p:nvSpPr>
          <p:spPr>
            <a:xfrm>
              <a:off x="6340475" y="19812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67" name="Rounded Rectangle 266"/>
            <p:cNvSpPr/>
            <p:nvPr/>
          </p:nvSpPr>
          <p:spPr>
            <a:xfrm>
              <a:off x="5867400" y="762000"/>
              <a:ext cx="25908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prstClr val="black"/>
                  </a:solidFill>
                  <a:cs typeface="Calibri"/>
                </a:rPr>
                <a:t>Short </a:t>
              </a:r>
              <a:r>
                <a:rPr lang="en-US" sz="3200" b="1" dirty="0" err="1">
                  <a:solidFill>
                    <a:prstClr val="black"/>
                  </a:solidFill>
                  <a:cs typeface="Calibri"/>
                </a:rPr>
                <a:t>Bitline</a:t>
              </a:r>
              <a:endParaRPr lang="en-US" sz="3200" b="1" dirty="0">
                <a:solidFill>
                  <a:prstClr val="black"/>
                </a:solidFill>
                <a:cs typeface="Calibri"/>
              </a:endParaRPr>
            </a:p>
          </p:txBody>
        </p:sp>
      </p:grpSp>
      <p:sp>
        <p:nvSpPr>
          <p:cNvPr id="483" name="Content Placeholder 2"/>
          <p:cNvSpPr txBox="1">
            <a:spLocks/>
          </p:cNvSpPr>
          <p:nvPr/>
        </p:nvSpPr>
        <p:spPr bwMode="auto">
          <a:xfrm>
            <a:off x="5867400" y="2270125"/>
            <a:ext cx="2590800" cy="549275"/>
          </a:xfrm>
          <a:prstGeom prst="rect">
            <a:avLst/>
          </a:prstGeom>
          <a:solidFill>
            <a:srgbClr val="FFFF66"/>
          </a:solidFill>
          <a:ln>
            <a:noFill/>
          </a:ln>
          <a:extLst>
            <a:ext uri="{91240B29-F687-4F45-9708-019B960494DF}">
              <a14:hiddenLine xmlns:a14="http://schemas.microsoft.com/office/drawing/2010/main" w="635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spcBef>
                <a:spcPct val="20000"/>
              </a:spcBef>
              <a:buFont typeface="Arial" panose="020B0604020202020204" pitchFamily="34" charset="0"/>
              <a:buNone/>
            </a:pPr>
            <a:r>
              <a:rPr lang="en-US" altLang="en-US" sz="3200" b="1" i="1">
                <a:solidFill>
                  <a:srgbClr val="008000"/>
                </a:solidFill>
                <a:latin typeface="Calibri" panose="020F0502020204030204" pitchFamily="34" charset="0"/>
              </a:rPr>
              <a:t>Low Latency </a:t>
            </a:r>
          </a:p>
        </p:txBody>
      </p:sp>
      <p:grpSp>
        <p:nvGrpSpPr>
          <p:cNvPr id="470" name="Group 469"/>
          <p:cNvGrpSpPr>
            <a:grpSpLocks/>
          </p:cNvGrpSpPr>
          <p:nvPr/>
        </p:nvGrpSpPr>
        <p:grpSpPr bwMode="auto">
          <a:xfrm>
            <a:off x="3632200" y="4549775"/>
            <a:ext cx="1500188" cy="434975"/>
            <a:chOff x="6576585" y="3527158"/>
            <a:chExt cx="1500615" cy="435242"/>
          </a:xfrm>
        </p:grpSpPr>
        <p:cxnSp>
          <p:nvCxnSpPr>
            <p:cNvPr id="471" name="Straight Arrow Connector 470"/>
            <p:cNvCxnSpPr/>
            <p:nvPr/>
          </p:nvCxnSpPr>
          <p:spPr>
            <a:xfrm flipV="1">
              <a:off x="8077200" y="3527158"/>
              <a:ext cx="0" cy="9372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2" name="Straight Arrow Connector 471"/>
            <p:cNvCxnSpPr/>
            <p:nvPr/>
          </p:nvCxnSpPr>
          <p:spPr>
            <a:xfrm flipV="1">
              <a:off x="7619870" y="3527158"/>
              <a:ext cx="4763" cy="9372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3" name="Straight Arrow Connector 472"/>
            <p:cNvCxnSpPr/>
            <p:nvPr/>
          </p:nvCxnSpPr>
          <p:spPr>
            <a:xfrm flipV="1">
              <a:off x="7162540" y="3527158"/>
              <a:ext cx="0" cy="9372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4" name="Straight Arrow Connector 473"/>
            <p:cNvCxnSpPr/>
            <p:nvPr/>
          </p:nvCxnSpPr>
          <p:spPr>
            <a:xfrm flipV="1">
              <a:off x="6705210" y="3527158"/>
              <a:ext cx="0" cy="9372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5" name="Straight Arrow Connector 474"/>
            <p:cNvCxnSpPr/>
            <p:nvPr/>
          </p:nvCxnSpPr>
          <p:spPr>
            <a:xfrm flipH="1" flipV="1">
              <a:off x="8072436" y="3886153"/>
              <a:ext cx="4764" cy="76247"/>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6" name="Straight Arrow Connector 475"/>
            <p:cNvCxnSpPr/>
            <p:nvPr/>
          </p:nvCxnSpPr>
          <p:spPr>
            <a:xfrm flipH="1" flipV="1">
              <a:off x="7615106" y="3886153"/>
              <a:ext cx="4764" cy="76247"/>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7" name="Straight Arrow Connector 476"/>
            <p:cNvCxnSpPr/>
            <p:nvPr/>
          </p:nvCxnSpPr>
          <p:spPr>
            <a:xfrm flipH="1" flipV="1">
              <a:off x="7157775" y="3886153"/>
              <a:ext cx="4764" cy="76247"/>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8" name="Straight Arrow Connector 477"/>
            <p:cNvCxnSpPr/>
            <p:nvPr/>
          </p:nvCxnSpPr>
          <p:spPr>
            <a:xfrm flipH="1" flipV="1">
              <a:off x="6700445" y="3886153"/>
              <a:ext cx="4764" cy="76247"/>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9" name="Straight Arrow Connector 478"/>
            <p:cNvCxnSpPr/>
            <p:nvPr/>
          </p:nvCxnSpPr>
          <p:spPr>
            <a:xfrm>
              <a:off x="6576585" y="3620878"/>
              <a:ext cx="122273" cy="265275"/>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0" name="Straight Arrow Connector 479"/>
            <p:cNvCxnSpPr/>
            <p:nvPr/>
          </p:nvCxnSpPr>
          <p:spPr>
            <a:xfrm>
              <a:off x="7035504" y="3620878"/>
              <a:ext cx="120684" cy="265275"/>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1" name="Straight Arrow Connector 480"/>
            <p:cNvCxnSpPr/>
            <p:nvPr/>
          </p:nvCxnSpPr>
          <p:spPr>
            <a:xfrm>
              <a:off x="7491245" y="3620878"/>
              <a:ext cx="122273" cy="265275"/>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2" name="Straight Arrow Connector 481"/>
            <p:cNvCxnSpPr/>
            <p:nvPr/>
          </p:nvCxnSpPr>
          <p:spPr>
            <a:xfrm>
              <a:off x="7950164" y="3620878"/>
              <a:ext cx="120684" cy="265275"/>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641028" name="Title 1"/>
          <p:cNvSpPr>
            <a:spLocks noGrp="1"/>
          </p:cNvSpPr>
          <p:nvPr>
            <p:ph type="title"/>
          </p:nvPr>
        </p:nvSpPr>
        <p:spPr>
          <a:xfrm>
            <a:off x="0" y="0"/>
            <a:ext cx="9144000" cy="838200"/>
          </a:xfrm>
        </p:spPr>
        <p:txBody>
          <a:bodyPr/>
          <a:lstStyle/>
          <a:p>
            <a:r>
              <a:rPr lang="en-US" altLang="en-US" smtClean="0"/>
              <a:t>   Approximating the Best of Both Worlds</a:t>
            </a:r>
          </a:p>
        </p:txBody>
      </p:sp>
      <p:grpSp>
        <p:nvGrpSpPr>
          <p:cNvPr id="641029" name="Group 147"/>
          <p:cNvGrpSpPr>
            <a:grpSpLocks/>
          </p:cNvGrpSpPr>
          <p:nvPr/>
        </p:nvGrpSpPr>
        <p:grpSpPr bwMode="auto">
          <a:xfrm>
            <a:off x="495300" y="914400"/>
            <a:ext cx="2514600" cy="5486400"/>
            <a:chOff x="495300" y="762000"/>
            <a:chExt cx="2514600" cy="5486400"/>
          </a:xfrm>
        </p:grpSpPr>
        <p:sp>
          <p:nvSpPr>
            <p:cNvPr id="149" name="Rounded Rectangle 148"/>
            <p:cNvSpPr/>
            <p:nvPr/>
          </p:nvSpPr>
          <p:spPr>
            <a:xfrm>
              <a:off x="495300" y="762000"/>
              <a:ext cx="25146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prstClr val="black"/>
                  </a:solidFill>
                  <a:cs typeface="Calibri"/>
                </a:rPr>
                <a:t>Long </a:t>
              </a:r>
              <a:r>
                <a:rPr lang="en-US" sz="3200" b="1" dirty="0" err="1">
                  <a:solidFill>
                    <a:prstClr val="black"/>
                  </a:solidFill>
                  <a:cs typeface="Calibri"/>
                </a:rPr>
                <a:t>Bitline</a:t>
              </a:r>
              <a:endParaRPr lang="en-US" sz="3200" b="1" dirty="0">
                <a:solidFill>
                  <a:prstClr val="black"/>
                </a:solidFill>
                <a:cs typeface="Calibri"/>
              </a:endParaRPr>
            </a:p>
          </p:txBody>
        </p:sp>
        <p:sp>
          <p:nvSpPr>
            <p:cNvPr id="150" name="Rectangle 149"/>
            <p:cNvSpPr/>
            <p:nvPr/>
          </p:nvSpPr>
          <p:spPr>
            <a:xfrm>
              <a:off x="2209800" y="5564188"/>
              <a:ext cx="365125"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151" name="Straight Arrow Connector 150"/>
            <p:cNvCxnSpPr>
              <a:stCxn id="150" idx="0"/>
            </p:cNvCxnSpPr>
            <p:nvPr/>
          </p:nvCxnSpPr>
          <p:spPr>
            <a:xfrm flipV="1">
              <a:off x="2392363" y="3200400"/>
              <a:ext cx="0" cy="2363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2" name="Rectangle 151"/>
            <p:cNvSpPr/>
            <p:nvPr/>
          </p:nvSpPr>
          <p:spPr>
            <a:xfrm>
              <a:off x="1752600" y="5564188"/>
              <a:ext cx="365125"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153" name="Straight Arrow Connector 152"/>
            <p:cNvCxnSpPr>
              <a:stCxn id="152" idx="0"/>
            </p:cNvCxnSpPr>
            <p:nvPr/>
          </p:nvCxnSpPr>
          <p:spPr>
            <a:xfrm flipV="1">
              <a:off x="1935163" y="3200400"/>
              <a:ext cx="0" cy="2363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4" name="Rectangle 153"/>
            <p:cNvSpPr/>
            <p:nvPr/>
          </p:nvSpPr>
          <p:spPr>
            <a:xfrm>
              <a:off x="1295400" y="5564188"/>
              <a:ext cx="365125"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155" name="Straight Arrow Connector 154"/>
            <p:cNvCxnSpPr>
              <a:stCxn id="154" idx="0"/>
            </p:cNvCxnSpPr>
            <p:nvPr/>
          </p:nvCxnSpPr>
          <p:spPr>
            <a:xfrm flipV="1">
              <a:off x="1477963" y="3200400"/>
              <a:ext cx="0" cy="2363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6" name="Rectangle 155"/>
            <p:cNvSpPr/>
            <p:nvPr/>
          </p:nvSpPr>
          <p:spPr>
            <a:xfrm>
              <a:off x="838200" y="5564188"/>
              <a:ext cx="365125"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157" name="Straight Arrow Connector 156"/>
            <p:cNvCxnSpPr>
              <a:stCxn id="156" idx="0"/>
            </p:cNvCxnSpPr>
            <p:nvPr/>
          </p:nvCxnSpPr>
          <p:spPr>
            <a:xfrm flipV="1">
              <a:off x="1020763" y="3200400"/>
              <a:ext cx="0" cy="2363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8" name="Oval 157"/>
            <p:cNvSpPr/>
            <p:nvPr/>
          </p:nvSpPr>
          <p:spPr>
            <a:xfrm>
              <a:off x="2214563" y="3657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159" name="Oval 158"/>
            <p:cNvSpPr/>
            <p:nvPr/>
          </p:nvSpPr>
          <p:spPr>
            <a:xfrm>
              <a:off x="1757363" y="3657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160" name="Oval 159"/>
            <p:cNvSpPr/>
            <p:nvPr/>
          </p:nvSpPr>
          <p:spPr>
            <a:xfrm>
              <a:off x="1300163" y="3657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161" name="Oval 160"/>
            <p:cNvSpPr/>
            <p:nvPr/>
          </p:nvSpPr>
          <p:spPr>
            <a:xfrm>
              <a:off x="842963" y="3657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162" name="Oval 161"/>
            <p:cNvSpPr/>
            <p:nvPr/>
          </p:nvSpPr>
          <p:spPr>
            <a:xfrm>
              <a:off x="2214563" y="4038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163" name="Oval 162"/>
            <p:cNvSpPr/>
            <p:nvPr/>
          </p:nvSpPr>
          <p:spPr>
            <a:xfrm>
              <a:off x="1757363" y="4038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164" name="Oval 163"/>
            <p:cNvSpPr/>
            <p:nvPr/>
          </p:nvSpPr>
          <p:spPr>
            <a:xfrm>
              <a:off x="1300163" y="4038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165" name="Oval 164"/>
            <p:cNvSpPr/>
            <p:nvPr/>
          </p:nvSpPr>
          <p:spPr>
            <a:xfrm>
              <a:off x="842963" y="4038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166" name="Oval 165"/>
            <p:cNvSpPr/>
            <p:nvPr/>
          </p:nvSpPr>
          <p:spPr>
            <a:xfrm>
              <a:off x="2214563" y="4419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167" name="Oval 166"/>
            <p:cNvSpPr/>
            <p:nvPr/>
          </p:nvSpPr>
          <p:spPr>
            <a:xfrm>
              <a:off x="1757363" y="4419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168" name="Oval 167"/>
            <p:cNvSpPr/>
            <p:nvPr/>
          </p:nvSpPr>
          <p:spPr>
            <a:xfrm>
              <a:off x="1300163" y="4419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169" name="Oval 168"/>
            <p:cNvSpPr/>
            <p:nvPr/>
          </p:nvSpPr>
          <p:spPr>
            <a:xfrm>
              <a:off x="842963" y="4419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170" name="Oval 169"/>
            <p:cNvSpPr/>
            <p:nvPr/>
          </p:nvSpPr>
          <p:spPr>
            <a:xfrm>
              <a:off x="2214563" y="4800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171" name="Oval 170"/>
            <p:cNvSpPr/>
            <p:nvPr/>
          </p:nvSpPr>
          <p:spPr>
            <a:xfrm>
              <a:off x="1757363" y="4800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172" name="Oval 171"/>
            <p:cNvSpPr/>
            <p:nvPr/>
          </p:nvSpPr>
          <p:spPr>
            <a:xfrm>
              <a:off x="1300163" y="4800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173" name="Oval 172"/>
            <p:cNvSpPr/>
            <p:nvPr/>
          </p:nvSpPr>
          <p:spPr>
            <a:xfrm>
              <a:off x="842963" y="4800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174" name="Oval 173"/>
            <p:cNvSpPr/>
            <p:nvPr/>
          </p:nvSpPr>
          <p:spPr>
            <a:xfrm>
              <a:off x="2214563" y="5181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175" name="Oval 174"/>
            <p:cNvSpPr/>
            <p:nvPr/>
          </p:nvSpPr>
          <p:spPr>
            <a:xfrm>
              <a:off x="1757363" y="5181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176" name="Oval 175"/>
            <p:cNvSpPr/>
            <p:nvPr/>
          </p:nvSpPr>
          <p:spPr>
            <a:xfrm>
              <a:off x="1300163" y="5181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177" name="Oval 176"/>
            <p:cNvSpPr/>
            <p:nvPr/>
          </p:nvSpPr>
          <p:spPr>
            <a:xfrm>
              <a:off x="842963" y="5181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178" name="Oval 177"/>
            <p:cNvSpPr/>
            <p:nvPr/>
          </p:nvSpPr>
          <p:spPr>
            <a:xfrm>
              <a:off x="2209800" y="3276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179" name="Oval 178"/>
            <p:cNvSpPr/>
            <p:nvPr/>
          </p:nvSpPr>
          <p:spPr>
            <a:xfrm>
              <a:off x="1752600" y="3276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180" name="Oval 179"/>
            <p:cNvSpPr/>
            <p:nvPr/>
          </p:nvSpPr>
          <p:spPr>
            <a:xfrm>
              <a:off x="1295400" y="3276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181" name="Oval 180"/>
            <p:cNvSpPr/>
            <p:nvPr/>
          </p:nvSpPr>
          <p:spPr>
            <a:xfrm>
              <a:off x="838200" y="3276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grpSp>
      <p:sp>
        <p:nvSpPr>
          <p:cNvPr id="268" name="Content Placeholder 2"/>
          <p:cNvSpPr txBox="1">
            <a:spLocks/>
          </p:cNvSpPr>
          <p:nvPr/>
        </p:nvSpPr>
        <p:spPr bwMode="auto">
          <a:xfrm>
            <a:off x="457200" y="1616075"/>
            <a:ext cx="2590800" cy="547688"/>
          </a:xfrm>
          <a:prstGeom prst="rect">
            <a:avLst/>
          </a:prstGeom>
          <a:solidFill>
            <a:srgbClr val="FFFF66"/>
          </a:solidFill>
          <a:ln>
            <a:noFill/>
          </a:ln>
          <a:extLst>
            <a:ext uri="{91240B29-F687-4F45-9708-019B960494DF}">
              <a14:hiddenLine xmlns:a14="http://schemas.microsoft.com/office/drawing/2010/main" w="635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spcBef>
                <a:spcPct val="20000"/>
              </a:spcBef>
              <a:buFont typeface="Arial" panose="020B0604020202020204" pitchFamily="34" charset="0"/>
              <a:buNone/>
            </a:pPr>
            <a:r>
              <a:rPr lang="en-US" altLang="en-US" sz="3200" b="1" i="1">
                <a:solidFill>
                  <a:srgbClr val="008000"/>
                </a:solidFill>
                <a:latin typeface="Calibri" panose="020F0502020204030204" pitchFamily="34" charset="0"/>
              </a:rPr>
              <a:t>Small Area </a:t>
            </a:r>
          </a:p>
        </p:txBody>
      </p:sp>
      <p:sp>
        <p:nvSpPr>
          <p:cNvPr id="269" name="Rounded Rectangle 268"/>
          <p:cNvSpPr/>
          <p:nvPr/>
        </p:nvSpPr>
        <p:spPr>
          <a:xfrm>
            <a:off x="457200" y="9144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rgbClr val="FFFF00"/>
                </a:solidFill>
                <a:cs typeface="Calibri"/>
              </a:rPr>
              <a:t>Long </a:t>
            </a:r>
            <a:r>
              <a:rPr lang="en-US" sz="3200" b="1" dirty="0" err="1">
                <a:solidFill>
                  <a:srgbClr val="FFFF00"/>
                </a:solidFill>
                <a:cs typeface="Calibri"/>
              </a:rPr>
              <a:t>Bitline</a:t>
            </a:r>
            <a:endParaRPr lang="en-US" sz="3200" b="1" dirty="0">
              <a:solidFill>
                <a:srgbClr val="FFFF00"/>
              </a:solidFill>
              <a:cs typeface="Calibri"/>
            </a:endParaRPr>
          </a:p>
        </p:txBody>
      </p:sp>
      <p:sp>
        <p:nvSpPr>
          <p:cNvPr id="274" name="Content Placeholder 2"/>
          <p:cNvSpPr txBox="1">
            <a:spLocks/>
          </p:cNvSpPr>
          <p:nvPr/>
        </p:nvSpPr>
        <p:spPr bwMode="auto">
          <a:xfrm>
            <a:off x="5867400" y="2270125"/>
            <a:ext cx="2590800" cy="549275"/>
          </a:xfrm>
          <a:prstGeom prst="rect">
            <a:avLst/>
          </a:prstGeom>
          <a:solidFill>
            <a:srgbClr val="FFFF66"/>
          </a:solidFill>
          <a:ln>
            <a:noFill/>
          </a:ln>
          <a:extLst>
            <a:ext uri="{91240B29-F687-4F45-9708-019B960494DF}">
              <a14:hiddenLine xmlns:a14="http://schemas.microsoft.com/office/drawing/2010/main" w="635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spcBef>
                <a:spcPct val="20000"/>
              </a:spcBef>
              <a:buFont typeface="Arial" panose="020B0604020202020204" pitchFamily="34" charset="0"/>
              <a:buNone/>
            </a:pPr>
            <a:r>
              <a:rPr lang="en-US" altLang="en-US" sz="3200" b="1" i="1">
                <a:solidFill>
                  <a:srgbClr val="008000"/>
                </a:solidFill>
                <a:latin typeface="Calibri" panose="020F0502020204030204" pitchFamily="34" charset="0"/>
              </a:rPr>
              <a:t>Low Latency </a:t>
            </a:r>
          </a:p>
        </p:txBody>
      </p:sp>
      <p:sp>
        <p:nvSpPr>
          <p:cNvPr id="275" name="Rounded Rectangle 274"/>
          <p:cNvSpPr/>
          <p:nvPr/>
        </p:nvSpPr>
        <p:spPr>
          <a:xfrm>
            <a:off x="5867400" y="9144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a:solidFill>
                  <a:srgbClr val="FFFF00"/>
                </a:solidFill>
                <a:cs typeface="Calibri"/>
              </a:rPr>
              <a:t>Short </a:t>
            </a:r>
            <a:r>
              <a:rPr lang="en-US" sz="3200" b="1" err="1">
                <a:solidFill>
                  <a:srgbClr val="FFFF00"/>
                </a:solidFill>
                <a:cs typeface="Calibri"/>
              </a:rPr>
              <a:t>Bitline</a:t>
            </a:r>
            <a:endParaRPr lang="en-US" sz="3200" b="1">
              <a:solidFill>
                <a:srgbClr val="FFFF00"/>
              </a:solidFill>
              <a:cs typeface="Calibri"/>
            </a:endParaRPr>
          </a:p>
        </p:txBody>
      </p:sp>
      <p:sp>
        <p:nvSpPr>
          <p:cNvPr id="284" name="Rounded Rectangle 283"/>
          <p:cNvSpPr/>
          <p:nvPr/>
        </p:nvSpPr>
        <p:spPr>
          <a:xfrm>
            <a:off x="3168650" y="9144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a:solidFill>
                  <a:srgbClr val="FFFF00"/>
                </a:solidFill>
                <a:cs typeface="Calibri"/>
              </a:rPr>
              <a:t>Our Proposal</a:t>
            </a:r>
          </a:p>
        </p:txBody>
      </p:sp>
      <p:grpSp>
        <p:nvGrpSpPr>
          <p:cNvPr id="3" name="Group 2"/>
          <p:cNvGrpSpPr>
            <a:grpSpLocks/>
          </p:cNvGrpSpPr>
          <p:nvPr/>
        </p:nvGrpSpPr>
        <p:grpSpPr bwMode="auto">
          <a:xfrm>
            <a:off x="838200" y="3352800"/>
            <a:ext cx="1741488" cy="3048000"/>
            <a:chOff x="844550" y="3200400"/>
            <a:chExt cx="1742123" cy="3048000"/>
          </a:xfrm>
        </p:grpSpPr>
        <p:sp>
          <p:nvSpPr>
            <p:cNvPr id="287" name="Rectangle 286"/>
            <p:cNvSpPr/>
            <p:nvPr/>
          </p:nvSpPr>
          <p:spPr>
            <a:xfrm>
              <a:off x="2216650" y="5564188"/>
              <a:ext cx="365258"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288" name="Straight Arrow Connector 287"/>
            <p:cNvCxnSpPr>
              <a:stCxn id="287" idx="0"/>
            </p:cNvCxnSpPr>
            <p:nvPr/>
          </p:nvCxnSpPr>
          <p:spPr>
            <a:xfrm flipV="1">
              <a:off x="2399280" y="3200400"/>
              <a:ext cx="0" cy="2363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89" name="Rectangle 288"/>
            <p:cNvSpPr/>
            <p:nvPr/>
          </p:nvSpPr>
          <p:spPr>
            <a:xfrm>
              <a:off x="1759283" y="5564188"/>
              <a:ext cx="365258"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290" name="Straight Arrow Connector 289"/>
            <p:cNvCxnSpPr>
              <a:stCxn id="289" idx="0"/>
            </p:cNvCxnSpPr>
            <p:nvPr/>
          </p:nvCxnSpPr>
          <p:spPr>
            <a:xfrm flipV="1">
              <a:off x="1941913" y="3200400"/>
              <a:ext cx="0" cy="2363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1" name="Rectangle 290"/>
            <p:cNvSpPr/>
            <p:nvPr/>
          </p:nvSpPr>
          <p:spPr>
            <a:xfrm>
              <a:off x="1301917" y="5564188"/>
              <a:ext cx="365258"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292" name="Straight Arrow Connector 291"/>
            <p:cNvCxnSpPr>
              <a:stCxn id="291" idx="0"/>
            </p:cNvCxnSpPr>
            <p:nvPr/>
          </p:nvCxnSpPr>
          <p:spPr>
            <a:xfrm flipV="1">
              <a:off x="1484546" y="3200400"/>
              <a:ext cx="0" cy="2363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3" name="Rectangle 292"/>
            <p:cNvSpPr/>
            <p:nvPr/>
          </p:nvSpPr>
          <p:spPr>
            <a:xfrm>
              <a:off x="844550" y="5564188"/>
              <a:ext cx="365258"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294" name="Straight Arrow Connector 293"/>
            <p:cNvCxnSpPr>
              <a:stCxn id="293" idx="0"/>
            </p:cNvCxnSpPr>
            <p:nvPr/>
          </p:nvCxnSpPr>
          <p:spPr>
            <a:xfrm flipV="1">
              <a:off x="1027180" y="3200400"/>
              <a:ext cx="0" cy="2363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5" name="Oval 294"/>
            <p:cNvSpPr/>
            <p:nvPr/>
          </p:nvSpPr>
          <p:spPr>
            <a:xfrm>
              <a:off x="2221415" y="3657600"/>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96" name="Oval 295"/>
            <p:cNvSpPr/>
            <p:nvPr/>
          </p:nvSpPr>
          <p:spPr>
            <a:xfrm>
              <a:off x="1764048" y="3657600"/>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97" name="Oval 296"/>
            <p:cNvSpPr/>
            <p:nvPr/>
          </p:nvSpPr>
          <p:spPr>
            <a:xfrm>
              <a:off x="1306681" y="3657600"/>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98" name="Oval 297"/>
            <p:cNvSpPr/>
            <p:nvPr/>
          </p:nvSpPr>
          <p:spPr>
            <a:xfrm>
              <a:off x="849315" y="3657600"/>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99" name="Oval 298"/>
            <p:cNvSpPr/>
            <p:nvPr/>
          </p:nvSpPr>
          <p:spPr>
            <a:xfrm>
              <a:off x="2221415" y="4038600"/>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300" name="Oval 299"/>
            <p:cNvSpPr/>
            <p:nvPr/>
          </p:nvSpPr>
          <p:spPr>
            <a:xfrm>
              <a:off x="1764048" y="4038600"/>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301" name="Oval 300"/>
            <p:cNvSpPr/>
            <p:nvPr/>
          </p:nvSpPr>
          <p:spPr>
            <a:xfrm>
              <a:off x="1306681" y="4038600"/>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302" name="Oval 301"/>
            <p:cNvSpPr/>
            <p:nvPr/>
          </p:nvSpPr>
          <p:spPr>
            <a:xfrm>
              <a:off x="849315" y="4038600"/>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303" name="Oval 302"/>
            <p:cNvSpPr/>
            <p:nvPr/>
          </p:nvSpPr>
          <p:spPr>
            <a:xfrm>
              <a:off x="2221415" y="4419600"/>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304" name="Oval 303"/>
            <p:cNvSpPr/>
            <p:nvPr/>
          </p:nvSpPr>
          <p:spPr>
            <a:xfrm>
              <a:off x="1764048" y="4419600"/>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305" name="Oval 304"/>
            <p:cNvSpPr/>
            <p:nvPr/>
          </p:nvSpPr>
          <p:spPr>
            <a:xfrm>
              <a:off x="1306681" y="4419600"/>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306" name="Oval 305"/>
            <p:cNvSpPr/>
            <p:nvPr/>
          </p:nvSpPr>
          <p:spPr>
            <a:xfrm>
              <a:off x="849315" y="4419600"/>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307" name="Oval 306"/>
            <p:cNvSpPr/>
            <p:nvPr/>
          </p:nvSpPr>
          <p:spPr>
            <a:xfrm>
              <a:off x="2221415" y="4800600"/>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308" name="Oval 307"/>
            <p:cNvSpPr/>
            <p:nvPr/>
          </p:nvSpPr>
          <p:spPr>
            <a:xfrm>
              <a:off x="1764048" y="4800600"/>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309" name="Oval 308"/>
            <p:cNvSpPr/>
            <p:nvPr/>
          </p:nvSpPr>
          <p:spPr>
            <a:xfrm>
              <a:off x="1306681" y="4800600"/>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310" name="Oval 309"/>
            <p:cNvSpPr/>
            <p:nvPr/>
          </p:nvSpPr>
          <p:spPr>
            <a:xfrm>
              <a:off x="849315" y="4800600"/>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311" name="Oval 310"/>
            <p:cNvSpPr/>
            <p:nvPr/>
          </p:nvSpPr>
          <p:spPr>
            <a:xfrm>
              <a:off x="2221415" y="5181600"/>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312" name="Oval 311"/>
            <p:cNvSpPr/>
            <p:nvPr/>
          </p:nvSpPr>
          <p:spPr>
            <a:xfrm>
              <a:off x="1764048" y="5181600"/>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313" name="Oval 312"/>
            <p:cNvSpPr/>
            <p:nvPr/>
          </p:nvSpPr>
          <p:spPr>
            <a:xfrm>
              <a:off x="1306681" y="5181600"/>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323" name="Oval 322"/>
            <p:cNvSpPr/>
            <p:nvPr/>
          </p:nvSpPr>
          <p:spPr>
            <a:xfrm>
              <a:off x="849315" y="5181600"/>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346" name="Oval 345"/>
            <p:cNvSpPr/>
            <p:nvPr/>
          </p:nvSpPr>
          <p:spPr>
            <a:xfrm>
              <a:off x="2216650" y="3276600"/>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369" name="Oval 368"/>
            <p:cNvSpPr/>
            <p:nvPr/>
          </p:nvSpPr>
          <p:spPr>
            <a:xfrm>
              <a:off x="1759283" y="3276600"/>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385" name="Oval 384"/>
            <p:cNvSpPr/>
            <p:nvPr/>
          </p:nvSpPr>
          <p:spPr>
            <a:xfrm>
              <a:off x="1301917" y="3276600"/>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386" name="Oval 385"/>
            <p:cNvSpPr/>
            <p:nvPr/>
          </p:nvSpPr>
          <p:spPr>
            <a:xfrm>
              <a:off x="844550" y="3276600"/>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grpSp>
      <p:sp>
        <p:nvSpPr>
          <p:cNvPr id="432" name="Content Placeholder 2"/>
          <p:cNvSpPr txBox="1">
            <a:spLocks/>
          </p:cNvSpPr>
          <p:nvPr/>
        </p:nvSpPr>
        <p:spPr bwMode="auto">
          <a:xfrm>
            <a:off x="457200" y="1608138"/>
            <a:ext cx="2590800" cy="547687"/>
          </a:xfrm>
          <a:prstGeom prst="rect">
            <a:avLst/>
          </a:prstGeom>
          <a:solidFill>
            <a:srgbClr val="FFFF66"/>
          </a:solidFill>
          <a:ln>
            <a:noFill/>
          </a:ln>
          <a:extLst>
            <a:ext uri="{91240B29-F687-4F45-9708-019B960494DF}">
              <a14:hiddenLine xmlns:a14="http://schemas.microsoft.com/office/drawing/2010/main" w="635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spcBef>
                <a:spcPct val="20000"/>
              </a:spcBef>
              <a:buFont typeface="Arial" panose="020B0604020202020204" pitchFamily="34" charset="0"/>
              <a:buNone/>
            </a:pPr>
            <a:r>
              <a:rPr lang="en-US" altLang="en-US" sz="3200" b="1" i="1">
                <a:solidFill>
                  <a:srgbClr val="008000"/>
                </a:solidFill>
                <a:latin typeface="Calibri" panose="020F0502020204030204" pitchFamily="34" charset="0"/>
              </a:rPr>
              <a:t>Small Area </a:t>
            </a:r>
          </a:p>
        </p:txBody>
      </p:sp>
      <p:grpSp>
        <p:nvGrpSpPr>
          <p:cNvPr id="433" name="Group 432"/>
          <p:cNvGrpSpPr>
            <a:grpSpLocks/>
          </p:cNvGrpSpPr>
          <p:nvPr/>
        </p:nvGrpSpPr>
        <p:grpSpPr bwMode="auto">
          <a:xfrm>
            <a:off x="3579813" y="3368675"/>
            <a:ext cx="1741487" cy="1577975"/>
            <a:chOff x="6487477" y="1949184"/>
            <a:chExt cx="1742123" cy="1577974"/>
          </a:xfrm>
        </p:grpSpPr>
        <p:cxnSp>
          <p:nvCxnSpPr>
            <p:cNvPr id="453" name="Straight Arrow Connector 452"/>
            <p:cNvCxnSpPr/>
            <p:nvPr/>
          </p:nvCxnSpPr>
          <p:spPr>
            <a:xfrm flipV="1">
              <a:off x="8043795" y="1949184"/>
              <a:ext cx="0" cy="87313"/>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4" name="Straight Arrow Connector 453"/>
            <p:cNvCxnSpPr/>
            <p:nvPr/>
          </p:nvCxnSpPr>
          <p:spPr>
            <a:xfrm flipV="1">
              <a:off x="7586428" y="1949184"/>
              <a:ext cx="0" cy="87313"/>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5" name="Straight Arrow Connector 454"/>
            <p:cNvCxnSpPr/>
            <p:nvPr/>
          </p:nvCxnSpPr>
          <p:spPr>
            <a:xfrm flipH="1" flipV="1">
              <a:off x="7127473" y="1949184"/>
              <a:ext cx="1589" cy="87313"/>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6" name="Straight Arrow Connector 455"/>
            <p:cNvCxnSpPr/>
            <p:nvPr/>
          </p:nvCxnSpPr>
          <p:spPr>
            <a:xfrm flipV="1">
              <a:off x="6671694" y="1949184"/>
              <a:ext cx="0" cy="87313"/>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434" name="Oval 433"/>
            <p:cNvSpPr/>
            <p:nvPr/>
          </p:nvSpPr>
          <p:spPr>
            <a:xfrm>
              <a:off x="7864342" y="2400034"/>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436" name="Oval 435"/>
            <p:cNvSpPr/>
            <p:nvPr/>
          </p:nvSpPr>
          <p:spPr>
            <a:xfrm>
              <a:off x="7406975" y="2400034"/>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437" name="Oval 436"/>
            <p:cNvSpPr/>
            <p:nvPr/>
          </p:nvSpPr>
          <p:spPr>
            <a:xfrm>
              <a:off x="6949608" y="2400034"/>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440" name="Oval 439"/>
            <p:cNvSpPr/>
            <p:nvPr/>
          </p:nvSpPr>
          <p:spPr>
            <a:xfrm>
              <a:off x="6492241" y="2400034"/>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441" name="Oval 440"/>
            <p:cNvSpPr/>
            <p:nvPr/>
          </p:nvSpPr>
          <p:spPr>
            <a:xfrm>
              <a:off x="7864342" y="2781033"/>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442" name="Oval 441"/>
            <p:cNvSpPr/>
            <p:nvPr/>
          </p:nvSpPr>
          <p:spPr>
            <a:xfrm>
              <a:off x="7406975" y="2781033"/>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443" name="Oval 442"/>
            <p:cNvSpPr/>
            <p:nvPr/>
          </p:nvSpPr>
          <p:spPr>
            <a:xfrm>
              <a:off x="6949608" y="2781033"/>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444" name="Oval 443"/>
            <p:cNvSpPr/>
            <p:nvPr/>
          </p:nvSpPr>
          <p:spPr>
            <a:xfrm>
              <a:off x="6492241" y="2781033"/>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445" name="Oval 444"/>
            <p:cNvSpPr/>
            <p:nvPr/>
          </p:nvSpPr>
          <p:spPr>
            <a:xfrm>
              <a:off x="7864342" y="3162033"/>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446" name="Oval 445"/>
            <p:cNvSpPr/>
            <p:nvPr/>
          </p:nvSpPr>
          <p:spPr>
            <a:xfrm>
              <a:off x="7406975" y="3162033"/>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447" name="Oval 446"/>
            <p:cNvSpPr/>
            <p:nvPr/>
          </p:nvSpPr>
          <p:spPr>
            <a:xfrm>
              <a:off x="6949608" y="3162033"/>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448" name="Oval 447"/>
            <p:cNvSpPr/>
            <p:nvPr/>
          </p:nvSpPr>
          <p:spPr>
            <a:xfrm>
              <a:off x="6492241" y="3162033"/>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449" name="Oval 448"/>
            <p:cNvSpPr/>
            <p:nvPr/>
          </p:nvSpPr>
          <p:spPr>
            <a:xfrm>
              <a:off x="7859578" y="2019034"/>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450" name="Oval 449"/>
            <p:cNvSpPr/>
            <p:nvPr/>
          </p:nvSpPr>
          <p:spPr>
            <a:xfrm>
              <a:off x="7402211" y="2019034"/>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451" name="Oval 450"/>
            <p:cNvSpPr/>
            <p:nvPr/>
          </p:nvSpPr>
          <p:spPr>
            <a:xfrm>
              <a:off x="6944844" y="2019034"/>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452" name="Oval 451"/>
            <p:cNvSpPr/>
            <p:nvPr/>
          </p:nvSpPr>
          <p:spPr>
            <a:xfrm>
              <a:off x="6487477" y="2019034"/>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grpSp>
      <p:grpSp>
        <p:nvGrpSpPr>
          <p:cNvPr id="457" name="Group 456"/>
          <p:cNvGrpSpPr>
            <a:grpSpLocks/>
          </p:cNvGrpSpPr>
          <p:nvPr/>
        </p:nvGrpSpPr>
        <p:grpSpPr bwMode="auto">
          <a:xfrm>
            <a:off x="3579813" y="4953000"/>
            <a:ext cx="1741487" cy="1447800"/>
            <a:chOff x="6487477" y="3962400"/>
            <a:chExt cx="1742123" cy="1447800"/>
          </a:xfrm>
        </p:grpSpPr>
        <p:sp>
          <p:nvSpPr>
            <p:cNvPr id="458" name="Rectangle 457"/>
            <p:cNvSpPr/>
            <p:nvPr/>
          </p:nvSpPr>
          <p:spPr>
            <a:xfrm>
              <a:off x="7859578" y="4725988"/>
              <a:ext cx="365258"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sp>
          <p:nvSpPr>
            <p:cNvPr id="459" name="Rectangle 458"/>
            <p:cNvSpPr/>
            <p:nvPr/>
          </p:nvSpPr>
          <p:spPr>
            <a:xfrm>
              <a:off x="7402211" y="4725988"/>
              <a:ext cx="365258"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sp>
          <p:nvSpPr>
            <p:cNvPr id="460" name="Rectangle 459"/>
            <p:cNvSpPr/>
            <p:nvPr/>
          </p:nvSpPr>
          <p:spPr>
            <a:xfrm>
              <a:off x="6944844" y="4725988"/>
              <a:ext cx="365258"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sp>
          <p:nvSpPr>
            <p:cNvPr id="461" name="Rectangle 460"/>
            <p:cNvSpPr/>
            <p:nvPr/>
          </p:nvSpPr>
          <p:spPr>
            <a:xfrm>
              <a:off x="6487477" y="4725988"/>
              <a:ext cx="365258"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sp>
          <p:nvSpPr>
            <p:cNvPr id="462" name="Oval 461"/>
            <p:cNvSpPr/>
            <p:nvPr/>
          </p:nvSpPr>
          <p:spPr>
            <a:xfrm>
              <a:off x="7864342" y="3962400"/>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463" name="Oval 462"/>
            <p:cNvSpPr/>
            <p:nvPr/>
          </p:nvSpPr>
          <p:spPr>
            <a:xfrm>
              <a:off x="7406975" y="3962400"/>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464" name="Oval 463"/>
            <p:cNvSpPr/>
            <p:nvPr/>
          </p:nvSpPr>
          <p:spPr>
            <a:xfrm>
              <a:off x="6949608" y="3962400"/>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465" name="Oval 464"/>
            <p:cNvSpPr/>
            <p:nvPr/>
          </p:nvSpPr>
          <p:spPr>
            <a:xfrm>
              <a:off x="6492241" y="3962400"/>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466" name="Oval 465"/>
            <p:cNvSpPr/>
            <p:nvPr/>
          </p:nvSpPr>
          <p:spPr>
            <a:xfrm>
              <a:off x="7864342" y="4343400"/>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467" name="Oval 466"/>
            <p:cNvSpPr/>
            <p:nvPr/>
          </p:nvSpPr>
          <p:spPr>
            <a:xfrm>
              <a:off x="7406975" y="4343400"/>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468" name="Oval 467"/>
            <p:cNvSpPr/>
            <p:nvPr/>
          </p:nvSpPr>
          <p:spPr>
            <a:xfrm>
              <a:off x="6949608" y="4343400"/>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469" name="Oval 468"/>
            <p:cNvSpPr/>
            <p:nvPr/>
          </p:nvSpPr>
          <p:spPr>
            <a:xfrm>
              <a:off x="6492241" y="4343400"/>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grpSp>
      <p:grpSp>
        <p:nvGrpSpPr>
          <p:cNvPr id="184" name="Group 183"/>
          <p:cNvGrpSpPr>
            <a:grpSpLocks/>
          </p:cNvGrpSpPr>
          <p:nvPr/>
        </p:nvGrpSpPr>
        <p:grpSpPr bwMode="auto">
          <a:xfrm>
            <a:off x="3946525" y="4953000"/>
            <a:ext cx="3756025" cy="1463675"/>
            <a:chOff x="3946525" y="4800600"/>
            <a:chExt cx="3756147" cy="1463675"/>
          </a:xfrm>
        </p:grpSpPr>
        <p:cxnSp>
          <p:nvCxnSpPr>
            <p:cNvPr id="186" name="Straight Arrow Connector 185"/>
            <p:cNvCxnSpPr/>
            <p:nvPr/>
          </p:nvCxnSpPr>
          <p:spPr>
            <a:xfrm flipH="1">
              <a:off x="5383260" y="4800600"/>
              <a:ext cx="927130" cy="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p:nvPr/>
          </p:nvCxnSpPr>
          <p:spPr>
            <a:xfrm flipH="1">
              <a:off x="5373734" y="5556250"/>
              <a:ext cx="927130" cy="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flipV="1">
              <a:off x="5851587" y="4832350"/>
              <a:ext cx="0" cy="714375"/>
            </a:xfrm>
            <a:prstGeom prst="straightConnector1">
              <a:avLst/>
            </a:prstGeom>
            <a:ln w="50800">
              <a:solidFill>
                <a:srgbClr val="FF0000"/>
              </a:solidFill>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641055" name="Content Placeholder 2"/>
            <p:cNvSpPr txBox="1">
              <a:spLocks/>
            </p:cNvSpPr>
            <p:nvPr/>
          </p:nvSpPr>
          <p:spPr bwMode="auto">
            <a:xfrm>
              <a:off x="3946525" y="5654675"/>
              <a:ext cx="3756147" cy="609600"/>
            </a:xfrm>
            <a:prstGeom prst="rect">
              <a:avLst/>
            </a:prstGeom>
            <a:solidFill>
              <a:schemeClr val="tx1"/>
            </a:solidFill>
            <a:ln>
              <a:noFill/>
            </a:ln>
            <a:extLst>
              <a:ext uri="{91240B29-F687-4F45-9708-019B960494DF}">
                <a14:hiddenLine xmlns:a14="http://schemas.microsoft.com/office/drawing/2010/main" w="635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spcBef>
                  <a:spcPct val="20000"/>
                </a:spcBef>
                <a:buFont typeface="Arial" panose="020B0604020202020204" pitchFamily="34" charset="0"/>
                <a:buNone/>
              </a:pPr>
              <a:r>
                <a:rPr lang="en-US" altLang="en-US" sz="3200" b="1" i="1">
                  <a:solidFill>
                    <a:srgbClr val="FFFF66"/>
                  </a:solidFill>
                  <a:latin typeface="Calibri" panose="020F0502020204030204" pitchFamily="34" charset="0"/>
                </a:rPr>
                <a:t>Short Bitline </a:t>
              </a:r>
              <a:r>
                <a:rPr lang="en-US" altLang="en-US" sz="3200" b="1" i="1">
                  <a:solidFill>
                    <a:srgbClr val="FFFF66"/>
                  </a:solidFill>
                  <a:latin typeface="Calibri" panose="020F0502020204030204" pitchFamily="34" charset="0"/>
                  <a:sym typeface="Wingdings" panose="05000000000000000000" pitchFamily="2" charset="2"/>
                </a:rPr>
                <a:t> </a:t>
              </a:r>
              <a:r>
                <a:rPr lang="en-US" altLang="en-US" sz="3200" b="1" i="1">
                  <a:solidFill>
                    <a:srgbClr val="FFFF66"/>
                  </a:solidFill>
                  <a:latin typeface="Calibri" panose="020F0502020204030204" pitchFamily="34" charset="0"/>
                </a:rPr>
                <a:t>Fast</a:t>
              </a:r>
            </a:p>
          </p:txBody>
        </p:sp>
      </p:grpSp>
      <p:grpSp>
        <p:nvGrpSpPr>
          <p:cNvPr id="19" name="Group 18"/>
          <p:cNvGrpSpPr>
            <a:grpSpLocks/>
          </p:cNvGrpSpPr>
          <p:nvPr/>
        </p:nvGrpSpPr>
        <p:grpSpPr bwMode="auto">
          <a:xfrm>
            <a:off x="182563" y="4403725"/>
            <a:ext cx="5303837" cy="1846263"/>
            <a:chOff x="182880" y="4251806"/>
            <a:chExt cx="5303520" cy="1845998"/>
          </a:xfrm>
        </p:grpSpPr>
        <p:sp>
          <p:nvSpPr>
            <p:cNvPr id="192" name="Oval 191"/>
            <p:cNvSpPr/>
            <p:nvPr/>
          </p:nvSpPr>
          <p:spPr>
            <a:xfrm>
              <a:off x="3352928" y="4251806"/>
              <a:ext cx="2133472" cy="685702"/>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grpSp>
          <p:nvGrpSpPr>
            <p:cNvPr id="641049" name="Group 17"/>
            <p:cNvGrpSpPr>
              <a:grpSpLocks/>
            </p:cNvGrpSpPr>
            <p:nvPr/>
          </p:nvGrpSpPr>
          <p:grpSpPr bwMode="auto">
            <a:xfrm>
              <a:off x="182880" y="4594706"/>
              <a:ext cx="3169920" cy="1503098"/>
              <a:chOff x="182880" y="4594706"/>
              <a:chExt cx="3169920" cy="1503098"/>
            </a:xfrm>
          </p:grpSpPr>
          <p:cxnSp>
            <p:nvCxnSpPr>
              <p:cNvPr id="193" name="Straight Arrow Connector 192"/>
              <p:cNvCxnSpPr>
                <a:endCxn id="192" idx="2"/>
              </p:cNvCxnSpPr>
              <p:nvPr/>
            </p:nvCxnSpPr>
            <p:spPr>
              <a:xfrm flipV="1">
                <a:off x="2579862" y="4594657"/>
                <a:ext cx="773066" cy="555545"/>
              </a:xfrm>
              <a:prstGeom prst="straightConnector1">
                <a:avLst/>
              </a:prstGeom>
              <a:ln w="50800">
                <a:solidFill>
                  <a:srgbClr val="FF0000"/>
                </a:solidFill>
                <a:headEnd type="none" w="lg" len="med"/>
                <a:tailEnd type="arrow" w="lg" len="med"/>
              </a:ln>
            </p:spPr>
            <p:style>
              <a:lnRef idx="1">
                <a:schemeClr val="accent1"/>
              </a:lnRef>
              <a:fillRef idx="0">
                <a:schemeClr val="accent1"/>
              </a:fillRef>
              <a:effectRef idx="0">
                <a:schemeClr val="accent1"/>
              </a:effectRef>
              <a:fontRef idx="minor">
                <a:schemeClr val="tx1"/>
              </a:fontRef>
            </p:style>
          </p:cxnSp>
          <p:sp>
            <p:nvSpPr>
              <p:cNvPr id="641051" name="Content Placeholder 2"/>
              <p:cNvSpPr txBox="1">
                <a:spLocks/>
              </p:cNvSpPr>
              <p:nvPr/>
            </p:nvSpPr>
            <p:spPr bwMode="auto">
              <a:xfrm>
                <a:off x="182880" y="5031004"/>
                <a:ext cx="2590800" cy="1066800"/>
              </a:xfrm>
              <a:prstGeom prst="rect">
                <a:avLst/>
              </a:prstGeom>
              <a:solidFill>
                <a:schemeClr val="tx1"/>
              </a:solidFill>
              <a:ln>
                <a:noFill/>
              </a:ln>
              <a:extLst>
                <a:ext uri="{91240B29-F687-4F45-9708-019B960494DF}">
                  <a14:hiddenLine xmlns:a14="http://schemas.microsoft.com/office/drawing/2010/main" w="635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spcBef>
                    <a:spcPct val="20000"/>
                  </a:spcBef>
                  <a:buFont typeface="Arial" panose="020B0604020202020204" pitchFamily="34" charset="0"/>
                  <a:buNone/>
                </a:pPr>
                <a:r>
                  <a:rPr lang="en-US" altLang="en-US" sz="3200" b="1" i="1">
                    <a:solidFill>
                      <a:srgbClr val="FFFF66"/>
                    </a:solidFill>
                    <a:latin typeface="Calibri" panose="020F0502020204030204" pitchFamily="34" charset="0"/>
                  </a:rPr>
                  <a:t>Need Isolation</a:t>
                </a:r>
              </a:p>
            </p:txBody>
          </p:sp>
        </p:grpSp>
      </p:grpSp>
      <p:sp>
        <p:nvSpPr>
          <p:cNvPr id="207" name="Content Placeholder 2"/>
          <p:cNvSpPr txBox="1">
            <a:spLocks/>
          </p:cNvSpPr>
          <p:nvPr/>
        </p:nvSpPr>
        <p:spPr bwMode="auto">
          <a:xfrm>
            <a:off x="2895600" y="5181600"/>
            <a:ext cx="2590800" cy="1066800"/>
          </a:xfrm>
          <a:prstGeom prst="rect">
            <a:avLst/>
          </a:prstGeom>
          <a:solidFill>
            <a:schemeClr val="tx1"/>
          </a:solidFill>
          <a:ln>
            <a:noFill/>
          </a:ln>
          <a:extLst>
            <a:ext uri="{91240B29-F687-4F45-9708-019B960494DF}">
              <a14:hiddenLine xmlns:a14="http://schemas.microsoft.com/office/drawing/2010/main" w="635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spcBef>
                <a:spcPct val="20000"/>
              </a:spcBef>
              <a:buFont typeface="Arial" panose="020B0604020202020204" pitchFamily="34" charset="0"/>
              <a:buNone/>
            </a:pPr>
            <a:r>
              <a:rPr lang="en-US" altLang="en-US" sz="3200" b="1" i="1">
                <a:solidFill>
                  <a:srgbClr val="FFFF66"/>
                </a:solidFill>
                <a:latin typeface="Calibri" panose="020F0502020204030204" pitchFamily="34" charset="0"/>
              </a:rPr>
              <a:t>Add Isolation Transistors</a:t>
            </a:r>
          </a:p>
        </p:txBody>
      </p:sp>
      <p:sp>
        <p:nvSpPr>
          <p:cNvPr id="200" name="Content Placeholder 2"/>
          <p:cNvSpPr txBox="1">
            <a:spLocks/>
          </p:cNvSpPr>
          <p:nvPr/>
        </p:nvSpPr>
        <p:spPr bwMode="auto">
          <a:xfrm>
            <a:off x="457200" y="2270125"/>
            <a:ext cx="2590800" cy="549275"/>
          </a:xfrm>
          <a:prstGeom prst="rect">
            <a:avLst/>
          </a:prstGeom>
          <a:solidFill>
            <a:srgbClr val="FFFF66"/>
          </a:solidFill>
          <a:ln>
            <a:noFill/>
          </a:ln>
          <a:extLst>
            <a:ext uri="{91240B29-F687-4F45-9708-019B960494DF}">
              <a14:hiddenLine xmlns:a14="http://schemas.microsoft.com/office/drawing/2010/main" w="635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spcBef>
                <a:spcPct val="20000"/>
              </a:spcBef>
              <a:buFont typeface="Arial" panose="020B0604020202020204" pitchFamily="34" charset="0"/>
              <a:buNone/>
            </a:pPr>
            <a:r>
              <a:rPr lang="en-US" altLang="en-US" sz="3200" b="1" i="1">
                <a:solidFill>
                  <a:srgbClr val="FF0000"/>
                </a:solidFill>
                <a:latin typeface="Calibri" panose="020F0502020204030204" pitchFamily="34" charset="0"/>
              </a:rPr>
              <a:t>High Latency</a:t>
            </a:r>
          </a:p>
        </p:txBody>
      </p:sp>
      <p:sp>
        <p:nvSpPr>
          <p:cNvPr id="201" name="Content Placeholder 2"/>
          <p:cNvSpPr txBox="1">
            <a:spLocks/>
          </p:cNvSpPr>
          <p:nvPr/>
        </p:nvSpPr>
        <p:spPr bwMode="auto">
          <a:xfrm>
            <a:off x="5867400" y="1600200"/>
            <a:ext cx="2590800" cy="549275"/>
          </a:xfrm>
          <a:prstGeom prst="rect">
            <a:avLst/>
          </a:prstGeom>
          <a:solidFill>
            <a:srgbClr val="FFFF66"/>
          </a:solidFill>
          <a:ln>
            <a:noFill/>
          </a:ln>
          <a:extLst>
            <a:ext uri="{91240B29-F687-4F45-9708-019B960494DF}">
              <a14:hiddenLine xmlns:a14="http://schemas.microsoft.com/office/drawing/2010/main" w="635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spcBef>
                <a:spcPct val="20000"/>
              </a:spcBef>
              <a:buFont typeface="Arial" panose="020B0604020202020204" pitchFamily="34" charset="0"/>
              <a:buNone/>
            </a:pPr>
            <a:r>
              <a:rPr lang="en-US" altLang="en-US" sz="3200" b="1" i="1">
                <a:solidFill>
                  <a:srgbClr val="FF0000"/>
                </a:solidFill>
                <a:latin typeface="Calibri" panose="020F0502020204030204" pitchFamily="34" charset="0"/>
              </a:rPr>
              <a:t>Large Area</a:t>
            </a:r>
            <a:r>
              <a:rPr lang="en-US" altLang="en-US" sz="3200" b="1" i="1">
                <a:solidFill>
                  <a:srgbClr val="0000FF"/>
                </a:solidFill>
                <a:latin typeface="Calibri" panose="020F0502020204030204" pitchFamily="34" charset="0"/>
              </a:rPr>
              <a:t> </a:t>
            </a:r>
          </a:p>
        </p:txBody>
      </p:sp>
      <p:cxnSp>
        <p:nvCxnSpPr>
          <p:cNvPr id="202" name="Straight Arrow Connector 201"/>
          <p:cNvCxnSpPr/>
          <p:nvPr/>
        </p:nvCxnSpPr>
        <p:spPr>
          <a:xfrm flipV="1">
            <a:off x="304800" y="2270125"/>
            <a:ext cx="2863850" cy="549275"/>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a:off x="304800" y="2270125"/>
            <a:ext cx="2863850" cy="549275"/>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flipV="1">
            <a:off x="5746750" y="1600200"/>
            <a:ext cx="2863850" cy="549275"/>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5746750" y="1600200"/>
            <a:ext cx="2863850" cy="549275"/>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8"/>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432"/>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00"/>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75"/>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8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74"/>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01"/>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84"/>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path" presetSubtype="0" accel="50000" decel="50000" fill="hold" nodeType="clickEffect">
                                  <p:stCondLst>
                                    <p:cond delay="0"/>
                                  </p:stCondLst>
                                  <p:childTnLst>
                                    <p:animMotion origin="layout" path="M 4.44444E-6 1.11111E-6 L 0.3 1.11111E-6 " pathEditMode="relative" rAng="0" ptsTypes="AA">
                                      <p:cBhvr>
                                        <p:cTn id="39" dur="1000" fill="hold"/>
                                        <p:tgtEl>
                                          <p:spTgt spid="3"/>
                                        </p:tgtEl>
                                        <p:attrNameLst>
                                          <p:attrName>ppt_x</p:attrName>
                                          <p:attrName>ppt_y</p:attrName>
                                        </p:attrNameLst>
                                      </p:cBhvr>
                                      <p:rCtr x="15000" y="0"/>
                                    </p:animMotion>
                                  </p:childTnLst>
                                </p:cTn>
                              </p:par>
                            </p:childTnLst>
                          </p:cTn>
                        </p:par>
                        <p:par>
                          <p:cTn id="40" fill="hold" nodeType="afterGroup">
                            <p:stCondLst>
                              <p:cond delay="1000"/>
                            </p:stCondLst>
                            <p:childTnLst>
                              <p:par>
                                <p:cTn id="41" presetID="42" presetClass="path" presetSubtype="0" accel="50000" decel="50000" fill="hold" grpId="1" nodeType="afterEffect">
                                  <p:stCondLst>
                                    <p:cond delay="0"/>
                                  </p:stCondLst>
                                  <p:childTnLst>
                                    <p:animMotion origin="layout" path="M 0.00416 2.59259E-6 L 0.29583 2.59259E-6 " pathEditMode="relative" rAng="0" ptsTypes="AA">
                                      <p:cBhvr>
                                        <p:cTn id="42" dur="1000" fill="hold"/>
                                        <p:tgtEl>
                                          <p:spTgt spid="432"/>
                                        </p:tgtEl>
                                        <p:attrNameLst>
                                          <p:attrName>ppt_x</p:attrName>
                                          <p:attrName>ppt_y</p:attrName>
                                        </p:attrNameLst>
                                      </p:cBhvr>
                                      <p:rCtr x="14583" y="0"/>
                                    </p:animMotion>
                                  </p:childTnLst>
                                </p:cTn>
                              </p:par>
                              <p:par>
                                <p:cTn id="43" presetID="1" presetClass="entr" presetSubtype="0" fill="hold" nodeType="withEffect">
                                  <p:stCondLst>
                                    <p:cond delay="0"/>
                                  </p:stCondLst>
                                  <p:childTnLst>
                                    <p:set>
                                      <p:cBhvr>
                                        <p:cTn id="44" dur="1" fill="hold">
                                          <p:stCondLst>
                                            <p:cond delay="0"/>
                                          </p:stCondLst>
                                        </p:cTn>
                                        <p:tgtEl>
                                          <p:spTgt spid="43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57"/>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3"/>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20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08"/>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42" presetClass="path" presetSubtype="0" accel="50000" decel="50000" fill="hold" nodeType="clickEffect">
                                  <p:stCondLst>
                                    <p:cond delay="0"/>
                                  </p:stCondLst>
                                  <p:childTnLst>
                                    <p:animMotion origin="layout" path="M 2.5E-6 0.00046 L 2.5E-6 -0.05949 " pathEditMode="relative" rAng="0" ptsTypes="AA">
                                      <p:cBhvr>
                                        <p:cTn id="56" dur="1000" fill="hold"/>
                                        <p:tgtEl>
                                          <p:spTgt spid="433"/>
                                        </p:tgtEl>
                                        <p:attrNameLst>
                                          <p:attrName>ppt_x</p:attrName>
                                          <p:attrName>ppt_y</p:attrName>
                                        </p:attrNameLst>
                                      </p:cBhvr>
                                      <p:rCtr x="0" y="-3009"/>
                                    </p:animMotion>
                                  </p:childTnLst>
                                </p:cTn>
                              </p:par>
                            </p:childTnLst>
                          </p:cTn>
                        </p:par>
                        <p:par>
                          <p:cTn id="57" fill="hold" nodeType="afterGroup">
                            <p:stCondLst>
                              <p:cond delay="1000"/>
                            </p:stCondLst>
                            <p:childTnLst>
                              <p:par>
                                <p:cTn id="58" presetID="42" presetClass="path" presetSubtype="0" accel="50000" decel="50000" fill="hold" grpId="1" nodeType="afterEffect">
                                  <p:stCondLst>
                                    <p:cond delay="0"/>
                                  </p:stCondLst>
                                  <p:childTnLst>
                                    <p:animMotion origin="layout" path="M 0.00209 1.48148E-6 L -0.29444 1.48148E-6 " pathEditMode="relative" rAng="0" ptsTypes="AA">
                                      <p:cBhvr>
                                        <p:cTn id="59" dur="1000" fill="hold"/>
                                        <p:tgtEl>
                                          <p:spTgt spid="274"/>
                                        </p:tgtEl>
                                        <p:attrNameLst>
                                          <p:attrName>ppt_x</p:attrName>
                                          <p:attrName>ppt_y</p:attrName>
                                        </p:attrNameLst>
                                      </p:cBhvr>
                                      <p:rCtr x="-14826" y="0"/>
                                    </p:animMotion>
                                  </p:childTnLst>
                                </p:cTn>
                              </p:par>
                              <p:par>
                                <p:cTn id="60" presetID="1" presetClass="entr" presetSubtype="0" fill="hold" nodeType="withEffect">
                                  <p:stCondLst>
                                    <p:cond delay="0"/>
                                  </p:stCondLst>
                                  <p:childTnLst>
                                    <p:set>
                                      <p:cBhvr>
                                        <p:cTn id="61" dur="1" fill="hold">
                                          <p:stCondLst>
                                            <p:cond delay="0"/>
                                          </p:stCondLst>
                                        </p:cTn>
                                        <p:tgtEl>
                                          <p:spTgt spid="209"/>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10"/>
                                        </p:tgtEl>
                                        <p:attrNameLst>
                                          <p:attrName>style.visibility</p:attrName>
                                        </p:attrNameLst>
                                      </p:cBhvr>
                                      <p:to>
                                        <p:strVal val="visible"/>
                                      </p:to>
                                    </p:set>
                                  </p:childTnLst>
                                </p:cTn>
                              </p:par>
                            </p:childTnLst>
                          </p:cTn>
                        </p:par>
                        <p:par>
                          <p:cTn id="64" fill="hold" nodeType="afterGroup">
                            <p:stCondLst>
                              <p:cond delay="2000"/>
                            </p:stCondLst>
                            <p:childTnLst>
                              <p:par>
                                <p:cTn id="65" presetID="1" presetClass="entr" presetSubtype="0" fill="hold" nodeType="afterEffect">
                                  <p:stCondLst>
                                    <p:cond delay="500"/>
                                  </p:stCondLst>
                                  <p:childTnLst>
                                    <p:set>
                                      <p:cBhvr>
                                        <p:cTn id="66" dur="1" fill="hold">
                                          <p:stCondLst>
                                            <p:cond delay="0"/>
                                          </p:stCondLst>
                                        </p:cTn>
                                        <p:tgtEl>
                                          <p:spTgt spid="184"/>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xit" presetSubtype="0" fill="hold" nodeType="clickEffect">
                                  <p:stCondLst>
                                    <p:cond delay="0"/>
                                  </p:stCondLst>
                                  <p:childTnLst>
                                    <p:set>
                                      <p:cBhvr>
                                        <p:cTn id="70" dur="1" fill="hold">
                                          <p:stCondLst>
                                            <p:cond delay="0"/>
                                          </p:stCondLst>
                                        </p:cTn>
                                        <p:tgtEl>
                                          <p:spTgt spid="184"/>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19"/>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nodeType="clickEffect">
                                  <p:stCondLst>
                                    <p:cond delay="0"/>
                                  </p:stCondLst>
                                  <p:childTnLst>
                                    <p:set>
                                      <p:cBhvr>
                                        <p:cTn id="76" dur="1" fill="hold">
                                          <p:stCondLst>
                                            <p:cond delay="0"/>
                                          </p:stCondLst>
                                        </p:cTn>
                                        <p:tgtEl>
                                          <p:spTgt spid="47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07"/>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207"/>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 grpId="0" animBg="1"/>
      <p:bldP spid="268" grpId="0" animBg="1"/>
      <p:bldP spid="269" grpId="0" animBg="1"/>
      <p:bldP spid="274" grpId="0" animBg="1"/>
      <p:bldP spid="274" grpId="1" animBg="1"/>
      <p:bldP spid="275" grpId="0" animBg="1"/>
      <p:bldP spid="284" grpId="0" animBg="1"/>
      <p:bldP spid="432" grpId="0" animBg="1"/>
      <p:bldP spid="432" grpId="1" animBg="1"/>
      <p:bldP spid="207" grpId="0" animBg="1"/>
      <p:bldP spid="207" grpId="1" animBg="1"/>
      <p:bldP spid="200" grpId="0" animBg="1"/>
      <p:bldP spid="201"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2049" name="Group 469"/>
          <p:cNvGrpSpPr>
            <a:grpSpLocks/>
          </p:cNvGrpSpPr>
          <p:nvPr/>
        </p:nvGrpSpPr>
        <p:grpSpPr bwMode="auto">
          <a:xfrm>
            <a:off x="3632200" y="4549775"/>
            <a:ext cx="1500188" cy="434975"/>
            <a:chOff x="6576585" y="3527158"/>
            <a:chExt cx="1500615" cy="435242"/>
          </a:xfrm>
        </p:grpSpPr>
        <p:cxnSp>
          <p:nvCxnSpPr>
            <p:cNvPr id="471" name="Straight Arrow Connector 470"/>
            <p:cNvCxnSpPr/>
            <p:nvPr/>
          </p:nvCxnSpPr>
          <p:spPr>
            <a:xfrm flipV="1">
              <a:off x="8077200" y="3527158"/>
              <a:ext cx="0" cy="9372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2" name="Straight Arrow Connector 471"/>
            <p:cNvCxnSpPr/>
            <p:nvPr/>
          </p:nvCxnSpPr>
          <p:spPr>
            <a:xfrm flipV="1">
              <a:off x="7619870" y="3527158"/>
              <a:ext cx="4763" cy="9372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3" name="Straight Arrow Connector 472"/>
            <p:cNvCxnSpPr/>
            <p:nvPr/>
          </p:nvCxnSpPr>
          <p:spPr>
            <a:xfrm flipV="1">
              <a:off x="7162540" y="3527158"/>
              <a:ext cx="0" cy="9372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4" name="Straight Arrow Connector 473"/>
            <p:cNvCxnSpPr/>
            <p:nvPr/>
          </p:nvCxnSpPr>
          <p:spPr>
            <a:xfrm flipV="1">
              <a:off x="6705210" y="3527158"/>
              <a:ext cx="0" cy="9372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5" name="Straight Arrow Connector 474"/>
            <p:cNvCxnSpPr/>
            <p:nvPr/>
          </p:nvCxnSpPr>
          <p:spPr>
            <a:xfrm flipH="1" flipV="1">
              <a:off x="8072436" y="3886153"/>
              <a:ext cx="4764" cy="76247"/>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6" name="Straight Arrow Connector 475"/>
            <p:cNvCxnSpPr/>
            <p:nvPr/>
          </p:nvCxnSpPr>
          <p:spPr>
            <a:xfrm flipH="1" flipV="1">
              <a:off x="7615106" y="3886153"/>
              <a:ext cx="4764" cy="76247"/>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7" name="Straight Arrow Connector 476"/>
            <p:cNvCxnSpPr/>
            <p:nvPr/>
          </p:nvCxnSpPr>
          <p:spPr>
            <a:xfrm flipH="1" flipV="1">
              <a:off x="7157775" y="3886153"/>
              <a:ext cx="4764" cy="76247"/>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8" name="Straight Arrow Connector 477"/>
            <p:cNvCxnSpPr/>
            <p:nvPr/>
          </p:nvCxnSpPr>
          <p:spPr>
            <a:xfrm flipH="1" flipV="1">
              <a:off x="6700445" y="3886153"/>
              <a:ext cx="4764" cy="76247"/>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9" name="Straight Arrow Connector 478"/>
            <p:cNvCxnSpPr/>
            <p:nvPr/>
          </p:nvCxnSpPr>
          <p:spPr>
            <a:xfrm>
              <a:off x="6576585" y="3620878"/>
              <a:ext cx="122273" cy="265275"/>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0" name="Straight Arrow Connector 479"/>
            <p:cNvCxnSpPr/>
            <p:nvPr/>
          </p:nvCxnSpPr>
          <p:spPr>
            <a:xfrm>
              <a:off x="7035504" y="3620878"/>
              <a:ext cx="120684" cy="265275"/>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1" name="Straight Arrow Connector 480"/>
            <p:cNvCxnSpPr/>
            <p:nvPr/>
          </p:nvCxnSpPr>
          <p:spPr>
            <a:xfrm>
              <a:off x="7491245" y="3620878"/>
              <a:ext cx="122273" cy="265275"/>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2" name="Straight Arrow Connector 481"/>
            <p:cNvCxnSpPr/>
            <p:nvPr/>
          </p:nvCxnSpPr>
          <p:spPr>
            <a:xfrm>
              <a:off x="7950164" y="3620878"/>
              <a:ext cx="120684" cy="265275"/>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642050" name="Title 1"/>
          <p:cNvSpPr>
            <a:spLocks noGrp="1"/>
          </p:cNvSpPr>
          <p:nvPr>
            <p:ph type="title"/>
          </p:nvPr>
        </p:nvSpPr>
        <p:spPr>
          <a:xfrm>
            <a:off x="0" y="0"/>
            <a:ext cx="9144000" cy="838200"/>
          </a:xfrm>
        </p:spPr>
        <p:txBody>
          <a:bodyPr/>
          <a:lstStyle/>
          <a:p>
            <a:r>
              <a:rPr lang="en-US" altLang="en-US" smtClean="0"/>
              <a:t>   Approximating the Best of Both Worlds</a:t>
            </a:r>
          </a:p>
        </p:txBody>
      </p:sp>
      <p:sp>
        <p:nvSpPr>
          <p:cNvPr id="642051" name="Content Placeholder 2"/>
          <p:cNvSpPr txBox="1">
            <a:spLocks/>
          </p:cNvSpPr>
          <p:nvPr/>
        </p:nvSpPr>
        <p:spPr bwMode="auto">
          <a:xfrm>
            <a:off x="3173413" y="2270125"/>
            <a:ext cx="2590800" cy="549275"/>
          </a:xfrm>
          <a:prstGeom prst="rect">
            <a:avLst/>
          </a:prstGeom>
          <a:solidFill>
            <a:srgbClr val="FFFF66"/>
          </a:solidFill>
          <a:ln>
            <a:noFill/>
          </a:ln>
          <a:extLst>
            <a:ext uri="{91240B29-F687-4F45-9708-019B960494DF}">
              <a14:hiddenLine xmlns:a14="http://schemas.microsoft.com/office/drawing/2010/main" w="635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spcBef>
                <a:spcPct val="20000"/>
              </a:spcBef>
              <a:buFont typeface="Arial" panose="020B0604020202020204" pitchFamily="34" charset="0"/>
              <a:buNone/>
            </a:pPr>
            <a:r>
              <a:rPr lang="en-US" altLang="en-US" sz="3200" b="1" i="1">
                <a:solidFill>
                  <a:srgbClr val="008000"/>
                </a:solidFill>
                <a:latin typeface="Calibri" panose="020F0502020204030204" pitchFamily="34" charset="0"/>
              </a:rPr>
              <a:t>Low Latency </a:t>
            </a:r>
          </a:p>
        </p:txBody>
      </p:sp>
      <p:sp>
        <p:nvSpPr>
          <p:cNvPr id="284" name="Rounded Rectangle 283"/>
          <p:cNvSpPr/>
          <p:nvPr/>
        </p:nvSpPr>
        <p:spPr>
          <a:xfrm>
            <a:off x="3168650" y="9144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a:solidFill>
                  <a:srgbClr val="FFFF00"/>
                </a:solidFill>
                <a:cs typeface="Calibri"/>
              </a:rPr>
              <a:t>Our Proposal</a:t>
            </a:r>
          </a:p>
        </p:txBody>
      </p:sp>
      <p:sp>
        <p:nvSpPr>
          <p:cNvPr id="642053" name="Content Placeholder 2"/>
          <p:cNvSpPr txBox="1">
            <a:spLocks/>
          </p:cNvSpPr>
          <p:nvPr/>
        </p:nvSpPr>
        <p:spPr bwMode="auto">
          <a:xfrm>
            <a:off x="3162300" y="1608138"/>
            <a:ext cx="2590800" cy="547687"/>
          </a:xfrm>
          <a:prstGeom prst="rect">
            <a:avLst/>
          </a:prstGeom>
          <a:solidFill>
            <a:srgbClr val="FFFF66"/>
          </a:solidFill>
          <a:ln>
            <a:noFill/>
          </a:ln>
          <a:extLst>
            <a:ext uri="{91240B29-F687-4F45-9708-019B960494DF}">
              <a14:hiddenLine xmlns:a14="http://schemas.microsoft.com/office/drawing/2010/main" w="635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spcBef>
                <a:spcPct val="20000"/>
              </a:spcBef>
              <a:buFont typeface="Arial" panose="020B0604020202020204" pitchFamily="34" charset="0"/>
              <a:buNone/>
            </a:pPr>
            <a:r>
              <a:rPr lang="en-US" altLang="en-US" sz="3200" b="1" i="1">
                <a:solidFill>
                  <a:srgbClr val="008000"/>
                </a:solidFill>
                <a:latin typeface="Calibri" panose="020F0502020204030204" pitchFamily="34" charset="0"/>
              </a:rPr>
              <a:t>Small Area </a:t>
            </a:r>
          </a:p>
        </p:txBody>
      </p:sp>
      <p:grpSp>
        <p:nvGrpSpPr>
          <p:cNvPr id="642054" name="Group 432"/>
          <p:cNvGrpSpPr>
            <a:grpSpLocks/>
          </p:cNvGrpSpPr>
          <p:nvPr/>
        </p:nvGrpSpPr>
        <p:grpSpPr bwMode="auto">
          <a:xfrm>
            <a:off x="3579813" y="2960688"/>
            <a:ext cx="1741487" cy="1577975"/>
            <a:chOff x="6487477" y="1949184"/>
            <a:chExt cx="1742123" cy="1577974"/>
          </a:xfrm>
        </p:grpSpPr>
        <p:cxnSp>
          <p:nvCxnSpPr>
            <p:cNvPr id="453" name="Straight Arrow Connector 452"/>
            <p:cNvCxnSpPr/>
            <p:nvPr/>
          </p:nvCxnSpPr>
          <p:spPr>
            <a:xfrm flipV="1">
              <a:off x="8043795" y="1949184"/>
              <a:ext cx="0" cy="87312"/>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4" name="Straight Arrow Connector 453"/>
            <p:cNvCxnSpPr/>
            <p:nvPr/>
          </p:nvCxnSpPr>
          <p:spPr>
            <a:xfrm flipV="1">
              <a:off x="7586428" y="1949184"/>
              <a:ext cx="0" cy="87312"/>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5" name="Straight Arrow Connector 454"/>
            <p:cNvCxnSpPr/>
            <p:nvPr/>
          </p:nvCxnSpPr>
          <p:spPr>
            <a:xfrm flipH="1" flipV="1">
              <a:off x="7127473" y="1949184"/>
              <a:ext cx="1589" cy="87312"/>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6" name="Straight Arrow Connector 455"/>
            <p:cNvCxnSpPr/>
            <p:nvPr/>
          </p:nvCxnSpPr>
          <p:spPr>
            <a:xfrm flipV="1">
              <a:off x="6671694" y="1949184"/>
              <a:ext cx="0" cy="87312"/>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434" name="Oval 433"/>
            <p:cNvSpPr/>
            <p:nvPr/>
          </p:nvSpPr>
          <p:spPr>
            <a:xfrm>
              <a:off x="7864342" y="2400034"/>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436" name="Oval 435"/>
            <p:cNvSpPr/>
            <p:nvPr/>
          </p:nvSpPr>
          <p:spPr>
            <a:xfrm>
              <a:off x="7406975" y="2400034"/>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437" name="Oval 436"/>
            <p:cNvSpPr/>
            <p:nvPr/>
          </p:nvSpPr>
          <p:spPr>
            <a:xfrm>
              <a:off x="6949608" y="2400034"/>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440" name="Oval 439"/>
            <p:cNvSpPr/>
            <p:nvPr/>
          </p:nvSpPr>
          <p:spPr>
            <a:xfrm>
              <a:off x="6492241" y="2400034"/>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441" name="Oval 440"/>
            <p:cNvSpPr/>
            <p:nvPr/>
          </p:nvSpPr>
          <p:spPr>
            <a:xfrm>
              <a:off x="7864342" y="2781033"/>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442" name="Oval 441"/>
            <p:cNvSpPr/>
            <p:nvPr/>
          </p:nvSpPr>
          <p:spPr>
            <a:xfrm>
              <a:off x="7406975" y="2781033"/>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443" name="Oval 442"/>
            <p:cNvSpPr/>
            <p:nvPr/>
          </p:nvSpPr>
          <p:spPr>
            <a:xfrm>
              <a:off x="6949608" y="2781033"/>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444" name="Oval 443"/>
            <p:cNvSpPr/>
            <p:nvPr/>
          </p:nvSpPr>
          <p:spPr>
            <a:xfrm>
              <a:off x="6492241" y="2781033"/>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445" name="Oval 444"/>
            <p:cNvSpPr/>
            <p:nvPr/>
          </p:nvSpPr>
          <p:spPr>
            <a:xfrm>
              <a:off x="7864342" y="3162033"/>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446" name="Oval 445"/>
            <p:cNvSpPr/>
            <p:nvPr/>
          </p:nvSpPr>
          <p:spPr>
            <a:xfrm>
              <a:off x="7406975" y="3162033"/>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447" name="Oval 446"/>
            <p:cNvSpPr/>
            <p:nvPr/>
          </p:nvSpPr>
          <p:spPr>
            <a:xfrm>
              <a:off x="6949608" y="3162033"/>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448" name="Oval 447"/>
            <p:cNvSpPr/>
            <p:nvPr/>
          </p:nvSpPr>
          <p:spPr>
            <a:xfrm>
              <a:off x="6492241" y="3162033"/>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449" name="Oval 448"/>
            <p:cNvSpPr/>
            <p:nvPr/>
          </p:nvSpPr>
          <p:spPr>
            <a:xfrm>
              <a:off x="7859578" y="2019034"/>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450" name="Oval 449"/>
            <p:cNvSpPr/>
            <p:nvPr/>
          </p:nvSpPr>
          <p:spPr>
            <a:xfrm>
              <a:off x="7402211" y="2019034"/>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451" name="Oval 450"/>
            <p:cNvSpPr/>
            <p:nvPr/>
          </p:nvSpPr>
          <p:spPr>
            <a:xfrm>
              <a:off x="6944844" y="2019034"/>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452" name="Oval 451"/>
            <p:cNvSpPr/>
            <p:nvPr/>
          </p:nvSpPr>
          <p:spPr>
            <a:xfrm>
              <a:off x="6487477" y="2019034"/>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grpSp>
      <p:grpSp>
        <p:nvGrpSpPr>
          <p:cNvPr id="642055" name="Group 456"/>
          <p:cNvGrpSpPr>
            <a:grpSpLocks/>
          </p:cNvGrpSpPr>
          <p:nvPr/>
        </p:nvGrpSpPr>
        <p:grpSpPr bwMode="auto">
          <a:xfrm>
            <a:off x="3579813" y="4953000"/>
            <a:ext cx="1741487" cy="1447800"/>
            <a:chOff x="6487477" y="3962400"/>
            <a:chExt cx="1742123" cy="1447800"/>
          </a:xfrm>
        </p:grpSpPr>
        <p:sp>
          <p:nvSpPr>
            <p:cNvPr id="458" name="Rectangle 457"/>
            <p:cNvSpPr/>
            <p:nvPr/>
          </p:nvSpPr>
          <p:spPr>
            <a:xfrm>
              <a:off x="7859578" y="4725988"/>
              <a:ext cx="365258"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sp>
          <p:nvSpPr>
            <p:cNvPr id="459" name="Rectangle 458"/>
            <p:cNvSpPr/>
            <p:nvPr/>
          </p:nvSpPr>
          <p:spPr>
            <a:xfrm>
              <a:off x="7402211" y="4725988"/>
              <a:ext cx="365258"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sp>
          <p:nvSpPr>
            <p:cNvPr id="460" name="Rectangle 459"/>
            <p:cNvSpPr/>
            <p:nvPr/>
          </p:nvSpPr>
          <p:spPr>
            <a:xfrm>
              <a:off x="6944844" y="4725988"/>
              <a:ext cx="365258"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sp>
          <p:nvSpPr>
            <p:cNvPr id="461" name="Rectangle 460"/>
            <p:cNvSpPr/>
            <p:nvPr/>
          </p:nvSpPr>
          <p:spPr>
            <a:xfrm>
              <a:off x="6487477" y="4725988"/>
              <a:ext cx="365258"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sp>
          <p:nvSpPr>
            <p:cNvPr id="462" name="Oval 461"/>
            <p:cNvSpPr/>
            <p:nvPr/>
          </p:nvSpPr>
          <p:spPr>
            <a:xfrm>
              <a:off x="7864342" y="3962400"/>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463" name="Oval 462"/>
            <p:cNvSpPr/>
            <p:nvPr/>
          </p:nvSpPr>
          <p:spPr>
            <a:xfrm>
              <a:off x="7406975" y="3962400"/>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464" name="Oval 463"/>
            <p:cNvSpPr/>
            <p:nvPr/>
          </p:nvSpPr>
          <p:spPr>
            <a:xfrm>
              <a:off x="6949608" y="3962400"/>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465" name="Oval 464"/>
            <p:cNvSpPr/>
            <p:nvPr/>
          </p:nvSpPr>
          <p:spPr>
            <a:xfrm>
              <a:off x="6492241" y="3962400"/>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466" name="Oval 465"/>
            <p:cNvSpPr/>
            <p:nvPr/>
          </p:nvSpPr>
          <p:spPr>
            <a:xfrm>
              <a:off x="7864342" y="4343400"/>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467" name="Oval 466"/>
            <p:cNvSpPr/>
            <p:nvPr/>
          </p:nvSpPr>
          <p:spPr>
            <a:xfrm>
              <a:off x="7406975" y="4343400"/>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468" name="Oval 467"/>
            <p:cNvSpPr/>
            <p:nvPr/>
          </p:nvSpPr>
          <p:spPr>
            <a:xfrm>
              <a:off x="6949608" y="4343400"/>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469" name="Oval 468"/>
            <p:cNvSpPr/>
            <p:nvPr/>
          </p:nvSpPr>
          <p:spPr>
            <a:xfrm>
              <a:off x="6492241" y="4343400"/>
              <a:ext cx="365258"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grpSp>
      <p:grpSp>
        <p:nvGrpSpPr>
          <p:cNvPr id="4" name="Group 3"/>
          <p:cNvGrpSpPr>
            <a:grpSpLocks/>
          </p:cNvGrpSpPr>
          <p:nvPr/>
        </p:nvGrpSpPr>
        <p:grpSpPr bwMode="auto">
          <a:xfrm>
            <a:off x="304800" y="914400"/>
            <a:ext cx="2863850" cy="5486400"/>
            <a:chOff x="304800" y="762000"/>
            <a:chExt cx="2863850" cy="5486400"/>
          </a:xfrm>
        </p:grpSpPr>
        <p:grpSp>
          <p:nvGrpSpPr>
            <p:cNvPr id="642137" name="Group 147"/>
            <p:cNvGrpSpPr>
              <a:grpSpLocks/>
            </p:cNvGrpSpPr>
            <p:nvPr/>
          </p:nvGrpSpPr>
          <p:grpSpPr bwMode="auto">
            <a:xfrm>
              <a:off x="495300" y="914400"/>
              <a:ext cx="2514600" cy="5334000"/>
              <a:chOff x="495300" y="914400"/>
              <a:chExt cx="2514600" cy="5334000"/>
            </a:xfrm>
          </p:grpSpPr>
          <p:sp>
            <p:nvSpPr>
              <p:cNvPr id="149" name="Rounded Rectangle 148"/>
              <p:cNvSpPr/>
              <p:nvPr/>
            </p:nvSpPr>
            <p:spPr>
              <a:xfrm>
                <a:off x="495300" y="914400"/>
                <a:ext cx="25146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a:solidFill>
                      <a:prstClr val="black"/>
                    </a:solidFill>
                    <a:cs typeface="Calibri"/>
                  </a:rPr>
                  <a:t>Long </a:t>
                </a:r>
                <a:r>
                  <a:rPr lang="en-US" sz="3200" b="1" err="1">
                    <a:solidFill>
                      <a:prstClr val="black"/>
                    </a:solidFill>
                    <a:cs typeface="Calibri"/>
                  </a:rPr>
                  <a:t>Bitline</a:t>
                </a:r>
                <a:endParaRPr lang="en-US" sz="3200" b="1">
                  <a:solidFill>
                    <a:prstClr val="black"/>
                  </a:solidFill>
                  <a:cs typeface="Calibri"/>
                </a:endParaRPr>
              </a:p>
            </p:txBody>
          </p:sp>
          <p:sp>
            <p:nvSpPr>
              <p:cNvPr id="150" name="Rectangle 149"/>
              <p:cNvSpPr/>
              <p:nvPr/>
            </p:nvSpPr>
            <p:spPr>
              <a:xfrm>
                <a:off x="2209800" y="5564188"/>
                <a:ext cx="365125"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151" name="Straight Arrow Connector 150"/>
              <p:cNvCxnSpPr>
                <a:stCxn id="150" idx="0"/>
              </p:cNvCxnSpPr>
              <p:nvPr/>
            </p:nvCxnSpPr>
            <p:spPr>
              <a:xfrm flipV="1">
                <a:off x="2392363" y="3200400"/>
                <a:ext cx="0" cy="2363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2" name="Rectangle 151"/>
              <p:cNvSpPr/>
              <p:nvPr/>
            </p:nvSpPr>
            <p:spPr>
              <a:xfrm>
                <a:off x="1752600" y="5564188"/>
                <a:ext cx="365125"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153" name="Straight Arrow Connector 152"/>
              <p:cNvCxnSpPr>
                <a:stCxn id="152" idx="0"/>
              </p:cNvCxnSpPr>
              <p:nvPr/>
            </p:nvCxnSpPr>
            <p:spPr>
              <a:xfrm flipV="1">
                <a:off x="1935163" y="3200400"/>
                <a:ext cx="0" cy="2363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4" name="Rectangle 153"/>
              <p:cNvSpPr/>
              <p:nvPr/>
            </p:nvSpPr>
            <p:spPr>
              <a:xfrm>
                <a:off x="1295400" y="5564188"/>
                <a:ext cx="365125"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155" name="Straight Arrow Connector 154"/>
              <p:cNvCxnSpPr>
                <a:stCxn id="154" idx="0"/>
              </p:cNvCxnSpPr>
              <p:nvPr/>
            </p:nvCxnSpPr>
            <p:spPr>
              <a:xfrm flipV="1">
                <a:off x="1477963" y="3200400"/>
                <a:ext cx="0" cy="2363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6" name="Rectangle 155"/>
              <p:cNvSpPr/>
              <p:nvPr/>
            </p:nvSpPr>
            <p:spPr>
              <a:xfrm>
                <a:off x="838200" y="5564188"/>
                <a:ext cx="365125"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157" name="Straight Arrow Connector 156"/>
              <p:cNvCxnSpPr>
                <a:stCxn id="156" idx="0"/>
              </p:cNvCxnSpPr>
              <p:nvPr/>
            </p:nvCxnSpPr>
            <p:spPr>
              <a:xfrm flipV="1">
                <a:off x="1020763" y="3200400"/>
                <a:ext cx="0" cy="2363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8" name="Oval 157"/>
              <p:cNvSpPr/>
              <p:nvPr/>
            </p:nvSpPr>
            <p:spPr>
              <a:xfrm>
                <a:off x="2214563" y="3657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159" name="Oval 158"/>
              <p:cNvSpPr/>
              <p:nvPr/>
            </p:nvSpPr>
            <p:spPr>
              <a:xfrm>
                <a:off x="1757363" y="3657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160" name="Oval 159"/>
              <p:cNvSpPr/>
              <p:nvPr/>
            </p:nvSpPr>
            <p:spPr>
              <a:xfrm>
                <a:off x="1300163" y="3657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161" name="Oval 160"/>
              <p:cNvSpPr/>
              <p:nvPr/>
            </p:nvSpPr>
            <p:spPr>
              <a:xfrm>
                <a:off x="842963" y="3657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162" name="Oval 161"/>
              <p:cNvSpPr/>
              <p:nvPr/>
            </p:nvSpPr>
            <p:spPr>
              <a:xfrm>
                <a:off x="2214563" y="4038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163" name="Oval 162"/>
              <p:cNvSpPr/>
              <p:nvPr/>
            </p:nvSpPr>
            <p:spPr>
              <a:xfrm>
                <a:off x="1757363" y="4038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164" name="Oval 163"/>
              <p:cNvSpPr/>
              <p:nvPr/>
            </p:nvSpPr>
            <p:spPr>
              <a:xfrm>
                <a:off x="1300163" y="4038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165" name="Oval 164"/>
              <p:cNvSpPr/>
              <p:nvPr/>
            </p:nvSpPr>
            <p:spPr>
              <a:xfrm>
                <a:off x="842963" y="4038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166" name="Oval 165"/>
              <p:cNvSpPr/>
              <p:nvPr/>
            </p:nvSpPr>
            <p:spPr>
              <a:xfrm>
                <a:off x="2214563" y="4419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167" name="Oval 166"/>
              <p:cNvSpPr/>
              <p:nvPr/>
            </p:nvSpPr>
            <p:spPr>
              <a:xfrm>
                <a:off x="1757363" y="4419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168" name="Oval 167"/>
              <p:cNvSpPr/>
              <p:nvPr/>
            </p:nvSpPr>
            <p:spPr>
              <a:xfrm>
                <a:off x="1300163" y="4419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169" name="Oval 168"/>
              <p:cNvSpPr/>
              <p:nvPr/>
            </p:nvSpPr>
            <p:spPr>
              <a:xfrm>
                <a:off x="842963" y="4419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170" name="Oval 169"/>
              <p:cNvSpPr/>
              <p:nvPr/>
            </p:nvSpPr>
            <p:spPr>
              <a:xfrm>
                <a:off x="2214563" y="4800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171" name="Oval 170"/>
              <p:cNvSpPr/>
              <p:nvPr/>
            </p:nvSpPr>
            <p:spPr>
              <a:xfrm>
                <a:off x="1757363" y="4800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172" name="Oval 171"/>
              <p:cNvSpPr/>
              <p:nvPr/>
            </p:nvSpPr>
            <p:spPr>
              <a:xfrm>
                <a:off x="1300163" y="4800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173" name="Oval 172"/>
              <p:cNvSpPr/>
              <p:nvPr/>
            </p:nvSpPr>
            <p:spPr>
              <a:xfrm>
                <a:off x="842963" y="4800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174" name="Oval 173"/>
              <p:cNvSpPr/>
              <p:nvPr/>
            </p:nvSpPr>
            <p:spPr>
              <a:xfrm>
                <a:off x="2214563" y="5181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175" name="Oval 174"/>
              <p:cNvSpPr/>
              <p:nvPr/>
            </p:nvSpPr>
            <p:spPr>
              <a:xfrm>
                <a:off x="1757363" y="5181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176" name="Oval 175"/>
              <p:cNvSpPr/>
              <p:nvPr/>
            </p:nvSpPr>
            <p:spPr>
              <a:xfrm>
                <a:off x="1300163" y="5181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177" name="Oval 176"/>
              <p:cNvSpPr/>
              <p:nvPr/>
            </p:nvSpPr>
            <p:spPr>
              <a:xfrm>
                <a:off x="842963" y="5181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178" name="Oval 177"/>
              <p:cNvSpPr/>
              <p:nvPr/>
            </p:nvSpPr>
            <p:spPr>
              <a:xfrm>
                <a:off x="2209800" y="3276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179" name="Oval 178"/>
              <p:cNvSpPr/>
              <p:nvPr/>
            </p:nvSpPr>
            <p:spPr>
              <a:xfrm>
                <a:off x="1752600" y="3276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180" name="Oval 179"/>
              <p:cNvSpPr/>
              <p:nvPr/>
            </p:nvSpPr>
            <p:spPr>
              <a:xfrm>
                <a:off x="1295400" y="3276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181" name="Oval 180"/>
              <p:cNvSpPr/>
              <p:nvPr/>
            </p:nvSpPr>
            <p:spPr>
              <a:xfrm>
                <a:off x="838200" y="3276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grpSp>
        <p:sp>
          <p:nvSpPr>
            <p:cNvPr id="642138" name="Content Placeholder 2"/>
            <p:cNvSpPr txBox="1">
              <a:spLocks/>
            </p:cNvSpPr>
            <p:nvPr/>
          </p:nvSpPr>
          <p:spPr bwMode="auto">
            <a:xfrm>
              <a:off x="457200" y="1463040"/>
              <a:ext cx="2590800" cy="548640"/>
            </a:xfrm>
            <a:prstGeom prst="rect">
              <a:avLst/>
            </a:prstGeom>
            <a:solidFill>
              <a:srgbClr val="FFFF66"/>
            </a:solidFill>
            <a:ln>
              <a:noFill/>
            </a:ln>
            <a:extLst>
              <a:ext uri="{91240B29-F687-4F45-9708-019B960494DF}">
                <a14:hiddenLine xmlns:a14="http://schemas.microsoft.com/office/drawing/2010/main" w="635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spcBef>
                  <a:spcPct val="20000"/>
                </a:spcBef>
                <a:buFont typeface="Arial" panose="020B0604020202020204" pitchFamily="34" charset="0"/>
                <a:buNone/>
              </a:pPr>
              <a:r>
                <a:rPr lang="en-US" altLang="en-US" sz="3200" b="1" i="1">
                  <a:solidFill>
                    <a:srgbClr val="008000"/>
                  </a:solidFill>
                  <a:latin typeface="Calibri" panose="020F0502020204030204" pitchFamily="34" charset="0"/>
                </a:rPr>
                <a:t>Small Area </a:t>
              </a:r>
            </a:p>
          </p:txBody>
        </p:sp>
        <p:sp>
          <p:nvSpPr>
            <p:cNvPr id="269" name="Rounded Rectangle 268"/>
            <p:cNvSpPr/>
            <p:nvPr/>
          </p:nvSpPr>
          <p:spPr>
            <a:xfrm>
              <a:off x="457200" y="7620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rgbClr val="FFFF00"/>
                  </a:solidFill>
                  <a:cs typeface="Calibri"/>
                </a:rPr>
                <a:t>Long </a:t>
              </a:r>
              <a:r>
                <a:rPr lang="en-US" sz="3200" b="1" dirty="0" err="1">
                  <a:solidFill>
                    <a:srgbClr val="FFFF00"/>
                  </a:solidFill>
                  <a:cs typeface="Calibri"/>
                </a:rPr>
                <a:t>Bitline</a:t>
              </a:r>
              <a:endParaRPr lang="en-US" sz="3200" b="1" dirty="0">
                <a:solidFill>
                  <a:srgbClr val="FFFF00"/>
                </a:solidFill>
                <a:cs typeface="Calibri"/>
              </a:endParaRPr>
            </a:p>
          </p:txBody>
        </p:sp>
        <p:grpSp>
          <p:nvGrpSpPr>
            <p:cNvPr id="642140" name="Group 2"/>
            <p:cNvGrpSpPr>
              <a:grpSpLocks/>
            </p:cNvGrpSpPr>
            <p:nvPr/>
          </p:nvGrpSpPr>
          <p:grpSpPr bwMode="auto">
            <a:xfrm>
              <a:off x="838200" y="3200400"/>
              <a:ext cx="1742123" cy="3048000"/>
              <a:chOff x="844550" y="3200400"/>
              <a:chExt cx="1742123" cy="3048000"/>
            </a:xfrm>
          </p:grpSpPr>
          <p:sp>
            <p:nvSpPr>
              <p:cNvPr id="287" name="Rectangle 286"/>
              <p:cNvSpPr/>
              <p:nvPr/>
            </p:nvSpPr>
            <p:spPr>
              <a:xfrm>
                <a:off x="2216150" y="5564188"/>
                <a:ext cx="365125"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288" name="Straight Arrow Connector 287"/>
              <p:cNvCxnSpPr>
                <a:stCxn id="287" idx="0"/>
              </p:cNvCxnSpPr>
              <p:nvPr/>
            </p:nvCxnSpPr>
            <p:spPr>
              <a:xfrm flipV="1">
                <a:off x="2398713" y="3200400"/>
                <a:ext cx="0" cy="2363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89" name="Rectangle 288"/>
              <p:cNvSpPr/>
              <p:nvPr/>
            </p:nvSpPr>
            <p:spPr>
              <a:xfrm>
                <a:off x="1758950" y="5564188"/>
                <a:ext cx="365125"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290" name="Straight Arrow Connector 289"/>
              <p:cNvCxnSpPr>
                <a:stCxn id="289" idx="0"/>
              </p:cNvCxnSpPr>
              <p:nvPr/>
            </p:nvCxnSpPr>
            <p:spPr>
              <a:xfrm flipV="1">
                <a:off x="1941513" y="3200400"/>
                <a:ext cx="0" cy="2363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1" name="Rectangle 290"/>
              <p:cNvSpPr/>
              <p:nvPr/>
            </p:nvSpPr>
            <p:spPr>
              <a:xfrm>
                <a:off x="1301750" y="5564188"/>
                <a:ext cx="365125"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292" name="Straight Arrow Connector 291"/>
              <p:cNvCxnSpPr>
                <a:stCxn id="291" idx="0"/>
              </p:cNvCxnSpPr>
              <p:nvPr/>
            </p:nvCxnSpPr>
            <p:spPr>
              <a:xfrm flipV="1">
                <a:off x="1484313" y="3200400"/>
                <a:ext cx="0" cy="2363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3" name="Rectangle 292"/>
              <p:cNvSpPr/>
              <p:nvPr/>
            </p:nvSpPr>
            <p:spPr>
              <a:xfrm>
                <a:off x="844550" y="5564188"/>
                <a:ext cx="365125"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294" name="Straight Arrow Connector 293"/>
              <p:cNvCxnSpPr>
                <a:stCxn id="293" idx="0"/>
              </p:cNvCxnSpPr>
              <p:nvPr/>
            </p:nvCxnSpPr>
            <p:spPr>
              <a:xfrm flipV="1">
                <a:off x="1027113" y="3200400"/>
                <a:ext cx="0" cy="2363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5" name="Oval 294"/>
              <p:cNvSpPr/>
              <p:nvPr/>
            </p:nvSpPr>
            <p:spPr>
              <a:xfrm>
                <a:off x="2220913" y="3657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96" name="Oval 295"/>
              <p:cNvSpPr/>
              <p:nvPr/>
            </p:nvSpPr>
            <p:spPr>
              <a:xfrm>
                <a:off x="1763713" y="3657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97" name="Oval 296"/>
              <p:cNvSpPr/>
              <p:nvPr/>
            </p:nvSpPr>
            <p:spPr>
              <a:xfrm>
                <a:off x="1306513" y="3657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98" name="Oval 297"/>
              <p:cNvSpPr/>
              <p:nvPr/>
            </p:nvSpPr>
            <p:spPr>
              <a:xfrm>
                <a:off x="849313" y="3657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99" name="Oval 298"/>
              <p:cNvSpPr/>
              <p:nvPr/>
            </p:nvSpPr>
            <p:spPr>
              <a:xfrm>
                <a:off x="2220913" y="4038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300" name="Oval 299"/>
              <p:cNvSpPr/>
              <p:nvPr/>
            </p:nvSpPr>
            <p:spPr>
              <a:xfrm>
                <a:off x="1763713" y="4038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301" name="Oval 300"/>
              <p:cNvSpPr/>
              <p:nvPr/>
            </p:nvSpPr>
            <p:spPr>
              <a:xfrm>
                <a:off x="1306513" y="4038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302" name="Oval 301"/>
              <p:cNvSpPr/>
              <p:nvPr/>
            </p:nvSpPr>
            <p:spPr>
              <a:xfrm>
                <a:off x="849313" y="4038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303" name="Oval 302"/>
              <p:cNvSpPr/>
              <p:nvPr/>
            </p:nvSpPr>
            <p:spPr>
              <a:xfrm>
                <a:off x="2220913" y="4419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304" name="Oval 303"/>
              <p:cNvSpPr/>
              <p:nvPr/>
            </p:nvSpPr>
            <p:spPr>
              <a:xfrm>
                <a:off x="1763713" y="4419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305" name="Oval 304"/>
              <p:cNvSpPr/>
              <p:nvPr/>
            </p:nvSpPr>
            <p:spPr>
              <a:xfrm>
                <a:off x="1306513" y="4419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306" name="Oval 305"/>
              <p:cNvSpPr/>
              <p:nvPr/>
            </p:nvSpPr>
            <p:spPr>
              <a:xfrm>
                <a:off x="849313" y="4419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307" name="Oval 306"/>
              <p:cNvSpPr/>
              <p:nvPr/>
            </p:nvSpPr>
            <p:spPr>
              <a:xfrm>
                <a:off x="2220913" y="4800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308" name="Oval 307"/>
              <p:cNvSpPr/>
              <p:nvPr/>
            </p:nvSpPr>
            <p:spPr>
              <a:xfrm>
                <a:off x="1763713" y="4800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309" name="Oval 308"/>
              <p:cNvSpPr/>
              <p:nvPr/>
            </p:nvSpPr>
            <p:spPr>
              <a:xfrm>
                <a:off x="1306513" y="4800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310" name="Oval 309"/>
              <p:cNvSpPr/>
              <p:nvPr/>
            </p:nvSpPr>
            <p:spPr>
              <a:xfrm>
                <a:off x="849313" y="4800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311" name="Oval 310"/>
              <p:cNvSpPr/>
              <p:nvPr/>
            </p:nvSpPr>
            <p:spPr>
              <a:xfrm>
                <a:off x="2220913" y="5181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312" name="Oval 311"/>
              <p:cNvSpPr/>
              <p:nvPr/>
            </p:nvSpPr>
            <p:spPr>
              <a:xfrm>
                <a:off x="1763713" y="5181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313" name="Oval 312"/>
              <p:cNvSpPr/>
              <p:nvPr/>
            </p:nvSpPr>
            <p:spPr>
              <a:xfrm>
                <a:off x="1306513" y="5181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323" name="Oval 322"/>
              <p:cNvSpPr/>
              <p:nvPr/>
            </p:nvSpPr>
            <p:spPr>
              <a:xfrm>
                <a:off x="849313" y="5181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346" name="Oval 345"/>
              <p:cNvSpPr/>
              <p:nvPr/>
            </p:nvSpPr>
            <p:spPr>
              <a:xfrm>
                <a:off x="2216150" y="3276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369" name="Oval 368"/>
              <p:cNvSpPr/>
              <p:nvPr/>
            </p:nvSpPr>
            <p:spPr>
              <a:xfrm>
                <a:off x="1758950" y="3276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385" name="Oval 384"/>
              <p:cNvSpPr/>
              <p:nvPr/>
            </p:nvSpPr>
            <p:spPr>
              <a:xfrm>
                <a:off x="1301750" y="3276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386" name="Oval 385"/>
              <p:cNvSpPr/>
              <p:nvPr/>
            </p:nvSpPr>
            <p:spPr>
              <a:xfrm>
                <a:off x="844550" y="3276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grpSp>
        <p:sp>
          <p:nvSpPr>
            <p:cNvPr id="642141" name="Content Placeholder 2"/>
            <p:cNvSpPr txBox="1">
              <a:spLocks/>
            </p:cNvSpPr>
            <p:nvPr/>
          </p:nvSpPr>
          <p:spPr bwMode="auto">
            <a:xfrm>
              <a:off x="457200" y="2118360"/>
              <a:ext cx="2590800" cy="548640"/>
            </a:xfrm>
            <a:prstGeom prst="rect">
              <a:avLst/>
            </a:prstGeom>
            <a:solidFill>
              <a:srgbClr val="FFFF66"/>
            </a:solidFill>
            <a:ln>
              <a:noFill/>
            </a:ln>
            <a:extLst>
              <a:ext uri="{91240B29-F687-4F45-9708-019B960494DF}">
                <a14:hiddenLine xmlns:a14="http://schemas.microsoft.com/office/drawing/2010/main" w="635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spcBef>
                  <a:spcPct val="20000"/>
                </a:spcBef>
                <a:buFont typeface="Arial" panose="020B0604020202020204" pitchFamily="34" charset="0"/>
                <a:buNone/>
              </a:pPr>
              <a:r>
                <a:rPr lang="en-US" altLang="en-US" sz="3200" b="1" i="1">
                  <a:solidFill>
                    <a:srgbClr val="FF0000"/>
                  </a:solidFill>
                  <a:latin typeface="Calibri" panose="020F0502020204030204" pitchFamily="34" charset="0"/>
                </a:rPr>
                <a:t>High Latency</a:t>
              </a:r>
            </a:p>
          </p:txBody>
        </p:sp>
        <p:cxnSp>
          <p:nvCxnSpPr>
            <p:cNvPr id="202" name="Straight Arrow Connector 201"/>
            <p:cNvCxnSpPr/>
            <p:nvPr/>
          </p:nvCxnSpPr>
          <p:spPr>
            <a:xfrm flipV="1">
              <a:off x="304800" y="2117725"/>
              <a:ext cx="2863850" cy="549275"/>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a:off x="304800" y="2117725"/>
              <a:ext cx="2863850" cy="549275"/>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5" name="Group 4"/>
          <p:cNvGrpSpPr>
            <a:grpSpLocks/>
          </p:cNvGrpSpPr>
          <p:nvPr/>
        </p:nvGrpSpPr>
        <p:grpSpPr bwMode="auto">
          <a:xfrm>
            <a:off x="5746750" y="914400"/>
            <a:ext cx="2863850" cy="5486400"/>
            <a:chOff x="5746750" y="762000"/>
            <a:chExt cx="2863850" cy="5486400"/>
          </a:xfrm>
        </p:grpSpPr>
        <p:grpSp>
          <p:nvGrpSpPr>
            <p:cNvPr id="642082" name="Group 181"/>
            <p:cNvGrpSpPr>
              <a:grpSpLocks/>
            </p:cNvGrpSpPr>
            <p:nvPr/>
          </p:nvGrpSpPr>
          <p:grpSpPr bwMode="auto">
            <a:xfrm>
              <a:off x="5867400" y="914400"/>
              <a:ext cx="2590800" cy="5334000"/>
              <a:chOff x="5867400" y="914400"/>
              <a:chExt cx="2590800" cy="5334000"/>
            </a:xfrm>
          </p:grpSpPr>
          <p:sp>
            <p:nvSpPr>
              <p:cNvPr id="185" name="Rectangle 184"/>
              <p:cNvSpPr/>
              <p:nvPr/>
            </p:nvSpPr>
            <p:spPr>
              <a:xfrm>
                <a:off x="7707313" y="5564188"/>
                <a:ext cx="365125"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188" name="Straight Arrow Connector 187"/>
              <p:cNvCxnSpPr>
                <a:stCxn id="185" idx="0"/>
              </p:cNvCxnSpPr>
              <p:nvPr/>
            </p:nvCxnSpPr>
            <p:spPr>
              <a:xfrm flipV="1">
                <a:off x="7889875" y="4724400"/>
                <a:ext cx="0" cy="839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1" name="Rectangle 190"/>
              <p:cNvSpPr/>
              <p:nvPr/>
            </p:nvSpPr>
            <p:spPr>
              <a:xfrm>
                <a:off x="7250113" y="5564188"/>
                <a:ext cx="365125"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194" name="Straight Arrow Connector 193"/>
              <p:cNvCxnSpPr>
                <a:stCxn id="191" idx="0"/>
              </p:cNvCxnSpPr>
              <p:nvPr/>
            </p:nvCxnSpPr>
            <p:spPr>
              <a:xfrm flipV="1">
                <a:off x="7432675" y="4724400"/>
                <a:ext cx="0" cy="839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5" name="Rectangle 194"/>
              <p:cNvSpPr/>
              <p:nvPr/>
            </p:nvSpPr>
            <p:spPr>
              <a:xfrm>
                <a:off x="6792913" y="5564188"/>
                <a:ext cx="365125"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196" name="Straight Arrow Connector 195"/>
              <p:cNvCxnSpPr>
                <a:stCxn id="195" idx="0"/>
              </p:cNvCxnSpPr>
              <p:nvPr/>
            </p:nvCxnSpPr>
            <p:spPr>
              <a:xfrm flipV="1">
                <a:off x="6975475" y="4724400"/>
                <a:ext cx="0" cy="839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7" name="Rectangle 196"/>
              <p:cNvSpPr/>
              <p:nvPr/>
            </p:nvSpPr>
            <p:spPr>
              <a:xfrm>
                <a:off x="6335713" y="5564188"/>
                <a:ext cx="365125"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198" name="Straight Arrow Connector 197"/>
              <p:cNvCxnSpPr>
                <a:stCxn id="197" idx="0"/>
              </p:cNvCxnSpPr>
              <p:nvPr/>
            </p:nvCxnSpPr>
            <p:spPr>
              <a:xfrm flipV="1">
                <a:off x="6518275" y="4724400"/>
                <a:ext cx="0" cy="839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3" name="Oval 202"/>
              <p:cNvSpPr/>
              <p:nvPr/>
            </p:nvSpPr>
            <p:spPr>
              <a:xfrm>
                <a:off x="7712075" y="4800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04" name="Oval 203"/>
              <p:cNvSpPr/>
              <p:nvPr/>
            </p:nvSpPr>
            <p:spPr>
              <a:xfrm>
                <a:off x="7254875" y="4800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05" name="Oval 204"/>
              <p:cNvSpPr/>
              <p:nvPr/>
            </p:nvSpPr>
            <p:spPr>
              <a:xfrm>
                <a:off x="6797675" y="4800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06" name="Oval 205"/>
              <p:cNvSpPr/>
              <p:nvPr/>
            </p:nvSpPr>
            <p:spPr>
              <a:xfrm>
                <a:off x="6340475" y="4800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11" name="Oval 210"/>
              <p:cNvSpPr/>
              <p:nvPr/>
            </p:nvSpPr>
            <p:spPr>
              <a:xfrm>
                <a:off x="7712075" y="5181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12" name="Oval 211"/>
              <p:cNvSpPr/>
              <p:nvPr/>
            </p:nvSpPr>
            <p:spPr>
              <a:xfrm>
                <a:off x="7254875" y="5181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13" name="Oval 212"/>
              <p:cNvSpPr/>
              <p:nvPr/>
            </p:nvSpPr>
            <p:spPr>
              <a:xfrm>
                <a:off x="6797675" y="5181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14" name="Oval 213"/>
              <p:cNvSpPr/>
              <p:nvPr/>
            </p:nvSpPr>
            <p:spPr>
              <a:xfrm>
                <a:off x="6340475" y="51816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19" name="Rectangle 218"/>
              <p:cNvSpPr/>
              <p:nvPr/>
            </p:nvSpPr>
            <p:spPr>
              <a:xfrm>
                <a:off x="7707313" y="3963988"/>
                <a:ext cx="365125"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220" name="Straight Arrow Connector 219"/>
              <p:cNvCxnSpPr>
                <a:stCxn id="219" idx="0"/>
              </p:cNvCxnSpPr>
              <p:nvPr/>
            </p:nvCxnSpPr>
            <p:spPr>
              <a:xfrm flipV="1">
                <a:off x="7889875" y="3124200"/>
                <a:ext cx="0" cy="839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1" name="Rectangle 220"/>
              <p:cNvSpPr/>
              <p:nvPr/>
            </p:nvSpPr>
            <p:spPr>
              <a:xfrm>
                <a:off x="7250113" y="3963988"/>
                <a:ext cx="365125"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222" name="Straight Arrow Connector 221"/>
              <p:cNvCxnSpPr>
                <a:stCxn id="221" idx="0"/>
              </p:cNvCxnSpPr>
              <p:nvPr/>
            </p:nvCxnSpPr>
            <p:spPr>
              <a:xfrm flipV="1">
                <a:off x="7432675" y="3124200"/>
                <a:ext cx="0" cy="839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6792913" y="3963988"/>
                <a:ext cx="365125"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228" name="Straight Arrow Connector 227"/>
              <p:cNvCxnSpPr>
                <a:stCxn id="227" idx="0"/>
              </p:cNvCxnSpPr>
              <p:nvPr/>
            </p:nvCxnSpPr>
            <p:spPr>
              <a:xfrm flipV="1">
                <a:off x="6975475" y="3124200"/>
                <a:ext cx="0" cy="839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9" name="Rectangle 228"/>
              <p:cNvSpPr/>
              <p:nvPr/>
            </p:nvSpPr>
            <p:spPr>
              <a:xfrm>
                <a:off x="6335713" y="3963988"/>
                <a:ext cx="365125"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230" name="Straight Arrow Connector 229"/>
              <p:cNvCxnSpPr>
                <a:stCxn id="229" idx="0"/>
              </p:cNvCxnSpPr>
              <p:nvPr/>
            </p:nvCxnSpPr>
            <p:spPr>
              <a:xfrm flipV="1">
                <a:off x="6518275" y="3124200"/>
                <a:ext cx="0" cy="839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35" name="Oval 234"/>
              <p:cNvSpPr/>
              <p:nvPr/>
            </p:nvSpPr>
            <p:spPr>
              <a:xfrm>
                <a:off x="7712075" y="32004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36" name="Oval 235"/>
              <p:cNvSpPr/>
              <p:nvPr/>
            </p:nvSpPr>
            <p:spPr>
              <a:xfrm>
                <a:off x="7254875" y="32004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37" name="Oval 236"/>
              <p:cNvSpPr/>
              <p:nvPr/>
            </p:nvSpPr>
            <p:spPr>
              <a:xfrm>
                <a:off x="6797675" y="32004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38" name="Oval 237"/>
              <p:cNvSpPr/>
              <p:nvPr/>
            </p:nvSpPr>
            <p:spPr>
              <a:xfrm>
                <a:off x="6340475" y="32004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39" name="Oval 238"/>
              <p:cNvSpPr/>
              <p:nvPr/>
            </p:nvSpPr>
            <p:spPr>
              <a:xfrm>
                <a:off x="7712075" y="35814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40" name="Oval 239"/>
              <p:cNvSpPr/>
              <p:nvPr/>
            </p:nvSpPr>
            <p:spPr>
              <a:xfrm>
                <a:off x="7254875" y="35814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41" name="Oval 240"/>
              <p:cNvSpPr/>
              <p:nvPr/>
            </p:nvSpPr>
            <p:spPr>
              <a:xfrm>
                <a:off x="6797675" y="35814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42" name="Oval 241"/>
              <p:cNvSpPr/>
              <p:nvPr/>
            </p:nvSpPr>
            <p:spPr>
              <a:xfrm>
                <a:off x="6340475" y="35814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43" name="Rectangle 242"/>
              <p:cNvSpPr/>
              <p:nvPr/>
            </p:nvSpPr>
            <p:spPr>
              <a:xfrm>
                <a:off x="7707313" y="2363788"/>
                <a:ext cx="365125"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244" name="Straight Arrow Connector 243"/>
              <p:cNvCxnSpPr>
                <a:stCxn id="243" idx="0"/>
              </p:cNvCxnSpPr>
              <p:nvPr/>
            </p:nvCxnSpPr>
            <p:spPr>
              <a:xfrm flipV="1">
                <a:off x="7889875" y="1524000"/>
                <a:ext cx="0" cy="839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5" name="Rectangle 244"/>
              <p:cNvSpPr/>
              <p:nvPr/>
            </p:nvSpPr>
            <p:spPr>
              <a:xfrm>
                <a:off x="7250113" y="2363788"/>
                <a:ext cx="365125"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246" name="Straight Arrow Connector 245"/>
              <p:cNvCxnSpPr>
                <a:stCxn id="245" idx="0"/>
              </p:cNvCxnSpPr>
              <p:nvPr/>
            </p:nvCxnSpPr>
            <p:spPr>
              <a:xfrm flipV="1">
                <a:off x="7432675" y="1524000"/>
                <a:ext cx="0" cy="839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7" name="Rectangle 246"/>
              <p:cNvSpPr/>
              <p:nvPr/>
            </p:nvSpPr>
            <p:spPr>
              <a:xfrm>
                <a:off x="6792913" y="2363788"/>
                <a:ext cx="365125"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248" name="Straight Arrow Connector 247"/>
              <p:cNvCxnSpPr>
                <a:stCxn id="247" idx="0"/>
              </p:cNvCxnSpPr>
              <p:nvPr/>
            </p:nvCxnSpPr>
            <p:spPr>
              <a:xfrm flipV="1">
                <a:off x="6975475" y="1524000"/>
                <a:ext cx="0" cy="839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9" name="Rectangle 248"/>
              <p:cNvSpPr/>
              <p:nvPr/>
            </p:nvSpPr>
            <p:spPr>
              <a:xfrm>
                <a:off x="6335713" y="2363788"/>
                <a:ext cx="365125"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252" name="Straight Arrow Connector 251"/>
              <p:cNvCxnSpPr>
                <a:stCxn id="249" idx="0"/>
              </p:cNvCxnSpPr>
              <p:nvPr/>
            </p:nvCxnSpPr>
            <p:spPr>
              <a:xfrm flipV="1">
                <a:off x="6518275" y="1524000"/>
                <a:ext cx="0" cy="8397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5" name="Oval 254"/>
              <p:cNvSpPr/>
              <p:nvPr/>
            </p:nvSpPr>
            <p:spPr>
              <a:xfrm>
                <a:off x="7712075" y="16002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56" name="Oval 255"/>
              <p:cNvSpPr/>
              <p:nvPr/>
            </p:nvSpPr>
            <p:spPr>
              <a:xfrm>
                <a:off x="7254875" y="16002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57" name="Oval 256"/>
              <p:cNvSpPr/>
              <p:nvPr/>
            </p:nvSpPr>
            <p:spPr>
              <a:xfrm>
                <a:off x="6797675" y="16002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60" name="Oval 259"/>
              <p:cNvSpPr/>
              <p:nvPr/>
            </p:nvSpPr>
            <p:spPr>
              <a:xfrm>
                <a:off x="6340475" y="16002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63" name="Oval 262"/>
              <p:cNvSpPr/>
              <p:nvPr/>
            </p:nvSpPr>
            <p:spPr>
              <a:xfrm>
                <a:off x="7712075" y="19812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64" name="Oval 263"/>
              <p:cNvSpPr/>
              <p:nvPr/>
            </p:nvSpPr>
            <p:spPr>
              <a:xfrm>
                <a:off x="7254875" y="19812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65" name="Oval 264"/>
              <p:cNvSpPr/>
              <p:nvPr/>
            </p:nvSpPr>
            <p:spPr>
              <a:xfrm>
                <a:off x="6797675" y="19812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66" name="Oval 265"/>
              <p:cNvSpPr/>
              <p:nvPr/>
            </p:nvSpPr>
            <p:spPr>
              <a:xfrm>
                <a:off x="6340475" y="1981200"/>
                <a:ext cx="365125" cy="365125"/>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67" name="Rounded Rectangle 266"/>
              <p:cNvSpPr/>
              <p:nvPr/>
            </p:nvSpPr>
            <p:spPr>
              <a:xfrm>
                <a:off x="5867400" y="914400"/>
                <a:ext cx="25908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a:solidFill>
                      <a:prstClr val="black"/>
                    </a:solidFill>
                    <a:cs typeface="Calibri"/>
                  </a:rPr>
                  <a:t>Short </a:t>
                </a:r>
                <a:r>
                  <a:rPr lang="en-US" sz="3200" b="1" err="1">
                    <a:solidFill>
                      <a:prstClr val="black"/>
                    </a:solidFill>
                    <a:cs typeface="Calibri"/>
                  </a:rPr>
                  <a:t>Bitline</a:t>
                </a:r>
                <a:endParaRPr lang="en-US" sz="3200" b="1">
                  <a:solidFill>
                    <a:prstClr val="black"/>
                  </a:solidFill>
                  <a:cs typeface="Calibri"/>
                </a:endParaRPr>
              </a:p>
            </p:txBody>
          </p:sp>
        </p:grpSp>
        <p:sp>
          <p:nvSpPr>
            <p:cNvPr id="642083" name="Content Placeholder 2"/>
            <p:cNvSpPr txBox="1">
              <a:spLocks/>
            </p:cNvSpPr>
            <p:nvPr/>
          </p:nvSpPr>
          <p:spPr bwMode="auto">
            <a:xfrm>
              <a:off x="5867400" y="2120900"/>
              <a:ext cx="2590800" cy="548640"/>
            </a:xfrm>
            <a:prstGeom prst="rect">
              <a:avLst/>
            </a:prstGeom>
            <a:solidFill>
              <a:srgbClr val="FFFF66"/>
            </a:solidFill>
            <a:ln>
              <a:noFill/>
            </a:ln>
            <a:extLst>
              <a:ext uri="{91240B29-F687-4F45-9708-019B960494DF}">
                <a14:hiddenLine xmlns:a14="http://schemas.microsoft.com/office/drawing/2010/main" w="635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spcBef>
                  <a:spcPct val="20000"/>
                </a:spcBef>
                <a:buFont typeface="Arial" panose="020B0604020202020204" pitchFamily="34" charset="0"/>
                <a:buNone/>
              </a:pPr>
              <a:r>
                <a:rPr lang="en-US" altLang="en-US" sz="3200" b="1" i="1">
                  <a:solidFill>
                    <a:srgbClr val="008000"/>
                  </a:solidFill>
                  <a:latin typeface="Calibri" panose="020F0502020204030204" pitchFamily="34" charset="0"/>
                </a:rPr>
                <a:t>Low Latency </a:t>
              </a:r>
            </a:p>
          </p:txBody>
        </p:sp>
        <p:sp>
          <p:nvSpPr>
            <p:cNvPr id="275" name="Rounded Rectangle 274"/>
            <p:cNvSpPr/>
            <p:nvPr/>
          </p:nvSpPr>
          <p:spPr>
            <a:xfrm>
              <a:off x="5867400" y="7620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rgbClr val="FFFF00"/>
                  </a:solidFill>
                  <a:cs typeface="Calibri"/>
                </a:rPr>
                <a:t>Short </a:t>
              </a:r>
              <a:r>
                <a:rPr lang="en-US" sz="3200" b="1" dirty="0" err="1">
                  <a:solidFill>
                    <a:srgbClr val="FFFF00"/>
                  </a:solidFill>
                  <a:cs typeface="Calibri"/>
                </a:rPr>
                <a:t>Bitline</a:t>
              </a:r>
              <a:endParaRPr lang="en-US" sz="3200" b="1" dirty="0">
                <a:solidFill>
                  <a:srgbClr val="FFFF00"/>
                </a:solidFill>
                <a:cs typeface="Calibri"/>
              </a:endParaRPr>
            </a:p>
          </p:txBody>
        </p:sp>
        <p:sp>
          <p:nvSpPr>
            <p:cNvPr id="642085" name="Content Placeholder 2"/>
            <p:cNvSpPr txBox="1">
              <a:spLocks/>
            </p:cNvSpPr>
            <p:nvPr/>
          </p:nvSpPr>
          <p:spPr bwMode="auto">
            <a:xfrm>
              <a:off x="5867400" y="1450340"/>
              <a:ext cx="2590800" cy="548640"/>
            </a:xfrm>
            <a:prstGeom prst="rect">
              <a:avLst/>
            </a:prstGeom>
            <a:solidFill>
              <a:srgbClr val="FFFF66"/>
            </a:solidFill>
            <a:ln>
              <a:noFill/>
            </a:ln>
            <a:extLst>
              <a:ext uri="{91240B29-F687-4F45-9708-019B960494DF}">
                <a14:hiddenLine xmlns:a14="http://schemas.microsoft.com/office/drawing/2010/main" w="635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spcBef>
                  <a:spcPct val="20000"/>
                </a:spcBef>
                <a:buFont typeface="Arial" panose="020B0604020202020204" pitchFamily="34" charset="0"/>
                <a:buNone/>
              </a:pPr>
              <a:r>
                <a:rPr lang="en-US" altLang="en-US" sz="3200" b="1" i="1">
                  <a:solidFill>
                    <a:srgbClr val="FF0000"/>
                  </a:solidFill>
                  <a:latin typeface="Calibri" panose="020F0502020204030204" pitchFamily="34" charset="0"/>
                </a:rPr>
                <a:t>Large Area</a:t>
              </a:r>
              <a:r>
                <a:rPr lang="en-US" altLang="en-US" sz="3200" b="1" i="1">
                  <a:solidFill>
                    <a:srgbClr val="0000FF"/>
                  </a:solidFill>
                  <a:latin typeface="Calibri" panose="020F0502020204030204" pitchFamily="34" charset="0"/>
                </a:rPr>
                <a:t> </a:t>
              </a:r>
            </a:p>
          </p:txBody>
        </p:sp>
        <p:cxnSp>
          <p:nvCxnSpPr>
            <p:cNvPr id="209" name="Straight Arrow Connector 208"/>
            <p:cNvCxnSpPr/>
            <p:nvPr/>
          </p:nvCxnSpPr>
          <p:spPr>
            <a:xfrm flipV="1">
              <a:off x="5746750" y="1450975"/>
              <a:ext cx="2863850" cy="547688"/>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5746750" y="1450975"/>
              <a:ext cx="2863850" cy="547688"/>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216" name="Rounded Rectangle 215"/>
          <p:cNvSpPr/>
          <p:nvPr/>
        </p:nvSpPr>
        <p:spPr>
          <a:xfrm>
            <a:off x="2473325" y="914400"/>
            <a:ext cx="4003675" cy="606425"/>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rgbClr val="FFFF00"/>
                </a:solidFill>
                <a:cs typeface="Calibri"/>
              </a:rPr>
              <a:t>Tiered-Latency DRAM</a:t>
            </a:r>
          </a:p>
        </p:txBody>
      </p:sp>
      <p:grpSp>
        <p:nvGrpSpPr>
          <p:cNvPr id="20" name="Group 19"/>
          <p:cNvGrpSpPr>
            <a:grpSpLocks/>
          </p:cNvGrpSpPr>
          <p:nvPr/>
        </p:nvGrpSpPr>
        <p:grpSpPr bwMode="auto">
          <a:xfrm>
            <a:off x="5410200" y="4908550"/>
            <a:ext cx="2819400" cy="835025"/>
            <a:chOff x="5410200" y="4756150"/>
            <a:chExt cx="2819400" cy="835660"/>
          </a:xfrm>
        </p:grpSpPr>
        <p:sp>
          <p:nvSpPr>
            <p:cNvPr id="217" name="Rounded Rectangle 216"/>
            <p:cNvSpPr/>
            <p:nvPr/>
          </p:nvSpPr>
          <p:spPr>
            <a:xfrm>
              <a:off x="5638800" y="4861005"/>
              <a:ext cx="2590800" cy="613241"/>
            </a:xfrm>
            <a:prstGeom prst="roundRect">
              <a:avLst>
                <a:gd name="adj" fmla="val 30371"/>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bIns="82296" anchor="ctr"/>
            <a:lstStyle/>
            <a:p>
              <a:pPr algn="ctr" fontAlgn="auto">
                <a:spcBef>
                  <a:spcPts val="0"/>
                </a:spcBef>
                <a:spcAft>
                  <a:spcPts val="0"/>
                </a:spcAft>
                <a:defRPr/>
              </a:pPr>
              <a:r>
                <a:rPr lang="en-US" sz="3200" b="1" dirty="0">
                  <a:solidFill>
                    <a:srgbClr val="FFFF00"/>
                  </a:solidFill>
                  <a:cs typeface="Calibri"/>
                </a:rPr>
                <a:t>Low Latency</a:t>
              </a:r>
            </a:p>
          </p:txBody>
        </p:sp>
        <p:cxnSp>
          <p:nvCxnSpPr>
            <p:cNvPr id="218" name="Straight Arrow Connector 217"/>
            <p:cNvCxnSpPr/>
            <p:nvPr/>
          </p:nvCxnSpPr>
          <p:spPr>
            <a:xfrm>
              <a:off x="5410200" y="4756150"/>
              <a:ext cx="114300" cy="104855"/>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flipV="1">
              <a:off x="5410200" y="5474246"/>
              <a:ext cx="114300" cy="11756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p:nvPr/>
          </p:nvCxnSpPr>
          <p:spPr>
            <a:xfrm>
              <a:off x="5524500" y="4861005"/>
              <a:ext cx="0" cy="613241"/>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grpSp>
        <p:nvGrpSpPr>
          <p:cNvPr id="225" name="Group 224"/>
          <p:cNvGrpSpPr>
            <a:grpSpLocks/>
          </p:cNvGrpSpPr>
          <p:nvPr/>
        </p:nvGrpSpPr>
        <p:grpSpPr bwMode="auto">
          <a:xfrm>
            <a:off x="3581400" y="4953000"/>
            <a:ext cx="1741488" cy="1447800"/>
            <a:chOff x="6487477" y="3962400"/>
            <a:chExt cx="1742123" cy="1447800"/>
          </a:xfrm>
        </p:grpSpPr>
        <p:sp>
          <p:nvSpPr>
            <p:cNvPr id="226" name="Rectangle 225"/>
            <p:cNvSpPr/>
            <p:nvPr/>
          </p:nvSpPr>
          <p:spPr>
            <a:xfrm>
              <a:off x="7859577" y="4725988"/>
              <a:ext cx="365258"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sp>
          <p:nvSpPr>
            <p:cNvPr id="231" name="Rectangle 230"/>
            <p:cNvSpPr/>
            <p:nvPr/>
          </p:nvSpPr>
          <p:spPr>
            <a:xfrm>
              <a:off x="7402210" y="4725988"/>
              <a:ext cx="365258"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sp>
          <p:nvSpPr>
            <p:cNvPr id="232" name="Rectangle 231"/>
            <p:cNvSpPr/>
            <p:nvPr/>
          </p:nvSpPr>
          <p:spPr>
            <a:xfrm>
              <a:off x="6944844" y="4725988"/>
              <a:ext cx="365258"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sp>
          <p:nvSpPr>
            <p:cNvPr id="233" name="Rectangle 232"/>
            <p:cNvSpPr/>
            <p:nvPr/>
          </p:nvSpPr>
          <p:spPr>
            <a:xfrm>
              <a:off x="6487477" y="4725988"/>
              <a:ext cx="365258" cy="6842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sp>
          <p:nvSpPr>
            <p:cNvPr id="234" name="Oval 233"/>
            <p:cNvSpPr/>
            <p:nvPr/>
          </p:nvSpPr>
          <p:spPr>
            <a:xfrm>
              <a:off x="7864342" y="3962400"/>
              <a:ext cx="365258" cy="365125"/>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50" name="Oval 249"/>
            <p:cNvSpPr/>
            <p:nvPr/>
          </p:nvSpPr>
          <p:spPr>
            <a:xfrm>
              <a:off x="7406975" y="3962400"/>
              <a:ext cx="365258" cy="365125"/>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51" name="Oval 250"/>
            <p:cNvSpPr/>
            <p:nvPr/>
          </p:nvSpPr>
          <p:spPr>
            <a:xfrm>
              <a:off x="6949608" y="3962400"/>
              <a:ext cx="365258" cy="365125"/>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53" name="Oval 252"/>
            <p:cNvSpPr/>
            <p:nvPr/>
          </p:nvSpPr>
          <p:spPr>
            <a:xfrm>
              <a:off x="6492242" y="3962400"/>
              <a:ext cx="365258" cy="365125"/>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54" name="Oval 253"/>
            <p:cNvSpPr/>
            <p:nvPr/>
          </p:nvSpPr>
          <p:spPr>
            <a:xfrm>
              <a:off x="7864342" y="4343400"/>
              <a:ext cx="365258" cy="365125"/>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58" name="Oval 257"/>
            <p:cNvSpPr/>
            <p:nvPr/>
          </p:nvSpPr>
          <p:spPr>
            <a:xfrm>
              <a:off x="7406975" y="4343400"/>
              <a:ext cx="365258" cy="365125"/>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59" name="Oval 258"/>
            <p:cNvSpPr/>
            <p:nvPr/>
          </p:nvSpPr>
          <p:spPr>
            <a:xfrm>
              <a:off x="6949608" y="4343400"/>
              <a:ext cx="365258" cy="365125"/>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61" name="Oval 260"/>
            <p:cNvSpPr/>
            <p:nvPr/>
          </p:nvSpPr>
          <p:spPr>
            <a:xfrm>
              <a:off x="6492242" y="4343400"/>
              <a:ext cx="365258" cy="365125"/>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grpSp>
      <p:grpSp>
        <p:nvGrpSpPr>
          <p:cNvPr id="29" name="Group 28"/>
          <p:cNvGrpSpPr>
            <a:grpSpLocks/>
          </p:cNvGrpSpPr>
          <p:nvPr/>
        </p:nvGrpSpPr>
        <p:grpSpPr bwMode="auto">
          <a:xfrm>
            <a:off x="838200" y="3016250"/>
            <a:ext cx="2628900" cy="2682875"/>
            <a:chOff x="838200" y="2864025"/>
            <a:chExt cx="2628598" cy="2683335"/>
          </a:xfrm>
        </p:grpSpPr>
        <p:sp>
          <p:nvSpPr>
            <p:cNvPr id="270" name="Rounded Rectangle 269"/>
            <p:cNvSpPr/>
            <p:nvPr/>
          </p:nvSpPr>
          <p:spPr>
            <a:xfrm>
              <a:off x="838200" y="3384814"/>
              <a:ext cx="2400024" cy="1416293"/>
            </a:xfrm>
            <a:prstGeom prst="roundRect">
              <a:avLst>
                <a:gd name="adj" fmla="val 18840"/>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bIns="82296" anchor="ctr"/>
            <a:lstStyle/>
            <a:p>
              <a:pPr algn="ctr" fontAlgn="auto">
                <a:spcBef>
                  <a:spcPts val="0"/>
                </a:spcBef>
                <a:spcAft>
                  <a:spcPts val="0"/>
                </a:spcAft>
                <a:defRPr/>
              </a:pPr>
              <a:r>
                <a:rPr lang="en-US" sz="3200" b="1" dirty="0">
                  <a:solidFill>
                    <a:srgbClr val="FFFF00"/>
                  </a:solidFill>
                  <a:cs typeface="Calibri"/>
                </a:rPr>
                <a:t>Small area using long </a:t>
              </a:r>
              <a:r>
                <a:rPr lang="en-US" sz="3200" b="1" dirty="0" err="1">
                  <a:solidFill>
                    <a:srgbClr val="FFFF00"/>
                  </a:solidFill>
                  <a:cs typeface="Calibri"/>
                </a:rPr>
                <a:t>bitline</a:t>
              </a:r>
              <a:endParaRPr lang="en-US" sz="3200" b="1" dirty="0">
                <a:solidFill>
                  <a:srgbClr val="FFFF00"/>
                </a:solidFill>
                <a:cs typeface="Calibri"/>
              </a:endParaRPr>
            </a:p>
          </p:txBody>
        </p:sp>
        <p:cxnSp>
          <p:nvCxnSpPr>
            <p:cNvPr id="271" name="Straight Arrow Connector 270"/>
            <p:cNvCxnSpPr/>
            <p:nvPr/>
          </p:nvCxnSpPr>
          <p:spPr>
            <a:xfrm flipH="1">
              <a:off x="3352511" y="2864025"/>
              <a:ext cx="114287" cy="107969"/>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2" name="Straight Arrow Connector 271"/>
            <p:cNvCxnSpPr/>
            <p:nvPr/>
          </p:nvCxnSpPr>
          <p:spPr>
            <a:xfrm flipH="1" flipV="1">
              <a:off x="3352511" y="5474322"/>
              <a:ext cx="114287" cy="7303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3" name="Straight Arrow Connector 272"/>
            <p:cNvCxnSpPr/>
            <p:nvPr/>
          </p:nvCxnSpPr>
          <p:spPr>
            <a:xfrm>
              <a:off x="3352511" y="2971994"/>
              <a:ext cx="0" cy="2502329"/>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nodeType="with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par>
                          <p:cTn id="11" fill="hold" nodeType="afterGroup">
                            <p:stCondLst>
                              <p:cond delay="500"/>
                            </p:stCondLst>
                            <p:childTnLst>
                              <p:par>
                                <p:cTn id="12" presetID="1" presetClass="entr" presetSubtype="0" fill="hold" grpId="0" nodeType="afterEffect">
                                  <p:stCondLst>
                                    <p:cond delay="200"/>
                                  </p:stCondLst>
                                  <p:childTnLst>
                                    <p:set>
                                      <p:cBhvr>
                                        <p:cTn id="13" dur="1" fill="hold">
                                          <p:stCondLst>
                                            <p:cond delay="0"/>
                                          </p:stCondLst>
                                        </p:cTn>
                                        <p:tgtEl>
                                          <p:spTgt spid="216"/>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5" name="Straight Arrow Connector 264"/>
          <p:cNvCxnSpPr/>
          <p:nvPr/>
        </p:nvCxnSpPr>
        <p:spPr>
          <a:xfrm flipV="1">
            <a:off x="3871913" y="2438400"/>
            <a:ext cx="0" cy="1982788"/>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6" name="Straight Arrow Connector 265"/>
          <p:cNvCxnSpPr/>
          <p:nvPr/>
        </p:nvCxnSpPr>
        <p:spPr>
          <a:xfrm flipV="1">
            <a:off x="3414713" y="2438400"/>
            <a:ext cx="0" cy="1982788"/>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p:nvPr/>
        </p:nvCxnSpPr>
        <p:spPr>
          <a:xfrm flipV="1">
            <a:off x="2957513" y="2438400"/>
            <a:ext cx="0" cy="1982788"/>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p:nvPr/>
        </p:nvCxnSpPr>
        <p:spPr>
          <a:xfrm flipV="1">
            <a:off x="2500313" y="2438400"/>
            <a:ext cx="0" cy="1982788"/>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9" name="Straight Arrow Connector 268"/>
          <p:cNvCxnSpPr/>
          <p:nvPr/>
        </p:nvCxnSpPr>
        <p:spPr>
          <a:xfrm flipV="1">
            <a:off x="2043113" y="2438400"/>
            <a:ext cx="0" cy="1982788"/>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0" name="Straight Arrow Connector 269"/>
          <p:cNvCxnSpPr/>
          <p:nvPr/>
        </p:nvCxnSpPr>
        <p:spPr>
          <a:xfrm flipV="1">
            <a:off x="1585913" y="2438400"/>
            <a:ext cx="0" cy="1982788"/>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643079" name="Title 1"/>
          <p:cNvSpPr>
            <a:spLocks noGrp="1"/>
          </p:cNvSpPr>
          <p:nvPr>
            <p:ph type="title"/>
          </p:nvPr>
        </p:nvSpPr>
        <p:spPr>
          <a:xfrm>
            <a:off x="0" y="0"/>
            <a:ext cx="9144000" cy="838200"/>
          </a:xfrm>
        </p:spPr>
        <p:txBody>
          <a:bodyPr/>
          <a:lstStyle/>
          <a:p>
            <a:r>
              <a:rPr lang="en-US" altLang="en-US" smtClean="0"/>
              <a:t>   Tiered-Latency DRAM</a:t>
            </a:r>
          </a:p>
        </p:txBody>
      </p:sp>
      <p:cxnSp>
        <p:nvCxnSpPr>
          <p:cNvPr id="199" name="Straight Arrow Connector 198"/>
          <p:cNvCxnSpPr>
            <a:endCxn id="201" idx="3"/>
          </p:cNvCxnSpPr>
          <p:nvPr/>
        </p:nvCxnSpPr>
        <p:spPr>
          <a:xfrm flipH="1">
            <a:off x="1279525" y="2774950"/>
            <a:ext cx="294481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0" name="Rectangle 199"/>
          <p:cNvSpPr/>
          <p:nvPr/>
        </p:nvSpPr>
        <p:spPr>
          <a:xfrm>
            <a:off x="3690938" y="5716588"/>
            <a:ext cx="365125" cy="3667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sp>
        <p:nvSpPr>
          <p:cNvPr id="201" name="Rectangle 200"/>
          <p:cNvSpPr/>
          <p:nvPr/>
        </p:nvSpPr>
        <p:spPr>
          <a:xfrm>
            <a:off x="914400" y="2592388"/>
            <a:ext cx="365125" cy="366712"/>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202" name="Straight Arrow Connector 201"/>
          <p:cNvCxnSpPr>
            <a:stCxn id="200" idx="0"/>
          </p:cNvCxnSpPr>
          <p:nvPr/>
        </p:nvCxnSpPr>
        <p:spPr>
          <a:xfrm flipV="1">
            <a:off x="3873500" y="4724400"/>
            <a:ext cx="0" cy="9921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3" name="Oval 202"/>
          <p:cNvSpPr/>
          <p:nvPr/>
        </p:nvSpPr>
        <p:spPr>
          <a:xfrm>
            <a:off x="3695700" y="2597150"/>
            <a:ext cx="365125" cy="365125"/>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04" name="Rectangle 203"/>
          <p:cNvSpPr/>
          <p:nvPr/>
        </p:nvSpPr>
        <p:spPr>
          <a:xfrm>
            <a:off x="3233738" y="5716588"/>
            <a:ext cx="365125" cy="3667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205" name="Straight Arrow Connector 204"/>
          <p:cNvCxnSpPr>
            <a:stCxn id="204" idx="0"/>
          </p:cNvCxnSpPr>
          <p:nvPr/>
        </p:nvCxnSpPr>
        <p:spPr>
          <a:xfrm flipV="1">
            <a:off x="3416300" y="4724400"/>
            <a:ext cx="0" cy="9921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6" name="Oval 205"/>
          <p:cNvSpPr/>
          <p:nvPr/>
        </p:nvSpPr>
        <p:spPr>
          <a:xfrm>
            <a:off x="3238500" y="2597150"/>
            <a:ext cx="365125" cy="365125"/>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07" name="Rectangle 206"/>
          <p:cNvSpPr/>
          <p:nvPr/>
        </p:nvSpPr>
        <p:spPr>
          <a:xfrm>
            <a:off x="2776538" y="5716588"/>
            <a:ext cx="365125" cy="3667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208" name="Straight Arrow Connector 207"/>
          <p:cNvCxnSpPr>
            <a:stCxn id="207" idx="0"/>
          </p:cNvCxnSpPr>
          <p:nvPr/>
        </p:nvCxnSpPr>
        <p:spPr>
          <a:xfrm flipV="1">
            <a:off x="2959100" y="4724400"/>
            <a:ext cx="0" cy="9921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9" name="Oval 208"/>
          <p:cNvSpPr/>
          <p:nvPr/>
        </p:nvSpPr>
        <p:spPr>
          <a:xfrm>
            <a:off x="2781300" y="2597150"/>
            <a:ext cx="365125" cy="365125"/>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10" name="Rectangle 209"/>
          <p:cNvSpPr/>
          <p:nvPr/>
        </p:nvSpPr>
        <p:spPr>
          <a:xfrm>
            <a:off x="2319338" y="5716588"/>
            <a:ext cx="365125" cy="3667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211" name="Straight Arrow Connector 210"/>
          <p:cNvCxnSpPr>
            <a:stCxn id="210" idx="0"/>
          </p:cNvCxnSpPr>
          <p:nvPr/>
        </p:nvCxnSpPr>
        <p:spPr>
          <a:xfrm flipV="1">
            <a:off x="2501900" y="4724400"/>
            <a:ext cx="0" cy="9921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2" name="Oval 211"/>
          <p:cNvSpPr/>
          <p:nvPr/>
        </p:nvSpPr>
        <p:spPr>
          <a:xfrm>
            <a:off x="2324100" y="2597150"/>
            <a:ext cx="365125" cy="365125"/>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13" name="Rectangle 212"/>
          <p:cNvSpPr/>
          <p:nvPr/>
        </p:nvSpPr>
        <p:spPr>
          <a:xfrm>
            <a:off x="1862138" y="5716588"/>
            <a:ext cx="365125" cy="3667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214" name="Straight Arrow Connector 213"/>
          <p:cNvCxnSpPr>
            <a:stCxn id="213" idx="0"/>
          </p:cNvCxnSpPr>
          <p:nvPr/>
        </p:nvCxnSpPr>
        <p:spPr>
          <a:xfrm flipV="1">
            <a:off x="2044700" y="4724400"/>
            <a:ext cx="0" cy="9921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5" name="Oval 214"/>
          <p:cNvSpPr/>
          <p:nvPr/>
        </p:nvSpPr>
        <p:spPr>
          <a:xfrm>
            <a:off x="1866900" y="2597150"/>
            <a:ext cx="365125" cy="365125"/>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16" name="Rectangle 215"/>
          <p:cNvSpPr/>
          <p:nvPr/>
        </p:nvSpPr>
        <p:spPr>
          <a:xfrm>
            <a:off x="1404938" y="5716588"/>
            <a:ext cx="365125" cy="366712"/>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cxnSp>
        <p:nvCxnSpPr>
          <p:cNvPr id="217" name="Straight Arrow Connector 216"/>
          <p:cNvCxnSpPr>
            <a:stCxn id="216" idx="0"/>
          </p:cNvCxnSpPr>
          <p:nvPr/>
        </p:nvCxnSpPr>
        <p:spPr>
          <a:xfrm flipV="1">
            <a:off x="1587500" y="4724400"/>
            <a:ext cx="0" cy="99218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8" name="Oval 217"/>
          <p:cNvSpPr/>
          <p:nvPr/>
        </p:nvSpPr>
        <p:spPr>
          <a:xfrm>
            <a:off x="1409700" y="2597150"/>
            <a:ext cx="365125" cy="365125"/>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cxnSp>
        <p:nvCxnSpPr>
          <p:cNvPr id="219" name="Straight Arrow Connector 218"/>
          <p:cNvCxnSpPr>
            <a:endCxn id="220" idx="3"/>
          </p:cNvCxnSpPr>
          <p:nvPr/>
        </p:nvCxnSpPr>
        <p:spPr>
          <a:xfrm flipH="1">
            <a:off x="1279525" y="3241675"/>
            <a:ext cx="294481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0" name="Rectangle 219"/>
          <p:cNvSpPr/>
          <p:nvPr/>
        </p:nvSpPr>
        <p:spPr>
          <a:xfrm>
            <a:off x="914400" y="3059113"/>
            <a:ext cx="365125" cy="366712"/>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sp>
        <p:nvSpPr>
          <p:cNvPr id="221" name="Oval 220"/>
          <p:cNvSpPr/>
          <p:nvPr/>
        </p:nvSpPr>
        <p:spPr>
          <a:xfrm>
            <a:off x="3695700" y="3063875"/>
            <a:ext cx="365125" cy="365125"/>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22" name="Oval 221"/>
          <p:cNvSpPr/>
          <p:nvPr/>
        </p:nvSpPr>
        <p:spPr>
          <a:xfrm>
            <a:off x="3238500" y="3063875"/>
            <a:ext cx="365125" cy="365125"/>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23" name="Oval 222"/>
          <p:cNvSpPr/>
          <p:nvPr/>
        </p:nvSpPr>
        <p:spPr>
          <a:xfrm>
            <a:off x="2781300" y="3063875"/>
            <a:ext cx="365125" cy="365125"/>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24" name="Oval 223"/>
          <p:cNvSpPr/>
          <p:nvPr/>
        </p:nvSpPr>
        <p:spPr>
          <a:xfrm>
            <a:off x="2324100" y="3063875"/>
            <a:ext cx="365125" cy="365125"/>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25" name="Oval 224"/>
          <p:cNvSpPr/>
          <p:nvPr/>
        </p:nvSpPr>
        <p:spPr>
          <a:xfrm>
            <a:off x="1866900" y="3063875"/>
            <a:ext cx="365125" cy="365125"/>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26" name="Oval 225"/>
          <p:cNvSpPr/>
          <p:nvPr/>
        </p:nvSpPr>
        <p:spPr>
          <a:xfrm>
            <a:off x="1409700" y="3063875"/>
            <a:ext cx="365125" cy="365125"/>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cxnSp>
        <p:nvCxnSpPr>
          <p:cNvPr id="227" name="Straight Arrow Connector 226"/>
          <p:cNvCxnSpPr>
            <a:endCxn id="228" idx="3"/>
          </p:cNvCxnSpPr>
          <p:nvPr/>
        </p:nvCxnSpPr>
        <p:spPr>
          <a:xfrm flipH="1">
            <a:off x="1279525" y="3698875"/>
            <a:ext cx="294481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8" name="Rectangle 227"/>
          <p:cNvSpPr/>
          <p:nvPr/>
        </p:nvSpPr>
        <p:spPr>
          <a:xfrm>
            <a:off x="914400" y="3516313"/>
            <a:ext cx="365125" cy="366712"/>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sp>
        <p:nvSpPr>
          <p:cNvPr id="229" name="Oval 228"/>
          <p:cNvSpPr/>
          <p:nvPr/>
        </p:nvSpPr>
        <p:spPr>
          <a:xfrm>
            <a:off x="3695700" y="3521075"/>
            <a:ext cx="365125" cy="365125"/>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30" name="Oval 229"/>
          <p:cNvSpPr/>
          <p:nvPr/>
        </p:nvSpPr>
        <p:spPr>
          <a:xfrm>
            <a:off x="3238500" y="3521075"/>
            <a:ext cx="365125" cy="365125"/>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31" name="Oval 230"/>
          <p:cNvSpPr/>
          <p:nvPr/>
        </p:nvSpPr>
        <p:spPr>
          <a:xfrm>
            <a:off x="2781300" y="3521075"/>
            <a:ext cx="365125" cy="365125"/>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32" name="Oval 231"/>
          <p:cNvSpPr/>
          <p:nvPr/>
        </p:nvSpPr>
        <p:spPr>
          <a:xfrm>
            <a:off x="2324100" y="3521075"/>
            <a:ext cx="365125" cy="365125"/>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33" name="Oval 232"/>
          <p:cNvSpPr/>
          <p:nvPr/>
        </p:nvSpPr>
        <p:spPr>
          <a:xfrm>
            <a:off x="1866900" y="3521075"/>
            <a:ext cx="365125" cy="365125"/>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34" name="Oval 233"/>
          <p:cNvSpPr/>
          <p:nvPr/>
        </p:nvSpPr>
        <p:spPr>
          <a:xfrm>
            <a:off x="1409700" y="3521075"/>
            <a:ext cx="365125" cy="365125"/>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cxnSp>
        <p:nvCxnSpPr>
          <p:cNvPr id="235" name="Straight Arrow Connector 234"/>
          <p:cNvCxnSpPr>
            <a:endCxn id="236" idx="3"/>
          </p:cNvCxnSpPr>
          <p:nvPr/>
        </p:nvCxnSpPr>
        <p:spPr>
          <a:xfrm flipH="1">
            <a:off x="1279525" y="4156075"/>
            <a:ext cx="294481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36" name="Rectangle 235"/>
          <p:cNvSpPr/>
          <p:nvPr/>
        </p:nvSpPr>
        <p:spPr>
          <a:xfrm>
            <a:off x="914400" y="3973513"/>
            <a:ext cx="365125" cy="366712"/>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sp>
        <p:nvSpPr>
          <p:cNvPr id="237" name="Oval 236"/>
          <p:cNvSpPr/>
          <p:nvPr/>
        </p:nvSpPr>
        <p:spPr>
          <a:xfrm>
            <a:off x="3695700" y="3978275"/>
            <a:ext cx="365125" cy="365125"/>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38" name="Oval 237"/>
          <p:cNvSpPr/>
          <p:nvPr/>
        </p:nvSpPr>
        <p:spPr>
          <a:xfrm>
            <a:off x="3238500" y="3978275"/>
            <a:ext cx="365125" cy="365125"/>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39" name="Oval 238"/>
          <p:cNvSpPr/>
          <p:nvPr/>
        </p:nvSpPr>
        <p:spPr>
          <a:xfrm>
            <a:off x="2781300" y="3978275"/>
            <a:ext cx="365125" cy="365125"/>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40" name="Oval 239"/>
          <p:cNvSpPr/>
          <p:nvPr/>
        </p:nvSpPr>
        <p:spPr>
          <a:xfrm>
            <a:off x="2324100" y="3978275"/>
            <a:ext cx="365125" cy="365125"/>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41" name="Oval 240"/>
          <p:cNvSpPr/>
          <p:nvPr/>
        </p:nvSpPr>
        <p:spPr>
          <a:xfrm>
            <a:off x="1866900" y="3978275"/>
            <a:ext cx="365125" cy="365125"/>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42" name="Oval 241"/>
          <p:cNvSpPr/>
          <p:nvPr/>
        </p:nvSpPr>
        <p:spPr>
          <a:xfrm>
            <a:off x="1409700" y="3978275"/>
            <a:ext cx="365125" cy="365125"/>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cxnSp>
        <p:nvCxnSpPr>
          <p:cNvPr id="243" name="Straight Arrow Connector 242"/>
          <p:cNvCxnSpPr>
            <a:endCxn id="244" idx="3"/>
          </p:cNvCxnSpPr>
          <p:nvPr/>
        </p:nvCxnSpPr>
        <p:spPr>
          <a:xfrm flipH="1">
            <a:off x="1279525" y="4994275"/>
            <a:ext cx="294481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4" name="Rectangle 243"/>
          <p:cNvSpPr/>
          <p:nvPr/>
        </p:nvSpPr>
        <p:spPr>
          <a:xfrm>
            <a:off x="914400" y="4811713"/>
            <a:ext cx="365125" cy="366712"/>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sp>
        <p:nvSpPr>
          <p:cNvPr id="245" name="Oval 244"/>
          <p:cNvSpPr/>
          <p:nvPr/>
        </p:nvSpPr>
        <p:spPr>
          <a:xfrm>
            <a:off x="3695700" y="4816475"/>
            <a:ext cx="365125" cy="365125"/>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46" name="Oval 245"/>
          <p:cNvSpPr/>
          <p:nvPr/>
        </p:nvSpPr>
        <p:spPr>
          <a:xfrm>
            <a:off x="3238500" y="4816475"/>
            <a:ext cx="365125" cy="365125"/>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47" name="Oval 246"/>
          <p:cNvSpPr/>
          <p:nvPr/>
        </p:nvSpPr>
        <p:spPr>
          <a:xfrm>
            <a:off x="2781300" y="4816475"/>
            <a:ext cx="365125" cy="365125"/>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48" name="Oval 247"/>
          <p:cNvSpPr/>
          <p:nvPr/>
        </p:nvSpPr>
        <p:spPr>
          <a:xfrm>
            <a:off x="2324100" y="4816475"/>
            <a:ext cx="365125" cy="365125"/>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49" name="Oval 248"/>
          <p:cNvSpPr/>
          <p:nvPr/>
        </p:nvSpPr>
        <p:spPr>
          <a:xfrm>
            <a:off x="1866900" y="4816475"/>
            <a:ext cx="365125" cy="365125"/>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50" name="Oval 249"/>
          <p:cNvSpPr/>
          <p:nvPr/>
        </p:nvSpPr>
        <p:spPr>
          <a:xfrm>
            <a:off x="1409700" y="4816475"/>
            <a:ext cx="365125" cy="365125"/>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cxnSp>
        <p:nvCxnSpPr>
          <p:cNvPr id="251" name="Straight Arrow Connector 250"/>
          <p:cNvCxnSpPr>
            <a:endCxn id="252" idx="3"/>
          </p:cNvCxnSpPr>
          <p:nvPr/>
        </p:nvCxnSpPr>
        <p:spPr>
          <a:xfrm flipH="1">
            <a:off x="1279525" y="5451475"/>
            <a:ext cx="294481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2" name="Rectangle 251"/>
          <p:cNvSpPr/>
          <p:nvPr/>
        </p:nvSpPr>
        <p:spPr>
          <a:xfrm>
            <a:off x="914400" y="5268913"/>
            <a:ext cx="365125" cy="366712"/>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000000"/>
              </a:solidFill>
              <a:latin typeface="Calibri" panose="020F0502020204030204" pitchFamily="34" charset="0"/>
            </a:endParaRPr>
          </a:p>
        </p:txBody>
      </p:sp>
      <p:sp>
        <p:nvSpPr>
          <p:cNvPr id="253" name="Oval 252"/>
          <p:cNvSpPr/>
          <p:nvPr/>
        </p:nvSpPr>
        <p:spPr>
          <a:xfrm>
            <a:off x="3695700" y="5273675"/>
            <a:ext cx="365125" cy="365125"/>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54" name="Oval 253"/>
          <p:cNvSpPr/>
          <p:nvPr/>
        </p:nvSpPr>
        <p:spPr>
          <a:xfrm>
            <a:off x="3238500" y="5273675"/>
            <a:ext cx="365125" cy="365125"/>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55" name="Oval 254"/>
          <p:cNvSpPr/>
          <p:nvPr/>
        </p:nvSpPr>
        <p:spPr>
          <a:xfrm>
            <a:off x="2781300" y="5273675"/>
            <a:ext cx="365125" cy="365125"/>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58" name="Oval 257"/>
          <p:cNvSpPr/>
          <p:nvPr/>
        </p:nvSpPr>
        <p:spPr>
          <a:xfrm>
            <a:off x="2324100" y="5273675"/>
            <a:ext cx="365125" cy="365125"/>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59" name="Oval 258"/>
          <p:cNvSpPr/>
          <p:nvPr/>
        </p:nvSpPr>
        <p:spPr>
          <a:xfrm>
            <a:off x="1866900" y="5273675"/>
            <a:ext cx="365125" cy="365125"/>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sp>
        <p:nvSpPr>
          <p:cNvPr id="260" name="Oval 259"/>
          <p:cNvSpPr/>
          <p:nvPr/>
        </p:nvSpPr>
        <p:spPr>
          <a:xfrm>
            <a:off x="1409700" y="5273675"/>
            <a:ext cx="365125" cy="365125"/>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FFFFFF"/>
              </a:solidFill>
              <a:latin typeface="Calibri" panose="020F0502020204030204" pitchFamily="34" charset="0"/>
            </a:endParaRPr>
          </a:p>
        </p:txBody>
      </p:sp>
      <p:cxnSp>
        <p:nvCxnSpPr>
          <p:cNvPr id="261" name="Straight Arrow Connector 260"/>
          <p:cNvCxnSpPr/>
          <p:nvPr/>
        </p:nvCxnSpPr>
        <p:spPr>
          <a:xfrm>
            <a:off x="4406900" y="4876800"/>
            <a:ext cx="0" cy="684213"/>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p:nvPr/>
        </p:nvCxnSpPr>
        <p:spPr>
          <a:xfrm flipH="1" flipV="1">
            <a:off x="4330700" y="4795838"/>
            <a:ext cx="76200" cy="80962"/>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63" name="Straight Arrow Connector 262"/>
          <p:cNvCxnSpPr/>
          <p:nvPr/>
        </p:nvCxnSpPr>
        <p:spPr>
          <a:xfrm flipV="1">
            <a:off x="4330700" y="5561013"/>
            <a:ext cx="76200" cy="82550"/>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94" name="Straight Arrow Connector 293"/>
          <p:cNvCxnSpPr/>
          <p:nvPr/>
        </p:nvCxnSpPr>
        <p:spPr>
          <a:xfrm flipV="1">
            <a:off x="1579563" y="4421188"/>
            <a:ext cx="146050" cy="303212"/>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97" name="Straight Arrow Connector 296"/>
          <p:cNvCxnSpPr/>
          <p:nvPr/>
        </p:nvCxnSpPr>
        <p:spPr>
          <a:xfrm flipV="1">
            <a:off x="2043113" y="4419600"/>
            <a:ext cx="146050" cy="303213"/>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98" name="Straight Arrow Connector 297"/>
          <p:cNvCxnSpPr/>
          <p:nvPr/>
        </p:nvCxnSpPr>
        <p:spPr>
          <a:xfrm flipV="1">
            <a:off x="2501900" y="4419600"/>
            <a:ext cx="146050" cy="303213"/>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99" name="Straight Arrow Connector 298"/>
          <p:cNvCxnSpPr/>
          <p:nvPr/>
        </p:nvCxnSpPr>
        <p:spPr>
          <a:xfrm flipV="1">
            <a:off x="2959100" y="4419600"/>
            <a:ext cx="146050" cy="303213"/>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00" name="Straight Arrow Connector 299"/>
          <p:cNvCxnSpPr/>
          <p:nvPr/>
        </p:nvCxnSpPr>
        <p:spPr>
          <a:xfrm flipV="1">
            <a:off x="3416300" y="4419600"/>
            <a:ext cx="146050" cy="303213"/>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10" name="Straight Arrow Connector 309"/>
          <p:cNvCxnSpPr/>
          <p:nvPr/>
        </p:nvCxnSpPr>
        <p:spPr>
          <a:xfrm flipV="1">
            <a:off x="3873500" y="4419600"/>
            <a:ext cx="146050" cy="303213"/>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11" name="Rectangle 310"/>
          <p:cNvSpPr/>
          <p:nvPr/>
        </p:nvSpPr>
        <p:spPr>
          <a:xfrm>
            <a:off x="4419600" y="5029200"/>
            <a:ext cx="2924175" cy="381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200" b="1" i="1">
                <a:solidFill>
                  <a:srgbClr val="9BBB59">
                    <a:lumMod val="50000"/>
                  </a:srgbClr>
                </a:solidFill>
              </a:rPr>
              <a:t>Near Segment</a:t>
            </a:r>
          </a:p>
        </p:txBody>
      </p:sp>
      <p:cxnSp>
        <p:nvCxnSpPr>
          <p:cNvPr id="312" name="Straight Arrow Connector 311"/>
          <p:cNvCxnSpPr/>
          <p:nvPr/>
        </p:nvCxnSpPr>
        <p:spPr>
          <a:xfrm>
            <a:off x="4419600" y="2667000"/>
            <a:ext cx="0" cy="1592263"/>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p:nvPr/>
        </p:nvCxnSpPr>
        <p:spPr>
          <a:xfrm flipH="1" flipV="1">
            <a:off x="4343400" y="2586038"/>
            <a:ext cx="76200" cy="80962"/>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4" name="Straight Arrow Connector 313"/>
          <p:cNvCxnSpPr/>
          <p:nvPr/>
        </p:nvCxnSpPr>
        <p:spPr>
          <a:xfrm flipV="1">
            <a:off x="4343400" y="4259263"/>
            <a:ext cx="76200" cy="84137"/>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15" name="Rectangle 314"/>
          <p:cNvSpPr/>
          <p:nvPr/>
        </p:nvSpPr>
        <p:spPr>
          <a:xfrm>
            <a:off x="4432300" y="3276600"/>
            <a:ext cx="2924175" cy="381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200" b="1" i="1">
                <a:solidFill>
                  <a:srgbClr val="FF0000"/>
                </a:solidFill>
              </a:rPr>
              <a:t>Far Segment</a:t>
            </a:r>
          </a:p>
        </p:txBody>
      </p:sp>
      <p:sp>
        <p:nvSpPr>
          <p:cNvPr id="319" name="Rectangle 318"/>
          <p:cNvSpPr/>
          <p:nvPr/>
        </p:nvSpPr>
        <p:spPr>
          <a:xfrm>
            <a:off x="4419600" y="4343400"/>
            <a:ext cx="4114800" cy="45243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200" b="1" i="1">
                <a:solidFill>
                  <a:prstClr val="black"/>
                </a:solidFill>
              </a:rPr>
              <a:t>Isolation Transistor</a:t>
            </a:r>
          </a:p>
        </p:txBody>
      </p:sp>
      <p:sp>
        <p:nvSpPr>
          <p:cNvPr id="643155" name="Content Placeholder 2"/>
          <p:cNvSpPr>
            <a:spLocks noGrp="1"/>
          </p:cNvSpPr>
          <p:nvPr>
            <p:ph idx="1"/>
          </p:nvPr>
        </p:nvSpPr>
        <p:spPr>
          <a:xfrm>
            <a:off x="365125" y="914400"/>
            <a:ext cx="8610600" cy="1371600"/>
          </a:xfrm>
        </p:spPr>
        <p:txBody>
          <a:bodyPr/>
          <a:lstStyle/>
          <a:p>
            <a:pPr>
              <a:lnSpc>
                <a:spcPct val="90000"/>
              </a:lnSpc>
            </a:pPr>
            <a:r>
              <a:rPr lang="en-US" altLang="en-US" sz="3200" smtClean="0"/>
              <a:t>Divide a bitline into two segments with an </a:t>
            </a:r>
            <a:r>
              <a:rPr lang="en-US" altLang="en-US" sz="3200" b="1" smtClean="0"/>
              <a:t>isolation transistor</a:t>
            </a:r>
          </a:p>
        </p:txBody>
      </p:sp>
      <p:sp>
        <p:nvSpPr>
          <p:cNvPr id="86" name="Rectangle 85"/>
          <p:cNvSpPr/>
          <p:nvPr/>
        </p:nvSpPr>
        <p:spPr>
          <a:xfrm>
            <a:off x="4419600" y="5715000"/>
            <a:ext cx="3573463" cy="381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200" b="1" i="1" dirty="0">
                <a:solidFill>
                  <a:prstClr val="black"/>
                </a:solidFill>
              </a:rPr>
              <a:t>Sense Amplifier</a:t>
            </a:r>
          </a:p>
        </p:txBody>
      </p:sp>
      <p:sp>
        <p:nvSpPr>
          <p:cNvPr id="643157" name="Rectangle 2"/>
          <p:cNvSpPr>
            <a:spLocks noChangeArrowheads="1"/>
          </p:cNvSpPr>
          <p:nvPr/>
        </p:nvSpPr>
        <p:spPr bwMode="auto">
          <a:xfrm>
            <a:off x="-36513" y="6475413"/>
            <a:ext cx="8531226"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600">
                <a:solidFill>
                  <a:srgbClr val="000000"/>
                </a:solidFill>
                <a:latin typeface="Tahoma" panose="020B0604030504040204" pitchFamily="34" charset="0"/>
              </a:rPr>
              <a:t>Lee+, “</a:t>
            </a:r>
            <a:r>
              <a:rPr lang="en-US" altLang="ja-JP" sz="1600">
                <a:solidFill>
                  <a:srgbClr val="0000FF"/>
                </a:solidFill>
                <a:latin typeface="Tahoma" panose="020B0604030504040204" pitchFamily="34" charset="0"/>
              </a:rPr>
              <a:t>Tiered-Latency DRAM: A Low Latency and Low Cost DRAM Architecture</a:t>
            </a:r>
            <a:r>
              <a:rPr lang="en-US" altLang="ja-JP" sz="1600">
                <a:solidFill>
                  <a:srgbClr val="000000"/>
                </a:solidFill>
                <a:latin typeface="Tahoma" panose="020B0604030504040204" pitchFamily="34" charset="0"/>
              </a:rPr>
              <a:t>,</a:t>
            </a:r>
            <a:r>
              <a:rPr lang="en-US" altLang="en-US" sz="1600">
                <a:solidFill>
                  <a:srgbClr val="000000"/>
                </a:solidFill>
                <a:latin typeface="Tahoma" panose="020B0604030504040204" pitchFamily="34" charset="0"/>
              </a:rPr>
              <a:t>”</a:t>
            </a:r>
            <a:r>
              <a:rPr lang="en-US" altLang="ja-JP" sz="1600">
                <a:solidFill>
                  <a:srgbClr val="000000"/>
                </a:solidFill>
                <a:latin typeface="Tahoma" panose="020B0604030504040204" pitchFamily="34" charset="0"/>
              </a:rPr>
              <a:t> HPCA 2013.</a:t>
            </a:r>
            <a:endParaRPr lang="en-US" altLang="en-US" sz="1600">
              <a:solidFill>
                <a:srgbClr val="000000"/>
              </a:solidFill>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 grpId="0"/>
      <p:bldP spid="315" grpId="0"/>
      <p:bldP spid="319"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Chart 26"/>
          <p:cNvGraphicFramePr>
            <a:graphicFrameLocks/>
          </p:cNvGraphicFramePr>
          <p:nvPr/>
        </p:nvGraphicFramePr>
        <p:xfrm>
          <a:off x="4343400" y="1524000"/>
          <a:ext cx="4419600" cy="32004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p:cNvGraphicFramePr>
            <a:graphicFrameLocks/>
          </p:cNvGraphicFramePr>
          <p:nvPr/>
        </p:nvGraphicFramePr>
        <p:xfrm>
          <a:off x="0" y="1524000"/>
          <a:ext cx="4511039" cy="3200401"/>
        </p:xfrm>
        <a:graphic>
          <a:graphicData uri="http://schemas.openxmlformats.org/drawingml/2006/chart">
            <c:chart xmlns:c="http://schemas.openxmlformats.org/drawingml/2006/chart" xmlns:r="http://schemas.openxmlformats.org/officeDocument/2006/relationships" r:id="rId4"/>
          </a:graphicData>
        </a:graphic>
      </p:graphicFrame>
      <p:sp>
        <p:nvSpPr>
          <p:cNvPr id="644099" name="Title 1"/>
          <p:cNvSpPr>
            <a:spLocks noGrp="1"/>
          </p:cNvSpPr>
          <p:nvPr>
            <p:ph type="title"/>
          </p:nvPr>
        </p:nvSpPr>
        <p:spPr>
          <a:xfrm>
            <a:off x="0" y="0"/>
            <a:ext cx="9144000" cy="838200"/>
          </a:xfrm>
        </p:spPr>
        <p:txBody>
          <a:bodyPr/>
          <a:lstStyle/>
          <a:p>
            <a:r>
              <a:rPr lang="en-US" altLang="en-US" smtClean="0"/>
              <a:t> Commodity DRAM vs. TL-DRAM </a:t>
            </a:r>
          </a:p>
        </p:txBody>
      </p:sp>
      <p:sp>
        <p:nvSpPr>
          <p:cNvPr id="28" name="Rectangle 27"/>
          <p:cNvSpPr/>
          <p:nvPr/>
        </p:nvSpPr>
        <p:spPr>
          <a:xfrm rot="16200000">
            <a:off x="-571500" y="2689225"/>
            <a:ext cx="2225675" cy="47307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a:solidFill>
                  <a:prstClr val="black"/>
                </a:solidFill>
              </a:rPr>
              <a:t>Latency</a:t>
            </a:r>
          </a:p>
        </p:txBody>
      </p:sp>
      <p:sp>
        <p:nvSpPr>
          <p:cNvPr id="29" name="Rectangle 28"/>
          <p:cNvSpPr/>
          <p:nvPr/>
        </p:nvSpPr>
        <p:spPr>
          <a:xfrm rot="16200000">
            <a:off x="3702844" y="2636044"/>
            <a:ext cx="2438400" cy="67151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prstClr val="black"/>
                </a:solidFill>
              </a:rPr>
              <a:t>Power</a:t>
            </a:r>
          </a:p>
        </p:txBody>
      </p:sp>
      <p:sp>
        <p:nvSpPr>
          <p:cNvPr id="30" name="Content Placeholder 2"/>
          <p:cNvSpPr txBox="1">
            <a:spLocks/>
          </p:cNvSpPr>
          <p:nvPr/>
        </p:nvSpPr>
        <p:spPr bwMode="auto">
          <a:xfrm>
            <a:off x="1989138" y="2857500"/>
            <a:ext cx="152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1" eaLnBrk="1" hangingPunct="1">
              <a:lnSpc>
                <a:spcPct val="90000"/>
              </a:lnSpc>
              <a:spcBef>
                <a:spcPct val="20000"/>
              </a:spcBef>
              <a:buFont typeface="Arial" panose="020B0604020202020204" pitchFamily="34" charset="0"/>
              <a:buNone/>
            </a:pPr>
            <a:r>
              <a:rPr lang="en-US" altLang="en-US" sz="2800" b="1">
                <a:solidFill>
                  <a:srgbClr val="0000FF"/>
                </a:solidFill>
                <a:latin typeface="Calibri" panose="020F0502020204030204" pitchFamily="34" charset="0"/>
              </a:rPr>
              <a:t>–56%</a:t>
            </a:r>
          </a:p>
        </p:txBody>
      </p:sp>
      <p:sp>
        <p:nvSpPr>
          <p:cNvPr id="31" name="Content Placeholder 2"/>
          <p:cNvSpPr txBox="1">
            <a:spLocks/>
          </p:cNvSpPr>
          <p:nvPr/>
        </p:nvSpPr>
        <p:spPr bwMode="auto">
          <a:xfrm>
            <a:off x="2917825" y="1851025"/>
            <a:ext cx="152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1" eaLnBrk="1" hangingPunct="1">
              <a:lnSpc>
                <a:spcPct val="90000"/>
              </a:lnSpc>
              <a:spcBef>
                <a:spcPct val="20000"/>
              </a:spcBef>
              <a:buFont typeface="Arial" panose="020B0604020202020204" pitchFamily="34" charset="0"/>
              <a:buNone/>
            </a:pPr>
            <a:r>
              <a:rPr lang="en-US" altLang="en-US" sz="2800" b="1">
                <a:solidFill>
                  <a:srgbClr val="FF0000"/>
                </a:solidFill>
                <a:latin typeface="Calibri" panose="020F0502020204030204" pitchFamily="34" charset="0"/>
              </a:rPr>
              <a:t>+23%</a:t>
            </a:r>
          </a:p>
        </p:txBody>
      </p:sp>
      <p:sp>
        <p:nvSpPr>
          <p:cNvPr id="32" name="Content Placeholder 2"/>
          <p:cNvSpPr txBox="1">
            <a:spLocks/>
          </p:cNvSpPr>
          <p:nvPr/>
        </p:nvSpPr>
        <p:spPr bwMode="auto">
          <a:xfrm>
            <a:off x="6248400" y="2955925"/>
            <a:ext cx="152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1" eaLnBrk="1" hangingPunct="1">
              <a:lnSpc>
                <a:spcPct val="90000"/>
              </a:lnSpc>
              <a:spcBef>
                <a:spcPct val="20000"/>
              </a:spcBef>
              <a:buFont typeface="Arial" panose="020B0604020202020204" pitchFamily="34" charset="0"/>
              <a:buNone/>
            </a:pPr>
            <a:r>
              <a:rPr lang="en-US" altLang="en-US" sz="2800" b="1">
                <a:solidFill>
                  <a:srgbClr val="0000FF"/>
                </a:solidFill>
                <a:latin typeface="Calibri" panose="020F0502020204030204" pitchFamily="34" charset="0"/>
              </a:rPr>
              <a:t>–51%</a:t>
            </a:r>
          </a:p>
        </p:txBody>
      </p:sp>
      <p:sp>
        <p:nvSpPr>
          <p:cNvPr id="33" name="Content Placeholder 2"/>
          <p:cNvSpPr txBox="1">
            <a:spLocks/>
          </p:cNvSpPr>
          <p:nvPr/>
        </p:nvSpPr>
        <p:spPr bwMode="auto">
          <a:xfrm>
            <a:off x="7162800" y="1431925"/>
            <a:ext cx="152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1" eaLnBrk="1" hangingPunct="1">
              <a:lnSpc>
                <a:spcPct val="90000"/>
              </a:lnSpc>
              <a:spcBef>
                <a:spcPct val="20000"/>
              </a:spcBef>
              <a:buFont typeface="Arial" panose="020B0604020202020204" pitchFamily="34" charset="0"/>
              <a:buNone/>
            </a:pPr>
            <a:r>
              <a:rPr lang="en-US" altLang="en-US" sz="2800" b="1">
                <a:solidFill>
                  <a:srgbClr val="FF0000"/>
                </a:solidFill>
                <a:latin typeface="Calibri" panose="020F0502020204030204" pitchFamily="34" charset="0"/>
              </a:rPr>
              <a:t>+49%</a:t>
            </a:r>
          </a:p>
        </p:txBody>
      </p:sp>
      <p:sp>
        <p:nvSpPr>
          <p:cNvPr id="35" name="Content Placeholder 2"/>
          <p:cNvSpPr txBox="1">
            <a:spLocks/>
          </p:cNvSpPr>
          <p:nvPr/>
        </p:nvSpPr>
        <p:spPr bwMode="auto">
          <a:xfrm>
            <a:off x="381000" y="838200"/>
            <a:ext cx="44958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ct val="20000"/>
              </a:spcBef>
              <a:buFont typeface="Arial" panose="020B0604020202020204" pitchFamily="34" charset="0"/>
              <a:buChar char="•"/>
            </a:pPr>
            <a:r>
              <a:rPr lang="en-US" altLang="en-US" sz="3600" b="1">
                <a:solidFill>
                  <a:srgbClr val="000000"/>
                </a:solidFill>
                <a:latin typeface="Calibri" panose="020F0502020204030204" pitchFamily="34" charset="0"/>
              </a:rPr>
              <a:t>DRAM Latency </a:t>
            </a:r>
            <a:r>
              <a:rPr lang="en-US" altLang="en-US" sz="3600">
                <a:solidFill>
                  <a:srgbClr val="000000"/>
                </a:solidFill>
                <a:latin typeface="Calibri" panose="020F0502020204030204" pitchFamily="34" charset="0"/>
              </a:rPr>
              <a:t>(tRC)</a:t>
            </a:r>
          </a:p>
        </p:txBody>
      </p:sp>
      <p:sp>
        <p:nvSpPr>
          <p:cNvPr id="36" name="Content Placeholder 2"/>
          <p:cNvSpPr txBox="1">
            <a:spLocks/>
          </p:cNvSpPr>
          <p:nvPr/>
        </p:nvSpPr>
        <p:spPr bwMode="auto">
          <a:xfrm>
            <a:off x="4648200" y="838200"/>
            <a:ext cx="41148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ct val="20000"/>
              </a:spcBef>
              <a:buFont typeface="Arial" panose="020B0604020202020204" pitchFamily="34" charset="0"/>
              <a:buChar char="•"/>
            </a:pPr>
            <a:r>
              <a:rPr lang="en-US" altLang="en-US" sz="3600" b="1">
                <a:solidFill>
                  <a:srgbClr val="000000"/>
                </a:solidFill>
                <a:latin typeface="Calibri" panose="020F0502020204030204" pitchFamily="34" charset="0"/>
              </a:rPr>
              <a:t>DRAM Power</a:t>
            </a:r>
          </a:p>
        </p:txBody>
      </p:sp>
      <p:sp>
        <p:nvSpPr>
          <p:cNvPr id="37" name="Content Placeholder 2"/>
          <p:cNvSpPr txBox="1">
            <a:spLocks/>
          </p:cNvSpPr>
          <p:nvPr/>
        </p:nvSpPr>
        <p:spPr bwMode="auto">
          <a:xfrm>
            <a:off x="381000" y="5334000"/>
            <a:ext cx="8001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ct val="20000"/>
              </a:spcBef>
              <a:buFont typeface="Arial" panose="020B0604020202020204" pitchFamily="34" charset="0"/>
              <a:buChar char="•"/>
            </a:pPr>
            <a:r>
              <a:rPr lang="en-US" altLang="en-US" sz="3600" b="1">
                <a:solidFill>
                  <a:srgbClr val="000000"/>
                </a:solidFill>
                <a:latin typeface="Calibri" panose="020F0502020204030204" pitchFamily="34" charset="0"/>
              </a:rPr>
              <a:t>DRAM Area Overhead</a:t>
            </a:r>
          </a:p>
          <a:p>
            <a:pPr lvl="1" eaLnBrk="1" hangingPunct="1">
              <a:lnSpc>
                <a:spcPct val="90000"/>
              </a:lnSpc>
              <a:spcBef>
                <a:spcPct val="20000"/>
              </a:spcBef>
              <a:buFont typeface="Arial" panose="020B0604020202020204" pitchFamily="34" charset="0"/>
              <a:buNone/>
            </a:pPr>
            <a:r>
              <a:rPr lang="en-US" altLang="en-US" sz="3200" b="1">
                <a:solidFill>
                  <a:srgbClr val="376092"/>
                </a:solidFill>
                <a:latin typeface="Calibri" panose="020F0502020204030204" pitchFamily="34" charset="0"/>
              </a:rPr>
              <a:t>~3%</a:t>
            </a:r>
            <a:r>
              <a:rPr lang="en-US" altLang="en-US" sz="2800">
                <a:solidFill>
                  <a:srgbClr val="000000"/>
                </a:solidFill>
                <a:latin typeface="Calibri" panose="020F0502020204030204" pitchFamily="34" charset="0"/>
              </a:rPr>
              <a:t>: mainly due to the isolation transistors</a:t>
            </a:r>
          </a:p>
        </p:txBody>
      </p:sp>
      <p:grpSp>
        <p:nvGrpSpPr>
          <p:cNvPr id="67" name="Group 66"/>
          <p:cNvGrpSpPr>
            <a:grpSpLocks/>
          </p:cNvGrpSpPr>
          <p:nvPr/>
        </p:nvGrpSpPr>
        <p:grpSpPr bwMode="auto">
          <a:xfrm>
            <a:off x="298450" y="4038600"/>
            <a:ext cx="4040188" cy="1219200"/>
            <a:chOff x="298449" y="4038600"/>
            <a:chExt cx="4040188" cy="1219200"/>
          </a:xfrm>
        </p:grpSpPr>
        <p:sp>
          <p:nvSpPr>
            <p:cNvPr id="644120" name="Content Placeholder 2"/>
            <p:cNvSpPr txBox="1">
              <a:spLocks/>
            </p:cNvSpPr>
            <p:nvPr/>
          </p:nvSpPr>
          <p:spPr bwMode="auto">
            <a:xfrm>
              <a:off x="2116046" y="4572001"/>
              <a:ext cx="2057400" cy="68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1" algn="ctr" eaLnBrk="1" hangingPunct="1">
                <a:lnSpc>
                  <a:spcPct val="90000"/>
                </a:lnSpc>
                <a:spcBef>
                  <a:spcPct val="20000"/>
                </a:spcBef>
                <a:buFont typeface="Arial" panose="020B0604020202020204" pitchFamily="34" charset="0"/>
                <a:buNone/>
              </a:pPr>
              <a:r>
                <a:rPr lang="en-US" altLang="en-US" b="1">
                  <a:solidFill>
                    <a:srgbClr val="000000"/>
                  </a:solidFill>
                  <a:latin typeface="Calibri" panose="020F0502020204030204" pitchFamily="34" charset="0"/>
                </a:rPr>
                <a:t>TL-DRAM</a:t>
              </a:r>
            </a:p>
          </p:txBody>
        </p:sp>
        <p:cxnSp>
          <p:nvCxnSpPr>
            <p:cNvPr id="39" name="Straight Arrow Connector 38"/>
            <p:cNvCxnSpPr/>
            <p:nvPr/>
          </p:nvCxnSpPr>
          <p:spPr>
            <a:xfrm flipV="1">
              <a:off x="2438399" y="4038600"/>
              <a:ext cx="0" cy="914400"/>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644122" name="Content Placeholder 2"/>
            <p:cNvSpPr txBox="1">
              <a:spLocks/>
            </p:cNvSpPr>
            <p:nvPr/>
          </p:nvSpPr>
          <p:spPr bwMode="auto">
            <a:xfrm>
              <a:off x="298449" y="4267201"/>
              <a:ext cx="2209801" cy="68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1" algn="ctr" eaLnBrk="1" hangingPunct="1">
                <a:lnSpc>
                  <a:spcPct val="90000"/>
                </a:lnSpc>
                <a:spcBef>
                  <a:spcPct val="20000"/>
                </a:spcBef>
                <a:buFont typeface="Arial" panose="020B0604020202020204" pitchFamily="34" charset="0"/>
                <a:buNone/>
              </a:pPr>
              <a:r>
                <a:rPr lang="en-US" altLang="en-US" b="1">
                  <a:solidFill>
                    <a:srgbClr val="000000"/>
                  </a:solidFill>
                  <a:latin typeface="Calibri" panose="020F0502020204030204" pitchFamily="34" charset="0"/>
                </a:rPr>
                <a:t>Commodity DRAM</a:t>
              </a:r>
            </a:p>
          </p:txBody>
        </p:sp>
        <p:sp>
          <p:nvSpPr>
            <p:cNvPr id="644123" name="Content Placeholder 2"/>
            <p:cNvSpPr txBox="1">
              <a:spLocks/>
            </p:cNvSpPr>
            <p:nvPr/>
          </p:nvSpPr>
          <p:spPr bwMode="auto">
            <a:xfrm>
              <a:off x="1970356" y="4114800"/>
              <a:ext cx="2277792" cy="68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1" algn="ctr" eaLnBrk="1" hangingPunct="1">
                <a:lnSpc>
                  <a:spcPct val="90000"/>
                </a:lnSpc>
                <a:spcBef>
                  <a:spcPct val="20000"/>
                </a:spcBef>
                <a:buFont typeface="Arial" panose="020B0604020202020204" pitchFamily="34" charset="0"/>
                <a:buNone/>
              </a:pPr>
              <a:r>
                <a:rPr lang="en-US" altLang="en-US" b="1">
                  <a:solidFill>
                    <a:srgbClr val="000000"/>
                  </a:solidFill>
                  <a:latin typeface="Calibri" panose="020F0502020204030204" pitchFamily="34" charset="0"/>
                </a:rPr>
                <a:t>Near       Far</a:t>
              </a:r>
            </a:p>
          </p:txBody>
        </p:sp>
        <p:cxnSp>
          <p:nvCxnSpPr>
            <p:cNvPr id="54" name="Straight Arrow Connector 53"/>
            <p:cNvCxnSpPr/>
            <p:nvPr/>
          </p:nvCxnSpPr>
          <p:spPr>
            <a:xfrm flipV="1">
              <a:off x="3381374" y="4038600"/>
              <a:ext cx="0" cy="457200"/>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4338637" y="4038600"/>
              <a:ext cx="0" cy="914400"/>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749299" y="4089400"/>
              <a:ext cx="746125" cy="228600"/>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749299" y="4318000"/>
              <a:ext cx="0" cy="635000"/>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grpSp>
        <p:nvGrpSpPr>
          <p:cNvPr id="66" name="Group 65"/>
          <p:cNvGrpSpPr>
            <a:grpSpLocks/>
          </p:cNvGrpSpPr>
          <p:nvPr/>
        </p:nvGrpSpPr>
        <p:grpSpPr bwMode="auto">
          <a:xfrm>
            <a:off x="4586288" y="4038600"/>
            <a:ext cx="4040187" cy="1219200"/>
            <a:chOff x="4586068" y="4038600"/>
            <a:chExt cx="4040188" cy="1219199"/>
          </a:xfrm>
        </p:grpSpPr>
        <p:cxnSp>
          <p:nvCxnSpPr>
            <p:cNvPr id="58" name="Straight Arrow Connector 57"/>
            <p:cNvCxnSpPr/>
            <p:nvPr/>
          </p:nvCxnSpPr>
          <p:spPr>
            <a:xfrm flipV="1">
              <a:off x="6726019" y="4038600"/>
              <a:ext cx="0" cy="9143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644113" name="Content Placeholder 2"/>
            <p:cNvSpPr txBox="1">
              <a:spLocks/>
            </p:cNvSpPr>
            <p:nvPr/>
          </p:nvSpPr>
          <p:spPr bwMode="auto">
            <a:xfrm>
              <a:off x="4586068" y="4267201"/>
              <a:ext cx="2209801" cy="68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1" algn="ctr" eaLnBrk="1" hangingPunct="1">
                <a:lnSpc>
                  <a:spcPct val="90000"/>
                </a:lnSpc>
                <a:spcBef>
                  <a:spcPct val="20000"/>
                </a:spcBef>
                <a:buFont typeface="Arial" panose="020B0604020202020204" pitchFamily="34" charset="0"/>
                <a:buNone/>
              </a:pPr>
              <a:r>
                <a:rPr lang="en-US" altLang="en-US" b="1">
                  <a:solidFill>
                    <a:srgbClr val="000000"/>
                  </a:solidFill>
                  <a:latin typeface="Calibri" panose="020F0502020204030204" pitchFamily="34" charset="0"/>
                </a:rPr>
                <a:t>Commodity DRAM</a:t>
              </a:r>
            </a:p>
          </p:txBody>
        </p:sp>
        <p:sp>
          <p:nvSpPr>
            <p:cNvPr id="644114" name="Content Placeholder 2"/>
            <p:cNvSpPr txBox="1">
              <a:spLocks/>
            </p:cNvSpPr>
            <p:nvPr/>
          </p:nvSpPr>
          <p:spPr bwMode="auto">
            <a:xfrm>
              <a:off x="6257975" y="4114800"/>
              <a:ext cx="2277792" cy="68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1" algn="ctr" eaLnBrk="1" hangingPunct="1">
                <a:lnSpc>
                  <a:spcPct val="90000"/>
                </a:lnSpc>
                <a:spcBef>
                  <a:spcPct val="20000"/>
                </a:spcBef>
                <a:buFont typeface="Arial" panose="020B0604020202020204" pitchFamily="34" charset="0"/>
                <a:buNone/>
              </a:pPr>
              <a:r>
                <a:rPr lang="en-US" altLang="en-US" b="1">
                  <a:solidFill>
                    <a:srgbClr val="000000"/>
                  </a:solidFill>
                  <a:latin typeface="Calibri" panose="020F0502020204030204" pitchFamily="34" charset="0"/>
                </a:rPr>
                <a:t>Near       Far</a:t>
              </a:r>
            </a:p>
          </p:txBody>
        </p:sp>
        <p:cxnSp>
          <p:nvCxnSpPr>
            <p:cNvPr id="61" name="Straight Arrow Connector 60"/>
            <p:cNvCxnSpPr/>
            <p:nvPr/>
          </p:nvCxnSpPr>
          <p:spPr>
            <a:xfrm flipV="1">
              <a:off x="7668994" y="4038600"/>
              <a:ext cx="0" cy="457200"/>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8626256" y="4038600"/>
              <a:ext cx="0" cy="9143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5036918" y="4094163"/>
              <a:ext cx="746125" cy="228600"/>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5036918" y="4322763"/>
              <a:ext cx="0" cy="6349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644119" name="Content Placeholder 2"/>
            <p:cNvSpPr txBox="1">
              <a:spLocks/>
            </p:cNvSpPr>
            <p:nvPr/>
          </p:nvSpPr>
          <p:spPr bwMode="auto">
            <a:xfrm>
              <a:off x="6400800" y="4572000"/>
              <a:ext cx="2057400" cy="68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1" algn="ctr" eaLnBrk="1" hangingPunct="1">
                <a:lnSpc>
                  <a:spcPct val="90000"/>
                </a:lnSpc>
                <a:spcBef>
                  <a:spcPct val="20000"/>
                </a:spcBef>
                <a:buFont typeface="Arial" panose="020B0604020202020204" pitchFamily="34" charset="0"/>
                <a:buNone/>
              </a:pPr>
              <a:r>
                <a:rPr lang="en-US" altLang="en-US" b="1">
                  <a:solidFill>
                    <a:srgbClr val="000000"/>
                  </a:solidFill>
                  <a:latin typeface="Calibri" panose="020F0502020204030204" pitchFamily="34" charset="0"/>
                </a:rPr>
                <a:t>TL-DRAM</a:t>
              </a:r>
            </a:p>
          </p:txBody>
        </p:sp>
      </p:grpSp>
      <p:sp>
        <p:nvSpPr>
          <p:cNvPr id="38" name="Content Placeholder 2"/>
          <p:cNvSpPr txBox="1">
            <a:spLocks/>
          </p:cNvSpPr>
          <p:nvPr/>
        </p:nvSpPr>
        <p:spPr bwMode="auto">
          <a:xfrm>
            <a:off x="879475" y="2187575"/>
            <a:ext cx="1828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1" eaLnBrk="1" hangingPunct="1">
              <a:lnSpc>
                <a:spcPct val="90000"/>
              </a:lnSpc>
              <a:spcBef>
                <a:spcPct val="20000"/>
              </a:spcBef>
              <a:buFont typeface="Arial" panose="020B0604020202020204" pitchFamily="34" charset="0"/>
              <a:buNone/>
            </a:pPr>
            <a:r>
              <a:rPr lang="en-US" altLang="en-US" b="1">
                <a:solidFill>
                  <a:srgbClr val="000000"/>
                </a:solidFill>
                <a:latin typeface="Calibri" panose="020F0502020204030204" pitchFamily="34" charset="0"/>
              </a:rPr>
              <a:t> (52.5ns)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P spid="35" grpId="0"/>
      <p:bldP spid="36" grpId="0"/>
      <p:bldP spid="37" grpId="0"/>
      <p:bldP spid="38"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1" name="Title 1"/>
          <p:cNvSpPr>
            <a:spLocks noGrp="1"/>
          </p:cNvSpPr>
          <p:nvPr>
            <p:ph type="title"/>
          </p:nvPr>
        </p:nvSpPr>
        <p:spPr>
          <a:xfrm>
            <a:off x="0" y="0"/>
            <a:ext cx="9144000" cy="838200"/>
          </a:xfrm>
        </p:spPr>
        <p:txBody>
          <a:bodyPr/>
          <a:lstStyle/>
          <a:p>
            <a:r>
              <a:rPr lang="en-US" altLang="en-US" smtClean="0"/>
              <a:t>   Trade-Off: Area (Die-Area) vs. Latency</a:t>
            </a:r>
          </a:p>
        </p:txBody>
      </p:sp>
      <p:graphicFrame>
        <p:nvGraphicFramePr>
          <p:cNvPr id="22" name="Chart 21"/>
          <p:cNvGraphicFramePr>
            <a:graphicFrameLocks/>
          </p:cNvGraphicFramePr>
          <p:nvPr/>
        </p:nvGraphicFramePr>
        <p:xfrm>
          <a:off x="990600" y="838200"/>
          <a:ext cx="7391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3429000" y="2362200"/>
            <a:ext cx="609600" cy="523875"/>
          </a:xfrm>
          <a:prstGeom prst="rect">
            <a:avLst/>
          </a:prstGeom>
          <a:noFill/>
        </p:spPr>
        <p:txBody>
          <a:bodyPr>
            <a:spAutoFit/>
          </a:bodyPr>
          <a:lstStyle/>
          <a:p>
            <a:pPr algn="r" fontAlgn="auto">
              <a:spcBef>
                <a:spcPts val="0"/>
              </a:spcBef>
              <a:spcAft>
                <a:spcPts val="0"/>
              </a:spcAft>
              <a:defRPr/>
            </a:pPr>
            <a:r>
              <a:rPr lang="en-US" sz="2800" b="1">
                <a:solidFill>
                  <a:prstClr val="black"/>
                </a:solidFill>
                <a:latin typeface="Calibri"/>
                <a:ea typeface="+mn-ea"/>
              </a:rPr>
              <a:t>64</a:t>
            </a:r>
          </a:p>
        </p:txBody>
      </p:sp>
      <p:sp>
        <p:nvSpPr>
          <p:cNvPr id="25" name="TextBox 24"/>
          <p:cNvSpPr txBox="1"/>
          <p:nvPr/>
        </p:nvSpPr>
        <p:spPr>
          <a:xfrm>
            <a:off x="3276600" y="1066800"/>
            <a:ext cx="609600" cy="523875"/>
          </a:xfrm>
          <a:prstGeom prst="rect">
            <a:avLst/>
          </a:prstGeom>
          <a:noFill/>
        </p:spPr>
        <p:txBody>
          <a:bodyPr>
            <a:spAutoFit/>
          </a:bodyPr>
          <a:lstStyle/>
          <a:p>
            <a:pPr algn="r" fontAlgn="auto">
              <a:spcBef>
                <a:spcPts val="0"/>
              </a:spcBef>
              <a:spcAft>
                <a:spcPts val="0"/>
              </a:spcAft>
              <a:defRPr/>
            </a:pPr>
            <a:r>
              <a:rPr lang="en-US" sz="2800" b="1">
                <a:solidFill>
                  <a:prstClr val="black"/>
                </a:solidFill>
                <a:latin typeface="Calibri"/>
                <a:ea typeface="+mn-ea"/>
              </a:rPr>
              <a:t>32</a:t>
            </a:r>
          </a:p>
        </p:txBody>
      </p:sp>
      <p:sp>
        <p:nvSpPr>
          <p:cNvPr id="36" name="TextBox 35"/>
          <p:cNvSpPr txBox="1"/>
          <p:nvPr/>
        </p:nvSpPr>
        <p:spPr>
          <a:xfrm>
            <a:off x="4419600" y="2743200"/>
            <a:ext cx="838200" cy="523875"/>
          </a:xfrm>
          <a:prstGeom prst="rect">
            <a:avLst/>
          </a:prstGeom>
          <a:noFill/>
        </p:spPr>
        <p:txBody>
          <a:bodyPr>
            <a:spAutoFit/>
          </a:bodyPr>
          <a:lstStyle/>
          <a:p>
            <a:pPr algn="r" fontAlgn="auto">
              <a:spcBef>
                <a:spcPts val="0"/>
              </a:spcBef>
              <a:spcAft>
                <a:spcPts val="0"/>
              </a:spcAft>
              <a:defRPr/>
            </a:pPr>
            <a:r>
              <a:rPr lang="en-US" sz="2800" b="1" dirty="0">
                <a:solidFill>
                  <a:prstClr val="black"/>
                </a:solidFill>
                <a:latin typeface="Calibri"/>
                <a:ea typeface="+mn-ea"/>
              </a:rPr>
              <a:t>128</a:t>
            </a:r>
          </a:p>
        </p:txBody>
      </p:sp>
      <p:sp>
        <p:nvSpPr>
          <p:cNvPr id="37" name="TextBox 36"/>
          <p:cNvSpPr txBox="1"/>
          <p:nvPr/>
        </p:nvSpPr>
        <p:spPr>
          <a:xfrm>
            <a:off x="5105400" y="3048000"/>
            <a:ext cx="838200" cy="523875"/>
          </a:xfrm>
          <a:prstGeom prst="rect">
            <a:avLst/>
          </a:prstGeom>
          <a:noFill/>
        </p:spPr>
        <p:txBody>
          <a:bodyPr>
            <a:spAutoFit/>
          </a:bodyPr>
          <a:lstStyle/>
          <a:p>
            <a:pPr algn="ctr" fontAlgn="auto">
              <a:spcBef>
                <a:spcPts val="0"/>
              </a:spcBef>
              <a:spcAft>
                <a:spcPts val="0"/>
              </a:spcAft>
              <a:defRPr/>
            </a:pPr>
            <a:r>
              <a:rPr lang="en-US" sz="2800" b="1" dirty="0">
                <a:solidFill>
                  <a:prstClr val="black"/>
                </a:solidFill>
                <a:latin typeface="Calibri"/>
                <a:ea typeface="+mn-ea"/>
              </a:rPr>
              <a:t>256</a:t>
            </a:r>
          </a:p>
        </p:txBody>
      </p:sp>
      <p:sp>
        <p:nvSpPr>
          <p:cNvPr id="38" name="TextBox 37"/>
          <p:cNvSpPr txBox="1"/>
          <p:nvPr/>
        </p:nvSpPr>
        <p:spPr>
          <a:xfrm>
            <a:off x="5981700" y="3084513"/>
            <a:ext cx="2895600" cy="954087"/>
          </a:xfrm>
          <a:prstGeom prst="rect">
            <a:avLst/>
          </a:prstGeom>
          <a:noFill/>
        </p:spPr>
        <p:txBody>
          <a:bodyPr>
            <a:spAutoFit/>
          </a:bodyPr>
          <a:lstStyle/>
          <a:p>
            <a:pPr fontAlgn="auto">
              <a:spcBef>
                <a:spcPts val="0"/>
              </a:spcBef>
              <a:spcAft>
                <a:spcPts val="0"/>
              </a:spcAft>
              <a:defRPr/>
            </a:pPr>
            <a:r>
              <a:rPr lang="en-US" sz="2800" b="1" dirty="0">
                <a:solidFill>
                  <a:prstClr val="black"/>
                </a:solidFill>
                <a:latin typeface="Calibri"/>
                <a:ea typeface="+mn-ea"/>
              </a:rPr>
              <a:t>   512 cells/</a:t>
            </a:r>
            <a:r>
              <a:rPr lang="en-US" sz="2800" b="1" dirty="0" err="1">
                <a:solidFill>
                  <a:prstClr val="black"/>
                </a:solidFill>
                <a:latin typeface="Calibri"/>
                <a:ea typeface="+mn-ea"/>
              </a:rPr>
              <a:t>bitline</a:t>
            </a:r>
            <a:r>
              <a:rPr lang="en-US" sz="2800" b="1" dirty="0">
                <a:solidFill>
                  <a:prstClr val="black"/>
                </a:solidFill>
                <a:latin typeface="Calibri"/>
                <a:ea typeface="+mn-ea"/>
              </a:rPr>
              <a:t> </a:t>
            </a:r>
          </a:p>
          <a:p>
            <a:pPr fontAlgn="auto">
              <a:spcBef>
                <a:spcPts val="0"/>
              </a:spcBef>
              <a:spcAft>
                <a:spcPts val="0"/>
              </a:spcAft>
              <a:defRPr/>
            </a:pPr>
            <a:r>
              <a:rPr lang="en-US" sz="2800" b="1" dirty="0">
                <a:solidFill>
                  <a:prstClr val="black"/>
                </a:solidFill>
                <a:latin typeface="Calibri"/>
                <a:ea typeface="+mn-ea"/>
              </a:rPr>
              <a:t>   </a:t>
            </a:r>
          </a:p>
        </p:txBody>
      </p:sp>
      <p:sp>
        <p:nvSpPr>
          <p:cNvPr id="7" name="Left Arrow 6"/>
          <p:cNvSpPr/>
          <p:nvPr/>
        </p:nvSpPr>
        <p:spPr>
          <a:xfrm rot="16200000">
            <a:off x="-1250156" y="2621756"/>
            <a:ext cx="4038600" cy="928688"/>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prstClr val="white"/>
                </a:solidFill>
              </a:rPr>
              <a:t>Cheaper</a:t>
            </a:r>
          </a:p>
        </p:txBody>
      </p:sp>
      <p:sp>
        <p:nvSpPr>
          <p:cNvPr id="41" name="Left Arrow 40"/>
          <p:cNvSpPr/>
          <p:nvPr/>
        </p:nvSpPr>
        <p:spPr>
          <a:xfrm>
            <a:off x="1676400" y="5549900"/>
            <a:ext cx="6400800" cy="928688"/>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prstClr val="white"/>
                </a:solidFill>
              </a:rPr>
              <a:t>Faster</a:t>
            </a:r>
          </a:p>
        </p:txBody>
      </p:sp>
      <p:sp>
        <p:nvSpPr>
          <p:cNvPr id="13" name="Oval 12"/>
          <p:cNvSpPr/>
          <p:nvPr/>
        </p:nvSpPr>
        <p:spPr>
          <a:xfrm>
            <a:off x="3979863" y="3606800"/>
            <a:ext cx="182562" cy="182563"/>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14" name="Rectangle 13"/>
          <p:cNvSpPr/>
          <p:nvPr/>
        </p:nvSpPr>
        <p:spPr>
          <a:xfrm>
            <a:off x="3314700" y="3657600"/>
            <a:ext cx="2628900" cy="5588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b="1" i="1" dirty="0">
                <a:solidFill>
                  <a:srgbClr val="9BBB59">
                    <a:lumMod val="50000"/>
                  </a:srgbClr>
                </a:solidFill>
              </a:rPr>
              <a:t>Near Segment</a:t>
            </a:r>
          </a:p>
        </p:txBody>
      </p:sp>
      <p:sp>
        <p:nvSpPr>
          <p:cNvPr id="15" name="Oval 14"/>
          <p:cNvSpPr/>
          <p:nvPr/>
        </p:nvSpPr>
        <p:spPr>
          <a:xfrm>
            <a:off x="7527925" y="3606800"/>
            <a:ext cx="184150" cy="1825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16" name="Rectangle 15"/>
          <p:cNvSpPr/>
          <p:nvPr/>
        </p:nvSpPr>
        <p:spPr>
          <a:xfrm>
            <a:off x="6543675" y="3657600"/>
            <a:ext cx="2447925" cy="5588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2800" b="1" i="1" dirty="0">
                <a:solidFill>
                  <a:srgbClr val="FF0000"/>
                </a:solidFill>
              </a:rPr>
              <a:t>Far Segment</a:t>
            </a:r>
          </a:p>
        </p:txBody>
      </p:sp>
      <p:grpSp>
        <p:nvGrpSpPr>
          <p:cNvPr id="23" name="Group 22"/>
          <p:cNvGrpSpPr>
            <a:grpSpLocks/>
          </p:cNvGrpSpPr>
          <p:nvPr/>
        </p:nvGrpSpPr>
        <p:grpSpPr bwMode="auto">
          <a:xfrm>
            <a:off x="1760538" y="3533775"/>
            <a:ext cx="1530350" cy="1236663"/>
            <a:chOff x="1760146" y="3533003"/>
            <a:chExt cx="1530690" cy="1238005"/>
          </a:xfrm>
        </p:grpSpPr>
        <p:sp>
          <p:nvSpPr>
            <p:cNvPr id="26" name="Left Arrow 25"/>
            <p:cNvSpPr/>
            <p:nvPr/>
          </p:nvSpPr>
          <p:spPr>
            <a:xfrm rot="18889308">
              <a:off x="1894579" y="3398570"/>
              <a:ext cx="1238005" cy="1506872"/>
            </a:xfrm>
            <a:prstGeom prst="leftArrow">
              <a:avLst>
                <a:gd name="adj1" fmla="val 50000"/>
                <a:gd name="adj2" fmla="val 61589"/>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3200" b="1">
                <a:solidFill>
                  <a:srgbClr val="FFFFFF"/>
                </a:solidFill>
                <a:latin typeface="Calibri" panose="020F0502020204030204" pitchFamily="34" charset="0"/>
              </a:endParaRPr>
            </a:p>
          </p:txBody>
        </p:sp>
        <p:sp>
          <p:nvSpPr>
            <p:cNvPr id="27" name="TextBox 26"/>
            <p:cNvSpPr txBox="1"/>
            <p:nvPr/>
          </p:nvSpPr>
          <p:spPr>
            <a:xfrm rot="18932207">
              <a:off x="1798254" y="3827010"/>
              <a:ext cx="1492582" cy="522854"/>
            </a:xfrm>
            <a:prstGeom prst="rect">
              <a:avLst/>
            </a:prstGeom>
            <a:noFill/>
          </p:spPr>
          <p:txBody>
            <a:bodyPr>
              <a:spAutoFit/>
            </a:bodyPr>
            <a:lstStyle/>
            <a:p>
              <a:pPr algn="ctr" fontAlgn="auto">
                <a:spcBef>
                  <a:spcPts val="0"/>
                </a:spcBef>
                <a:spcAft>
                  <a:spcPts val="0"/>
                </a:spcAft>
                <a:defRPr/>
              </a:pPr>
              <a:r>
                <a:rPr lang="en-US" sz="2800" b="1" dirty="0">
                  <a:solidFill>
                    <a:srgbClr val="FFFFFF"/>
                  </a:solidFill>
                  <a:latin typeface="Calibri"/>
                  <a:ea typeface="+mn-ea"/>
                </a:rPr>
                <a:t>GOAL</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5" name="Title 1"/>
          <p:cNvSpPr>
            <a:spLocks noGrp="1"/>
          </p:cNvSpPr>
          <p:nvPr>
            <p:ph type="title"/>
          </p:nvPr>
        </p:nvSpPr>
        <p:spPr>
          <a:xfrm>
            <a:off x="0" y="0"/>
            <a:ext cx="9144000" cy="838200"/>
          </a:xfrm>
        </p:spPr>
        <p:txBody>
          <a:bodyPr/>
          <a:lstStyle/>
          <a:p>
            <a:r>
              <a:rPr lang="en-US" altLang="en-US" smtClean="0"/>
              <a:t>   Leveraging Tiered-Latency DRAM</a:t>
            </a:r>
          </a:p>
        </p:txBody>
      </p:sp>
      <p:sp>
        <p:nvSpPr>
          <p:cNvPr id="28" name="Content Placeholder 2"/>
          <p:cNvSpPr>
            <a:spLocks noGrp="1"/>
          </p:cNvSpPr>
          <p:nvPr>
            <p:ph idx="1"/>
          </p:nvPr>
        </p:nvSpPr>
        <p:spPr>
          <a:xfrm>
            <a:off x="304800" y="990600"/>
            <a:ext cx="8534400" cy="5562600"/>
          </a:xfrm>
        </p:spPr>
        <p:txBody>
          <a:bodyPr/>
          <a:lstStyle/>
          <a:p>
            <a:pPr>
              <a:lnSpc>
                <a:spcPct val="85000"/>
              </a:lnSpc>
            </a:pPr>
            <a:r>
              <a:rPr lang="en-US" altLang="en-US" sz="3200" smtClean="0"/>
              <a:t>TL-DRAM is a </a:t>
            </a:r>
            <a:r>
              <a:rPr lang="en-US" altLang="en-US" sz="3200" b="1" i="1" smtClean="0"/>
              <a:t>substrate</a:t>
            </a:r>
            <a:r>
              <a:rPr lang="en-US" altLang="en-US" sz="3200" smtClean="0"/>
              <a:t> that can be leveraged by the hardware and/or software</a:t>
            </a:r>
          </a:p>
          <a:p>
            <a:pPr>
              <a:lnSpc>
                <a:spcPct val="85000"/>
              </a:lnSpc>
            </a:pPr>
            <a:endParaRPr lang="en-US" altLang="en-US" sz="1800" smtClean="0"/>
          </a:p>
          <a:p>
            <a:pPr>
              <a:lnSpc>
                <a:spcPct val="85000"/>
              </a:lnSpc>
            </a:pPr>
            <a:r>
              <a:rPr lang="en-US" altLang="en-US" sz="3200" smtClean="0"/>
              <a:t>Many potential uses</a:t>
            </a:r>
          </a:p>
          <a:p>
            <a:pPr marL="801688" lvl="1" indent="-344488">
              <a:lnSpc>
                <a:spcPct val="85000"/>
              </a:lnSpc>
              <a:buFont typeface="Calibri" panose="020F0502020204030204" pitchFamily="34" charset="0"/>
              <a:buAutoNum type="arabicPeriod"/>
            </a:pPr>
            <a:r>
              <a:rPr lang="en-US" altLang="en-US" sz="2800" smtClean="0"/>
              <a:t>Use near segment as hardware-managed </a:t>
            </a:r>
            <a:r>
              <a:rPr lang="en-US" altLang="en-US" sz="2800" b="1" i="1" smtClean="0"/>
              <a:t>inclusive</a:t>
            </a:r>
            <a:r>
              <a:rPr lang="en-US" altLang="en-US" sz="2800" smtClean="0"/>
              <a:t> cache to far segment</a:t>
            </a:r>
          </a:p>
          <a:p>
            <a:pPr marL="801688" lvl="1" indent="-344488">
              <a:lnSpc>
                <a:spcPct val="85000"/>
              </a:lnSpc>
              <a:buFont typeface="Calibri" panose="020F0502020204030204" pitchFamily="34" charset="0"/>
              <a:buAutoNum type="arabicPeriod"/>
            </a:pPr>
            <a:r>
              <a:rPr lang="en-US" altLang="en-US" sz="2800" smtClean="0"/>
              <a:t>Use near segment as hardware-managed </a:t>
            </a:r>
            <a:r>
              <a:rPr lang="en-US" altLang="en-US" sz="2800" b="1" i="1" smtClean="0"/>
              <a:t>exclusive</a:t>
            </a:r>
            <a:r>
              <a:rPr lang="en-US" altLang="en-US" sz="2800" smtClean="0"/>
              <a:t> cache to far segment</a:t>
            </a:r>
          </a:p>
          <a:p>
            <a:pPr marL="801688" lvl="1" indent="-344488">
              <a:lnSpc>
                <a:spcPct val="85000"/>
              </a:lnSpc>
              <a:buFont typeface="Calibri" panose="020F0502020204030204" pitchFamily="34" charset="0"/>
              <a:buAutoNum type="arabicPeriod"/>
            </a:pPr>
            <a:r>
              <a:rPr lang="en-US" altLang="en-US" sz="2800" smtClean="0"/>
              <a:t>Profile-based page mapping by operating system</a:t>
            </a:r>
          </a:p>
          <a:p>
            <a:pPr marL="801688" lvl="1" indent="-344488">
              <a:lnSpc>
                <a:spcPct val="85000"/>
              </a:lnSpc>
              <a:buFont typeface="Calibri" panose="020F0502020204030204" pitchFamily="34" charset="0"/>
              <a:buAutoNum type="arabicPeriod"/>
            </a:pPr>
            <a:r>
              <a:rPr lang="en-US" altLang="en-US" sz="2800" smtClean="0"/>
              <a:t>Simply replace DRAM with TL-DRAM </a:t>
            </a:r>
            <a:r>
              <a:rPr lang="en-US" altLang="en-US" sz="1000" smtClean="0">
                <a:latin typeface="Wingdings" panose="05000000000000000000" pitchFamily="2" charset="2"/>
                <a:sym typeface="Wingdings" panose="05000000000000000000" pitchFamily="2" charset="2"/>
              </a:rPr>
              <a:t> </a:t>
            </a:r>
            <a:endParaRPr lang="en-US" altLang="en-US" sz="2800" smtClean="0"/>
          </a:p>
          <a:p>
            <a:pPr marL="801688" lvl="1" indent="-344488">
              <a:lnSpc>
                <a:spcPct val="85000"/>
              </a:lnSpc>
              <a:buFont typeface="Calibri" panose="020F0502020204030204" pitchFamily="34" charset="0"/>
              <a:buAutoNum type="arabicPeriod"/>
            </a:pPr>
            <a:endParaRPr lang="en-US" altLang="en-US" sz="2800" smtClean="0"/>
          </a:p>
          <a:p>
            <a:pPr marL="801688" lvl="1" indent="-344488">
              <a:lnSpc>
                <a:spcPct val="85000"/>
              </a:lnSpc>
              <a:buFont typeface="Calibri" panose="020F0502020204030204" pitchFamily="34" charset="0"/>
              <a:buAutoNum type="arabicPeriod"/>
            </a:pPr>
            <a:endParaRPr lang="en-US" altLang="en-US" sz="3200" smtClean="0"/>
          </a:p>
        </p:txBody>
      </p:sp>
      <p:sp>
        <p:nvSpPr>
          <p:cNvPr id="4" name="Rounded Rectangle 3"/>
          <p:cNvSpPr/>
          <p:nvPr/>
        </p:nvSpPr>
        <p:spPr>
          <a:xfrm>
            <a:off x="762000" y="2743200"/>
            <a:ext cx="7848600" cy="762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5" name="Rounded Rectangle 4"/>
          <p:cNvSpPr/>
          <p:nvPr/>
        </p:nvSpPr>
        <p:spPr>
          <a:xfrm>
            <a:off x="762000" y="2743200"/>
            <a:ext cx="7848600" cy="2057400"/>
          </a:xfrm>
          <a:prstGeom prst="roundRect">
            <a:avLst>
              <a:gd name="adj" fmla="val 764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8">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8">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a:graphicFrameLocks/>
          </p:cNvGraphicFramePr>
          <p:nvPr/>
        </p:nvGraphicFramePr>
        <p:xfrm>
          <a:off x="832431" y="914400"/>
          <a:ext cx="3355729" cy="39931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p:cNvGraphicFramePr>
            <a:graphicFrameLocks/>
          </p:cNvGraphicFramePr>
          <p:nvPr/>
        </p:nvGraphicFramePr>
        <p:xfrm>
          <a:off x="5083421" y="914400"/>
          <a:ext cx="3355729" cy="3993173"/>
        </p:xfrm>
        <a:graphic>
          <a:graphicData uri="http://schemas.openxmlformats.org/drawingml/2006/chart">
            <c:chart xmlns:c="http://schemas.openxmlformats.org/drawingml/2006/chart" xmlns:r="http://schemas.openxmlformats.org/officeDocument/2006/relationships" r:id="rId4"/>
          </a:graphicData>
        </a:graphic>
      </p:graphicFrame>
      <p:sp>
        <p:nvSpPr>
          <p:cNvPr id="647171" name="Title 1"/>
          <p:cNvSpPr>
            <a:spLocks noGrp="1"/>
          </p:cNvSpPr>
          <p:nvPr>
            <p:ph type="title"/>
          </p:nvPr>
        </p:nvSpPr>
        <p:spPr>
          <a:xfrm>
            <a:off x="0" y="0"/>
            <a:ext cx="9144000" cy="838200"/>
          </a:xfrm>
        </p:spPr>
        <p:txBody>
          <a:bodyPr/>
          <a:lstStyle/>
          <a:p>
            <a:r>
              <a:rPr lang="en-US" altLang="en-US" smtClean="0"/>
              <a:t>   Performance &amp; Power Consumption  </a:t>
            </a:r>
          </a:p>
        </p:txBody>
      </p:sp>
      <p:sp>
        <p:nvSpPr>
          <p:cNvPr id="23" name="TextBox 1"/>
          <p:cNvSpPr txBox="1"/>
          <p:nvPr/>
        </p:nvSpPr>
        <p:spPr>
          <a:xfrm>
            <a:off x="2241550" y="1000125"/>
            <a:ext cx="1257300" cy="466725"/>
          </a:xfrm>
          <a:prstGeom prst="rect">
            <a:avLst/>
          </a:prstGeom>
          <a:noFill/>
        </p:spPr>
        <p:style>
          <a:lnRef idx="0">
            <a:scrgbClr r="0" g="0" b="0"/>
          </a:lnRef>
          <a:fillRef idx="0">
            <a:scrgbClr r="0" g="0" b="0"/>
          </a:fillRef>
          <a:effectRef idx="0">
            <a:scrgbClr r="0" g="0" b="0"/>
          </a:effectRef>
          <a:fontRef idx="minor">
            <a:schemeClr val="tx1"/>
          </a:fontRef>
        </p:style>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200" b="1">
                <a:solidFill>
                  <a:srgbClr val="4F6228"/>
                </a:solidFill>
                <a:latin typeface="Calibri" panose="020F0502020204030204" pitchFamily="34" charset="0"/>
              </a:rPr>
              <a:t>11.5%</a:t>
            </a:r>
          </a:p>
          <a:p>
            <a:pPr algn="ctr" eaLnBrk="1" hangingPunct="1"/>
            <a:endParaRPr lang="en-US" altLang="en-US" sz="2200" b="1">
              <a:solidFill>
                <a:srgbClr val="4F6228"/>
              </a:solidFill>
              <a:latin typeface="Calibri" panose="020F0502020204030204" pitchFamily="34" charset="0"/>
            </a:endParaRPr>
          </a:p>
        </p:txBody>
      </p:sp>
      <p:sp>
        <p:nvSpPr>
          <p:cNvPr id="19" name="Rectangle 18"/>
          <p:cNvSpPr/>
          <p:nvPr/>
        </p:nvSpPr>
        <p:spPr>
          <a:xfrm rot="16200000">
            <a:off x="-1262062" y="2514600"/>
            <a:ext cx="3657600" cy="6096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600" b="1" dirty="0">
                <a:solidFill>
                  <a:prstClr val="black"/>
                </a:solidFill>
              </a:rPr>
              <a:t>Normalized Performance</a:t>
            </a:r>
          </a:p>
        </p:txBody>
      </p:sp>
      <p:sp>
        <p:nvSpPr>
          <p:cNvPr id="20" name="Rectangle 19"/>
          <p:cNvSpPr/>
          <p:nvPr/>
        </p:nvSpPr>
        <p:spPr>
          <a:xfrm>
            <a:off x="566738" y="4837113"/>
            <a:ext cx="3548062" cy="4572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2600" b="1" dirty="0">
                <a:solidFill>
                  <a:prstClr val="black"/>
                </a:solidFill>
              </a:rPr>
              <a:t>Core-Count (Channel)</a:t>
            </a:r>
          </a:p>
        </p:txBody>
      </p:sp>
      <p:sp>
        <p:nvSpPr>
          <p:cNvPr id="26" name="Rectangle 25"/>
          <p:cNvSpPr/>
          <p:nvPr/>
        </p:nvSpPr>
        <p:spPr>
          <a:xfrm rot="16200000">
            <a:off x="3098800" y="2476500"/>
            <a:ext cx="3581400" cy="6096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600" b="1" dirty="0">
                <a:solidFill>
                  <a:prstClr val="black"/>
                </a:solidFill>
              </a:rPr>
              <a:t>Normalized Power</a:t>
            </a:r>
          </a:p>
        </p:txBody>
      </p:sp>
      <p:sp>
        <p:nvSpPr>
          <p:cNvPr id="28" name="Rectangle 27"/>
          <p:cNvSpPr/>
          <p:nvPr/>
        </p:nvSpPr>
        <p:spPr>
          <a:xfrm>
            <a:off x="4953000" y="4837113"/>
            <a:ext cx="3429000" cy="4572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2600" b="1" dirty="0">
                <a:solidFill>
                  <a:prstClr val="black"/>
                </a:solidFill>
              </a:rPr>
              <a:t>Core-Count (Channel)</a:t>
            </a:r>
          </a:p>
        </p:txBody>
      </p:sp>
      <p:sp>
        <p:nvSpPr>
          <p:cNvPr id="32" name="TextBox 1"/>
          <p:cNvSpPr txBox="1"/>
          <p:nvPr/>
        </p:nvSpPr>
        <p:spPr>
          <a:xfrm>
            <a:off x="3149600" y="1000125"/>
            <a:ext cx="1069975" cy="466725"/>
          </a:xfrm>
          <a:prstGeom prst="rect">
            <a:avLst/>
          </a:prstGeom>
          <a:noFill/>
        </p:spPr>
        <p:style>
          <a:lnRef idx="0">
            <a:scrgbClr r="0" g="0" b="0"/>
          </a:lnRef>
          <a:fillRef idx="0">
            <a:scrgbClr r="0" g="0" b="0"/>
          </a:fillRef>
          <a:effectRef idx="0">
            <a:scrgbClr r="0" g="0" b="0"/>
          </a:effectRef>
          <a:fontRef idx="minor">
            <a:schemeClr val="tx1"/>
          </a:fontRef>
        </p:style>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200" b="1">
                <a:solidFill>
                  <a:srgbClr val="4F6228"/>
                </a:solidFill>
                <a:latin typeface="Calibri" panose="020F0502020204030204" pitchFamily="34" charset="0"/>
              </a:rPr>
              <a:t>10.7%</a:t>
            </a:r>
          </a:p>
          <a:p>
            <a:pPr algn="ctr" eaLnBrk="1" hangingPunct="1"/>
            <a:endParaRPr lang="en-US" altLang="en-US" sz="2200" b="1">
              <a:solidFill>
                <a:srgbClr val="4F6228"/>
              </a:solidFill>
              <a:latin typeface="Calibri" panose="020F0502020204030204" pitchFamily="34" charset="0"/>
            </a:endParaRPr>
          </a:p>
        </p:txBody>
      </p:sp>
      <p:sp>
        <p:nvSpPr>
          <p:cNvPr id="22" name="TextBox 1"/>
          <p:cNvSpPr txBox="1"/>
          <p:nvPr/>
        </p:nvSpPr>
        <p:spPr>
          <a:xfrm>
            <a:off x="1546225" y="1000125"/>
            <a:ext cx="1069975" cy="466725"/>
          </a:xfrm>
          <a:prstGeom prst="rect">
            <a:avLst/>
          </a:prstGeom>
          <a:noFill/>
        </p:spPr>
        <p:style>
          <a:lnRef idx="0">
            <a:scrgbClr r="0" g="0" b="0"/>
          </a:lnRef>
          <a:fillRef idx="0">
            <a:scrgbClr r="0" g="0" b="0"/>
          </a:fillRef>
          <a:effectRef idx="0">
            <a:scrgbClr r="0" g="0" b="0"/>
          </a:effectRef>
          <a:fontRef idx="minor">
            <a:schemeClr val="tx1"/>
          </a:fontRef>
        </p:style>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200" b="1">
                <a:solidFill>
                  <a:srgbClr val="4F6228"/>
                </a:solidFill>
                <a:latin typeface="Calibri" panose="020F0502020204030204" pitchFamily="34" charset="0"/>
              </a:rPr>
              <a:t>12.4%</a:t>
            </a:r>
          </a:p>
          <a:p>
            <a:pPr algn="ctr" eaLnBrk="1" hangingPunct="1"/>
            <a:endParaRPr lang="en-US" altLang="en-US" sz="2200" b="1">
              <a:solidFill>
                <a:srgbClr val="4F6228"/>
              </a:solidFill>
              <a:latin typeface="Calibri" panose="020F0502020204030204" pitchFamily="34" charset="0"/>
            </a:endParaRPr>
          </a:p>
        </p:txBody>
      </p:sp>
      <p:cxnSp>
        <p:nvCxnSpPr>
          <p:cNvPr id="38" name="Straight Arrow Connector 37"/>
          <p:cNvCxnSpPr/>
          <p:nvPr/>
        </p:nvCxnSpPr>
        <p:spPr>
          <a:xfrm flipH="1">
            <a:off x="1590675" y="1676400"/>
            <a:ext cx="2438400" cy="0"/>
          </a:xfrm>
          <a:prstGeom prst="straightConnector1">
            <a:avLst/>
          </a:prstGeom>
          <a:ln w="50800" cap="rnd">
            <a:solidFill>
              <a:schemeClr val="tx2">
                <a:lumMod val="75000"/>
              </a:schemeClr>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5838825" y="1676400"/>
            <a:ext cx="2438400" cy="0"/>
          </a:xfrm>
          <a:prstGeom prst="straightConnector1">
            <a:avLst/>
          </a:prstGeom>
          <a:ln w="50800" cap="rnd">
            <a:solidFill>
              <a:schemeClr val="tx2">
                <a:lumMod val="75000"/>
              </a:schemeClr>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40" name="TextBox 1"/>
          <p:cNvSpPr txBox="1"/>
          <p:nvPr/>
        </p:nvSpPr>
        <p:spPr>
          <a:xfrm>
            <a:off x="5805488" y="1289050"/>
            <a:ext cx="990600" cy="387350"/>
          </a:xfrm>
          <a:prstGeom prst="rect">
            <a:avLst/>
          </a:prstGeom>
          <a:noFill/>
        </p:spPr>
        <p:style>
          <a:lnRef idx="0">
            <a:scrgbClr r="0" g="0" b="0"/>
          </a:lnRef>
          <a:fillRef idx="0">
            <a:scrgbClr r="0" g="0" b="0"/>
          </a:fillRef>
          <a:effectRef idx="0">
            <a:scrgbClr r="0" g="0" b="0"/>
          </a:effectRef>
          <a:fontRef idx="minor">
            <a:schemeClr val="tx1"/>
          </a:fontRef>
        </p:style>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200" b="1">
                <a:solidFill>
                  <a:srgbClr val="4F6228"/>
                </a:solidFill>
                <a:latin typeface="Calibri" panose="020F0502020204030204" pitchFamily="34" charset="0"/>
              </a:rPr>
              <a:t>–23%</a:t>
            </a:r>
          </a:p>
          <a:p>
            <a:pPr algn="ctr" eaLnBrk="1" hangingPunct="1"/>
            <a:endParaRPr lang="en-US" altLang="en-US" sz="2200" b="1">
              <a:solidFill>
                <a:srgbClr val="4F6228"/>
              </a:solidFill>
              <a:latin typeface="Calibri" panose="020F0502020204030204" pitchFamily="34" charset="0"/>
            </a:endParaRPr>
          </a:p>
        </p:txBody>
      </p:sp>
      <p:sp>
        <p:nvSpPr>
          <p:cNvPr id="41" name="Down Arrow 40"/>
          <p:cNvSpPr>
            <a:spLocks noChangeArrowheads="1"/>
          </p:cNvSpPr>
          <p:nvPr/>
        </p:nvSpPr>
        <p:spPr bwMode="auto">
          <a:xfrm>
            <a:off x="6175375" y="1676400"/>
            <a:ext cx="233363" cy="638175"/>
          </a:xfrm>
          <a:prstGeom prst="downArrow">
            <a:avLst>
              <a:gd name="adj1" fmla="val 50000"/>
              <a:gd name="adj2" fmla="val 50060"/>
            </a:avLst>
          </a:prstGeom>
          <a:solidFill>
            <a:srgbClr val="4F6228"/>
          </a:solidFill>
          <a:ln w="9525">
            <a:solidFill>
              <a:srgbClr val="4F6228"/>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200">
              <a:solidFill>
                <a:srgbClr val="FFFFFF"/>
              </a:solidFill>
              <a:latin typeface="Calibri" panose="020F0502020204030204" pitchFamily="34" charset="0"/>
            </a:endParaRPr>
          </a:p>
        </p:txBody>
      </p:sp>
      <p:sp>
        <p:nvSpPr>
          <p:cNvPr id="42" name="Down Arrow 41"/>
          <p:cNvSpPr>
            <a:spLocks noChangeArrowheads="1"/>
          </p:cNvSpPr>
          <p:nvPr/>
        </p:nvSpPr>
        <p:spPr bwMode="auto">
          <a:xfrm>
            <a:off x="6981825" y="1682750"/>
            <a:ext cx="233363" cy="669925"/>
          </a:xfrm>
          <a:prstGeom prst="downArrow">
            <a:avLst>
              <a:gd name="adj1" fmla="val 50000"/>
              <a:gd name="adj2" fmla="val 50092"/>
            </a:avLst>
          </a:prstGeom>
          <a:solidFill>
            <a:srgbClr val="4F6228"/>
          </a:solidFill>
          <a:ln w="9525">
            <a:solidFill>
              <a:srgbClr val="4F6228"/>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200">
              <a:solidFill>
                <a:srgbClr val="FFFFFF"/>
              </a:solidFill>
              <a:latin typeface="Calibri" panose="020F0502020204030204" pitchFamily="34" charset="0"/>
            </a:endParaRPr>
          </a:p>
        </p:txBody>
      </p:sp>
      <p:sp>
        <p:nvSpPr>
          <p:cNvPr id="43" name="TextBox 1"/>
          <p:cNvSpPr txBox="1"/>
          <p:nvPr/>
        </p:nvSpPr>
        <p:spPr>
          <a:xfrm>
            <a:off x="6600825" y="1289050"/>
            <a:ext cx="990600" cy="387350"/>
          </a:xfrm>
          <a:prstGeom prst="rect">
            <a:avLst/>
          </a:prstGeom>
          <a:noFill/>
        </p:spPr>
        <p:style>
          <a:lnRef idx="0">
            <a:scrgbClr r="0" g="0" b="0"/>
          </a:lnRef>
          <a:fillRef idx="0">
            <a:scrgbClr r="0" g="0" b="0"/>
          </a:fillRef>
          <a:effectRef idx="0">
            <a:scrgbClr r="0" g="0" b="0"/>
          </a:effectRef>
          <a:fontRef idx="minor">
            <a:schemeClr val="tx1"/>
          </a:fontRef>
        </p:style>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200" b="1">
                <a:solidFill>
                  <a:srgbClr val="4F6228"/>
                </a:solidFill>
                <a:latin typeface="Calibri" panose="020F0502020204030204" pitchFamily="34" charset="0"/>
              </a:rPr>
              <a:t>–24%</a:t>
            </a:r>
          </a:p>
          <a:p>
            <a:pPr algn="ctr" eaLnBrk="1" hangingPunct="1"/>
            <a:endParaRPr lang="en-US" altLang="en-US" sz="2200" b="1">
              <a:solidFill>
                <a:srgbClr val="4F6228"/>
              </a:solidFill>
              <a:latin typeface="Calibri" panose="020F0502020204030204" pitchFamily="34" charset="0"/>
            </a:endParaRPr>
          </a:p>
        </p:txBody>
      </p:sp>
      <p:sp>
        <p:nvSpPr>
          <p:cNvPr id="44" name="Down Arrow 43"/>
          <p:cNvSpPr>
            <a:spLocks noChangeArrowheads="1"/>
          </p:cNvSpPr>
          <p:nvPr/>
        </p:nvSpPr>
        <p:spPr bwMode="auto">
          <a:xfrm>
            <a:off x="7781925" y="1682750"/>
            <a:ext cx="233363" cy="720725"/>
          </a:xfrm>
          <a:prstGeom prst="downArrow">
            <a:avLst>
              <a:gd name="adj1" fmla="val 50000"/>
              <a:gd name="adj2" fmla="val 50144"/>
            </a:avLst>
          </a:prstGeom>
          <a:solidFill>
            <a:srgbClr val="4F6228"/>
          </a:solidFill>
          <a:ln w="9525">
            <a:solidFill>
              <a:srgbClr val="4F6228"/>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200">
              <a:solidFill>
                <a:srgbClr val="FFFFFF"/>
              </a:solidFill>
              <a:latin typeface="Calibri" panose="020F0502020204030204" pitchFamily="34" charset="0"/>
            </a:endParaRPr>
          </a:p>
        </p:txBody>
      </p:sp>
      <p:sp>
        <p:nvSpPr>
          <p:cNvPr id="45" name="TextBox 1"/>
          <p:cNvSpPr txBox="1"/>
          <p:nvPr/>
        </p:nvSpPr>
        <p:spPr>
          <a:xfrm>
            <a:off x="7400925" y="1295400"/>
            <a:ext cx="990600" cy="387350"/>
          </a:xfrm>
          <a:prstGeom prst="rect">
            <a:avLst/>
          </a:prstGeom>
          <a:noFill/>
        </p:spPr>
        <p:style>
          <a:lnRef idx="0">
            <a:scrgbClr r="0" g="0" b="0"/>
          </a:lnRef>
          <a:fillRef idx="0">
            <a:scrgbClr r="0" g="0" b="0"/>
          </a:fillRef>
          <a:effectRef idx="0">
            <a:scrgbClr r="0" g="0" b="0"/>
          </a:effectRef>
          <a:fontRef idx="minor">
            <a:schemeClr val="tx1"/>
          </a:fontRef>
        </p:style>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200" b="1">
                <a:solidFill>
                  <a:srgbClr val="4F6228"/>
                </a:solidFill>
                <a:latin typeface="Calibri" panose="020F0502020204030204" pitchFamily="34" charset="0"/>
              </a:rPr>
              <a:t>–26%</a:t>
            </a:r>
          </a:p>
          <a:p>
            <a:pPr algn="ctr" eaLnBrk="1" hangingPunct="1"/>
            <a:endParaRPr lang="en-US" altLang="en-US" sz="2200" b="1">
              <a:solidFill>
                <a:srgbClr val="4F6228"/>
              </a:solidFill>
              <a:latin typeface="Calibri" panose="020F0502020204030204" pitchFamily="34" charset="0"/>
            </a:endParaRPr>
          </a:p>
        </p:txBody>
      </p:sp>
      <p:sp>
        <p:nvSpPr>
          <p:cNvPr id="46" name="TextBox 45"/>
          <p:cNvSpPr txBox="1"/>
          <p:nvPr/>
        </p:nvSpPr>
        <p:spPr>
          <a:xfrm>
            <a:off x="314325" y="5322888"/>
            <a:ext cx="8601075" cy="1077912"/>
          </a:xfrm>
          <a:prstGeom prst="rect">
            <a:avLst/>
          </a:prstGeom>
          <a:noFill/>
        </p:spPr>
        <p:txBody>
          <a:bodyPr>
            <a:spAutoFit/>
          </a:bodyPr>
          <a:lstStyle/>
          <a:p>
            <a:pPr fontAlgn="auto">
              <a:spcBef>
                <a:spcPts val="0"/>
              </a:spcBef>
              <a:spcAft>
                <a:spcPts val="0"/>
              </a:spcAft>
              <a:defRPr/>
            </a:pPr>
            <a:r>
              <a:rPr lang="en-US" sz="3200" b="1" i="1" dirty="0">
                <a:solidFill>
                  <a:srgbClr val="4F81BD">
                    <a:lumMod val="75000"/>
                  </a:srgbClr>
                </a:solidFill>
                <a:latin typeface="Calibri"/>
                <a:ea typeface="+mn-ea"/>
              </a:rPr>
              <a:t>Using near segment as a cache improves performance and reduces power consumption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28" grpId="0"/>
      <p:bldP spid="32" grpId="0"/>
      <p:bldP spid="22" grpId="0"/>
      <p:bldP spid="40" grpId="0"/>
      <p:bldP spid="41" grpId="0" animBg="1"/>
      <p:bldP spid="42" grpId="0" animBg="1"/>
      <p:bldP spid="43" grpId="0"/>
      <p:bldP spid="44" grpId="0" animBg="1"/>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5" name="Title 1"/>
          <p:cNvSpPr>
            <a:spLocks noGrp="1"/>
          </p:cNvSpPr>
          <p:nvPr>
            <p:ph type="title"/>
          </p:nvPr>
        </p:nvSpPr>
        <p:spPr>
          <a:xfrm>
            <a:off x="228600" y="152400"/>
            <a:ext cx="8915400" cy="1066800"/>
          </a:xfrm>
        </p:spPr>
        <p:txBody>
          <a:bodyPr/>
          <a:lstStyle/>
          <a:p>
            <a:r>
              <a:rPr lang="en-US" altLang="en-US" sz="3800" smtClean="0"/>
              <a:t>Memory System: A </a:t>
            </a:r>
            <a:r>
              <a:rPr lang="en-US" altLang="en-US" sz="3800" b="1" i="1" smtClean="0"/>
              <a:t>Shared Resource </a:t>
            </a:r>
            <a:r>
              <a:rPr lang="en-US" altLang="en-US" sz="3800" smtClean="0"/>
              <a:t>View</a:t>
            </a:r>
          </a:p>
        </p:txBody>
      </p:sp>
      <p:sp>
        <p:nvSpPr>
          <p:cNvPr id="574466" name="Content Placeholder 2"/>
          <p:cNvSpPr>
            <a:spLocks noGrp="1"/>
          </p:cNvSpPr>
          <p:nvPr>
            <p:ph idx="1"/>
          </p:nvPr>
        </p:nvSpPr>
        <p:spPr>
          <a:xfrm>
            <a:off x="228600" y="996950"/>
            <a:ext cx="8610600" cy="5194300"/>
          </a:xfrm>
        </p:spPr>
        <p:txBody>
          <a:bodyPr/>
          <a:lstStyle/>
          <a:p>
            <a:endParaRPr lang="en-US" altLang="en-US" smtClean="0"/>
          </a:p>
        </p:txBody>
      </p:sp>
      <p:sp>
        <p:nvSpPr>
          <p:cNvPr id="57446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AFD6579-297F-4EEB-9031-B619C431D9B9}" type="slidenum">
              <a:rPr lang="en-US" altLang="en-US" sz="1600">
                <a:solidFill>
                  <a:srgbClr val="000000"/>
                </a:solidFill>
                <a:latin typeface="Garamond" panose="02020404030301010803" pitchFamily="18" charset="0"/>
              </a:rPr>
              <a:pPr eaLnBrk="1" hangingPunct="1"/>
              <a:t>8</a:t>
            </a:fld>
            <a:endParaRPr lang="en-US" altLang="en-US" sz="1600">
              <a:solidFill>
                <a:srgbClr val="000000"/>
              </a:solidFill>
              <a:latin typeface="Garamond" panose="02020404030301010803" pitchFamily="18" charset="0"/>
            </a:endParaRPr>
          </a:p>
        </p:txBody>
      </p:sp>
      <p:sp>
        <p:nvSpPr>
          <p:cNvPr id="20486" name="TextBox 5"/>
          <p:cNvSpPr txBox="1">
            <a:spLocks noChangeArrowheads="1"/>
          </p:cNvSpPr>
          <p:nvPr/>
        </p:nvSpPr>
        <p:spPr bwMode="auto">
          <a:xfrm>
            <a:off x="963613" y="1108075"/>
            <a:ext cx="2286000" cy="533400"/>
          </a:xfrm>
          <a:prstGeom prst="rect">
            <a:avLst/>
          </a:prstGeom>
          <a:solidFill>
            <a:schemeClr val="bg1"/>
          </a:solidFill>
          <a:ln w="9525">
            <a:noFill/>
            <a:miter lim="800000"/>
            <a:headEnd/>
            <a:tailEnd/>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Tahoma" panose="020B0604030504040204" pitchFamily="34" charset="0"/>
            </a:endParaRPr>
          </a:p>
        </p:txBody>
      </p:sp>
      <p:pic>
        <p:nvPicPr>
          <p:cNvPr id="574469" name="Picture 6" descr="many-core3.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150" y="1066800"/>
            <a:ext cx="6146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470" name="Picture 23" descr="http://i.ehow.com/images/a04/ac/qb/format-hard-drive-xp-800X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66144">
            <a:off x="7196138" y="2425700"/>
            <a:ext cx="21240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1"/>
          <p:cNvSpPr>
            <a:spLocks noChangeShapeType="1"/>
          </p:cNvSpPr>
          <p:nvPr/>
        </p:nvSpPr>
        <p:spPr bwMode="auto">
          <a:xfrm>
            <a:off x="6584950" y="3470275"/>
            <a:ext cx="1044575" cy="0"/>
          </a:xfrm>
          <a:prstGeom prst="line">
            <a:avLst/>
          </a:prstGeom>
          <a:noFill/>
          <a:ln w="38100">
            <a:solidFill>
              <a:srgbClr val="993300"/>
            </a:solidFill>
            <a:round/>
            <a:headEnd type="triangle" w="med" len="med"/>
            <a:tailEnd type="triangle" w="med" len="med"/>
          </a:ln>
          <a:effectLst/>
        </p:spPr>
        <p:txBody>
          <a:bodyPr wrap="none" lIns="64008" tIns="32004" rIns="64008" bIns="32004" anchor="ct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574472" name="Text Box 24" descr="90%"/>
          <p:cNvSpPr txBox="1">
            <a:spLocks noChangeArrowheads="1"/>
          </p:cNvSpPr>
          <p:nvPr/>
        </p:nvSpPr>
        <p:spPr bwMode="auto">
          <a:xfrm>
            <a:off x="7627938" y="4189413"/>
            <a:ext cx="9382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800">
                <a:solidFill>
                  <a:srgbClr val="000000"/>
                </a:solidFill>
                <a:cs typeface="Arial" panose="020B0604020202020204" pitchFamily="34" charset="0"/>
              </a:rPr>
              <a:t>Storage</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3" name="Title 1"/>
          <p:cNvSpPr>
            <a:spLocks noGrp="1"/>
          </p:cNvSpPr>
          <p:nvPr>
            <p:ph type="title"/>
          </p:nvPr>
        </p:nvSpPr>
        <p:spPr/>
        <p:txBody>
          <a:bodyPr/>
          <a:lstStyle/>
          <a:p>
            <a:r>
              <a:rPr lang="en-US" altLang="en-US" smtClean="0"/>
              <a:t>Tolerating DRAM: Example Techniques</a:t>
            </a:r>
          </a:p>
        </p:txBody>
      </p:sp>
      <p:sp>
        <p:nvSpPr>
          <p:cNvPr id="3" name="Content Placeholder 2"/>
          <p:cNvSpPr>
            <a:spLocks noGrp="1"/>
          </p:cNvSpPr>
          <p:nvPr>
            <p:ph idx="1"/>
          </p:nvPr>
        </p:nvSpPr>
        <p:spPr>
          <a:xfrm>
            <a:off x="228600" y="1196975"/>
            <a:ext cx="8610600" cy="4876800"/>
          </a:xfrm>
        </p:spPr>
        <p:txBody>
          <a:bodyPr/>
          <a:lstStyle/>
          <a:p>
            <a:r>
              <a:rPr lang="en-US" altLang="en-US" smtClean="0"/>
              <a:t>Retention-Aware DRAM Refresh: </a:t>
            </a:r>
            <a:r>
              <a:rPr lang="en-US" altLang="en-US" smtClean="0">
                <a:solidFill>
                  <a:srgbClr val="0000FF"/>
                </a:solidFill>
              </a:rPr>
              <a:t>Reducing Refresh Impact</a:t>
            </a:r>
          </a:p>
          <a:p>
            <a:endParaRPr lang="en-US" altLang="en-US" smtClean="0">
              <a:solidFill>
                <a:srgbClr val="0000FF"/>
              </a:solidFill>
            </a:endParaRPr>
          </a:p>
          <a:p>
            <a:r>
              <a:rPr lang="en-US" altLang="en-US" smtClean="0"/>
              <a:t>Refresh Access Parallelization: </a:t>
            </a:r>
            <a:r>
              <a:rPr lang="en-US" altLang="en-US" smtClean="0">
                <a:solidFill>
                  <a:srgbClr val="0000FF"/>
                </a:solidFill>
              </a:rPr>
              <a:t>Reducing Refresh Impact</a:t>
            </a:r>
          </a:p>
          <a:p>
            <a:pPr>
              <a:buFont typeface="Wingdings" panose="05000000000000000000" pitchFamily="2" charset="2"/>
              <a:buNone/>
            </a:pPr>
            <a:endParaRPr lang="en-US" altLang="en-US" smtClean="0">
              <a:solidFill>
                <a:srgbClr val="0000FF"/>
              </a:solidFill>
            </a:endParaRPr>
          </a:p>
          <a:p>
            <a:r>
              <a:rPr lang="en-US" altLang="en-US" smtClean="0"/>
              <a:t>Tiered-Latency DRAM: </a:t>
            </a:r>
            <a:r>
              <a:rPr lang="en-US" altLang="en-US" smtClean="0">
                <a:solidFill>
                  <a:srgbClr val="0000FF"/>
                </a:solidFill>
              </a:rPr>
              <a:t>Reducing DRAM Latency</a:t>
            </a:r>
          </a:p>
          <a:p>
            <a:endParaRPr lang="en-US" altLang="en-US" smtClean="0"/>
          </a:p>
          <a:p>
            <a:r>
              <a:rPr lang="en-US" altLang="en-US" smtClean="0"/>
              <a:t>RowClone: </a:t>
            </a:r>
            <a:r>
              <a:rPr lang="en-US" altLang="en-US" smtClean="0">
                <a:solidFill>
                  <a:srgbClr val="0000FF"/>
                </a:solidFill>
              </a:rPr>
              <a:t>Accelerating Page Copy and Initialization </a:t>
            </a:r>
          </a:p>
          <a:p>
            <a:endParaRPr lang="en-US" altLang="en-US" smtClean="0"/>
          </a:p>
          <a:p>
            <a:r>
              <a:rPr lang="en-US" altLang="en-US" smtClean="0"/>
              <a:t>Subarray-Level Parallelism: </a:t>
            </a:r>
            <a:r>
              <a:rPr lang="en-US" altLang="en-US" smtClean="0">
                <a:solidFill>
                  <a:srgbClr val="0000FF"/>
                </a:solidFill>
              </a:rPr>
              <a:t>Reducing Bank Conflict Impact</a:t>
            </a:r>
          </a:p>
          <a:p>
            <a:endParaRPr lang="en-US" altLang="en-US" smtClean="0">
              <a:solidFill>
                <a:srgbClr val="0000FF"/>
              </a:solidFill>
            </a:endParaRPr>
          </a:p>
          <a:p>
            <a:r>
              <a:rPr lang="en-US" altLang="en-US" smtClean="0"/>
              <a:t>Base-Delta-Immediate Compression and Linearly Compressed Pages:</a:t>
            </a:r>
            <a:r>
              <a:rPr lang="en-US" altLang="en-US" smtClean="0">
                <a:solidFill>
                  <a:srgbClr val="0000FF"/>
                </a:solidFill>
              </a:rPr>
              <a:t> Efficient Cache &amp; Memory Compression</a:t>
            </a:r>
          </a:p>
          <a:p>
            <a:pPr>
              <a:buFont typeface="Wingdings" panose="05000000000000000000" pitchFamily="2" charset="2"/>
              <a:buNone/>
            </a:pPr>
            <a:endParaRPr lang="en-US" altLang="en-US" smtClean="0"/>
          </a:p>
        </p:txBody>
      </p:sp>
      <p:sp>
        <p:nvSpPr>
          <p:cNvPr id="6481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3A832DE-60A4-4DDB-8D48-33C4CE12E572}" type="slidenum">
              <a:rPr lang="en-US" altLang="en-US" sz="1600">
                <a:solidFill>
                  <a:srgbClr val="000000"/>
                </a:solidFill>
                <a:latin typeface="Garamond" panose="02020404030301010803" pitchFamily="18" charset="0"/>
              </a:rPr>
              <a:pPr eaLnBrk="1" hangingPunct="1"/>
              <a:t>80</a:t>
            </a:fld>
            <a:endParaRPr lang="en-US" altLang="en-US" sz="1600">
              <a:solidFill>
                <a:srgbClr val="000000"/>
              </a:solidFill>
              <a:latin typeface="Garamond" panose="02020404030301010803" pitchFamily="18" charset="0"/>
            </a:endParaRPr>
          </a:p>
        </p:txBody>
      </p:sp>
      <p:sp>
        <p:nvSpPr>
          <p:cNvPr id="6" name="Rectangle 5"/>
          <p:cNvSpPr/>
          <p:nvPr/>
        </p:nvSpPr>
        <p:spPr>
          <a:xfrm>
            <a:off x="539750" y="3830638"/>
            <a:ext cx="7200900" cy="503237"/>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Tahom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7" name="Title 1"/>
          <p:cNvSpPr>
            <a:spLocks noGrp="1"/>
          </p:cNvSpPr>
          <p:nvPr>
            <p:ph type="title"/>
          </p:nvPr>
        </p:nvSpPr>
        <p:spPr>
          <a:xfrm>
            <a:off x="457200" y="53975"/>
            <a:ext cx="8229600" cy="1143000"/>
          </a:xfrm>
        </p:spPr>
        <p:txBody>
          <a:bodyPr/>
          <a:lstStyle/>
          <a:p>
            <a:r>
              <a:rPr lang="en-US" altLang="en-US" sz="4000" smtClean="0">
                <a:solidFill>
                  <a:srgbClr val="1A5712"/>
                </a:solidFill>
                <a:latin typeface="Garamond" panose="02020404030301010803" pitchFamily="18" charset="0"/>
              </a:rPr>
              <a:t>Today’s Memory: Bulk Data Copy</a:t>
            </a:r>
          </a:p>
        </p:txBody>
      </p:sp>
      <p:sp>
        <p:nvSpPr>
          <p:cNvPr id="4" name="Rectangle 3"/>
          <p:cNvSpPr/>
          <p:nvPr/>
        </p:nvSpPr>
        <p:spPr bwMode="auto">
          <a:xfrm>
            <a:off x="7042150" y="1528763"/>
            <a:ext cx="1350963" cy="395763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000" b="1">
                <a:solidFill>
                  <a:srgbClr val="000000"/>
                </a:solidFill>
              </a:rPr>
              <a:t>Memory</a:t>
            </a:r>
          </a:p>
          <a:p>
            <a:pPr algn="ctr" eaLnBrk="1" hangingPunct="1"/>
            <a:endParaRPr lang="en-US" altLang="en-US">
              <a:solidFill>
                <a:srgbClr val="000000"/>
              </a:solidFill>
              <a:latin typeface="Calibri" panose="020F0502020204030204" pitchFamily="34" charset="0"/>
            </a:endParaRPr>
          </a:p>
          <a:p>
            <a:pPr algn="ctr" eaLnBrk="1" hangingPunct="1"/>
            <a:endParaRPr lang="en-US" altLang="en-US" b="1">
              <a:solidFill>
                <a:srgbClr val="000000"/>
              </a:solidFill>
            </a:endParaRPr>
          </a:p>
          <a:p>
            <a:pPr algn="ctr" eaLnBrk="1" hangingPunct="1"/>
            <a:endParaRPr lang="en-US" altLang="en-US">
              <a:solidFill>
                <a:srgbClr val="000000"/>
              </a:solidFill>
              <a:latin typeface="Calibri" panose="020F0502020204030204" pitchFamily="34" charset="0"/>
            </a:endParaRPr>
          </a:p>
          <a:p>
            <a:pPr algn="ctr" eaLnBrk="1" hangingPunct="1"/>
            <a:endParaRPr lang="en-US" altLang="en-US" b="1">
              <a:solidFill>
                <a:srgbClr val="000000"/>
              </a:solidFill>
            </a:endParaRPr>
          </a:p>
          <a:p>
            <a:pPr algn="ctr" eaLnBrk="1" hangingPunct="1"/>
            <a:endParaRPr lang="en-US" altLang="en-US">
              <a:solidFill>
                <a:srgbClr val="000000"/>
              </a:solidFill>
              <a:latin typeface="Calibri" panose="020F0502020204030204" pitchFamily="34" charset="0"/>
            </a:endParaRPr>
          </a:p>
          <a:p>
            <a:pPr algn="ctr" eaLnBrk="1" hangingPunct="1"/>
            <a:endParaRPr lang="en-US" altLang="en-US" b="1">
              <a:solidFill>
                <a:srgbClr val="000000"/>
              </a:solidFill>
            </a:endParaRPr>
          </a:p>
          <a:p>
            <a:pPr algn="ctr" eaLnBrk="1" hangingPunct="1"/>
            <a:endParaRPr lang="en-US" altLang="en-US" b="1">
              <a:solidFill>
                <a:srgbClr val="000000"/>
              </a:solidFill>
            </a:endParaRPr>
          </a:p>
        </p:txBody>
      </p:sp>
      <p:sp>
        <p:nvSpPr>
          <p:cNvPr id="5" name="Rectangle 4"/>
          <p:cNvSpPr/>
          <p:nvPr/>
        </p:nvSpPr>
        <p:spPr bwMode="auto">
          <a:xfrm>
            <a:off x="490538" y="2517775"/>
            <a:ext cx="4640262" cy="1979613"/>
          </a:xfrm>
          <a:prstGeom prst="rect">
            <a:avLst/>
          </a:prstGeom>
          <a:noFill/>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3200" b="1">
              <a:solidFill>
                <a:srgbClr val="000000"/>
              </a:solidFill>
            </a:endParaRPr>
          </a:p>
        </p:txBody>
      </p:sp>
      <p:cxnSp>
        <p:nvCxnSpPr>
          <p:cNvPr id="649220" name="Straight Connector 5"/>
          <p:cNvCxnSpPr>
            <a:cxnSpLocks noChangeShapeType="1"/>
          </p:cNvCxnSpPr>
          <p:nvPr/>
        </p:nvCxnSpPr>
        <p:spPr bwMode="auto">
          <a:xfrm>
            <a:off x="1801813" y="3506788"/>
            <a:ext cx="136525" cy="0"/>
          </a:xfrm>
          <a:prstGeom prst="line">
            <a:avLst/>
          </a:prstGeom>
          <a:noFill/>
          <a:ln w="9525">
            <a:solidFill>
              <a:schemeClr val="tx1"/>
            </a:solidFill>
            <a:round/>
            <a:headEnd/>
            <a:tailEnd/>
          </a:ln>
        </p:spPr>
      </p:cxnSp>
      <p:cxnSp>
        <p:nvCxnSpPr>
          <p:cNvPr id="649221" name="Straight Connector 6"/>
          <p:cNvCxnSpPr>
            <a:cxnSpLocks noChangeShapeType="1"/>
          </p:cNvCxnSpPr>
          <p:nvPr/>
        </p:nvCxnSpPr>
        <p:spPr bwMode="auto">
          <a:xfrm>
            <a:off x="2443163" y="3506788"/>
            <a:ext cx="85725" cy="0"/>
          </a:xfrm>
          <a:prstGeom prst="line">
            <a:avLst/>
          </a:prstGeom>
          <a:noFill/>
          <a:ln w="9525">
            <a:solidFill>
              <a:schemeClr val="tx1"/>
            </a:solidFill>
            <a:round/>
            <a:headEnd/>
            <a:tailEnd/>
          </a:ln>
        </p:spPr>
      </p:cxnSp>
      <p:cxnSp>
        <p:nvCxnSpPr>
          <p:cNvPr id="649222" name="Straight Connector 7"/>
          <p:cNvCxnSpPr>
            <a:cxnSpLocks noChangeShapeType="1"/>
          </p:cNvCxnSpPr>
          <p:nvPr/>
        </p:nvCxnSpPr>
        <p:spPr bwMode="auto">
          <a:xfrm>
            <a:off x="3194050" y="3506788"/>
            <a:ext cx="90488" cy="0"/>
          </a:xfrm>
          <a:prstGeom prst="line">
            <a:avLst/>
          </a:prstGeom>
          <a:noFill/>
          <a:ln w="9525">
            <a:solidFill>
              <a:schemeClr val="tx1"/>
            </a:solidFill>
            <a:round/>
            <a:headEnd/>
            <a:tailEnd/>
          </a:ln>
        </p:spPr>
      </p:cxnSp>
      <p:cxnSp>
        <p:nvCxnSpPr>
          <p:cNvPr id="649223" name="Straight Connector 8"/>
          <p:cNvCxnSpPr>
            <a:cxnSpLocks noChangeShapeType="1"/>
          </p:cNvCxnSpPr>
          <p:nvPr/>
        </p:nvCxnSpPr>
        <p:spPr bwMode="auto">
          <a:xfrm>
            <a:off x="4162425" y="3506788"/>
            <a:ext cx="114300" cy="0"/>
          </a:xfrm>
          <a:prstGeom prst="line">
            <a:avLst/>
          </a:prstGeom>
          <a:noFill/>
          <a:ln w="9525">
            <a:solidFill>
              <a:schemeClr val="tx1"/>
            </a:solidFill>
            <a:round/>
            <a:headEnd/>
            <a:tailEnd/>
          </a:ln>
        </p:spPr>
      </p:cxnSp>
      <p:sp>
        <p:nvSpPr>
          <p:cNvPr id="10" name="Rectangle 9"/>
          <p:cNvSpPr/>
          <p:nvPr/>
        </p:nvSpPr>
        <p:spPr bwMode="auto">
          <a:xfrm>
            <a:off x="4276725" y="3230563"/>
            <a:ext cx="663575" cy="554037"/>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2000" b="1" dirty="0">
                <a:solidFill>
                  <a:prstClr val="black"/>
                </a:solidFill>
                <a:latin typeface="Arial" charset="0"/>
              </a:rPr>
              <a:t>MC</a:t>
            </a:r>
          </a:p>
        </p:txBody>
      </p:sp>
      <p:sp>
        <p:nvSpPr>
          <p:cNvPr id="11" name="Rectangle 10"/>
          <p:cNvSpPr/>
          <p:nvPr/>
        </p:nvSpPr>
        <p:spPr bwMode="auto">
          <a:xfrm>
            <a:off x="3284538" y="2768600"/>
            <a:ext cx="877887" cy="147796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nchor="ctr"/>
          <a:lstStyle/>
          <a:p>
            <a:pPr algn="ctr">
              <a:defRPr/>
            </a:pPr>
            <a:r>
              <a:rPr lang="en-US" sz="2000" b="1" dirty="0">
                <a:solidFill>
                  <a:prstClr val="black"/>
                </a:solidFill>
                <a:latin typeface="Arial" charset="0"/>
                <a:ea typeface="+mn-ea"/>
              </a:rPr>
              <a:t>L3</a:t>
            </a:r>
          </a:p>
        </p:txBody>
      </p:sp>
      <p:sp>
        <p:nvSpPr>
          <p:cNvPr id="12" name="Rectangle 11"/>
          <p:cNvSpPr/>
          <p:nvPr/>
        </p:nvSpPr>
        <p:spPr bwMode="auto">
          <a:xfrm>
            <a:off x="2528888" y="2997200"/>
            <a:ext cx="665162" cy="101917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nchor="ctr"/>
          <a:lstStyle/>
          <a:p>
            <a:pPr algn="ctr">
              <a:defRPr/>
            </a:pPr>
            <a:r>
              <a:rPr lang="en-US" sz="2000" b="1" dirty="0">
                <a:solidFill>
                  <a:prstClr val="black"/>
                </a:solidFill>
                <a:latin typeface="Arial" charset="0"/>
                <a:ea typeface="+mn-ea"/>
              </a:rPr>
              <a:t>L2</a:t>
            </a:r>
          </a:p>
        </p:txBody>
      </p:sp>
      <p:sp>
        <p:nvSpPr>
          <p:cNvPr id="13" name="Rectangle 12"/>
          <p:cNvSpPr/>
          <p:nvPr/>
        </p:nvSpPr>
        <p:spPr bwMode="auto">
          <a:xfrm>
            <a:off x="1938338" y="3186113"/>
            <a:ext cx="504825" cy="6413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nchor="ctr"/>
          <a:lstStyle/>
          <a:p>
            <a:pPr algn="ctr">
              <a:defRPr/>
            </a:pPr>
            <a:r>
              <a:rPr lang="en-US" sz="2000" b="1" dirty="0">
                <a:solidFill>
                  <a:prstClr val="black"/>
                </a:solidFill>
                <a:latin typeface="Arial" charset="0"/>
                <a:ea typeface="+mn-ea"/>
              </a:rPr>
              <a:t>L1</a:t>
            </a:r>
          </a:p>
        </p:txBody>
      </p:sp>
      <p:sp>
        <p:nvSpPr>
          <p:cNvPr id="14" name="Rectangle 13"/>
          <p:cNvSpPr/>
          <p:nvPr/>
        </p:nvSpPr>
        <p:spPr bwMode="auto">
          <a:xfrm>
            <a:off x="695325" y="2927350"/>
            <a:ext cx="1106488" cy="1160463"/>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2000" b="1" dirty="0">
                <a:solidFill>
                  <a:prstClr val="black"/>
                </a:solidFill>
                <a:latin typeface="Arial" charset="0"/>
              </a:rPr>
              <a:t>CPU</a:t>
            </a:r>
          </a:p>
        </p:txBody>
      </p:sp>
      <p:sp>
        <p:nvSpPr>
          <p:cNvPr id="15" name="Left-Right Arrow 14"/>
          <p:cNvSpPr/>
          <p:nvPr/>
        </p:nvSpPr>
        <p:spPr bwMode="auto">
          <a:xfrm>
            <a:off x="5130800" y="3282950"/>
            <a:ext cx="1911350" cy="449263"/>
          </a:xfrm>
          <a:prstGeom prst="leftRightArrow">
            <a:avLst>
              <a:gd name="adj1" fmla="val 50000"/>
              <a:gd name="adj2" fmla="val 25758"/>
            </a:avLst>
          </a:prstGeom>
          <a:solidFill>
            <a:schemeClr val="bg1">
              <a:lumMod val="75000"/>
            </a:schemeClr>
          </a:solidFill>
          <a:ln>
            <a:solidFill>
              <a:schemeClr val="tx1">
                <a:lumMod val="65000"/>
                <a:lumOff val="35000"/>
              </a:schemeClr>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3200" b="1">
              <a:solidFill>
                <a:srgbClr val="000000"/>
              </a:solidFill>
            </a:endParaRPr>
          </a:p>
        </p:txBody>
      </p:sp>
      <p:sp>
        <p:nvSpPr>
          <p:cNvPr id="16" name="Rectangle 15"/>
          <p:cNvSpPr/>
          <p:nvPr/>
        </p:nvSpPr>
        <p:spPr bwMode="auto">
          <a:xfrm>
            <a:off x="7042150" y="2968625"/>
            <a:ext cx="1350963" cy="246063"/>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3200" b="1">
              <a:solidFill>
                <a:srgbClr val="000000"/>
              </a:solidFill>
            </a:endParaRPr>
          </a:p>
        </p:txBody>
      </p:sp>
      <p:sp>
        <p:nvSpPr>
          <p:cNvPr id="17" name="Rectangle 16"/>
          <p:cNvSpPr/>
          <p:nvPr/>
        </p:nvSpPr>
        <p:spPr bwMode="auto">
          <a:xfrm>
            <a:off x="7043738" y="3659188"/>
            <a:ext cx="1349375" cy="257175"/>
          </a:xfrm>
          <a:prstGeom prst="rect">
            <a:avLst/>
          </a:prstGeom>
          <a:solidFill>
            <a:schemeClr val="tx1">
              <a:lumMod val="65000"/>
              <a:lumOff val="35000"/>
            </a:schemeClr>
          </a:solidFill>
          <a:ln>
            <a:solidFill>
              <a:schemeClr val="tx1">
                <a:lumMod val="95000"/>
                <a:lumOff val="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3200" b="1">
              <a:solidFill>
                <a:srgbClr val="000000"/>
              </a:solidFill>
            </a:endParaRPr>
          </a:p>
        </p:txBody>
      </p:sp>
      <p:sp>
        <p:nvSpPr>
          <p:cNvPr id="18" name="Rectangle 17"/>
          <p:cNvSpPr/>
          <p:nvPr/>
        </p:nvSpPr>
        <p:spPr bwMode="auto">
          <a:xfrm>
            <a:off x="7042150" y="2968625"/>
            <a:ext cx="150813" cy="246063"/>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3200" b="1">
              <a:solidFill>
                <a:srgbClr val="000000"/>
              </a:solidFill>
            </a:endParaRPr>
          </a:p>
        </p:txBody>
      </p:sp>
      <p:sp>
        <p:nvSpPr>
          <p:cNvPr id="19" name="Rectangle 18"/>
          <p:cNvSpPr/>
          <p:nvPr/>
        </p:nvSpPr>
        <p:spPr bwMode="auto">
          <a:xfrm>
            <a:off x="7043738" y="3659188"/>
            <a:ext cx="150812" cy="246062"/>
          </a:xfrm>
          <a:prstGeom prst="rect">
            <a:avLst/>
          </a:prstGeom>
          <a:solidFill>
            <a:schemeClr val="tx1">
              <a:lumMod val="65000"/>
              <a:lumOff val="35000"/>
            </a:schemeClr>
          </a:solidFill>
          <a:ln>
            <a:solidFill>
              <a:schemeClr val="tx1">
                <a:lumMod val="95000"/>
                <a:lumOff val="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endParaRPr>
          </a:p>
        </p:txBody>
      </p:sp>
      <p:sp>
        <p:nvSpPr>
          <p:cNvPr id="20" name="Rectangle 19"/>
          <p:cNvSpPr/>
          <p:nvPr/>
        </p:nvSpPr>
        <p:spPr bwMode="auto">
          <a:xfrm>
            <a:off x="7194550" y="2968625"/>
            <a:ext cx="150813" cy="246063"/>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3200" b="1">
              <a:solidFill>
                <a:srgbClr val="000000"/>
              </a:solidFill>
            </a:endParaRPr>
          </a:p>
        </p:txBody>
      </p:sp>
      <p:sp>
        <p:nvSpPr>
          <p:cNvPr id="21" name="Rectangle 20"/>
          <p:cNvSpPr/>
          <p:nvPr/>
        </p:nvSpPr>
        <p:spPr bwMode="auto">
          <a:xfrm>
            <a:off x="1955800" y="3198813"/>
            <a:ext cx="150813" cy="244475"/>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3200" b="1">
              <a:solidFill>
                <a:srgbClr val="000000"/>
              </a:solidFill>
            </a:endParaRPr>
          </a:p>
        </p:txBody>
      </p:sp>
      <p:sp>
        <p:nvSpPr>
          <p:cNvPr id="22" name="Rectangle 21"/>
          <p:cNvSpPr/>
          <p:nvPr/>
        </p:nvSpPr>
        <p:spPr bwMode="auto">
          <a:xfrm>
            <a:off x="1955800" y="3579813"/>
            <a:ext cx="150813" cy="246062"/>
          </a:xfrm>
          <a:prstGeom prst="rect">
            <a:avLst/>
          </a:prstGeom>
          <a:solidFill>
            <a:schemeClr val="tx1">
              <a:lumMod val="65000"/>
              <a:lumOff val="35000"/>
            </a:schemeClr>
          </a:solidFill>
          <a:ln>
            <a:solidFill>
              <a:schemeClr val="tx1">
                <a:lumMod val="95000"/>
                <a:lumOff val="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endParaRPr>
          </a:p>
        </p:txBody>
      </p:sp>
      <p:sp>
        <p:nvSpPr>
          <p:cNvPr id="23" name="Rectangle 22"/>
          <p:cNvSpPr/>
          <p:nvPr/>
        </p:nvSpPr>
        <p:spPr bwMode="auto">
          <a:xfrm>
            <a:off x="7346950" y="2968625"/>
            <a:ext cx="150813" cy="246063"/>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3200" b="1">
              <a:solidFill>
                <a:srgbClr val="000000"/>
              </a:solidFill>
            </a:endParaRPr>
          </a:p>
        </p:txBody>
      </p:sp>
      <p:sp>
        <p:nvSpPr>
          <p:cNvPr id="24" name="Rectangle 23"/>
          <p:cNvSpPr/>
          <p:nvPr/>
        </p:nvSpPr>
        <p:spPr bwMode="auto">
          <a:xfrm>
            <a:off x="8240713" y="2968625"/>
            <a:ext cx="149225" cy="246063"/>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3200" b="1">
              <a:solidFill>
                <a:srgbClr val="000000"/>
              </a:solidFill>
            </a:endParaRPr>
          </a:p>
        </p:txBody>
      </p:sp>
      <p:sp>
        <p:nvSpPr>
          <p:cNvPr id="25" name="Rectangle 24"/>
          <p:cNvSpPr/>
          <p:nvPr/>
        </p:nvSpPr>
        <p:spPr bwMode="auto">
          <a:xfrm>
            <a:off x="7788275" y="2968625"/>
            <a:ext cx="150813" cy="246063"/>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3200" b="1">
              <a:solidFill>
                <a:srgbClr val="000000"/>
              </a:solidFill>
            </a:endParaRPr>
          </a:p>
        </p:txBody>
      </p:sp>
      <p:sp>
        <p:nvSpPr>
          <p:cNvPr id="26" name="Rectangle 25"/>
          <p:cNvSpPr/>
          <p:nvPr/>
        </p:nvSpPr>
        <p:spPr bwMode="auto">
          <a:xfrm>
            <a:off x="7640638" y="2968625"/>
            <a:ext cx="149225" cy="246063"/>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3200" b="1">
              <a:solidFill>
                <a:srgbClr val="000000"/>
              </a:solidFill>
            </a:endParaRPr>
          </a:p>
        </p:txBody>
      </p:sp>
      <p:sp>
        <p:nvSpPr>
          <p:cNvPr id="27" name="Rectangle 26"/>
          <p:cNvSpPr/>
          <p:nvPr/>
        </p:nvSpPr>
        <p:spPr bwMode="auto">
          <a:xfrm>
            <a:off x="7493000" y="2968625"/>
            <a:ext cx="149225" cy="246063"/>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3200" b="1">
              <a:solidFill>
                <a:srgbClr val="000000"/>
              </a:solidFill>
            </a:endParaRPr>
          </a:p>
        </p:txBody>
      </p:sp>
      <p:sp>
        <p:nvSpPr>
          <p:cNvPr id="28" name="Rectangle 27"/>
          <p:cNvSpPr/>
          <p:nvPr/>
        </p:nvSpPr>
        <p:spPr bwMode="auto">
          <a:xfrm>
            <a:off x="8088313" y="2968625"/>
            <a:ext cx="150812" cy="246063"/>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3200" b="1">
              <a:solidFill>
                <a:srgbClr val="000000"/>
              </a:solidFill>
            </a:endParaRPr>
          </a:p>
        </p:txBody>
      </p:sp>
      <p:sp>
        <p:nvSpPr>
          <p:cNvPr id="29" name="Rectangle 28"/>
          <p:cNvSpPr/>
          <p:nvPr/>
        </p:nvSpPr>
        <p:spPr bwMode="auto">
          <a:xfrm>
            <a:off x="7940675" y="2968625"/>
            <a:ext cx="150813" cy="246063"/>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3200" b="1">
              <a:solidFill>
                <a:srgbClr val="000000"/>
              </a:solidFill>
            </a:endParaRPr>
          </a:p>
        </p:txBody>
      </p:sp>
      <p:sp>
        <p:nvSpPr>
          <p:cNvPr id="30" name="TextBox 29"/>
          <p:cNvSpPr txBox="1"/>
          <p:nvPr/>
        </p:nvSpPr>
        <p:spPr>
          <a:xfrm>
            <a:off x="3732213" y="1508125"/>
            <a:ext cx="2239962" cy="460375"/>
          </a:xfrm>
          <a:prstGeom prst="rect">
            <a:avLst/>
          </a:prstGeom>
          <a:noFill/>
        </p:spPr>
        <p:txBody>
          <a:bodyPr wrap="none">
            <a:spAutoFit/>
          </a:bodyPr>
          <a:lstStyle/>
          <a:p>
            <a:pPr fontAlgn="auto">
              <a:spcBef>
                <a:spcPts val="0"/>
              </a:spcBef>
              <a:spcAft>
                <a:spcPts val="0"/>
              </a:spcAft>
              <a:defRPr/>
            </a:pPr>
            <a:r>
              <a:rPr lang="en-US" sz="2400" dirty="0">
                <a:solidFill>
                  <a:srgbClr val="C00000"/>
                </a:solidFill>
                <a:latin typeface="Calibri"/>
                <a:ea typeface="+mn-ea"/>
              </a:rPr>
              <a:t>1) High latency</a:t>
            </a:r>
          </a:p>
        </p:txBody>
      </p:sp>
      <p:cxnSp>
        <p:nvCxnSpPr>
          <p:cNvPr id="31" name="Curved Connector 30"/>
          <p:cNvCxnSpPr>
            <a:cxnSpLocks noChangeShapeType="1"/>
            <a:stCxn id="30" idx="3"/>
            <a:endCxn id="18" idx="1"/>
          </p:cNvCxnSpPr>
          <p:nvPr/>
        </p:nvCxnSpPr>
        <p:spPr bwMode="auto">
          <a:xfrm>
            <a:off x="5972175" y="1738313"/>
            <a:ext cx="1069975" cy="1352550"/>
          </a:xfrm>
          <a:prstGeom prst="curvedConnector3">
            <a:avLst>
              <a:gd name="adj1" fmla="val 50000"/>
            </a:avLst>
          </a:prstGeom>
          <a:noFill/>
          <a:ln w="28575">
            <a:solidFill>
              <a:srgbClr val="C00000"/>
            </a:solidFill>
            <a:round/>
            <a:headEnd/>
            <a:tailEnd type="stealth" w="lg" len="lg"/>
          </a:ln>
        </p:spPr>
      </p:cxnSp>
      <p:sp>
        <p:nvSpPr>
          <p:cNvPr id="32" name="TextBox 31"/>
          <p:cNvSpPr txBox="1"/>
          <p:nvPr/>
        </p:nvSpPr>
        <p:spPr>
          <a:xfrm>
            <a:off x="2673350" y="5008563"/>
            <a:ext cx="4040188" cy="461962"/>
          </a:xfrm>
          <a:prstGeom prst="rect">
            <a:avLst/>
          </a:prstGeom>
          <a:noFill/>
        </p:spPr>
        <p:txBody>
          <a:bodyPr wrap="none">
            <a:spAutoFit/>
          </a:bodyPr>
          <a:lstStyle/>
          <a:p>
            <a:pPr fontAlgn="auto">
              <a:spcBef>
                <a:spcPts val="0"/>
              </a:spcBef>
              <a:spcAft>
                <a:spcPts val="0"/>
              </a:spcAft>
              <a:defRPr/>
            </a:pPr>
            <a:r>
              <a:rPr lang="en-US" sz="2400" dirty="0">
                <a:solidFill>
                  <a:srgbClr val="C00000"/>
                </a:solidFill>
                <a:latin typeface="Calibri"/>
                <a:ea typeface="+mn-ea"/>
              </a:rPr>
              <a:t>2) High bandwidth utilization</a:t>
            </a:r>
          </a:p>
        </p:txBody>
      </p:sp>
      <p:cxnSp>
        <p:nvCxnSpPr>
          <p:cNvPr id="33" name="Curved Connector 48"/>
          <p:cNvCxnSpPr>
            <a:cxnSpLocks noChangeShapeType="1"/>
            <a:stCxn id="32" idx="3"/>
            <a:endCxn id="15" idx="5"/>
          </p:cNvCxnSpPr>
          <p:nvPr/>
        </p:nvCxnSpPr>
        <p:spPr bwMode="auto">
          <a:xfrm flipH="1" flipV="1">
            <a:off x="6086475" y="3619500"/>
            <a:ext cx="627063" cy="1619250"/>
          </a:xfrm>
          <a:prstGeom prst="curvedConnector4">
            <a:avLst>
              <a:gd name="adj1" fmla="val -36509"/>
              <a:gd name="adj2" fmla="val 53653"/>
            </a:avLst>
          </a:prstGeom>
          <a:noFill/>
          <a:ln w="28575">
            <a:solidFill>
              <a:srgbClr val="C00000"/>
            </a:solidFill>
            <a:round/>
            <a:headEnd/>
            <a:tailEnd type="stealth" w="lg" len="lg"/>
          </a:ln>
        </p:spPr>
      </p:cxnSp>
      <p:sp>
        <p:nvSpPr>
          <p:cNvPr id="34" name="TextBox 33"/>
          <p:cNvSpPr txBox="1"/>
          <p:nvPr/>
        </p:nvSpPr>
        <p:spPr>
          <a:xfrm>
            <a:off x="379413" y="1862138"/>
            <a:ext cx="2668587" cy="461962"/>
          </a:xfrm>
          <a:prstGeom prst="rect">
            <a:avLst/>
          </a:prstGeom>
          <a:noFill/>
        </p:spPr>
        <p:txBody>
          <a:bodyPr wrap="none">
            <a:spAutoFit/>
          </a:bodyPr>
          <a:lstStyle/>
          <a:p>
            <a:pPr fontAlgn="auto">
              <a:spcBef>
                <a:spcPts val="0"/>
              </a:spcBef>
              <a:spcAft>
                <a:spcPts val="0"/>
              </a:spcAft>
              <a:defRPr/>
            </a:pPr>
            <a:r>
              <a:rPr lang="en-US" sz="2400" dirty="0">
                <a:solidFill>
                  <a:srgbClr val="C00000"/>
                </a:solidFill>
                <a:latin typeface="Calibri"/>
                <a:ea typeface="+mn-ea"/>
              </a:rPr>
              <a:t>3) Cache pollution</a:t>
            </a:r>
          </a:p>
        </p:txBody>
      </p:sp>
      <p:cxnSp>
        <p:nvCxnSpPr>
          <p:cNvPr id="35" name="Curved Connector 48"/>
          <p:cNvCxnSpPr>
            <a:cxnSpLocks noChangeShapeType="1"/>
            <a:stCxn id="34" idx="3"/>
            <a:endCxn id="21" idx="0"/>
          </p:cNvCxnSpPr>
          <p:nvPr/>
        </p:nvCxnSpPr>
        <p:spPr bwMode="auto">
          <a:xfrm flipH="1">
            <a:off x="2032000" y="2092325"/>
            <a:ext cx="1016000" cy="1106488"/>
          </a:xfrm>
          <a:prstGeom prst="curvedConnector4">
            <a:avLst>
              <a:gd name="adj1" fmla="val -22477"/>
              <a:gd name="adj2" fmla="val 60440"/>
            </a:avLst>
          </a:prstGeom>
          <a:noFill/>
          <a:ln w="28575">
            <a:solidFill>
              <a:srgbClr val="C00000"/>
            </a:solidFill>
            <a:round/>
            <a:headEnd/>
            <a:tailEnd type="stealth" w="lg" len="lg"/>
          </a:ln>
        </p:spPr>
      </p:cxnSp>
      <p:sp>
        <p:nvSpPr>
          <p:cNvPr id="36" name="TextBox 35"/>
          <p:cNvSpPr txBox="1"/>
          <p:nvPr/>
        </p:nvSpPr>
        <p:spPr>
          <a:xfrm>
            <a:off x="2673350" y="5499100"/>
            <a:ext cx="4138613" cy="461963"/>
          </a:xfrm>
          <a:prstGeom prst="rect">
            <a:avLst/>
          </a:prstGeom>
          <a:noFill/>
        </p:spPr>
        <p:txBody>
          <a:bodyPr wrap="none">
            <a:spAutoFit/>
          </a:bodyPr>
          <a:lstStyle/>
          <a:p>
            <a:pPr fontAlgn="auto">
              <a:spcBef>
                <a:spcPts val="0"/>
              </a:spcBef>
              <a:spcAft>
                <a:spcPts val="0"/>
              </a:spcAft>
              <a:defRPr/>
            </a:pPr>
            <a:r>
              <a:rPr lang="en-US" sz="2400" dirty="0">
                <a:solidFill>
                  <a:srgbClr val="C00000"/>
                </a:solidFill>
                <a:latin typeface="Calibri"/>
                <a:ea typeface="+mn-ea"/>
              </a:rPr>
              <a:t>4) Unwanted data movement</a:t>
            </a:r>
          </a:p>
        </p:txBody>
      </p:sp>
      <p:sp>
        <p:nvSpPr>
          <p:cNvPr id="649251" name="Slide Number Placeholder 3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5263338-550D-47C9-87AD-5B0183F93C6E}" type="slidenum">
              <a:rPr lang="en-US" altLang="en-US" sz="1200">
                <a:solidFill>
                  <a:srgbClr val="898989"/>
                </a:solidFill>
                <a:latin typeface="Calibri" panose="020F0502020204030204" pitchFamily="34" charset="0"/>
              </a:rPr>
              <a:pPr eaLnBrk="1" hangingPunct="1"/>
              <a:t>81</a:t>
            </a:fld>
            <a:endParaRPr lang="en-US" altLang="en-US" sz="1200">
              <a:solidFill>
                <a:srgbClr val="898989"/>
              </a:solidFill>
              <a:latin typeface="Calibri" panose="020F0502020204030204" pitchFamily="34" charset="0"/>
            </a:endParaRPr>
          </a:p>
        </p:txBody>
      </p:sp>
      <p:sp>
        <p:nvSpPr>
          <p:cNvPr id="38" name="TextBox 37"/>
          <p:cNvSpPr txBox="1"/>
          <p:nvPr/>
        </p:nvSpPr>
        <p:spPr>
          <a:xfrm>
            <a:off x="179388" y="6092825"/>
            <a:ext cx="2454275" cy="585788"/>
          </a:xfrm>
          <a:prstGeom prst="rect">
            <a:avLst/>
          </a:prstGeom>
          <a:noFill/>
        </p:spPr>
        <p:txBody>
          <a:bodyPr wrap="none">
            <a:spAutoFit/>
          </a:bodyPr>
          <a:lstStyle/>
          <a:p>
            <a:pPr fontAlgn="auto">
              <a:spcBef>
                <a:spcPts val="0"/>
              </a:spcBef>
              <a:spcAft>
                <a:spcPts val="0"/>
              </a:spcAft>
              <a:defRPr/>
            </a:pPr>
            <a:r>
              <a:rPr lang="en-US" sz="3200" dirty="0">
                <a:solidFill>
                  <a:srgbClr val="FF0000"/>
                </a:solidFill>
                <a:latin typeface="Calibri"/>
                <a:ea typeface="+mn-ea"/>
              </a:rPr>
              <a:t>1046ns, 3.6uJ</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5" presetClass="path" presetSubtype="0" accel="50000" decel="50000" fill="hold" grpId="1" nodeType="clickEffect">
                                  <p:stCondLst>
                                    <p:cond delay="0"/>
                                  </p:stCondLst>
                                  <p:childTnLst>
                                    <p:animMotion origin="layout" path="M 1.38889E-6 -2.59019E-6 L -0.55156 0.03169 " pathEditMode="relative" rAng="0" ptsTypes="AA">
                                      <p:cBhvr>
                                        <p:cTn id="19" dur="500" fill="hold"/>
                                        <p:tgtEl>
                                          <p:spTgt spid="18"/>
                                        </p:tgtEl>
                                        <p:attrNameLst>
                                          <p:attrName>ppt_x</p:attrName>
                                          <p:attrName>ppt_y</p:attrName>
                                        </p:attrNameLst>
                                      </p:cBhvr>
                                      <p:rCtr x="-27600" y="1600"/>
                                    </p:animMotion>
                                  </p:childTnLst>
                                </p:cTn>
                              </p:par>
                            </p:childTnLst>
                          </p:cTn>
                        </p:par>
                        <p:par>
                          <p:cTn id="20" fill="hold" nodeType="afterGroup">
                            <p:stCondLst>
                              <p:cond delay="500"/>
                            </p:stCondLst>
                            <p:childTnLst>
                              <p:par>
                                <p:cTn id="21" presetID="1" presetClass="exit" presetSubtype="0" fill="hold" grpId="2" nodeType="afterEffect">
                                  <p:stCondLst>
                                    <p:cond delay="0"/>
                                  </p:stCondLst>
                                  <p:childTnLst>
                                    <p:set>
                                      <p:cBhvr>
                                        <p:cTn id="22" dur="1" fill="hold">
                                          <p:stCondLst>
                                            <p:cond delay="0"/>
                                          </p:stCondLst>
                                        </p:cTn>
                                        <p:tgtEl>
                                          <p:spTgt spid="1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5" presetClass="path" presetSubtype="0" accel="50000" decel="50000" fill="hold" grpId="1" nodeType="clickEffect">
                                  <p:stCondLst>
                                    <p:cond delay="0"/>
                                  </p:stCondLst>
                                  <p:childTnLst>
                                    <p:animMotion origin="layout" path="M -2.22222E-6 1.18409E-6 L -0.54114 -0.0118 " pathEditMode="relative" rAng="0" ptsTypes="AA">
                                      <p:cBhvr>
                                        <p:cTn id="33" dur="500" fill="hold"/>
                                        <p:tgtEl>
                                          <p:spTgt spid="19"/>
                                        </p:tgtEl>
                                        <p:attrNameLst>
                                          <p:attrName>ppt_x</p:attrName>
                                          <p:attrName>ppt_y</p:attrName>
                                        </p:attrNameLst>
                                      </p:cBhvr>
                                      <p:rCtr x="-27100" y="-600"/>
                                    </p:animMotion>
                                  </p:childTnLst>
                                </p:cTn>
                              </p:par>
                            </p:childTnLst>
                          </p:cTn>
                        </p:par>
                        <p:par>
                          <p:cTn id="34" fill="hold" nodeType="afterGroup">
                            <p:stCondLst>
                              <p:cond delay="500"/>
                            </p:stCondLst>
                            <p:childTnLst>
                              <p:par>
                                <p:cTn id="35" presetID="1" presetClass="exit" presetSubtype="0" fill="hold" grpId="2" nodeType="afterEffect">
                                  <p:stCondLst>
                                    <p:cond delay="0"/>
                                  </p:stCondLst>
                                  <p:childTnLst>
                                    <p:set>
                                      <p:cBhvr>
                                        <p:cTn id="36" dur="1" fill="hold">
                                          <p:stCondLst>
                                            <p:cond delay="0"/>
                                          </p:stCondLst>
                                        </p:cTn>
                                        <p:tgtEl>
                                          <p:spTgt spid="19"/>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mph" presetSubtype="2" fill="hold" nodeType="clickEffect">
                                  <p:stCondLst>
                                    <p:cond delay="0"/>
                                  </p:stCondLst>
                                  <p:childTnLst>
                                    <p:animClr clrSpc="rgb" dir="cw">
                                      <p:cBhvr>
                                        <p:cTn id="42" dur="500" fill="hold"/>
                                        <p:tgtEl>
                                          <p:spTgt spid="22"/>
                                        </p:tgtEl>
                                        <p:attrNameLst>
                                          <p:attrName>fillcolor</p:attrName>
                                        </p:attrNameLst>
                                      </p:cBhvr>
                                      <p:to>
                                        <a:schemeClr val="bg1"/>
                                      </p:to>
                                    </p:animClr>
                                    <p:set>
                                      <p:cBhvr>
                                        <p:cTn id="43" dur="500" fill="hold"/>
                                        <p:tgtEl>
                                          <p:spTgt spid="22"/>
                                        </p:tgtEl>
                                        <p:attrNameLst>
                                          <p:attrName>fill.type</p:attrName>
                                        </p:attrNameLst>
                                      </p:cBhvr>
                                      <p:to>
                                        <p:strVal val="solid"/>
                                      </p:to>
                                    </p:set>
                                    <p:set>
                                      <p:cBhvr>
                                        <p:cTn id="44" dur="500" fill="hold"/>
                                        <p:tgtEl>
                                          <p:spTgt spid="22"/>
                                        </p:tgtEl>
                                        <p:attrNameLst>
                                          <p:attrName>fill.on</p:attrName>
                                        </p:attrNameLst>
                                      </p:cBhvr>
                                      <p:to>
                                        <p:strVal val="tru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par>
                                <p:cTn id="74" presetID="10" presetClass="entr" presetSubtype="0" fill="hold"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par>
                                <p:cTn id="82" presetID="10" presetClass="entr" presetSubtype="0" fill="hold" nodeType="with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500"/>
                                        <p:tgtEl>
                                          <p:spTgt spid="33"/>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fade">
                                      <p:cBhvr>
                                        <p:cTn id="89" dur="500"/>
                                        <p:tgtEl>
                                          <p:spTgt spid="34"/>
                                        </p:tgtEl>
                                      </p:cBhvr>
                                    </p:animEffect>
                                  </p:childTnLst>
                                </p:cTn>
                              </p:par>
                              <p:par>
                                <p:cTn id="90" presetID="10" presetClass="entr" presetSubtype="0" fill="hold" nodeType="with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500"/>
                                        <p:tgtEl>
                                          <p:spTgt spid="3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fade">
                                      <p:cBhvr>
                                        <p:cTn id="97" dur="500"/>
                                        <p:tgtEl>
                                          <p:spTgt spid="3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8" grpId="1" animBg="1"/>
      <p:bldP spid="18" grpId="2" animBg="1"/>
      <p:bldP spid="19" grpId="0" animBg="1"/>
      <p:bldP spid="19" grpId="1" animBg="1"/>
      <p:bldP spid="19" grpId="2"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p:bldP spid="32" grpId="0"/>
      <p:bldP spid="34" grpId="0"/>
      <p:bldP spid="36" grpId="0"/>
      <p:bldP spid="38"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1" name="Title 1"/>
          <p:cNvSpPr>
            <a:spLocks noGrp="1"/>
          </p:cNvSpPr>
          <p:nvPr>
            <p:ph type="title"/>
          </p:nvPr>
        </p:nvSpPr>
        <p:spPr>
          <a:xfrm>
            <a:off x="395288" y="115888"/>
            <a:ext cx="8534400" cy="1143000"/>
          </a:xfrm>
        </p:spPr>
        <p:txBody>
          <a:bodyPr/>
          <a:lstStyle/>
          <a:p>
            <a:r>
              <a:rPr lang="en-US" altLang="en-US" sz="4000" smtClean="0">
                <a:solidFill>
                  <a:srgbClr val="1A5712"/>
                </a:solidFill>
                <a:latin typeface="Garamond" panose="02020404030301010803" pitchFamily="18" charset="0"/>
              </a:rPr>
              <a:t>Future: RowClone (In-Memory Copy)</a:t>
            </a:r>
          </a:p>
        </p:txBody>
      </p:sp>
      <p:sp>
        <p:nvSpPr>
          <p:cNvPr id="4" name="Rectangle 3"/>
          <p:cNvSpPr/>
          <p:nvPr/>
        </p:nvSpPr>
        <p:spPr bwMode="auto">
          <a:xfrm>
            <a:off x="7042150" y="1528763"/>
            <a:ext cx="1350963" cy="395763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000" b="1">
                <a:solidFill>
                  <a:srgbClr val="000000"/>
                </a:solidFill>
              </a:rPr>
              <a:t>Memory</a:t>
            </a:r>
          </a:p>
          <a:p>
            <a:pPr algn="ctr" eaLnBrk="1" hangingPunct="1"/>
            <a:endParaRPr lang="en-US" altLang="en-US">
              <a:solidFill>
                <a:srgbClr val="000000"/>
              </a:solidFill>
              <a:latin typeface="Calibri" panose="020F0502020204030204" pitchFamily="34" charset="0"/>
            </a:endParaRPr>
          </a:p>
          <a:p>
            <a:pPr algn="ctr" eaLnBrk="1" hangingPunct="1"/>
            <a:endParaRPr lang="en-US" altLang="en-US" b="1">
              <a:solidFill>
                <a:srgbClr val="000000"/>
              </a:solidFill>
            </a:endParaRPr>
          </a:p>
          <a:p>
            <a:pPr algn="ctr" eaLnBrk="1" hangingPunct="1"/>
            <a:endParaRPr lang="en-US" altLang="en-US">
              <a:solidFill>
                <a:srgbClr val="000000"/>
              </a:solidFill>
              <a:latin typeface="Calibri" panose="020F0502020204030204" pitchFamily="34" charset="0"/>
            </a:endParaRPr>
          </a:p>
          <a:p>
            <a:pPr algn="ctr" eaLnBrk="1" hangingPunct="1"/>
            <a:endParaRPr lang="en-US" altLang="en-US" b="1">
              <a:solidFill>
                <a:srgbClr val="000000"/>
              </a:solidFill>
            </a:endParaRPr>
          </a:p>
          <a:p>
            <a:pPr algn="ctr" eaLnBrk="1" hangingPunct="1"/>
            <a:endParaRPr lang="en-US" altLang="en-US">
              <a:solidFill>
                <a:srgbClr val="000000"/>
              </a:solidFill>
              <a:latin typeface="Calibri" panose="020F0502020204030204" pitchFamily="34" charset="0"/>
            </a:endParaRPr>
          </a:p>
          <a:p>
            <a:pPr algn="ctr" eaLnBrk="1" hangingPunct="1"/>
            <a:endParaRPr lang="en-US" altLang="en-US" b="1">
              <a:solidFill>
                <a:srgbClr val="000000"/>
              </a:solidFill>
            </a:endParaRPr>
          </a:p>
          <a:p>
            <a:pPr algn="ctr" eaLnBrk="1" hangingPunct="1"/>
            <a:endParaRPr lang="en-US" altLang="en-US" b="1">
              <a:solidFill>
                <a:srgbClr val="000000"/>
              </a:solidFill>
            </a:endParaRPr>
          </a:p>
        </p:txBody>
      </p:sp>
      <p:sp>
        <p:nvSpPr>
          <p:cNvPr id="5" name="Rectangle 4"/>
          <p:cNvSpPr/>
          <p:nvPr/>
        </p:nvSpPr>
        <p:spPr bwMode="auto">
          <a:xfrm>
            <a:off x="490538" y="2517775"/>
            <a:ext cx="4640262" cy="1979613"/>
          </a:xfrm>
          <a:prstGeom prst="rect">
            <a:avLst/>
          </a:prstGeom>
          <a:noFill/>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3200" b="1">
              <a:solidFill>
                <a:srgbClr val="000000"/>
              </a:solidFill>
            </a:endParaRPr>
          </a:p>
        </p:txBody>
      </p:sp>
      <p:cxnSp>
        <p:nvCxnSpPr>
          <p:cNvPr id="650244" name="Straight Connector 5"/>
          <p:cNvCxnSpPr>
            <a:cxnSpLocks noChangeShapeType="1"/>
          </p:cNvCxnSpPr>
          <p:nvPr/>
        </p:nvCxnSpPr>
        <p:spPr bwMode="auto">
          <a:xfrm>
            <a:off x="1801813" y="3506788"/>
            <a:ext cx="136525" cy="0"/>
          </a:xfrm>
          <a:prstGeom prst="line">
            <a:avLst/>
          </a:prstGeom>
          <a:noFill/>
          <a:ln w="9525">
            <a:solidFill>
              <a:schemeClr val="tx1"/>
            </a:solidFill>
            <a:round/>
            <a:headEnd/>
            <a:tailEnd/>
          </a:ln>
        </p:spPr>
      </p:cxnSp>
      <p:cxnSp>
        <p:nvCxnSpPr>
          <p:cNvPr id="650245" name="Straight Connector 6"/>
          <p:cNvCxnSpPr>
            <a:cxnSpLocks noChangeShapeType="1"/>
          </p:cNvCxnSpPr>
          <p:nvPr/>
        </p:nvCxnSpPr>
        <p:spPr bwMode="auto">
          <a:xfrm>
            <a:off x="2443163" y="3506788"/>
            <a:ext cx="85725" cy="0"/>
          </a:xfrm>
          <a:prstGeom prst="line">
            <a:avLst/>
          </a:prstGeom>
          <a:noFill/>
          <a:ln w="9525">
            <a:solidFill>
              <a:schemeClr val="tx1"/>
            </a:solidFill>
            <a:round/>
            <a:headEnd/>
            <a:tailEnd/>
          </a:ln>
        </p:spPr>
      </p:cxnSp>
      <p:cxnSp>
        <p:nvCxnSpPr>
          <p:cNvPr id="650246" name="Straight Connector 7"/>
          <p:cNvCxnSpPr>
            <a:cxnSpLocks noChangeShapeType="1"/>
          </p:cNvCxnSpPr>
          <p:nvPr/>
        </p:nvCxnSpPr>
        <p:spPr bwMode="auto">
          <a:xfrm>
            <a:off x="3194050" y="3506788"/>
            <a:ext cx="90488" cy="0"/>
          </a:xfrm>
          <a:prstGeom prst="line">
            <a:avLst/>
          </a:prstGeom>
          <a:noFill/>
          <a:ln w="9525">
            <a:solidFill>
              <a:schemeClr val="tx1"/>
            </a:solidFill>
            <a:round/>
            <a:headEnd/>
            <a:tailEnd/>
          </a:ln>
        </p:spPr>
      </p:cxnSp>
      <p:cxnSp>
        <p:nvCxnSpPr>
          <p:cNvPr id="650247" name="Straight Connector 8"/>
          <p:cNvCxnSpPr>
            <a:cxnSpLocks noChangeShapeType="1"/>
          </p:cNvCxnSpPr>
          <p:nvPr/>
        </p:nvCxnSpPr>
        <p:spPr bwMode="auto">
          <a:xfrm>
            <a:off x="4162425" y="3506788"/>
            <a:ext cx="114300" cy="0"/>
          </a:xfrm>
          <a:prstGeom prst="line">
            <a:avLst/>
          </a:prstGeom>
          <a:noFill/>
          <a:ln w="9525">
            <a:solidFill>
              <a:schemeClr val="tx1"/>
            </a:solidFill>
            <a:round/>
            <a:headEnd/>
            <a:tailEnd/>
          </a:ln>
        </p:spPr>
      </p:cxnSp>
      <p:sp>
        <p:nvSpPr>
          <p:cNvPr id="10" name="Rectangle 9"/>
          <p:cNvSpPr/>
          <p:nvPr/>
        </p:nvSpPr>
        <p:spPr bwMode="auto">
          <a:xfrm>
            <a:off x="4276725" y="3230563"/>
            <a:ext cx="663575" cy="554037"/>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2000" b="1" dirty="0">
                <a:solidFill>
                  <a:prstClr val="black"/>
                </a:solidFill>
                <a:latin typeface="Arial" charset="0"/>
              </a:rPr>
              <a:t>MC</a:t>
            </a:r>
          </a:p>
        </p:txBody>
      </p:sp>
      <p:sp>
        <p:nvSpPr>
          <p:cNvPr id="11" name="Rectangle 10"/>
          <p:cNvSpPr/>
          <p:nvPr/>
        </p:nvSpPr>
        <p:spPr bwMode="auto">
          <a:xfrm>
            <a:off x="3284538" y="2768600"/>
            <a:ext cx="877887" cy="147796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nchor="ctr"/>
          <a:lstStyle/>
          <a:p>
            <a:pPr algn="ctr">
              <a:defRPr/>
            </a:pPr>
            <a:r>
              <a:rPr lang="en-US" sz="2000" b="1" dirty="0">
                <a:solidFill>
                  <a:prstClr val="black"/>
                </a:solidFill>
                <a:latin typeface="Arial" charset="0"/>
                <a:ea typeface="+mn-ea"/>
              </a:rPr>
              <a:t>L3</a:t>
            </a:r>
          </a:p>
        </p:txBody>
      </p:sp>
      <p:sp>
        <p:nvSpPr>
          <p:cNvPr id="12" name="Rectangle 11"/>
          <p:cNvSpPr/>
          <p:nvPr/>
        </p:nvSpPr>
        <p:spPr bwMode="auto">
          <a:xfrm>
            <a:off x="2528888" y="2997200"/>
            <a:ext cx="665162" cy="101917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nchor="ctr"/>
          <a:lstStyle/>
          <a:p>
            <a:pPr algn="ctr">
              <a:defRPr/>
            </a:pPr>
            <a:r>
              <a:rPr lang="en-US" sz="2000" b="1" dirty="0">
                <a:solidFill>
                  <a:prstClr val="black"/>
                </a:solidFill>
                <a:latin typeface="Arial" charset="0"/>
                <a:ea typeface="+mn-ea"/>
              </a:rPr>
              <a:t>L2</a:t>
            </a:r>
          </a:p>
        </p:txBody>
      </p:sp>
      <p:sp>
        <p:nvSpPr>
          <p:cNvPr id="13" name="Rectangle 12"/>
          <p:cNvSpPr/>
          <p:nvPr/>
        </p:nvSpPr>
        <p:spPr bwMode="auto">
          <a:xfrm>
            <a:off x="1938338" y="3186113"/>
            <a:ext cx="504825" cy="6413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nchor="ctr"/>
          <a:lstStyle/>
          <a:p>
            <a:pPr algn="ctr">
              <a:defRPr/>
            </a:pPr>
            <a:r>
              <a:rPr lang="en-US" sz="2000" b="1" dirty="0">
                <a:solidFill>
                  <a:prstClr val="black"/>
                </a:solidFill>
                <a:latin typeface="Arial" charset="0"/>
                <a:ea typeface="+mn-ea"/>
              </a:rPr>
              <a:t>L1</a:t>
            </a:r>
          </a:p>
        </p:txBody>
      </p:sp>
      <p:sp>
        <p:nvSpPr>
          <p:cNvPr id="14" name="Rectangle 13"/>
          <p:cNvSpPr/>
          <p:nvPr/>
        </p:nvSpPr>
        <p:spPr bwMode="auto">
          <a:xfrm>
            <a:off x="695325" y="2927350"/>
            <a:ext cx="1106488" cy="1160463"/>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2000" b="1" dirty="0">
                <a:solidFill>
                  <a:prstClr val="black"/>
                </a:solidFill>
                <a:latin typeface="Arial" charset="0"/>
              </a:rPr>
              <a:t>CPU</a:t>
            </a:r>
          </a:p>
        </p:txBody>
      </p:sp>
      <p:sp>
        <p:nvSpPr>
          <p:cNvPr id="15" name="Left-Right Arrow 14"/>
          <p:cNvSpPr/>
          <p:nvPr/>
        </p:nvSpPr>
        <p:spPr bwMode="auto">
          <a:xfrm>
            <a:off x="5130800" y="3282950"/>
            <a:ext cx="1911350" cy="449263"/>
          </a:xfrm>
          <a:prstGeom prst="leftRightArrow">
            <a:avLst>
              <a:gd name="adj1" fmla="val 50000"/>
              <a:gd name="adj2" fmla="val 25758"/>
            </a:avLst>
          </a:prstGeom>
          <a:solidFill>
            <a:schemeClr val="bg1">
              <a:lumMod val="75000"/>
            </a:schemeClr>
          </a:solidFill>
          <a:ln>
            <a:solidFill>
              <a:schemeClr val="tx1">
                <a:lumMod val="65000"/>
                <a:lumOff val="35000"/>
              </a:schemeClr>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3200" b="1">
              <a:solidFill>
                <a:srgbClr val="000000"/>
              </a:solidFill>
            </a:endParaRPr>
          </a:p>
        </p:txBody>
      </p:sp>
      <p:sp>
        <p:nvSpPr>
          <p:cNvPr id="16" name="Rectangle 15"/>
          <p:cNvSpPr/>
          <p:nvPr/>
        </p:nvSpPr>
        <p:spPr bwMode="auto">
          <a:xfrm>
            <a:off x="7042150" y="2960688"/>
            <a:ext cx="1350963" cy="244475"/>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3200" b="1">
              <a:solidFill>
                <a:srgbClr val="000000"/>
              </a:solidFill>
            </a:endParaRPr>
          </a:p>
        </p:txBody>
      </p:sp>
      <p:sp>
        <p:nvSpPr>
          <p:cNvPr id="17" name="Rectangle 16"/>
          <p:cNvSpPr/>
          <p:nvPr/>
        </p:nvSpPr>
        <p:spPr bwMode="auto">
          <a:xfrm>
            <a:off x="7043738" y="3659188"/>
            <a:ext cx="1349375" cy="257175"/>
          </a:xfrm>
          <a:prstGeom prst="rect">
            <a:avLst/>
          </a:prstGeom>
          <a:solidFill>
            <a:schemeClr val="tx1">
              <a:lumMod val="65000"/>
              <a:lumOff val="35000"/>
            </a:schemeClr>
          </a:solidFill>
          <a:ln>
            <a:solidFill>
              <a:schemeClr val="tx1">
                <a:lumMod val="95000"/>
                <a:lumOff val="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3200" b="1">
              <a:solidFill>
                <a:srgbClr val="000000"/>
              </a:solidFill>
            </a:endParaRPr>
          </a:p>
        </p:txBody>
      </p:sp>
      <p:sp>
        <p:nvSpPr>
          <p:cNvPr id="18" name="Rectangle 17"/>
          <p:cNvSpPr/>
          <p:nvPr/>
        </p:nvSpPr>
        <p:spPr bwMode="auto">
          <a:xfrm>
            <a:off x="7042150" y="2954338"/>
            <a:ext cx="1350963" cy="246062"/>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3200" b="1">
              <a:solidFill>
                <a:srgbClr val="000000"/>
              </a:solidFill>
            </a:endParaRPr>
          </a:p>
        </p:txBody>
      </p:sp>
      <p:cxnSp>
        <p:nvCxnSpPr>
          <p:cNvPr id="19" name="Straight Arrow Connector 18"/>
          <p:cNvCxnSpPr>
            <a:cxnSpLocks noChangeShapeType="1"/>
            <a:stCxn id="18" idx="2"/>
            <a:endCxn id="17" idx="0"/>
          </p:cNvCxnSpPr>
          <p:nvPr/>
        </p:nvCxnSpPr>
        <p:spPr bwMode="auto">
          <a:xfrm rot="16200000" flipH="1">
            <a:off x="7489031" y="3429794"/>
            <a:ext cx="458788" cy="0"/>
          </a:xfrm>
          <a:prstGeom prst="straightConnector1">
            <a:avLst/>
          </a:prstGeom>
          <a:noFill/>
          <a:ln w="28575">
            <a:solidFill>
              <a:schemeClr val="tx1"/>
            </a:solidFill>
            <a:round/>
            <a:headEnd/>
            <a:tailEnd type="stealth" w="lg" len="lg"/>
          </a:ln>
        </p:spPr>
      </p:cxnSp>
      <p:sp>
        <p:nvSpPr>
          <p:cNvPr id="20" name="TextBox 19"/>
          <p:cNvSpPr txBox="1"/>
          <p:nvPr/>
        </p:nvSpPr>
        <p:spPr>
          <a:xfrm>
            <a:off x="4016375" y="1508125"/>
            <a:ext cx="2170113" cy="460375"/>
          </a:xfrm>
          <a:prstGeom prst="rect">
            <a:avLst/>
          </a:prstGeom>
          <a:noFill/>
        </p:spPr>
        <p:txBody>
          <a:bodyPr wrap="none">
            <a:spAutoFit/>
          </a:bodyPr>
          <a:lstStyle/>
          <a:p>
            <a:pPr fontAlgn="auto">
              <a:spcBef>
                <a:spcPts val="0"/>
              </a:spcBef>
              <a:spcAft>
                <a:spcPts val="0"/>
              </a:spcAft>
              <a:defRPr/>
            </a:pPr>
            <a:r>
              <a:rPr lang="en-US" sz="2400" dirty="0">
                <a:solidFill>
                  <a:srgbClr val="003399"/>
                </a:solidFill>
                <a:latin typeface="Calibri"/>
                <a:ea typeface="+mn-ea"/>
              </a:rPr>
              <a:t>1) Low latency</a:t>
            </a:r>
          </a:p>
        </p:txBody>
      </p:sp>
      <p:cxnSp>
        <p:nvCxnSpPr>
          <p:cNvPr id="21" name="Curved Connector 20"/>
          <p:cNvCxnSpPr>
            <a:cxnSpLocks noChangeShapeType="1"/>
            <a:stCxn id="20" idx="3"/>
            <a:endCxn id="18" idx="1"/>
          </p:cNvCxnSpPr>
          <p:nvPr/>
        </p:nvCxnSpPr>
        <p:spPr bwMode="auto">
          <a:xfrm>
            <a:off x="6186488" y="1738313"/>
            <a:ext cx="855662" cy="1339850"/>
          </a:xfrm>
          <a:prstGeom prst="curvedConnector3">
            <a:avLst>
              <a:gd name="adj1" fmla="val 50000"/>
            </a:avLst>
          </a:prstGeom>
          <a:noFill/>
          <a:ln w="28575">
            <a:solidFill>
              <a:srgbClr val="003399"/>
            </a:solidFill>
            <a:round/>
            <a:headEnd/>
            <a:tailEnd type="stealth" w="lg" len="lg"/>
          </a:ln>
        </p:spPr>
      </p:cxnSp>
      <p:sp>
        <p:nvSpPr>
          <p:cNvPr id="22" name="TextBox 21"/>
          <p:cNvSpPr txBox="1"/>
          <p:nvPr/>
        </p:nvSpPr>
        <p:spPr>
          <a:xfrm>
            <a:off x="2819400" y="5283200"/>
            <a:ext cx="3870325" cy="460375"/>
          </a:xfrm>
          <a:prstGeom prst="rect">
            <a:avLst/>
          </a:prstGeom>
          <a:noFill/>
        </p:spPr>
        <p:txBody>
          <a:bodyPr>
            <a:spAutoFit/>
          </a:bodyPr>
          <a:lstStyle/>
          <a:p>
            <a:pPr fontAlgn="auto">
              <a:spcBef>
                <a:spcPts val="0"/>
              </a:spcBef>
              <a:spcAft>
                <a:spcPts val="0"/>
              </a:spcAft>
              <a:defRPr/>
            </a:pPr>
            <a:r>
              <a:rPr lang="en-US" sz="2400" dirty="0">
                <a:solidFill>
                  <a:srgbClr val="003399"/>
                </a:solidFill>
                <a:latin typeface="Calibri"/>
                <a:ea typeface="+mn-ea"/>
              </a:rPr>
              <a:t>2) Low bandwidth utilization</a:t>
            </a:r>
          </a:p>
        </p:txBody>
      </p:sp>
      <p:cxnSp>
        <p:nvCxnSpPr>
          <p:cNvPr id="23" name="Curved Connector 51"/>
          <p:cNvCxnSpPr>
            <a:cxnSpLocks noChangeShapeType="1"/>
            <a:stCxn id="22" idx="3"/>
            <a:endCxn id="15" idx="5"/>
          </p:cNvCxnSpPr>
          <p:nvPr/>
        </p:nvCxnSpPr>
        <p:spPr bwMode="auto">
          <a:xfrm flipH="1" flipV="1">
            <a:off x="6086475" y="3619500"/>
            <a:ext cx="603250" cy="1893888"/>
          </a:xfrm>
          <a:prstGeom prst="curvedConnector4">
            <a:avLst>
              <a:gd name="adj1" fmla="val -37884"/>
              <a:gd name="adj2" fmla="val 53125"/>
            </a:avLst>
          </a:prstGeom>
          <a:noFill/>
          <a:ln w="28575">
            <a:solidFill>
              <a:srgbClr val="003399"/>
            </a:solidFill>
            <a:round/>
            <a:headEnd/>
            <a:tailEnd type="stealth" w="lg" len="lg"/>
          </a:ln>
        </p:spPr>
      </p:cxnSp>
      <p:sp>
        <p:nvSpPr>
          <p:cNvPr id="24" name="TextBox 23"/>
          <p:cNvSpPr txBox="1"/>
          <p:nvPr/>
        </p:nvSpPr>
        <p:spPr>
          <a:xfrm>
            <a:off x="428625" y="1504950"/>
            <a:ext cx="3105150" cy="461963"/>
          </a:xfrm>
          <a:prstGeom prst="rect">
            <a:avLst/>
          </a:prstGeom>
          <a:noFill/>
        </p:spPr>
        <p:txBody>
          <a:bodyPr>
            <a:spAutoFit/>
          </a:bodyPr>
          <a:lstStyle/>
          <a:p>
            <a:pPr fontAlgn="auto">
              <a:spcBef>
                <a:spcPts val="0"/>
              </a:spcBef>
              <a:spcAft>
                <a:spcPts val="0"/>
              </a:spcAft>
              <a:defRPr/>
            </a:pPr>
            <a:r>
              <a:rPr lang="en-US" sz="2400" dirty="0">
                <a:solidFill>
                  <a:srgbClr val="003399"/>
                </a:solidFill>
                <a:latin typeface="Calibri"/>
                <a:ea typeface="+mn-ea"/>
              </a:rPr>
              <a:t>3) No cache pollution</a:t>
            </a:r>
          </a:p>
        </p:txBody>
      </p:sp>
      <p:cxnSp>
        <p:nvCxnSpPr>
          <p:cNvPr id="25" name="Curved Connector 51"/>
          <p:cNvCxnSpPr>
            <a:cxnSpLocks noChangeShapeType="1"/>
            <a:stCxn id="24" idx="3"/>
            <a:endCxn id="13" idx="0"/>
          </p:cNvCxnSpPr>
          <p:nvPr/>
        </p:nvCxnSpPr>
        <p:spPr bwMode="auto">
          <a:xfrm flipH="1">
            <a:off x="2190750" y="1736725"/>
            <a:ext cx="1343025" cy="1449388"/>
          </a:xfrm>
          <a:prstGeom prst="curvedConnector4">
            <a:avLst>
              <a:gd name="adj1" fmla="val -17014"/>
              <a:gd name="adj2" fmla="val 57958"/>
            </a:avLst>
          </a:prstGeom>
          <a:noFill/>
          <a:ln w="28575">
            <a:solidFill>
              <a:srgbClr val="003399"/>
            </a:solidFill>
            <a:round/>
            <a:headEnd/>
            <a:tailEnd type="stealth" w="lg" len="lg"/>
          </a:ln>
        </p:spPr>
      </p:cxnSp>
      <p:sp>
        <p:nvSpPr>
          <p:cNvPr id="26" name="TextBox 25"/>
          <p:cNvSpPr txBox="1"/>
          <p:nvPr/>
        </p:nvSpPr>
        <p:spPr>
          <a:xfrm>
            <a:off x="2819400" y="5681663"/>
            <a:ext cx="4799013" cy="461962"/>
          </a:xfrm>
          <a:prstGeom prst="rect">
            <a:avLst/>
          </a:prstGeom>
          <a:noFill/>
        </p:spPr>
        <p:txBody>
          <a:bodyPr>
            <a:spAutoFit/>
          </a:bodyPr>
          <a:lstStyle/>
          <a:p>
            <a:pPr fontAlgn="auto">
              <a:spcBef>
                <a:spcPts val="0"/>
              </a:spcBef>
              <a:spcAft>
                <a:spcPts val="0"/>
              </a:spcAft>
              <a:defRPr/>
            </a:pPr>
            <a:r>
              <a:rPr lang="en-US" sz="2400" dirty="0">
                <a:solidFill>
                  <a:srgbClr val="003399"/>
                </a:solidFill>
                <a:latin typeface="Calibri"/>
                <a:ea typeface="+mn-ea"/>
              </a:rPr>
              <a:t>4) No unwanted data movement</a:t>
            </a:r>
          </a:p>
        </p:txBody>
      </p:sp>
      <p:sp>
        <p:nvSpPr>
          <p:cNvPr id="650265" name="Slide Number Placeholder 2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57B0E62-D480-403A-A2F0-04B1567DDF7D}" type="slidenum">
              <a:rPr lang="en-US" altLang="en-US" sz="1200">
                <a:solidFill>
                  <a:srgbClr val="898989"/>
                </a:solidFill>
                <a:latin typeface="Calibri" panose="020F0502020204030204" pitchFamily="34" charset="0"/>
              </a:rPr>
              <a:pPr eaLnBrk="1" hangingPunct="1"/>
              <a:t>82</a:t>
            </a:fld>
            <a:endParaRPr lang="en-US" altLang="en-US" sz="1200">
              <a:solidFill>
                <a:srgbClr val="898989"/>
              </a:solidFill>
              <a:latin typeface="Calibri" panose="020F0502020204030204" pitchFamily="34" charset="0"/>
            </a:endParaRPr>
          </a:p>
        </p:txBody>
      </p:sp>
      <p:sp>
        <p:nvSpPr>
          <p:cNvPr id="29" name="TextBox 28"/>
          <p:cNvSpPr txBox="1"/>
          <p:nvPr/>
        </p:nvSpPr>
        <p:spPr>
          <a:xfrm>
            <a:off x="179388" y="6092825"/>
            <a:ext cx="2454275" cy="585788"/>
          </a:xfrm>
          <a:prstGeom prst="rect">
            <a:avLst/>
          </a:prstGeom>
          <a:noFill/>
        </p:spPr>
        <p:txBody>
          <a:bodyPr wrap="none">
            <a:spAutoFit/>
          </a:bodyPr>
          <a:lstStyle/>
          <a:p>
            <a:pPr fontAlgn="auto">
              <a:spcBef>
                <a:spcPts val="0"/>
              </a:spcBef>
              <a:spcAft>
                <a:spcPts val="0"/>
              </a:spcAft>
              <a:defRPr/>
            </a:pPr>
            <a:r>
              <a:rPr lang="en-US" sz="3200" dirty="0">
                <a:solidFill>
                  <a:srgbClr val="FF0000"/>
                </a:solidFill>
                <a:latin typeface="Calibri"/>
                <a:ea typeface="+mn-ea"/>
              </a:rPr>
              <a:t>1046ns, 3.6uJ</a:t>
            </a:r>
          </a:p>
        </p:txBody>
      </p:sp>
      <p:sp>
        <p:nvSpPr>
          <p:cNvPr id="30" name="TextBox 29"/>
          <p:cNvSpPr txBox="1"/>
          <p:nvPr/>
        </p:nvSpPr>
        <p:spPr>
          <a:xfrm>
            <a:off x="395288" y="6092825"/>
            <a:ext cx="2246312" cy="585788"/>
          </a:xfrm>
          <a:prstGeom prst="rect">
            <a:avLst/>
          </a:prstGeom>
          <a:noFill/>
        </p:spPr>
        <p:txBody>
          <a:bodyPr wrap="none">
            <a:spAutoFit/>
          </a:bodyPr>
          <a:lstStyle/>
          <a:p>
            <a:pPr fontAlgn="auto">
              <a:spcBef>
                <a:spcPts val="0"/>
              </a:spcBef>
              <a:spcAft>
                <a:spcPts val="0"/>
              </a:spcAft>
              <a:defRPr/>
            </a:pPr>
            <a:r>
              <a:rPr lang="en-US" sz="3200" dirty="0">
                <a:solidFill>
                  <a:srgbClr val="008000"/>
                </a:solidFill>
                <a:latin typeface="Calibri"/>
                <a:ea typeface="+mn-ea"/>
              </a:rPr>
              <a:t>90ns, 0.04uJ</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3.61111E-6 2.96296E-6 L -3.61111E-6 0.10277 " pathEditMode="relative" rAng="0" ptsTypes="AA">
                                      <p:cBhvr>
                                        <p:cTn id="6" dur="500" fill="hold"/>
                                        <p:tgtEl>
                                          <p:spTgt spid="18"/>
                                        </p:tgtEl>
                                        <p:attrNameLst>
                                          <p:attrName>ppt_x</p:attrName>
                                          <p:attrName>ppt_y</p:attrName>
                                        </p:attrNameLst>
                                      </p:cBhvr>
                                      <p:rCtr x="0" y="51"/>
                                    </p:animMotion>
                                  </p:childTnLst>
                                </p:cTn>
                              </p:par>
                            </p:childTnLst>
                          </p:cTn>
                        </p:par>
                        <p:par>
                          <p:cTn id="7" fill="hold" nodeType="afterGroup">
                            <p:stCondLst>
                              <p:cond delay="500"/>
                            </p:stCondLst>
                            <p:childTnLst>
                              <p:par>
                                <p:cTn id="8" presetID="1" presetClass="exit" presetSubtype="0" fill="hold" grpId="1" nodeType="afterEffect">
                                  <p:stCondLst>
                                    <p:cond delay="0"/>
                                  </p:stCondLst>
                                  <p:childTnLst>
                                    <p:set>
                                      <p:cBhvr>
                                        <p:cTn id="9" dur="1" fill="hold">
                                          <p:stCondLst>
                                            <p:cond delay="0"/>
                                          </p:stCondLst>
                                        </p:cTn>
                                        <p:tgtEl>
                                          <p:spTgt spid="18"/>
                                        </p:tgtEl>
                                        <p:attrNameLst>
                                          <p:attrName>style.visibility</p:attrName>
                                        </p:attrNameLst>
                                      </p:cBhvr>
                                      <p:to>
                                        <p:strVal val="hidden"/>
                                      </p:to>
                                    </p:set>
                                  </p:childTnLst>
                                </p:cTn>
                              </p:par>
                              <p:par>
                                <p:cTn id="10" presetID="1" presetClass="emph" presetSubtype="2" fill="hold" nodeType="withEffect">
                                  <p:stCondLst>
                                    <p:cond delay="0"/>
                                  </p:stCondLst>
                                  <p:childTnLst>
                                    <p:animClr clrSpc="rgb" dir="cw">
                                      <p:cBhvr>
                                        <p:cTn id="11" dur="500" fill="hold"/>
                                        <p:tgtEl>
                                          <p:spTgt spid="17"/>
                                        </p:tgtEl>
                                        <p:attrNameLst>
                                          <p:attrName>fillcolor</p:attrName>
                                        </p:attrNameLst>
                                      </p:cBhvr>
                                      <p:to>
                                        <a:schemeClr val="bg1"/>
                                      </p:to>
                                    </p:animClr>
                                    <p:set>
                                      <p:cBhvr>
                                        <p:cTn id="12" dur="500" fill="hold"/>
                                        <p:tgtEl>
                                          <p:spTgt spid="17"/>
                                        </p:tgtEl>
                                        <p:attrNameLst>
                                          <p:attrName>fill.type</p:attrName>
                                        </p:attrNameLst>
                                      </p:cBhvr>
                                      <p:to>
                                        <p:strVal val="solid"/>
                                      </p:to>
                                    </p:set>
                                    <p:set>
                                      <p:cBhvr>
                                        <p:cTn id="13" dur="500" fill="hold"/>
                                        <p:tgtEl>
                                          <p:spTgt spid="17"/>
                                        </p:tgtEl>
                                        <p:attrNameLst>
                                          <p:attrName>fill.on</p:attrName>
                                        </p:attrNameLst>
                                      </p:cBhvr>
                                      <p:to>
                                        <p:strVal val="true"/>
                                      </p:to>
                                    </p:se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29"/>
                                        </p:tgtEl>
                                        <p:attrNameLst>
                                          <p:attrName>style.visibility</p:attrName>
                                        </p:attrNameLst>
                                      </p:cBhvr>
                                      <p:to>
                                        <p:strVal val="hidden"/>
                                      </p:to>
                                    </p:set>
                                  </p:childTnLst>
                                </p:cTn>
                              </p:par>
                              <p:par>
                                <p:cTn id="54" presetID="1" presetClass="entr"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20" grpId="0"/>
      <p:bldP spid="22" grpId="0"/>
      <p:bldP spid="24" grpId="0"/>
      <p:bldP spid="26" grpId="0"/>
      <p:bldP spid="29" grpId="0"/>
      <p:bldP spid="29" grpId="1"/>
      <p:bldP spid="30"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1265" name="Group 32"/>
          <p:cNvGrpSpPr>
            <a:grpSpLocks/>
          </p:cNvGrpSpPr>
          <p:nvPr/>
        </p:nvGrpSpPr>
        <p:grpSpPr bwMode="auto">
          <a:xfrm>
            <a:off x="1784350" y="5018088"/>
            <a:ext cx="4400550" cy="260350"/>
            <a:chOff x="0" y="0"/>
            <a:chExt cx="5544" cy="328"/>
          </a:xfrm>
        </p:grpSpPr>
        <p:sp>
          <p:nvSpPr>
            <p:cNvPr id="651377" name="Line 1"/>
            <p:cNvSpPr>
              <a:spLocks noChangeShapeType="1"/>
            </p:cNvSpPr>
            <p:nvPr/>
          </p:nvSpPr>
          <p:spPr bwMode="auto">
            <a:xfrm>
              <a:off x="0" y="0"/>
              <a:ext cx="0" cy="328"/>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78" name="Line 2"/>
            <p:cNvSpPr>
              <a:spLocks noChangeShapeType="1"/>
            </p:cNvSpPr>
            <p:nvPr/>
          </p:nvSpPr>
          <p:spPr bwMode="auto">
            <a:xfrm>
              <a:off x="184" y="0"/>
              <a:ext cx="0" cy="328"/>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79" name="Line 3"/>
            <p:cNvSpPr>
              <a:spLocks noChangeShapeType="1"/>
            </p:cNvSpPr>
            <p:nvPr/>
          </p:nvSpPr>
          <p:spPr bwMode="auto">
            <a:xfrm>
              <a:off x="369" y="0"/>
              <a:ext cx="0" cy="328"/>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80" name="Line 4"/>
            <p:cNvSpPr>
              <a:spLocks noChangeShapeType="1"/>
            </p:cNvSpPr>
            <p:nvPr/>
          </p:nvSpPr>
          <p:spPr bwMode="auto">
            <a:xfrm>
              <a:off x="554" y="0"/>
              <a:ext cx="0" cy="328"/>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81" name="Line 5"/>
            <p:cNvSpPr>
              <a:spLocks noChangeShapeType="1"/>
            </p:cNvSpPr>
            <p:nvPr/>
          </p:nvSpPr>
          <p:spPr bwMode="auto">
            <a:xfrm>
              <a:off x="739" y="0"/>
              <a:ext cx="0" cy="328"/>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82" name="Line 6"/>
            <p:cNvSpPr>
              <a:spLocks noChangeShapeType="1"/>
            </p:cNvSpPr>
            <p:nvPr/>
          </p:nvSpPr>
          <p:spPr bwMode="auto">
            <a:xfrm>
              <a:off x="923" y="0"/>
              <a:ext cx="0" cy="328"/>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83" name="Line 7"/>
            <p:cNvSpPr>
              <a:spLocks noChangeShapeType="1"/>
            </p:cNvSpPr>
            <p:nvPr/>
          </p:nvSpPr>
          <p:spPr bwMode="auto">
            <a:xfrm>
              <a:off x="1108" y="0"/>
              <a:ext cx="0" cy="328"/>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84" name="Line 8"/>
            <p:cNvSpPr>
              <a:spLocks noChangeShapeType="1"/>
            </p:cNvSpPr>
            <p:nvPr/>
          </p:nvSpPr>
          <p:spPr bwMode="auto">
            <a:xfrm>
              <a:off x="1293" y="0"/>
              <a:ext cx="0" cy="328"/>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85" name="Line 9"/>
            <p:cNvSpPr>
              <a:spLocks noChangeShapeType="1"/>
            </p:cNvSpPr>
            <p:nvPr/>
          </p:nvSpPr>
          <p:spPr bwMode="auto">
            <a:xfrm>
              <a:off x="1478" y="0"/>
              <a:ext cx="0" cy="328"/>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86" name="Line 10"/>
            <p:cNvSpPr>
              <a:spLocks noChangeShapeType="1"/>
            </p:cNvSpPr>
            <p:nvPr/>
          </p:nvSpPr>
          <p:spPr bwMode="auto">
            <a:xfrm>
              <a:off x="1663" y="0"/>
              <a:ext cx="0" cy="328"/>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87" name="Line 11"/>
            <p:cNvSpPr>
              <a:spLocks noChangeShapeType="1"/>
            </p:cNvSpPr>
            <p:nvPr/>
          </p:nvSpPr>
          <p:spPr bwMode="auto">
            <a:xfrm>
              <a:off x="1847" y="0"/>
              <a:ext cx="0" cy="328"/>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88" name="Line 12"/>
            <p:cNvSpPr>
              <a:spLocks noChangeShapeType="1"/>
            </p:cNvSpPr>
            <p:nvPr/>
          </p:nvSpPr>
          <p:spPr bwMode="auto">
            <a:xfrm>
              <a:off x="2032" y="0"/>
              <a:ext cx="0" cy="328"/>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89" name="Line 13"/>
            <p:cNvSpPr>
              <a:spLocks noChangeShapeType="1"/>
            </p:cNvSpPr>
            <p:nvPr/>
          </p:nvSpPr>
          <p:spPr bwMode="auto">
            <a:xfrm>
              <a:off x="2217" y="0"/>
              <a:ext cx="0" cy="328"/>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90" name="Line 14"/>
            <p:cNvSpPr>
              <a:spLocks noChangeShapeType="1"/>
            </p:cNvSpPr>
            <p:nvPr/>
          </p:nvSpPr>
          <p:spPr bwMode="auto">
            <a:xfrm>
              <a:off x="2402" y="0"/>
              <a:ext cx="0" cy="328"/>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91" name="Line 15"/>
            <p:cNvSpPr>
              <a:spLocks noChangeShapeType="1"/>
            </p:cNvSpPr>
            <p:nvPr/>
          </p:nvSpPr>
          <p:spPr bwMode="auto">
            <a:xfrm>
              <a:off x="2587" y="0"/>
              <a:ext cx="0" cy="328"/>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92" name="Line 16"/>
            <p:cNvSpPr>
              <a:spLocks noChangeShapeType="1"/>
            </p:cNvSpPr>
            <p:nvPr/>
          </p:nvSpPr>
          <p:spPr bwMode="auto">
            <a:xfrm>
              <a:off x="2771" y="0"/>
              <a:ext cx="0" cy="328"/>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93" name="Line 17"/>
            <p:cNvSpPr>
              <a:spLocks noChangeShapeType="1"/>
            </p:cNvSpPr>
            <p:nvPr/>
          </p:nvSpPr>
          <p:spPr bwMode="auto">
            <a:xfrm>
              <a:off x="2956" y="0"/>
              <a:ext cx="0" cy="328"/>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94" name="Line 18"/>
            <p:cNvSpPr>
              <a:spLocks noChangeShapeType="1"/>
            </p:cNvSpPr>
            <p:nvPr/>
          </p:nvSpPr>
          <p:spPr bwMode="auto">
            <a:xfrm>
              <a:off x="3141" y="0"/>
              <a:ext cx="0" cy="328"/>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95" name="Line 19"/>
            <p:cNvSpPr>
              <a:spLocks noChangeShapeType="1"/>
            </p:cNvSpPr>
            <p:nvPr/>
          </p:nvSpPr>
          <p:spPr bwMode="auto">
            <a:xfrm>
              <a:off x="3326" y="0"/>
              <a:ext cx="0" cy="328"/>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96" name="Line 20"/>
            <p:cNvSpPr>
              <a:spLocks noChangeShapeType="1"/>
            </p:cNvSpPr>
            <p:nvPr/>
          </p:nvSpPr>
          <p:spPr bwMode="auto">
            <a:xfrm>
              <a:off x="3511" y="0"/>
              <a:ext cx="0" cy="328"/>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97" name="Line 21"/>
            <p:cNvSpPr>
              <a:spLocks noChangeShapeType="1"/>
            </p:cNvSpPr>
            <p:nvPr/>
          </p:nvSpPr>
          <p:spPr bwMode="auto">
            <a:xfrm>
              <a:off x="3695" y="0"/>
              <a:ext cx="0" cy="328"/>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98" name="Line 22"/>
            <p:cNvSpPr>
              <a:spLocks noChangeShapeType="1"/>
            </p:cNvSpPr>
            <p:nvPr/>
          </p:nvSpPr>
          <p:spPr bwMode="auto">
            <a:xfrm>
              <a:off x="3880" y="0"/>
              <a:ext cx="0" cy="328"/>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99" name="Line 23"/>
            <p:cNvSpPr>
              <a:spLocks noChangeShapeType="1"/>
            </p:cNvSpPr>
            <p:nvPr/>
          </p:nvSpPr>
          <p:spPr bwMode="auto">
            <a:xfrm>
              <a:off x="4065" y="0"/>
              <a:ext cx="0" cy="328"/>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400" name="Line 24"/>
            <p:cNvSpPr>
              <a:spLocks noChangeShapeType="1"/>
            </p:cNvSpPr>
            <p:nvPr/>
          </p:nvSpPr>
          <p:spPr bwMode="auto">
            <a:xfrm>
              <a:off x="4250" y="0"/>
              <a:ext cx="0" cy="328"/>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401" name="Line 25"/>
            <p:cNvSpPr>
              <a:spLocks noChangeShapeType="1"/>
            </p:cNvSpPr>
            <p:nvPr/>
          </p:nvSpPr>
          <p:spPr bwMode="auto">
            <a:xfrm>
              <a:off x="4435" y="0"/>
              <a:ext cx="0" cy="328"/>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402" name="Line 26"/>
            <p:cNvSpPr>
              <a:spLocks noChangeShapeType="1"/>
            </p:cNvSpPr>
            <p:nvPr/>
          </p:nvSpPr>
          <p:spPr bwMode="auto">
            <a:xfrm>
              <a:off x="4619" y="0"/>
              <a:ext cx="0" cy="328"/>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403" name="Line 27"/>
            <p:cNvSpPr>
              <a:spLocks noChangeShapeType="1"/>
            </p:cNvSpPr>
            <p:nvPr/>
          </p:nvSpPr>
          <p:spPr bwMode="auto">
            <a:xfrm>
              <a:off x="4804" y="0"/>
              <a:ext cx="0" cy="328"/>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404" name="Line 28"/>
            <p:cNvSpPr>
              <a:spLocks noChangeShapeType="1"/>
            </p:cNvSpPr>
            <p:nvPr/>
          </p:nvSpPr>
          <p:spPr bwMode="auto">
            <a:xfrm>
              <a:off x="4989" y="0"/>
              <a:ext cx="0" cy="328"/>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405" name="Line 29"/>
            <p:cNvSpPr>
              <a:spLocks noChangeShapeType="1"/>
            </p:cNvSpPr>
            <p:nvPr/>
          </p:nvSpPr>
          <p:spPr bwMode="auto">
            <a:xfrm>
              <a:off x="5174" y="0"/>
              <a:ext cx="0" cy="328"/>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406" name="Line 30"/>
            <p:cNvSpPr>
              <a:spLocks noChangeShapeType="1"/>
            </p:cNvSpPr>
            <p:nvPr/>
          </p:nvSpPr>
          <p:spPr bwMode="auto">
            <a:xfrm>
              <a:off x="5359" y="0"/>
              <a:ext cx="0" cy="328"/>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407" name="Line 31"/>
            <p:cNvSpPr>
              <a:spLocks noChangeShapeType="1"/>
            </p:cNvSpPr>
            <p:nvPr/>
          </p:nvSpPr>
          <p:spPr bwMode="auto">
            <a:xfrm>
              <a:off x="5544" y="0"/>
              <a:ext cx="0" cy="328"/>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sp>
        <p:nvSpPr>
          <p:cNvPr id="17441" name="Rectangle 33"/>
          <p:cNvSpPr>
            <a:spLocks/>
          </p:cNvSpPr>
          <p:nvPr/>
        </p:nvSpPr>
        <p:spPr bwMode="auto">
          <a:xfrm>
            <a:off x="1714500" y="2082800"/>
            <a:ext cx="4552950" cy="177800"/>
          </a:xfrm>
          <a:prstGeom prst="rect">
            <a:avLst/>
          </a:prstGeom>
          <a:solidFill>
            <a:srgbClr val="9A9A9A"/>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Myriad Pro Bold Cond" charset="0"/>
              <a:ea typeface="ヒラギノ角ゴ ProN W6" pitchFamily="2" charset="-128"/>
            </a:endParaRPr>
          </a:p>
        </p:txBody>
      </p:sp>
      <p:sp>
        <p:nvSpPr>
          <p:cNvPr id="651267" name="Rectangle 34"/>
          <p:cNvSpPr>
            <a:spLocks/>
          </p:cNvSpPr>
          <p:nvPr/>
        </p:nvSpPr>
        <p:spPr bwMode="auto">
          <a:xfrm>
            <a:off x="2895600" y="2089150"/>
            <a:ext cx="1168400" cy="165100"/>
          </a:xfrm>
          <a:prstGeom prst="rect">
            <a:avLst/>
          </a:prstGeom>
          <a:solidFill>
            <a:srgbClr val="FF2712"/>
          </a:solidFill>
          <a:ln>
            <a:noFill/>
          </a:ln>
          <a:extLst>
            <a:ext uri="{91240B29-F687-4F45-9708-019B960494DF}">
              <a14:hiddenLine xmlns:a14="http://schemas.microsoft.com/office/drawing/2010/main" w="25400">
                <a:solidFill>
                  <a:srgbClr val="FD9A00"/>
                </a:solidFill>
                <a:miter lim="800000"/>
                <a:headEnd/>
                <a:tailEnd/>
              </a14:hiddenLine>
            </a:ext>
          </a:extLst>
        </p:spPr>
        <p:txBody>
          <a:bodyPr lIns="0" tIns="0" rIns="0" bIns="0"/>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Myriad Pro Bold Cond" charset="0"/>
              <a:ea typeface="ヒラギノ角ゴ ProN W6" pitchFamily="2" charset="-128"/>
            </a:endParaRPr>
          </a:p>
        </p:txBody>
      </p:sp>
      <p:sp>
        <p:nvSpPr>
          <p:cNvPr id="17443" name="Rectangle 35"/>
          <p:cNvSpPr>
            <a:spLocks noGrp="1" noChangeArrowheads="1"/>
          </p:cNvSpPr>
          <p:nvPr>
            <p:ph type="title"/>
          </p:nvPr>
        </p:nvSpPr>
        <p:spPr>
          <a:xfrm>
            <a:off x="419100" y="196850"/>
            <a:ext cx="8616950" cy="558800"/>
          </a:xfrm>
        </p:spPr>
        <p:txBody>
          <a:bodyPr/>
          <a:lstStyle/>
          <a:p>
            <a:pPr eaLnBrk="1" hangingPunct="1">
              <a:defRPr/>
            </a:pPr>
            <a:r>
              <a:rPr lang="en-US" sz="4000" dirty="0">
                <a:solidFill>
                  <a:srgbClr val="1A5712"/>
                </a:solidFill>
                <a:latin typeface="Garamond"/>
                <a:cs typeface="Garamond"/>
              </a:rPr>
              <a:t>DRAM S</a:t>
            </a:r>
            <a:r>
              <a:rPr lang="en-US" sz="4000" dirty="0" smtClean="0">
                <a:solidFill>
                  <a:srgbClr val="1A5712"/>
                </a:solidFill>
                <a:latin typeface="Garamond"/>
                <a:cs typeface="Garamond"/>
              </a:rPr>
              <a:t>ubarray </a:t>
            </a:r>
            <a:r>
              <a:rPr lang="en-US" sz="4000" dirty="0">
                <a:solidFill>
                  <a:srgbClr val="1A5712"/>
                </a:solidFill>
                <a:latin typeface="Garamond"/>
                <a:cs typeface="Garamond"/>
              </a:rPr>
              <a:t>O</a:t>
            </a:r>
            <a:r>
              <a:rPr lang="en-US" sz="4000" dirty="0" smtClean="0">
                <a:solidFill>
                  <a:srgbClr val="1A5712"/>
                </a:solidFill>
                <a:latin typeface="Garamond"/>
                <a:cs typeface="Garamond"/>
              </a:rPr>
              <a:t>peration (</a:t>
            </a:r>
            <a:r>
              <a:rPr lang="en-US" sz="4000" dirty="0">
                <a:solidFill>
                  <a:srgbClr val="1A5712"/>
                </a:solidFill>
                <a:latin typeface="Garamond"/>
                <a:cs typeface="Garamond"/>
              </a:rPr>
              <a:t>load one byte)</a:t>
            </a:r>
          </a:p>
        </p:txBody>
      </p:sp>
      <p:grpSp>
        <p:nvGrpSpPr>
          <p:cNvPr id="651269" name="Group 60"/>
          <p:cNvGrpSpPr>
            <a:grpSpLocks/>
          </p:cNvGrpSpPr>
          <p:nvPr/>
        </p:nvGrpSpPr>
        <p:grpSpPr bwMode="auto">
          <a:xfrm>
            <a:off x="1695450" y="1663700"/>
            <a:ext cx="4575175" cy="3359150"/>
            <a:chOff x="0" y="0"/>
            <a:chExt cx="5763" cy="4232"/>
          </a:xfrm>
        </p:grpSpPr>
        <p:sp>
          <p:nvSpPr>
            <p:cNvPr id="651353" name="Line 36"/>
            <p:cNvSpPr>
              <a:spLocks noChangeShapeType="1"/>
            </p:cNvSpPr>
            <p:nvPr/>
          </p:nvSpPr>
          <p:spPr bwMode="auto">
            <a:xfrm rot="10800000" flipH="1">
              <a:off x="0" y="0"/>
              <a:ext cx="5763"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54" name="Line 37"/>
            <p:cNvSpPr>
              <a:spLocks noChangeShapeType="1"/>
            </p:cNvSpPr>
            <p:nvPr/>
          </p:nvSpPr>
          <p:spPr bwMode="auto">
            <a:xfrm rot="10800000" flipH="1">
              <a:off x="0" y="184"/>
              <a:ext cx="5763"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55" name="Line 38"/>
            <p:cNvSpPr>
              <a:spLocks noChangeShapeType="1"/>
            </p:cNvSpPr>
            <p:nvPr/>
          </p:nvSpPr>
          <p:spPr bwMode="auto">
            <a:xfrm rot="10800000" flipH="1">
              <a:off x="0" y="368"/>
              <a:ext cx="5763"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56" name="Line 39"/>
            <p:cNvSpPr>
              <a:spLocks noChangeShapeType="1"/>
            </p:cNvSpPr>
            <p:nvPr/>
          </p:nvSpPr>
          <p:spPr bwMode="auto">
            <a:xfrm rot="10800000" flipH="1">
              <a:off x="0" y="552"/>
              <a:ext cx="5763"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57" name="Line 40"/>
            <p:cNvSpPr>
              <a:spLocks noChangeShapeType="1"/>
            </p:cNvSpPr>
            <p:nvPr/>
          </p:nvSpPr>
          <p:spPr bwMode="auto">
            <a:xfrm rot="10800000" flipH="1">
              <a:off x="0" y="736"/>
              <a:ext cx="5763"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58" name="Line 41"/>
            <p:cNvSpPr>
              <a:spLocks noChangeShapeType="1"/>
            </p:cNvSpPr>
            <p:nvPr/>
          </p:nvSpPr>
          <p:spPr bwMode="auto">
            <a:xfrm rot="10800000" flipH="1">
              <a:off x="0" y="920"/>
              <a:ext cx="5763"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59" name="Line 42"/>
            <p:cNvSpPr>
              <a:spLocks noChangeShapeType="1"/>
            </p:cNvSpPr>
            <p:nvPr/>
          </p:nvSpPr>
          <p:spPr bwMode="auto">
            <a:xfrm rot="10800000" flipH="1">
              <a:off x="0" y="1104"/>
              <a:ext cx="5763"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60" name="Line 43"/>
            <p:cNvSpPr>
              <a:spLocks noChangeShapeType="1"/>
            </p:cNvSpPr>
            <p:nvPr/>
          </p:nvSpPr>
          <p:spPr bwMode="auto">
            <a:xfrm rot="10800000" flipH="1">
              <a:off x="0" y="1288"/>
              <a:ext cx="5763"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61" name="Line 44"/>
            <p:cNvSpPr>
              <a:spLocks noChangeShapeType="1"/>
            </p:cNvSpPr>
            <p:nvPr/>
          </p:nvSpPr>
          <p:spPr bwMode="auto">
            <a:xfrm rot="10800000" flipH="1">
              <a:off x="0" y="1472"/>
              <a:ext cx="5763"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62" name="Line 45"/>
            <p:cNvSpPr>
              <a:spLocks noChangeShapeType="1"/>
            </p:cNvSpPr>
            <p:nvPr/>
          </p:nvSpPr>
          <p:spPr bwMode="auto">
            <a:xfrm rot="10800000" flipH="1">
              <a:off x="0" y="1656"/>
              <a:ext cx="5763"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63" name="Line 46"/>
            <p:cNvSpPr>
              <a:spLocks noChangeShapeType="1"/>
            </p:cNvSpPr>
            <p:nvPr/>
          </p:nvSpPr>
          <p:spPr bwMode="auto">
            <a:xfrm rot="10800000" flipH="1">
              <a:off x="0" y="1840"/>
              <a:ext cx="5763"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64" name="Line 47"/>
            <p:cNvSpPr>
              <a:spLocks noChangeShapeType="1"/>
            </p:cNvSpPr>
            <p:nvPr/>
          </p:nvSpPr>
          <p:spPr bwMode="auto">
            <a:xfrm rot="10800000" flipH="1">
              <a:off x="0" y="2024"/>
              <a:ext cx="5763"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65" name="Line 48"/>
            <p:cNvSpPr>
              <a:spLocks noChangeShapeType="1"/>
            </p:cNvSpPr>
            <p:nvPr/>
          </p:nvSpPr>
          <p:spPr bwMode="auto">
            <a:xfrm rot="10800000" flipH="1">
              <a:off x="0" y="2208"/>
              <a:ext cx="5763"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66" name="Line 49"/>
            <p:cNvSpPr>
              <a:spLocks noChangeShapeType="1"/>
            </p:cNvSpPr>
            <p:nvPr/>
          </p:nvSpPr>
          <p:spPr bwMode="auto">
            <a:xfrm rot="10800000" flipH="1">
              <a:off x="0" y="2392"/>
              <a:ext cx="5763"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67" name="Line 50"/>
            <p:cNvSpPr>
              <a:spLocks noChangeShapeType="1"/>
            </p:cNvSpPr>
            <p:nvPr/>
          </p:nvSpPr>
          <p:spPr bwMode="auto">
            <a:xfrm rot="10800000" flipH="1">
              <a:off x="0" y="2576"/>
              <a:ext cx="5763"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68" name="Line 51"/>
            <p:cNvSpPr>
              <a:spLocks noChangeShapeType="1"/>
            </p:cNvSpPr>
            <p:nvPr/>
          </p:nvSpPr>
          <p:spPr bwMode="auto">
            <a:xfrm rot="10800000" flipH="1">
              <a:off x="0" y="2760"/>
              <a:ext cx="5763"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69" name="Line 52"/>
            <p:cNvSpPr>
              <a:spLocks noChangeShapeType="1"/>
            </p:cNvSpPr>
            <p:nvPr/>
          </p:nvSpPr>
          <p:spPr bwMode="auto">
            <a:xfrm rot="10800000" flipH="1">
              <a:off x="0" y="2944"/>
              <a:ext cx="5763"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70" name="Line 53"/>
            <p:cNvSpPr>
              <a:spLocks noChangeShapeType="1"/>
            </p:cNvSpPr>
            <p:nvPr/>
          </p:nvSpPr>
          <p:spPr bwMode="auto">
            <a:xfrm rot="10800000" flipH="1">
              <a:off x="0" y="3128"/>
              <a:ext cx="5763"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71" name="Line 54"/>
            <p:cNvSpPr>
              <a:spLocks noChangeShapeType="1"/>
            </p:cNvSpPr>
            <p:nvPr/>
          </p:nvSpPr>
          <p:spPr bwMode="auto">
            <a:xfrm rot="10800000" flipH="1">
              <a:off x="0" y="3312"/>
              <a:ext cx="5763"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72" name="Line 55"/>
            <p:cNvSpPr>
              <a:spLocks noChangeShapeType="1"/>
            </p:cNvSpPr>
            <p:nvPr/>
          </p:nvSpPr>
          <p:spPr bwMode="auto">
            <a:xfrm rot="10800000" flipH="1">
              <a:off x="0" y="3496"/>
              <a:ext cx="5763"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73" name="Line 56"/>
            <p:cNvSpPr>
              <a:spLocks noChangeShapeType="1"/>
            </p:cNvSpPr>
            <p:nvPr/>
          </p:nvSpPr>
          <p:spPr bwMode="auto">
            <a:xfrm rot="10800000" flipH="1">
              <a:off x="0" y="3680"/>
              <a:ext cx="5763"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74" name="Line 57"/>
            <p:cNvSpPr>
              <a:spLocks noChangeShapeType="1"/>
            </p:cNvSpPr>
            <p:nvPr/>
          </p:nvSpPr>
          <p:spPr bwMode="auto">
            <a:xfrm rot="10800000" flipH="1">
              <a:off x="0" y="3864"/>
              <a:ext cx="5763"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75" name="Line 58"/>
            <p:cNvSpPr>
              <a:spLocks noChangeShapeType="1"/>
            </p:cNvSpPr>
            <p:nvPr/>
          </p:nvSpPr>
          <p:spPr bwMode="auto">
            <a:xfrm rot="10800000" flipH="1">
              <a:off x="0" y="4048"/>
              <a:ext cx="5763"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76" name="Line 59"/>
            <p:cNvSpPr>
              <a:spLocks noChangeShapeType="1"/>
            </p:cNvSpPr>
            <p:nvPr/>
          </p:nvSpPr>
          <p:spPr bwMode="auto">
            <a:xfrm rot="10800000" flipH="1">
              <a:off x="0" y="4232"/>
              <a:ext cx="5763"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grpSp>
        <p:nvGrpSpPr>
          <p:cNvPr id="651270" name="Group 93"/>
          <p:cNvGrpSpPr>
            <a:grpSpLocks/>
          </p:cNvGrpSpPr>
          <p:nvPr/>
        </p:nvGrpSpPr>
        <p:grpSpPr bwMode="auto">
          <a:xfrm>
            <a:off x="1706563" y="1658938"/>
            <a:ext cx="4559300" cy="3371850"/>
            <a:chOff x="0" y="0"/>
            <a:chExt cx="5744" cy="4248"/>
          </a:xfrm>
        </p:grpSpPr>
        <p:sp>
          <p:nvSpPr>
            <p:cNvPr id="651321" name="Line 61"/>
            <p:cNvSpPr>
              <a:spLocks noChangeShapeType="1"/>
            </p:cNvSpPr>
            <p:nvPr/>
          </p:nvSpPr>
          <p:spPr bwMode="auto">
            <a:xfrm rot="10800000">
              <a:off x="0" y="0"/>
              <a:ext cx="0" cy="424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22" name="Line 62"/>
            <p:cNvSpPr>
              <a:spLocks noChangeShapeType="1"/>
            </p:cNvSpPr>
            <p:nvPr/>
          </p:nvSpPr>
          <p:spPr bwMode="auto">
            <a:xfrm rot="10800000">
              <a:off x="185" y="0"/>
              <a:ext cx="0" cy="424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23" name="Line 63"/>
            <p:cNvSpPr>
              <a:spLocks noChangeShapeType="1"/>
            </p:cNvSpPr>
            <p:nvPr/>
          </p:nvSpPr>
          <p:spPr bwMode="auto">
            <a:xfrm rot="10800000">
              <a:off x="370" y="0"/>
              <a:ext cx="0" cy="424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24" name="Line 64"/>
            <p:cNvSpPr>
              <a:spLocks noChangeShapeType="1"/>
            </p:cNvSpPr>
            <p:nvPr/>
          </p:nvSpPr>
          <p:spPr bwMode="auto">
            <a:xfrm rot="10800000">
              <a:off x="555" y="0"/>
              <a:ext cx="0" cy="424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25" name="Line 65"/>
            <p:cNvSpPr>
              <a:spLocks noChangeShapeType="1"/>
            </p:cNvSpPr>
            <p:nvPr/>
          </p:nvSpPr>
          <p:spPr bwMode="auto">
            <a:xfrm rot="10800000">
              <a:off x="740" y="0"/>
              <a:ext cx="1" cy="424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26" name="Line 66"/>
            <p:cNvSpPr>
              <a:spLocks noChangeShapeType="1"/>
            </p:cNvSpPr>
            <p:nvPr/>
          </p:nvSpPr>
          <p:spPr bwMode="auto">
            <a:xfrm rot="10800000">
              <a:off x="926" y="0"/>
              <a:ext cx="0" cy="424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27" name="Line 67"/>
            <p:cNvSpPr>
              <a:spLocks noChangeShapeType="1"/>
            </p:cNvSpPr>
            <p:nvPr/>
          </p:nvSpPr>
          <p:spPr bwMode="auto">
            <a:xfrm rot="10800000">
              <a:off x="1111" y="0"/>
              <a:ext cx="0" cy="424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28" name="Line 68"/>
            <p:cNvSpPr>
              <a:spLocks noChangeShapeType="1"/>
            </p:cNvSpPr>
            <p:nvPr/>
          </p:nvSpPr>
          <p:spPr bwMode="auto">
            <a:xfrm rot="10800000">
              <a:off x="1296" y="0"/>
              <a:ext cx="0" cy="424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29" name="Line 69"/>
            <p:cNvSpPr>
              <a:spLocks noChangeShapeType="1"/>
            </p:cNvSpPr>
            <p:nvPr/>
          </p:nvSpPr>
          <p:spPr bwMode="auto">
            <a:xfrm rot="10800000">
              <a:off x="1481" y="0"/>
              <a:ext cx="0" cy="424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30" name="Line 70"/>
            <p:cNvSpPr>
              <a:spLocks noChangeShapeType="1"/>
            </p:cNvSpPr>
            <p:nvPr/>
          </p:nvSpPr>
          <p:spPr bwMode="auto">
            <a:xfrm rot="10800000">
              <a:off x="1667" y="0"/>
              <a:ext cx="0" cy="424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31" name="Line 71"/>
            <p:cNvSpPr>
              <a:spLocks noChangeShapeType="1"/>
            </p:cNvSpPr>
            <p:nvPr/>
          </p:nvSpPr>
          <p:spPr bwMode="auto">
            <a:xfrm rot="10800000">
              <a:off x="1852" y="0"/>
              <a:ext cx="0" cy="424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32" name="Line 72"/>
            <p:cNvSpPr>
              <a:spLocks noChangeShapeType="1"/>
            </p:cNvSpPr>
            <p:nvPr/>
          </p:nvSpPr>
          <p:spPr bwMode="auto">
            <a:xfrm rot="10800000">
              <a:off x="2037" y="0"/>
              <a:ext cx="0" cy="424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33" name="Line 73"/>
            <p:cNvSpPr>
              <a:spLocks noChangeShapeType="1"/>
            </p:cNvSpPr>
            <p:nvPr/>
          </p:nvSpPr>
          <p:spPr bwMode="auto">
            <a:xfrm rot="10800000">
              <a:off x="2222" y="0"/>
              <a:ext cx="0" cy="424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34" name="Line 74"/>
            <p:cNvSpPr>
              <a:spLocks noChangeShapeType="1"/>
            </p:cNvSpPr>
            <p:nvPr/>
          </p:nvSpPr>
          <p:spPr bwMode="auto">
            <a:xfrm rot="10800000">
              <a:off x="2407" y="0"/>
              <a:ext cx="0" cy="424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35" name="Line 75"/>
            <p:cNvSpPr>
              <a:spLocks noChangeShapeType="1"/>
            </p:cNvSpPr>
            <p:nvPr/>
          </p:nvSpPr>
          <p:spPr bwMode="auto">
            <a:xfrm rot="10800000">
              <a:off x="2593" y="0"/>
              <a:ext cx="0" cy="424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36" name="Line 76"/>
            <p:cNvSpPr>
              <a:spLocks noChangeShapeType="1"/>
            </p:cNvSpPr>
            <p:nvPr/>
          </p:nvSpPr>
          <p:spPr bwMode="auto">
            <a:xfrm rot="10800000">
              <a:off x="2778" y="0"/>
              <a:ext cx="0" cy="424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37" name="Line 77"/>
            <p:cNvSpPr>
              <a:spLocks noChangeShapeType="1"/>
            </p:cNvSpPr>
            <p:nvPr/>
          </p:nvSpPr>
          <p:spPr bwMode="auto">
            <a:xfrm rot="10800000">
              <a:off x="2963" y="0"/>
              <a:ext cx="0" cy="424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38" name="Line 78"/>
            <p:cNvSpPr>
              <a:spLocks noChangeShapeType="1"/>
            </p:cNvSpPr>
            <p:nvPr/>
          </p:nvSpPr>
          <p:spPr bwMode="auto">
            <a:xfrm rot="10800000">
              <a:off x="3148" y="0"/>
              <a:ext cx="0" cy="424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39" name="Line 79"/>
            <p:cNvSpPr>
              <a:spLocks noChangeShapeType="1"/>
            </p:cNvSpPr>
            <p:nvPr/>
          </p:nvSpPr>
          <p:spPr bwMode="auto">
            <a:xfrm rot="10800000">
              <a:off x="3333" y="0"/>
              <a:ext cx="1" cy="424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40" name="Line 80"/>
            <p:cNvSpPr>
              <a:spLocks noChangeShapeType="1"/>
            </p:cNvSpPr>
            <p:nvPr/>
          </p:nvSpPr>
          <p:spPr bwMode="auto">
            <a:xfrm rot="10800000">
              <a:off x="3519" y="0"/>
              <a:ext cx="0" cy="424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41" name="Line 81"/>
            <p:cNvSpPr>
              <a:spLocks noChangeShapeType="1"/>
            </p:cNvSpPr>
            <p:nvPr/>
          </p:nvSpPr>
          <p:spPr bwMode="auto">
            <a:xfrm rot="10800000">
              <a:off x="3704" y="0"/>
              <a:ext cx="0" cy="424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42" name="Line 82"/>
            <p:cNvSpPr>
              <a:spLocks noChangeShapeType="1"/>
            </p:cNvSpPr>
            <p:nvPr/>
          </p:nvSpPr>
          <p:spPr bwMode="auto">
            <a:xfrm rot="10800000">
              <a:off x="3889" y="0"/>
              <a:ext cx="0" cy="424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43" name="Line 83"/>
            <p:cNvSpPr>
              <a:spLocks noChangeShapeType="1"/>
            </p:cNvSpPr>
            <p:nvPr/>
          </p:nvSpPr>
          <p:spPr bwMode="auto">
            <a:xfrm rot="10800000">
              <a:off x="4074" y="0"/>
              <a:ext cx="0" cy="424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44" name="Line 84"/>
            <p:cNvSpPr>
              <a:spLocks noChangeShapeType="1"/>
            </p:cNvSpPr>
            <p:nvPr/>
          </p:nvSpPr>
          <p:spPr bwMode="auto">
            <a:xfrm rot="10800000">
              <a:off x="4260" y="0"/>
              <a:ext cx="0" cy="424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45" name="Line 85"/>
            <p:cNvSpPr>
              <a:spLocks noChangeShapeType="1"/>
            </p:cNvSpPr>
            <p:nvPr/>
          </p:nvSpPr>
          <p:spPr bwMode="auto">
            <a:xfrm rot="10800000">
              <a:off x="4447" y="4"/>
              <a:ext cx="0" cy="4244"/>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46" name="Line 86"/>
            <p:cNvSpPr>
              <a:spLocks noChangeShapeType="1"/>
            </p:cNvSpPr>
            <p:nvPr/>
          </p:nvSpPr>
          <p:spPr bwMode="auto">
            <a:xfrm rot="10800000">
              <a:off x="4632" y="4"/>
              <a:ext cx="0" cy="4244"/>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47" name="Line 87"/>
            <p:cNvSpPr>
              <a:spLocks noChangeShapeType="1"/>
            </p:cNvSpPr>
            <p:nvPr/>
          </p:nvSpPr>
          <p:spPr bwMode="auto">
            <a:xfrm rot="10800000">
              <a:off x="4817" y="4"/>
              <a:ext cx="0" cy="4244"/>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48" name="Line 88"/>
            <p:cNvSpPr>
              <a:spLocks noChangeShapeType="1"/>
            </p:cNvSpPr>
            <p:nvPr/>
          </p:nvSpPr>
          <p:spPr bwMode="auto">
            <a:xfrm rot="10800000">
              <a:off x="5003" y="4"/>
              <a:ext cx="0" cy="4244"/>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49" name="Line 89"/>
            <p:cNvSpPr>
              <a:spLocks noChangeShapeType="1"/>
            </p:cNvSpPr>
            <p:nvPr/>
          </p:nvSpPr>
          <p:spPr bwMode="auto">
            <a:xfrm rot="10800000">
              <a:off x="5188" y="4"/>
              <a:ext cx="0" cy="4244"/>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50" name="Line 90"/>
            <p:cNvSpPr>
              <a:spLocks noChangeShapeType="1"/>
            </p:cNvSpPr>
            <p:nvPr/>
          </p:nvSpPr>
          <p:spPr bwMode="auto">
            <a:xfrm rot="10800000">
              <a:off x="5373" y="4"/>
              <a:ext cx="0" cy="4244"/>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51" name="Line 91"/>
            <p:cNvSpPr>
              <a:spLocks noChangeShapeType="1"/>
            </p:cNvSpPr>
            <p:nvPr/>
          </p:nvSpPr>
          <p:spPr bwMode="auto">
            <a:xfrm rot="10800000">
              <a:off x="5558" y="4"/>
              <a:ext cx="0" cy="4244"/>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52" name="Line 92"/>
            <p:cNvSpPr>
              <a:spLocks noChangeShapeType="1"/>
            </p:cNvSpPr>
            <p:nvPr/>
          </p:nvSpPr>
          <p:spPr bwMode="auto">
            <a:xfrm rot="10800000">
              <a:off x="5743" y="4"/>
              <a:ext cx="1" cy="4244"/>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sp>
        <p:nvSpPr>
          <p:cNvPr id="651271" name="Rectangle 94"/>
          <p:cNvSpPr>
            <a:spLocks/>
          </p:cNvSpPr>
          <p:nvPr/>
        </p:nvSpPr>
        <p:spPr bwMode="auto">
          <a:xfrm>
            <a:off x="6503988" y="5227638"/>
            <a:ext cx="1414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solidFill>
                  <a:srgbClr val="000000"/>
                </a:solidFill>
                <a:latin typeface="Myriad Pro Bold Cond" charset="0"/>
                <a:sym typeface="Myriad Pro Bold Cond" charset="0"/>
              </a:rPr>
              <a:t>Row Buffer (4 Kbits)</a:t>
            </a:r>
          </a:p>
        </p:txBody>
      </p:sp>
      <p:sp>
        <p:nvSpPr>
          <p:cNvPr id="651272" name="Line 95"/>
          <p:cNvSpPr>
            <a:spLocks noChangeShapeType="1"/>
          </p:cNvSpPr>
          <p:nvPr/>
        </p:nvSpPr>
        <p:spPr bwMode="auto">
          <a:xfrm rot="10800000" flipH="1">
            <a:off x="431800" y="6330950"/>
            <a:ext cx="8391525" cy="0"/>
          </a:xfrm>
          <a:prstGeom prst="line">
            <a:avLst/>
          </a:prstGeom>
          <a:noFill/>
          <a:ln w="2032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nvGrpSpPr>
          <p:cNvPr id="17506" name="Group 98"/>
          <p:cNvGrpSpPr>
            <a:grpSpLocks/>
          </p:cNvGrpSpPr>
          <p:nvPr/>
        </p:nvGrpSpPr>
        <p:grpSpPr bwMode="auto">
          <a:xfrm>
            <a:off x="1701800" y="5283200"/>
            <a:ext cx="4552950" cy="177800"/>
            <a:chOff x="0" y="0"/>
            <a:chExt cx="5736" cy="224"/>
          </a:xfrm>
        </p:grpSpPr>
        <p:sp>
          <p:nvSpPr>
            <p:cNvPr id="651319" name="Rectangle 96"/>
            <p:cNvSpPr>
              <a:spLocks/>
            </p:cNvSpPr>
            <p:nvPr/>
          </p:nvSpPr>
          <p:spPr bwMode="auto">
            <a:xfrm>
              <a:off x="0" y="0"/>
              <a:ext cx="5736" cy="224"/>
            </a:xfrm>
            <a:prstGeom prst="rect">
              <a:avLst/>
            </a:prstGeom>
            <a:solidFill>
              <a:srgbClr val="9A9A9A"/>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Myriad Pro Bold Cond" charset="0"/>
                <a:ea typeface="ヒラギノ角ゴ ProN W6" pitchFamily="2" charset="-128"/>
              </a:endParaRPr>
            </a:p>
          </p:txBody>
        </p:sp>
        <p:sp>
          <p:nvSpPr>
            <p:cNvPr id="651320" name="Rectangle 97"/>
            <p:cNvSpPr>
              <a:spLocks/>
            </p:cNvSpPr>
            <p:nvPr/>
          </p:nvSpPr>
          <p:spPr bwMode="auto">
            <a:xfrm>
              <a:off x="1488" y="0"/>
              <a:ext cx="1472" cy="216"/>
            </a:xfrm>
            <a:prstGeom prst="rect">
              <a:avLst/>
            </a:prstGeom>
            <a:solidFill>
              <a:srgbClr val="FF2712"/>
            </a:solidFill>
            <a:ln>
              <a:noFill/>
            </a:ln>
            <a:extLst>
              <a:ext uri="{91240B29-F687-4F45-9708-019B960494DF}">
                <a14:hiddenLine xmlns:a14="http://schemas.microsoft.com/office/drawing/2010/main" w="25400">
                  <a:solidFill>
                    <a:srgbClr val="FD9A00"/>
                  </a:solidFill>
                  <a:miter lim="800000"/>
                  <a:headEnd/>
                  <a:tailEnd/>
                </a14:hiddenLine>
              </a:ext>
            </a:extLst>
          </p:spPr>
          <p:txBody>
            <a:bodyPr lIns="0" tIns="0" rIns="0" bIns="0"/>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Myriad Pro Bold Cond" charset="0"/>
                <a:ea typeface="ヒラギノ角ゴ ProN W6" pitchFamily="2" charset="-128"/>
              </a:endParaRPr>
            </a:p>
          </p:txBody>
        </p:sp>
      </p:grpSp>
      <p:sp>
        <p:nvSpPr>
          <p:cNvPr id="651274" name="Line 99"/>
          <p:cNvSpPr>
            <a:spLocks noChangeShapeType="1"/>
          </p:cNvSpPr>
          <p:nvPr/>
        </p:nvSpPr>
        <p:spPr bwMode="auto">
          <a:xfrm>
            <a:off x="4064000" y="5537200"/>
            <a:ext cx="0" cy="798513"/>
          </a:xfrm>
          <a:prstGeom prst="line">
            <a:avLst/>
          </a:prstGeom>
          <a:noFill/>
          <a:ln w="1016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275" name="Rectangle 100"/>
          <p:cNvSpPr>
            <a:spLocks/>
          </p:cNvSpPr>
          <p:nvPr/>
        </p:nvSpPr>
        <p:spPr bwMode="auto">
          <a:xfrm>
            <a:off x="7343775" y="6408738"/>
            <a:ext cx="6270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solidFill>
                  <a:srgbClr val="000000"/>
                </a:solidFill>
                <a:latin typeface="Myriad Pro Bold Cond" charset="0"/>
                <a:sym typeface="Myriad Pro Bold Cond" charset="0"/>
              </a:rPr>
              <a:t>Data Bus</a:t>
            </a:r>
          </a:p>
        </p:txBody>
      </p:sp>
      <p:sp>
        <p:nvSpPr>
          <p:cNvPr id="651276" name="Rectangle 101"/>
          <p:cNvSpPr>
            <a:spLocks/>
          </p:cNvSpPr>
          <p:nvPr/>
        </p:nvSpPr>
        <p:spPr bwMode="auto">
          <a:xfrm>
            <a:off x="4149725" y="5799138"/>
            <a:ext cx="396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solidFill>
                  <a:srgbClr val="000000"/>
                </a:solidFill>
                <a:latin typeface="Myriad Pro Bold Cond" charset="0"/>
                <a:sym typeface="Myriad Pro Bold Cond" charset="0"/>
              </a:rPr>
              <a:t>8 bits</a:t>
            </a:r>
          </a:p>
        </p:txBody>
      </p:sp>
      <p:sp>
        <p:nvSpPr>
          <p:cNvPr id="651277" name="Rectangle 102"/>
          <p:cNvSpPr>
            <a:spLocks/>
          </p:cNvSpPr>
          <p:nvPr/>
        </p:nvSpPr>
        <p:spPr bwMode="auto">
          <a:xfrm>
            <a:off x="6484938" y="3125788"/>
            <a:ext cx="8461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solidFill>
                  <a:srgbClr val="000000"/>
                </a:solidFill>
                <a:latin typeface="Myriad Pro Bold Cond" charset="0"/>
                <a:sym typeface="Myriad Pro Bold Cond" charset="0"/>
              </a:rPr>
              <a:t>DRAM array</a:t>
            </a:r>
          </a:p>
        </p:txBody>
      </p:sp>
      <p:sp>
        <p:nvSpPr>
          <p:cNvPr id="651278" name="Line 103"/>
          <p:cNvSpPr>
            <a:spLocks noChangeShapeType="1"/>
          </p:cNvSpPr>
          <p:nvPr/>
        </p:nvSpPr>
        <p:spPr bwMode="auto">
          <a:xfrm rot="10800000" flipH="1">
            <a:off x="1701800" y="1416050"/>
            <a:ext cx="4568825" cy="0"/>
          </a:xfrm>
          <a:prstGeom prst="line">
            <a:avLst/>
          </a:prstGeom>
          <a:noFill/>
          <a:ln w="25400">
            <a:solidFill>
              <a:schemeClr val="tx1"/>
            </a:solidFill>
            <a:miter lim="800000"/>
            <a:headEnd type="triangle" w="med" len="sm"/>
            <a:tailEnd type="triangle" w="med" len="sm"/>
          </a:ln>
          <a:extLst>
            <a:ext uri="{909E8E84-426E-40DD-AFC4-6F175D3DCCD1}">
              <a14:hiddenFill xmlns:a14="http://schemas.microsoft.com/office/drawing/2010/main">
                <a:noFill/>
              </a14:hiddenFill>
            </a:ext>
          </a:extLst>
        </p:spPr>
        <p:txBody>
          <a:bodyPr lIns="0" tIns="0" rIns="0" bIns="0"/>
          <a:lstStyle/>
          <a:p>
            <a:endParaRPr lang="en-US"/>
          </a:p>
        </p:txBody>
      </p:sp>
      <p:sp>
        <p:nvSpPr>
          <p:cNvPr id="651279" name="Rectangle 104"/>
          <p:cNvSpPr>
            <a:spLocks/>
          </p:cNvSpPr>
          <p:nvPr/>
        </p:nvSpPr>
        <p:spPr bwMode="auto">
          <a:xfrm>
            <a:off x="3689350" y="1131888"/>
            <a:ext cx="487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solidFill>
                  <a:srgbClr val="000000"/>
                </a:solidFill>
                <a:latin typeface="Myriad Pro Bold Cond" charset="0"/>
                <a:sym typeface="Myriad Pro Bold Cond" charset="0"/>
              </a:rPr>
              <a:t>4 Kbits</a:t>
            </a:r>
          </a:p>
        </p:txBody>
      </p:sp>
      <p:sp>
        <p:nvSpPr>
          <p:cNvPr id="651280" name="Line 105"/>
          <p:cNvSpPr>
            <a:spLocks noChangeShapeType="1"/>
          </p:cNvSpPr>
          <p:nvPr/>
        </p:nvSpPr>
        <p:spPr bwMode="auto">
          <a:xfrm rot="10800000" flipH="1">
            <a:off x="1695450" y="5461000"/>
            <a:ext cx="4564063"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281" name="Line 106"/>
          <p:cNvSpPr>
            <a:spLocks noChangeShapeType="1"/>
          </p:cNvSpPr>
          <p:nvPr/>
        </p:nvSpPr>
        <p:spPr bwMode="auto">
          <a:xfrm rot="10800000" flipH="1">
            <a:off x="1701800" y="5276850"/>
            <a:ext cx="4564063"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nvGrpSpPr>
          <p:cNvPr id="651282" name="Group 139"/>
          <p:cNvGrpSpPr>
            <a:grpSpLocks/>
          </p:cNvGrpSpPr>
          <p:nvPr/>
        </p:nvGrpSpPr>
        <p:grpSpPr bwMode="auto">
          <a:xfrm>
            <a:off x="1701800" y="5270500"/>
            <a:ext cx="4559300" cy="190500"/>
            <a:chOff x="0" y="0"/>
            <a:chExt cx="5744" cy="240"/>
          </a:xfrm>
        </p:grpSpPr>
        <p:sp>
          <p:nvSpPr>
            <p:cNvPr id="651287" name="Line 107"/>
            <p:cNvSpPr>
              <a:spLocks noChangeShapeType="1"/>
            </p:cNvSpPr>
            <p:nvPr/>
          </p:nvSpPr>
          <p:spPr bwMode="auto">
            <a:xfrm rot="10800000">
              <a:off x="0" y="0"/>
              <a:ext cx="0" cy="23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288" name="Line 108"/>
            <p:cNvSpPr>
              <a:spLocks noChangeShapeType="1"/>
            </p:cNvSpPr>
            <p:nvPr/>
          </p:nvSpPr>
          <p:spPr bwMode="auto">
            <a:xfrm rot="10800000">
              <a:off x="185" y="0"/>
              <a:ext cx="0" cy="23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289" name="Line 109"/>
            <p:cNvSpPr>
              <a:spLocks noChangeShapeType="1"/>
            </p:cNvSpPr>
            <p:nvPr/>
          </p:nvSpPr>
          <p:spPr bwMode="auto">
            <a:xfrm rot="10800000">
              <a:off x="370" y="0"/>
              <a:ext cx="0" cy="23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290" name="Line 110"/>
            <p:cNvSpPr>
              <a:spLocks noChangeShapeType="1"/>
            </p:cNvSpPr>
            <p:nvPr/>
          </p:nvSpPr>
          <p:spPr bwMode="auto">
            <a:xfrm rot="10800000">
              <a:off x="555" y="0"/>
              <a:ext cx="0" cy="23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291" name="Line 111"/>
            <p:cNvSpPr>
              <a:spLocks noChangeShapeType="1"/>
            </p:cNvSpPr>
            <p:nvPr/>
          </p:nvSpPr>
          <p:spPr bwMode="auto">
            <a:xfrm rot="10800000">
              <a:off x="740" y="0"/>
              <a:ext cx="1" cy="23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292" name="Line 112"/>
            <p:cNvSpPr>
              <a:spLocks noChangeShapeType="1"/>
            </p:cNvSpPr>
            <p:nvPr/>
          </p:nvSpPr>
          <p:spPr bwMode="auto">
            <a:xfrm rot="10800000">
              <a:off x="926" y="0"/>
              <a:ext cx="0" cy="23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293" name="Line 113"/>
            <p:cNvSpPr>
              <a:spLocks noChangeShapeType="1"/>
            </p:cNvSpPr>
            <p:nvPr/>
          </p:nvSpPr>
          <p:spPr bwMode="auto">
            <a:xfrm rot="10800000">
              <a:off x="1111" y="0"/>
              <a:ext cx="0" cy="23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294" name="Line 114"/>
            <p:cNvSpPr>
              <a:spLocks noChangeShapeType="1"/>
            </p:cNvSpPr>
            <p:nvPr/>
          </p:nvSpPr>
          <p:spPr bwMode="auto">
            <a:xfrm rot="10800000">
              <a:off x="1296" y="0"/>
              <a:ext cx="0" cy="23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295" name="Line 115"/>
            <p:cNvSpPr>
              <a:spLocks noChangeShapeType="1"/>
            </p:cNvSpPr>
            <p:nvPr/>
          </p:nvSpPr>
          <p:spPr bwMode="auto">
            <a:xfrm rot="10800000">
              <a:off x="1481" y="0"/>
              <a:ext cx="0" cy="23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296" name="Line 116"/>
            <p:cNvSpPr>
              <a:spLocks noChangeShapeType="1"/>
            </p:cNvSpPr>
            <p:nvPr/>
          </p:nvSpPr>
          <p:spPr bwMode="auto">
            <a:xfrm rot="10800000">
              <a:off x="1667" y="0"/>
              <a:ext cx="0" cy="23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297" name="Line 117"/>
            <p:cNvSpPr>
              <a:spLocks noChangeShapeType="1"/>
            </p:cNvSpPr>
            <p:nvPr/>
          </p:nvSpPr>
          <p:spPr bwMode="auto">
            <a:xfrm rot="10800000">
              <a:off x="1852" y="0"/>
              <a:ext cx="0" cy="23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298" name="Line 118"/>
            <p:cNvSpPr>
              <a:spLocks noChangeShapeType="1"/>
            </p:cNvSpPr>
            <p:nvPr/>
          </p:nvSpPr>
          <p:spPr bwMode="auto">
            <a:xfrm rot="10800000">
              <a:off x="2037" y="0"/>
              <a:ext cx="0" cy="23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299" name="Line 119"/>
            <p:cNvSpPr>
              <a:spLocks noChangeShapeType="1"/>
            </p:cNvSpPr>
            <p:nvPr/>
          </p:nvSpPr>
          <p:spPr bwMode="auto">
            <a:xfrm rot="10800000">
              <a:off x="2222" y="0"/>
              <a:ext cx="0" cy="23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00" name="Line 120"/>
            <p:cNvSpPr>
              <a:spLocks noChangeShapeType="1"/>
            </p:cNvSpPr>
            <p:nvPr/>
          </p:nvSpPr>
          <p:spPr bwMode="auto">
            <a:xfrm rot="10800000">
              <a:off x="2407" y="0"/>
              <a:ext cx="0" cy="23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01" name="Line 121"/>
            <p:cNvSpPr>
              <a:spLocks noChangeShapeType="1"/>
            </p:cNvSpPr>
            <p:nvPr/>
          </p:nvSpPr>
          <p:spPr bwMode="auto">
            <a:xfrm rot="10800000">
              <a:off x="2593" y="0"/>
              <a:ext cx="0" cy="23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02" name="Line 122"/>
            <p:cNvSpPr>
              <a:spLocks noChangeShapeType="1"/>
            </p:cNvSpPr>
            <p:nvPr/>
          </p:nvSpPr>
          <p:spPr bwMode="auto">
            <a:xfrm rot="10800000">
              <a:off x="2778" y="0"/>
              <a:ext cx="0" cy="23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03" name="Line 123"/>
            <p:cNvSpPr>
              <a:spLocks noChangeShapeType="1"/>
            </p:cNvSpPr>
            <p:nvPr/>
          </p:nvSpPr>
          <p:spPr bwMode="auto">
            <a:xfrm rot="10800000">
              <a:off x="2963" y="0"/>
              <a:ext cx="0" cy="23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04" name="Line 124"/>
            <p:cNvSpPr>
              <a:spLocks noChangeShapeType="1"/>
            </p:cNvSpPr>
            <p:nvPr/>
          </p:nvSpPr>
          <p:spPr bwMode="auto">
            <a:xfrm rot="10800000">
              <a:off x="3148" y="0"/>
              <a:ext cx="0" cy="23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05" name="Line 125"/>
            <p:cNvSpPr>
              <a:spLocks noChangeShapeType="1"/>
            </p:cNvSpPr>
            <p:nvPr/>
          </p:nvSpPr>
          <p:spPr bwMode="auto">
            <a:xfrm rot="10800000">
              <a:off x="3333" y="0"/>
              <a:ext cx="1" cy="23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06" name="Line 126"/>
            <p:cNvSpPr>
              <a:spLocks noChangeShapeType="1"/>
            </p:cNvSpPr>
            <p:nvPr/>
          </p:nvSpPr>
          <p:spPr bwMode="auto">
            <a:xfrm rot="10800000">
              <a:off x="3519" y="0"/>
              <a:ext cx="0" cy="23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07" name="Line 127"/>
            <p:cNvSpPr>
              <a:spLocks noChangeShapeType="1"/>
            </p:cNvSpPr>
            <p:nvPr/>
          </p:nvSpPr>
          <p:spPr bwMode="auto">
            <a:xfrm rot="10800000">
              <a:off x="3704" y="0"/>
              <a:ext cx="0" cy="23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08" name="Line 128"/>
            <p:cNvSpPr>
              <a:spLocks noChangeShapeType="1"/>
            </p:cNvSpPr>
            <p:nvPr/>
          </p:nvSpPr>
          <p:spPr bwMode="auto">
            <a:xfrm rot="10800000">
              <a:off x="3889" y="0"/>
              <a:ext cx="0" cy="23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09" name="Line 129"/>
            <p:cNvSpPr>
              <a:spLocks noChangeShapeType="1"/>
            </p:cNvSpPr>
            <p:nvPr/>
          </p:nvSpPr>
          <p:spPr bwMode="auto">
            <a:xfrm rot="10800000">
              <a:off x="4074" y="0"/>
              <a:ext cx="0" cy="23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10" name="Line 130"/>
            <p:cNvSpPr>
              <a:spLocks noChangeShapeType="1"/>
            </p:cNvSpPr>
            <p:nvPr/>
          </p:nvSpPr>
          <p:spPr bwMode="auto">
            <a:xfrm rot="10800000">
              <a:off x="4260" y="0"/>
              <a:ext cx="0" cy="23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11" name="Line 131"/>
            <p:cNvSpPr>
              <a:spLocks noChangeShapeType="1"/>
            </p:cNvSpPr>
            <p:nvPr/>
          </p:nvSpPr>
          <p:spPr bwMode="auto">
            <a:xfrm rot="10800000">
              <a:off x="4447" y="0"/>
              <a:ext cx="0" cy="24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12" name="Line 132"/>
            <p:cNvSpPr>
              <a:spLocks noChangeShapeType="1"/>
            </p:cNvSpPr>
            <p:nvPr/>
          </p:nvSpPr>
          <p:spPr bwMode="auto">
            <a:xfrm rot="10800000">
              <a:off x="4632" y="0"/>
              <a:ext cx="0" cy="24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13" name="Line 133"/>
            <p:cNvSpPr>
              <a:spLocks noChangeShapeType="1"/>
            </p:cNvSpPr>
            <p:nvPr/>
          </p:nvSpPr>
          <p:spPr bwMode="auto">
            <a:xfrm rot="10800000">
              <a:off x="4817" y="0"/>
              <a:ext cx="0" cy="24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14" name="Line 134"/>
            <p:cNvSpPr>
              <a:spLocks noChangeShapeType="1"/>
            </p:cNvSpPr>
            <p:nvPr/>
          </p:nvSpPr>
          <p:spPr bwMode="auto">
            <a:xfrm rot="10800000">
              <a:off x="5003" y="0"/>
              <a:ext cx="0" cy="24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15" name="Line 135"/>
            <p:cNvSpPr>
              <a:spLocks noChangeShapeType="1"/>
            </p:cNvSpPr>
            <p:nvPr/>
          </p:nvSpPr>
          <p:spPr bwMode="auto">
            <a:xfrm rot="10800000">
              <a:off x="5188" y="0"/>
              <a:ext cx="0" cy="24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16" name="Line 136"/>
            <p:cNvSpPr>
              <a:spLocks noChangeShapeType="1"/>
            </p:cNvSpPr>
            <p:nvPr/>
          </p:nvSpPr>
          <p:spPr bwMode="auto">
            <a:xfrm rot="10800000">
              <a:off x="5373" y="0"/>
              <a:ext cx="0" cy="24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17" name="Line 137"/>
            <p:cNvSpPr>
              <a:spLocks noChangeShapeType="1"/>
            </p:cNvSpPr>
            <p:nvPr/>
          </p:nvSpPr>
          <p:spPr bwMode="auto">
            <a:xfrm rot="10800000">
              <a:off x="5558" y="0"/>
              <a:ext cx="0" cy="24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1318" name="Line 138"/>
            <p:cNvSpPr>
              <a:spLocks noChangeShapeType="1"/>
            </p:cNvSpPr>
            <p:nvPr/>
          </p:nvSpPr>
          <p:spPr bwMode="auto">
            <a:xfrm rot="10800000">
              <a:off x="5743" y="0"/>
              <a:ext cx="1" cy="24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sp>
        <p:nvSpPr>
          <p:cNvPr id="17548" name="Freeform 140"/>
          <p:cNvSpPr>
            <a:spLocks/>
          </p:cNvSpPr>
          <p:nvPr/>
        </p:nvSpPr>
        <p:spPr bwMode="auto">
          <a:xfrm>
            <a:off x="922338" y="2195513"/>
            <a:ext cx="742950" cy="3181350"/>
          </a:xfrm>
          <a:custGeom>
            <a:avLst/>
            <a:gdLst>
              <a:gd name="T0" fmla="*/ 742950 w 21600"/>
              <a:gd name="T1" fmla="*/ 0 h 21600"/>
              <a:gd name="T2" fmla="*/ 0 w 21600"/>
              <a:gd name="T3" fmla="*/ 0 h 21600"/>
              <a:gd name="T4" fmla="*/ 0 w 21600"/>
              <a:gd name="T5" fmla="*/ 3181350 h 21600"/>
              <a:gd name="T6" fmla="*/ 687985 w 21600"/>
              <a:gd name="T7" fmla="*/ 31813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lnTo>
                  <a:pt x="0" y="0"/>
                </a:lnTo>
                <a:lnTo>
                  <a:pt x="0" y="21600"/>
                </a:lnTo>
                <a:lnTo>
                  <a:pt x="20002" y="21600"/>
                </a:lnTo>
              </a:path>
            </a:pathLst>
          </a:custGeom>
          <a:noFill/>
          <a:ln w="50800" cap="flat">
            <a:solidFill>
              <a:srgbClr val="D90B00"/>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7549" name="Rectangle 141"/>
          <p:cNvSpPr>
            <a:spLocks/>
          </p:cNvSpPr>
          <p:nvPr/>
        </p:nvSpPr>
        <p:spPr bwMode="auto">
          <a:xfrm>
            <a:off x="6369050" y="2047875"/>
            <a:ext cx="12573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600">
                <a:solidFill>
                  <a:srgbClr val="D90B00"/>
                </a:solidFill>
                <a:latin typeface="Myriad Pro Bold Cond" charset="0"/>
                <a:sym typeface="Myriad Pro Bold Cond" charset="0"/>
              </a:rPr>
              <a:t>Step 1: Activate row</a:t>
            </a:r>
          </a:p>
        </p:txBody>
      </p:sp>
      <p:sp>
        <p:nvSpPr>
          <p:cNvPr id="17550" name="Rectangle 142"/>
          <p:cNvSpPr>
            <a:spLocks/>
          </p:cNvSpPr>
          <p:nvPr/>
        </p:nvSpPr>
        <p:spPr bwMode="auto">
          <a:xfrm>
            <a:off x="26988" y="3222625"/>
            <a:ext cx="8001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600">
                <a:solidFill>
                  <a:srgbClr val="D90B00"/>
                </a:solidFill>
                <a:latin typeface="Myriad Pro Bold Cond" charset="0"/>
                <a:sym typeface="Myriad Pro Bold Cond" charset="0"/>
              </a:rPr>
              <a:t> Transfer row</a:t>
            </a:r>
          </a:p>
        </p:txBody>
      </p:sp>
      <p:sp>
        <p:nvSpPr>
          <p:cNvPr id="17551" name="Rectangle 143"/>
          <p:cNvSpPr>
            <a:spLocks/>
          </p:cNvSpPr>
          <p:nvPr/>
        </p:nvSpPr>
        <p:spPr bwMode="auto">
          <a:xfrm>
            <a:off x="2411413" y="5600700"/>
            <a:ext cx="15128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600">
                <a:solidFill>
                  <a:srgbClr val="D90B00"/>
                </a:solidFill>
                <a:latin typeface="Myriad Pro Bold Cond" charset="0"/>
                <a:sym typeface="Myriad Pro Bold Cond" charset="0"/>
              </a:rPr>
              <a:t>Step 2: Read  </a:t>
            </a:r>
          </a:p>
          <a:p>
            <a:pPr eaLnBrk="1" hangingPunct="1"/>
            <a:r>
              <a:rPr lang="en-US" altLang="en-US" sz="1600">
                <a:solidFill>
                  <a:srgbClr val="D90B00"/>
                </a:solidFill>
                <a:latin typeface="Myriad Pro Bold Cond" charset="0"/>
                <a:sym typeface="Myriad Pro Bold Cond" charset="0"/>
              </a:rPr>
              <a:t>Transfer byte onto bus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754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1750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75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755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75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1" grpId="0" animBg="1"/>
      <p:bldP spid="17548" grpId="0" animBg="1"/>
      <p:bldP spid="17549" grpId="0" autoUpdateAnimBg="0"/>
      <p:bldP spid="17550" grpId="0" autoUpdateAnimBg="0"/>
      <p:bldP spid="17551" grpId="0"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p:cNvSpPr>
          <p:nvPr/>
        </p:nvSpPr>
        <p:spPr bwMode="auto">
          <a:xfrm>
            <a:off x="1714500" y="2660650"/>
            <a:ext cx="4552950" cy="177800"/>
          </a:xfrm>
          <a:prstGeom prst="rect">
            <a:avLst/>
          </a:prstGeom>
          <a:solidFill>
            <a:srgbClr val="9A9A9A"/>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Myriad Pro Bold Cond" charset="0"/>
              <a:ea typeface="ヒラギノ角ゴ ProN W6" pitchFamily="2" charset="-128"/>
            </a:endParaRPr>
          </a:p>
        </p:txBody>
      </p:sp>
      <p:sp>
        <p:nvSpPr>
          <p:cNvPr id="19458" name="Rectangle 2"/>
          <p:cNvSpPr>
            <a:spLocks/>
          </p:cNvSpPr>
          <p:nvPr/>
        </p:nvSpPr>
        <p:spPr bwMode="auto">
          <a:xfrm>
            <a:off x="1695450" y="5270500"/>
            <a:ext cx="4552950" cy="177800"/>
          </a:xfrm>
          <a:prstGeom prst="rect">
            <a:avLst/>
          </a:prstGeom>
          <a:solidFill>
            <a:srgbClr val="9A9A9A"/>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Myriad Pro Bold Cond" charset="0"/>
              <a:ea typeface="ヒラギノ角ゴ ProN W6" pitchFamily="2" charset="-128"/>
            </a:endParaRPr>
          </a:p>
        </p:txBody>
      </p:sp>
      <p:sp>
        <p:nvSpPr>
          <p:cNvPr id="19459" name="Rectangle 3"/>
          <p:cNvSpPr>
            <a:spLocks/>
          </p:cNvSpPr>
          <p:nvPr/>
        </p:nvSpPr>
        <p:spPr bwMode="auto">
          <a:xfrm>
            <a:off x="1714500" y="2076450"/>
            <a:ext cx="4552950" cy="177800"/>
          </a:xfrm>
          <a:prstGeom prst="rect">
            <a:avLst/>
          </a:prstGeom>
          <a:solidFill>
            <a:srgbClr val="9A9A9A"/>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Myriad Pro Bold Cond" charset="0"/>
              <a:ea typeface="ヒラギノ角ゴ ProN W6" pitchFamily="2" charset="-128"/>
            </a:endParaRPr>
          </a:p>
        </p:txBody>
      </p:sp>
      <p:sp>
        <p:nvSpPr>
          <p:cNvPr id="19460" name="Rectangle 4"/>
          <p:cNvSpPr>
            <a:spLocks noGrp="1" noChangeArrowheads="1"/>
          </p:cNvSpPr>
          <p:nvPr>
            <p:ph type="title"/>
          </p:nvPr>
        </p:nvSpPr>
        <p:spPr>
          <a:xfrm>
            <a:off x="419100" y="196850"/>
            <a:ext cx="8545513" cy="558800"/>
          </a:xfrm>
        </p:spPr>
        <p:txBody>
          <a:bodyPr/>
          <a:lstStyle/>
          <a:p>
            <a:pPr eaLnBrk="1" hangingPunct="1">
              <a:defRPr/>
            </a:pPr>
            <a:r>
              <a:rPr lang="en-US" sz="4000" dirty="0" err="1">
                <a:solidFill>
                  <a:srgbClr val="1A5712"/>
                </a:solidFill>
                <a:latin typeface="Garamond"/>
                <a:cs typeface="Garamond"/>
              </a:rPr>
              <a:t>RowClone</a:t>
            </a:r>
            <a:r>
              <a:rPr lang="en-US" sz="4000" dirty="0">
                <a:solidFill>
                  <a:srgbClr val="1A5712"/>
                </a:solidFill>
                <a:latin typeface="Garamond"/>
                <a:cs typeface="Garamond"/>
              </a:rPr>
              <a:t>: </a:t>
            </a:r>
            <a:r>
              <a:rPr lang="en-US" sz="4000" dirty="0" smtClean="0">
                <a:solidFill>
                  <a:srgbClr val="1A5712"/>
                </a:solidFill>
                <a:latin typeface="Garamond"/>
                <a:cs typeface="Garamond"/>
              </a:rPr>
              <a:t>In</a:t>
            </a:r>
            <a:r>
              <a:rPr lang="en-US" sz="4000" dirty="0">
                <a:solidFill>
                  <a:srgbClr val="1A5712"/>
                </a:solidFill>
                <a:latin typeface="Garamond"/>
                <a:cs typeface="Garamond"/>
              </a:rPr>
              <a:t>-DRAM </a:t>
            </a:r>
            <a:r>
              <a:rPr lang="en-US" sz="4000" dirty="0" smtClean="0">
                <a:solidFill>
                  <a:srgbClr val="1A5712"/>
                </a:solidFill>
                <a:latin typeface="Garamond"/>
                <a:cs typeface="Garamond"/>
              </a:rPr>
              <a:t>Row Copy</a:t>
            </a:r>
            <a:endParaRPr lang="en-US" sz="4000" dirty="0">
              <a:solidFill>
                <a:srgbClr val="1A5712"/>
              </a:solidFill>
              <a:latin typeface="Garamond"/>
              <a:cs typeface="Garamond"/>
            </a:endParaRPr>
          </a:p>
        </p:txBody>
      </p:sp>
      <p:grpSp>
        <p:nvGrpSpPr>
          <p:cNvPr id="652293" name="Group 29"/>
          <p:cNvGrpSpPr>
            <a:grpSpLocks/>
          </p:cNvGrpSpPr>
          <p:nvPr/>
        </p:nvGrpSpPr>
        <p:grpSpPr bwMode="auto">
          <a:xfrm>
            <a:off x="1695450" y="1655763"/>
            <a:ext cx="4575175" cy="3360737"/>
            <a:chOff x="0" y="0"/>
            <a:chExt cx="5763" cy="4232"/>
          </a:xfrm>
        </p:grpSpPr>
        <p:sp>
          <p:nvSpPr>
            <p:cNvPr id="652410" name="Line 5"/>
            <p:cNvSpPr>
              <a:spLocks noChangeShapeType="1"/>
            </p:cNvSpPr>
            <p:nvPr/>
          </p:nvSpPr>
          <p:spPr bwMode="auto">
            <a:xfrm rot="10800000" flipH="1">
              <a:off x="0" y="0"/>
              <a:ext cx="5763"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411" name="Line 6"/>
            <p:cNvSpPr>
              <a:spLocks noChangeShapeType="1"/>
            </p:cNvSpPr>
            <p:nvPr/>
          </p:nvSpPr>
          <p:spPr bwMode="auto">
            <a:xfrm rot="10800000" flipH="1">
              <a:off x="0" y="184"/>
              <a:ext cx="5763"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412" name="Line 7"/>
            <p:cNvSpPr>
              <a:spLocks noChangeShapeType="1"/>
            </p:cNvSpPr>
            <p:nvPr/>
          </p:nvSpPr>
          <p:spPr bwMode="auto">
            <a:xfrm rot="10800000" flipH="1">
              <a:off x="0" y="368"/>
              <a:ext cx="5763"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413" name="Line 8"/>
            <p:cNvSpPr>
              <a:spLocks noChangeShapeType="1"/>
            </p:cNvSpPr>
            <p:nvPr/>
          </p:nvSpPr>
          <p:spPr bwMode="auto">
            <a:xfrm rot="10800000" flipH="1">
              <a:off x="0" y="552"/>
              <a:ext cx="5763"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414" name="Line 9"/>
            <p:cNvSpPr>
              <a:spLocks noChangeShapeType="1"/>
            </p:cNvSpPr>
            <p:nvPr/>
          </p:nvSpPr>
          <p:spPr bwMode="auto">
            <a:xfrm rot="10800000" flipH="1">
              <a:off x="0" y="736"/>
              <a:ext cx="5763"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415" name="Line 10"/>
            <p:cNvSpPr>
              <a:spLocks noChangeShapeType="1"/>
            </p:cNvSpPr>
            <p:nvPr/>
          </p:nvSpPr>
          <p:spPr bwMode="auto">
            <a:xfrm rot="10800000" flipH="1">
              <a:off x="0" y="920"/>
              <a:ext cx="5763"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416" name="Line 11"/>
            <p:cNvSpPr>
              <a:spLocks noChangeShapeType="1"/>
            </p:cNvSpPr>
            <p:nvPr/>
          </p:nvSpPr>
          <p:spPr bwMode="auto">
            <a:xfrm rot="10800000" flipH="1">
              <a:off x="0" y="1104"/>
              <a:ext cx="5763"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417" name="Line 12"/>
            <p:cNvSpPr>
              <a:spLocks noChangeShapeType="1"/>
            </p:cNvSpPr>
            <p:nvPr/>
          </p:nvSpPr>
          <p:spPr bwMode="auto">
            <a:xfrm rot="10800000" flipH="1">
              <a:off x="0" y="1288"/>
              <a:ext cx="5763"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418" name="Line 13"/>
            <p:cNvSpPr>
              <a:spLocks noChangeShapeType="1"/>
            </p:cNvSpPr>
            <p:nvPr/>
          </p:nvSpPr>
          <p:spPr bwMode="auto">
            <a:xfrm rot="10800000" flipH="1">
              <a:off x="0" y="1472"/>
              <a:ext cx="5763"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419" name="Line 14"/>
            <p:cNvSpPr>
              <a:spLocks noChangeShapeType="1"/>
            </p:cNvSpPr>
            <p:nvPr/>
          </p:nvSpPr>
          <p:spPr bwMode="auto">
            <a:xfrm rot="10800000" flipH="1">
              <a:off x="0" y="1656"/>
              <a:ext cx="5763"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420" name="Line 15"/>
            <p:cNvSpPr>
              <a:spLocks noChangeShapeType="1"/>
            </p:cNvSpPr>
            <p:nvPr/>
          </p:nvSpPr>
          <p:spPr bwMode="auto">
            <a:xfrm rot="10800000" flipH="1">
              <a:off x="0" y="1840"/>
              <a:ext cx="5763"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421" name="Line 16"/>
            <p:cNvSpPr>
              <a:spLocks noChangeShapeType="1"/>
            </p:cNvSpPr>
            <p:nvPr/>
          </p:nvSpPr>
          <p:spPr bwMode="auto">
            <a:xfrm rot="10800000" flipH="1">
              <a:off x="0" y="2024"/>
              <a:ext cx="5763"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422" name="Line 17"/>
            <p:cNvSpPr>
              <a:spLocks noChangeShapeType="1"/>
            </p:cNvSpPr>
            <p:nvPr/>
          </p:nvSpPr>
          <p:spPr bwMode="auto">
            <a:xfrm rot="10800000" flipH="1">
              <a:off x="0" y="2208"/>
              <a:ext cx="5763"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423" name="Line 18"/>
            <p:cNvSpPr>
              <a:spLocks noChangeShapeType="1"/>
            </p:cNvSpPr>
            <p:nvPr/>
          </p:nvSpPr>
          <p:spPr bwMode="auto">
            <a:xfrm rot="10800000" flipH="1">
              <a:off x="0" y="2392"/>
              <a:ext cx="5763"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424" name="Line 19"/>
            <p:cNvSpPr>
              <a:spLocks noChangeShapeType="1"/>
            </p:cNvSpPr>
            <p:nvPr/>
          </p:nvSpPr>
          <p:spPr bwMode="auto">
            <a:xfrm rot="10800000" flipH="1">
              <a:off x="0" y="2576"/>
              <a:ext cx="5763"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425" name="Line 20"/>
            <p:cNvSpPr>
              <a:spLocks noChangeShapeType="1"/>
            </p:cNvSpPr>
            <p:nvPr/>
          </p:nvSpPr>
          <p:spPr bwMode="auto">
            <a:xfrm rot="10800000" flipH="1">
              <a:off x="0" y="2760"/>
              <a:ext cx="5763"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426" name="Line 21"/>
            <p:cNvSpPr>
              <a:spLocks noChangeShapeType="1"/>
            </p:cNvSpPr>
            <p:nvPr/>
          </p:nvSpPr>
          <p:spPr bwMode="auto">
            <a:xfrm rot="10800000" flipH="1">
              <a:off x="0" y="2944"/>
              <a:ext cx="5763"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427" name="Line 22"/>
            <p:cNvSpPr>
              <a:spLocks noChangeShapeType="1"/>
            </p:cNvSpPr>
            <p:nvPr/>
          </p:nvSpPr>
          <p:spPr bwMode="auto">
            <a:xfrm rot="10800000" flipH="1">
              <a:off x="0" y="3128"/>
              <a:ext cx="5763"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428" name="Line 23"/>
            <p:cNvSpPr>
              <a:spLocks noChangeShapeType="1"/>
            </p:cNvSpPr>
            <p:nvPr/>
          </p:nvSpPr>
          <p:spPr bwMode="auto">
            <a:xfrm rot="10800000" flipH="1">
              <a:off x="0" y="3312"/>
              <a:ext cx="5763"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429" name="Line 24"/>
            <p:cNvSpPr>
              <a:spLocks noChangeShapeType="1"/>
            </p:cNvSpPr>
            <p:nvPr/>
          </p:nvSpPr>
          <p:spPr bwMode="auto">
            <a:xfrm rot="10800000" flipH="1">
              <a:off x="0" y="3496"/>
              <a:ext cx="5763"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430" name="Line 25"/>
            <p:cNvSpPr>
              <a:spLocks noChangeShapeType="1"/>
            </p:cNvSpPr>
            <p:nvPr/>
          </p:nvSpPr>
          <p:spPr bwMode="auto">
            <a:xfrm rot="10800000" flipH="1">
              <a:off x="0" y="3680"/>
              <a:ext cx="5763"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431" name="Line 26"/>
            <p:cNvSpPr>
              <a:spLocks noChangeShapeType="1"/>
            </p:cNvSpPr>
            <p:nvPr/>
          </p:nvSpPr>
          <p:spPr bwMode="auto">
            <a:xfrm rot="10800000" flipH="1">
              <a:off x="0" y="3864"/>
              <a:ext cx="5763"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432" name="Line 27"/>
            <p:cNvSpPr>
              <a:spLocks noChangeShapeType="1"/>
            </p:cNvSpPr>
            <p:nvPr/>
          </p:nvSpPr>
          <p:spPr bwMode="auto">
            <a:xfrm rot="10800000" flipH="1">
              <a:off x="0" y="4048"/>
              <a:ext cx="5763"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433" name="Line 28"/>
            <p:cNvSpPr>
              <a:spLocks noChangeShapeType="1"/>
            </p:cNvSpPr>
            <p:nvPr/>
          </p:nvSpPr>
          <p:spPr bwMode="auto">
            <a:xfrm rot="10800000" flipH="1">
              <a:off x="0" y="4232"/>
              <a:ext cx="5763"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grpSp>
        <p:nvGrpSpPr>
          <p:cNvPr id="652294" name="Group 62"/>
          <p:cNvGrpSpPr>
            <a:grpSpLocks/>
          </p:cNvGrpSpPr>
          <p:nvPr/>
        </p:nvGrpSpPr>
        <p:grpSpPr bwMode="auto">
          <a:xfrm>
            <a:off x="1706563" y="1652588"/>
            <a:ext cx="4559300" cy="3371850"/>
            <a:chOff x="0" y="0"/>
            <a:chExt cx="5744" cy="4248"/>
          </a:xfrm>
        </p:grpSpPr>
        <p:sp>
          <p:nvSpPr>
            <p:cNvPr id="652378" name="Line 30"/>
            <p:cNvSpPr>
              <a:spLocks noChangeShapeType="1"/>
            </p:cNvSpPr>
            <p:nvPr/>
          </p:nvSpPr>
          <p:spPr bwMode="auto">
            <a:xfrm rot="10800000">
              <a:off x="0" y="0"/>
              <a:ext cx="0" cy="424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79" name="Line 31"/>
            <p:cNvSpPr>
              <a:spLocks noChangeShapeType="1"/>
            </p:cNvSpPr>
            <p:nvPr/>
          </p:nvSpPr>
          <p:spPr bwMode="auto">
            <a:xfrm rot="10800000">
              <a:off x="185" y="0"/>
              <a:ext cx="0" cy="424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80" name="Line 32"/>
            <p:cNvSpPr>
              <a:spLocks noChangeShapeType="1"/>
            </p:cNvSpPr>
            <p:nvPr/>
          </p:nvSpPr>
          <p:spPr bwMode="auto">
            <a:xfrm rot="10800000">
              <a:off x="370" y="0"/>
              <a:ext cx="0" cy="424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81" name="Line 33"/>
            <p:cNvSpPr>
              <a:spLocks noChangeShapeType="1"/>
            </p:cNvSpPr>
            <p:nvPr/>
          </p:nvSpPr>
          <p:spPr bwMode="auto">
            <a:xfrm rot="10800000">
              <a:off x="555" y="0"/>
              <a:ext cx="0" cy="424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82" name="Line 34"/>
            <p:cNvSpPr>
              <a:spLocks noChangeShapeType="1"/>
            </p:cNvSpPr>
            <p:nvPr/>
          </p:nvSpPr>
          <p:spPr bwMode="auto">
            <a:xfrm rot="10800000">
              <a:off x="740" y="0"/>
              <a:ext cx="1" cy="424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83" name="Line 35"/>
            <p:cNvSpPr>
              <a:spLocks noChangeShapeType="1"/>
            </p:cNvSpPr>
            <p:nvPr/>
          </p:nvSpPr>
          <p:spPr bwMode="auto">
            <a:xfrm rot="10800000">
              <a:off x="926" y="0"/>
              <a:ext cx="0" cy="424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84" name="Line 36"/>
            <p:cNvSpPr>
              <a:spLocks noChangeShapeType="1"/>
            </p:cNvSpPr>
            <p:nvPr/>
          </p:nvSpPr>
          <p:spPr bwMode="auto">
            <a:xfrm rot="10800000">
              <a:off x="1111" y="0"/>
              <a:ext cx="0" cy="424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85" name="Line 37"/>
            <p:cNvSpPr>
              <a:spLocks noChangeShapeType="1"/>
            </p:cNvSpPr>
            <p:nvPr/>
          </p:nvSpPr>
          <p:spPr bwMode="auto">
            <a:xfrm rot="10800000">
              <a:off x="1296" y="0"/>
              <a:ext cx="0" cy="424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86" name="Line 38"/>
            <p:cNvSpPr>
              <a:spLocks noChangeShapeType="1"/>
            </p:cNvSpPr>
            <p:nvPr/>
          </p:nvSpPr>
          <p:spPr bwMode="auto">
            <a:xfrm rot="10800000">
              <a:off x="1481" y="0"/>
              <a:ext cx="0" cy="424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87" name="Line 39"/>
            <p:cNvSpPr>
              <a:spLocks noChangeShapeType="1"/>
            </p:cNvSpPr>
            <p:nvPr/>
          </p:nvSpPr>
          <p:spPr bwMode="auto">
            <a:xfrm rot="10800000">
              <a:off x="1667" y="0"/>
              <a:ext cx="0" cy="424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88" name="Line 40"/>
            <p:cNvSpPr>
              <a:spLocks noChangeShapeType="1"/>
            </p:cNvSpPr>
            <p:nvPr/>
          </p:nvSpPr>
          <p:spPr bwMode="auto">
            <a:xfrm rot="10800000">
              <a:off x="1852" y="0"/>
              <a:ext cx="0" cy="424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89" name="Line 41"/>
            <p:cNvSpPr>
              <a:spLocks noChangeShapeType="1"/>
            </p:cNvSpPr>
            <p:nvPr/>
          </p:nvSpPr>
          <p:spPr bwMode="auto">
            <a:xfrm rot="10800000">
              <a:off x="2037" y="0"/>
              <a:ext cx="0" cy="424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90" name="Line 42"/>
            <p:cNvSpPr>
              <a:spLocks noChangeShapeType="1"/>
            </p:cNvSpPr>
            <p:nvPr/>
          </p:nvSpPr>
          <p:spPr bwMode="auto">
            <a:xfrm rot="10800000">
              <a:off x="2222" y="0"/>
              <a:ext cx="0" cy="424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91" name="Line 43"/>
            <p:cNvSpPr>
              <a:spLocks noChangeShapeType="1"/>
            </p:cNvSpPr>
            <p:nvPr/>
          </p:nvSpPr>
          <p:spPr bwMode="auto">
            <a:xfrm rot="10800000">
              <a:off x="2407" y="0"/>
              <a:ext cx="0" cy="424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92" name="Line 44"/>
            <p:cNvSpPr>
              <a:spLocks noChangeShapeType="1"/>
            </p:cNvSpPr>
            <p:nvPr/>
          </p:nvSpPr>
          <p:spPr bwMode="auto">
            <a:xfrm rot="10800000">
              <a:off x="2593" y="0"/>
              <a:ext cx="0" cy="424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93" name="Line 45"/>
            <p:cNvSpPr>
              <a:spLocks noChangeShapeType="1"/>
            </p:cNvSpPr>
            <p:nvPr/>
          </p:nvSpPr>
          <p:spPr bwMode="auto">
            <a:xfrm rot="10800000">
              <a:off x="2778" y="0"/>
              <a:ext cx="0" cy="424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94" name="Line 46"/>
            <p:cNvSpPr>
              <a:spLocks noChangeShapeType="1"/>
            </p:cNvSpPr>
            <p:nvPr/>
          </p:nvSpPr>
          <p:spPr bwMode="auto">
            <a:xfrm rot="10800000">
              <a:off x="2963" y="0"/>
              <a:ext cx="0" cy="424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95" name="Line 47"/>
            <p:cNvSpPr>
              <a:spLocks noChangeShapeType="1"/>
            </p:cNvSpPr>
            <p:nvPr/>
          </p:nvSpPr>
          <p:spPr bwMode="auto">
            <a:xfrm rot="10800000">
              <a:off x="3148" y="0"/>
              <a:ext cx="0" cy="424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96" name="Line 48"/>
            <p:cNvSpPr>
              <a:spLocks noChangeShapeType="1"/>
            </p:cNvSpPr>
            <p:nvPr/>
          </p:nvSpPr>
          <p:spPr bwMode="auto">
            <a:xfrm rot="10800000">
              <a:off x="3333" y="0"/>
              <a:ext cx="1" cy="424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97" name="Line 49"/>
            <p:cNvSpPr>
              <a:spLocks noChangeShapeType="1"/>
            </p:cNvSpPr>
            <p:nvPr/>
          </p:nvSpPr>
          <p:spPr bwMode="auto">
            <a:xfrm rot="10800000">
              <a:off x="3519" y="0"/>
              <a:ext cx="0" cy="424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98" name="Line 50"/>
            <p:cNvSpPr>
              <a:spLocks noChangeShapeType="1"/>
            </p:cNvSpPr>
            <p:nvPr/>
          </p:nvSpPr>
          <p:spPr bwMode="auto">
            <a:xfrm rot="10800000">
              <a:off x="3704" y="0"/>
              <a:ext cx="0" cy="424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99" name="Line 51"/>
            <p:cNvSpPr>
              <a:spLocks noChangeShapeType="1"/>
            </p:cNvSpPr>
            <p:nvPr/>
          </p:nvSpPr>
          <p:spPr bwMode="auto">
            <a:xfrm rot="10800000">
              <a:off x="3889" y="0"/>
              <a:ext cx="0" cy="424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400" name="Line 52"/>
            <p:cNvSpPr>
              <a:spLocks noChangeShapeType="1"/>
            </p:cNvSpPr>
            <p:nvPr/>
          </p:nvSpPr>
          <p:spPr bwMode="auto">
            <a:xfrm rot="10800000">
              <a:off x="4074" y="0"/>
              <a:ext cx="0" cy="424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401" name="Line 53"/>
            <p:cNvSpPr>
              <a:spLocks noChangeShapeType="1"/>
            </p:cNvSpPr>
            <p:nvPr/>
          </p:nvSpPr>
          <p:spPr bwMode="auto">
            <a:xfrm rot="10800000">
              <a:off x="4260" y="0"/>
              <a:ext cx="0" cy="424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402" name="Line 54"/>
            <p:cNvSpPr>
              <a:spLocks noChangeShapeType="1"/>
            </p:cNvSpPr>
            <p:nvPr/>
          </p:nvSpPr>
          <p:spPr bwMode="auto">
            <a:xfrm rot="10800000">
              <a:off x="4447" y="4"/>
              <a:ext cx="0" cy="4244"/>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403" name="Line 55"/>
            <p:cNvSpPr>
              <a:spLocks noChangeShapeType="1"/>
            </p:cNvSpPr>
            <p:nvPr/>
          </p:nvSpPr>
          <p:spPr bwMode="auto">
            <a:xfrm rot="10800000">
              <a:off x="4632" y="4"/>
              <a:ext cx="0" cy="4244"/>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404" name="Line 56"/>
            <p:cNvSpPr>
              <a:spLocks noChangeShapeType="1"/>
            </p:cNvSpPr>
            <p:nvPr/>
          </p:nvSpPr>
          <p:spPr bwMode="auto">
            <a:xfrm rot="10800000">
              <a:off x="4817" y="4"/>
              <a:ext cx="0" cy="4244"/>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405" name="Line 57"/>
            <p:cNvSpPr>
              <a:spLocks noChangeShapeType="1"/>
            </p:cNvSpPr>
            <p:nvPr/>
          </p:nvSpPr>
          <p:spPr bwMode="auto">
            <a:xfrm rot="10800000">
              <a:off x="5003" y="4"/>
              <a:ext cx="0" cy="4244"/>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406" name="Line 58"/>
            <p:cNvSpPr>
              <a:spLocks noChangeShapeType="1"/>
            </p:cNvSpPr>
            <p:nvPr/>
          </p:nvSpPr>
          <p:spPr bwMode="auto">
            <a:xfrm rot="10800000">
              <a:off x="5188" y="4"/>
              <a:ext cx="0" cy="4244"/>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407" name="Line 59"/>
            <p:cNvSpPr>
              <a:spLocks noChangeShapeType="1"/>
            </p:cNvSpPr>
            <p:nvPr/>
          </p:nvSpPr>
          <p:spPr bwMode="auto">
            <a:xfrm rot="10800000">
              <a:off x="5373" y="4"/>
              <a:ext cx="0" cy="4244"/>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408" name="Line 60"/>
            <p:cNvSpPr>
              <a:spLocks noChangeShapeType="1"/>
            </p:cNvSpPr>
            <p:nvPr/>
          </p:nvSpPr>
          <p:spPr bwMode="auto">
            <a:xfrm rot="10800000">
              <a:off x="5558" y="4"/>
              <a:ext cx="0" cy="4244"/>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409" name="Line 61"/>
            <p:cNvSpPr>
              <a:spLocks noChangeShapeType="1"/>
            </p:cNvSpPr>
            <p:nvPr/>
          </p:nvSpPr>
          <p:spPr bwMode="auto">
            <a:xfrm rot="10800000">
              <a:off x="5743" y="4"/>
              <a:ext cx="1" cy="4244"/>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sp>
        <p:nvSpPr>
          <p:cNvPr id="652295" name="Rectangle 63"/>
          <p:cNvSpPr>
            <a:spLocks/>
          </p:cNvSpPr>
          <p:nvPr/>
        </p:nvSpPr>
        <p:spPr bwMode="auto">
          <a:xfrm>
            <a:off x="6503988" y="5221288"/>
            <a:ext cx="1414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solidFill>
                  <a:srgbClr val="000000"/>
                </a:solidFill>
                <a:latin typeface="Myriad Pro Bold Cond" charset="0"/>
                <a:sym typeface="Myriad Pro Bold Cond" charset="0"/>
              </a:rPr>
              <a:t>Row Buffer (4 Kbits)</a:t>
            </a:r>
          </a:p>
        </p:txBody>
      </p:sp>
      <p:sp>
        <p:nvSpPr>
          <p:cNvPr id="652296" name="Line 64"/>
          <p:cNvSpPr>
            <a:spLocks noChangeShapeType="1"/>
          </p:cNvSpPr>
          <p:nvPr/>
        </p:nvSpPr>
        <p:spPr bwMode="auto">
          <a:xfrm rot="10800000" flipH="1">
            <a:off x="431800" y="6323013"/>
            <a:ext cx="8391525" cy="1587"/>
          </a:xfrm>
          <a:prstGeom prst="line">
            <a:avLst/>
          </a:prstGeom>
          <a:noFill/>
          <a:ln w="2032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297" name="Line 65"/>
          <p:cNvSpPr>
            <a:spLocks noChangeShapeType="1"/>
          </p:cNvSpPr>
          <p:nvPr/>
        </p:nvSpPr>
        <p:spPr bwMode="auto">
          <a:xfrm>
            <a:off x="4064000" y="5530850"/>
            <a:ext cx="0" cy="798513"/>
          </a:xfrm>
          <a:prstGeom prst="line">
            <a:avLst/>
          </a:prstGeom>
          <a:noFill/>
          <a:ln w="1016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298" name="Rectangle 66"/>
          <p:cNvSpPr>
            <a:spLocks/>
          </p:cNvSpPr>
          <p:nvPr/>
        </p:nvSpPr>
        <p:spPr bwMode="auto">
          <a:xfrm>
            <a:off x="7343775" y="6402388"/>
            <a:ext cx="6270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solidFill>
                  <a:srgbClr val="000000"/>
                </a:solidFill>
                <a:latin typeface="Myriad Pro Bold Cond" charset="0"/>
                <a:sym typeface="Myriad Pro Bold Cond" charset="0"/>
              </a:rPr>
              <a:t>Data Bus</a:t>
            </a:r>
          </a:p>
        </p:txBody>
      </p:sp>
      <p:sp>
        <p:nvSpPr>
          <p:cNvPr id="652299" name="Rectangle 67"/>
          <p:cNvSpPr>
            <a:spLocks/>
          </p:cNvSpPr>
          <p:nvPr/>
        </p:nvSpPr>
        <p:spPr bwMode="auto">
          <a:xfrm>
            <a:off x="4149725" y="5792788"/>
            <a:ext cx="396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solidFill>
                  <a:srgbClr val="000000"/>
                </a:solidFill>
                <a:latin typeface="Myriad Pro Bold Cond" charset="0"/>
                <a:sym typeface="Myriad Pro Bold Cond" charset="0"/>
              </a:rPr>
              <a:t>8 bits</a:t>
            </a:r>
          </a:p>
        </p:txBody>
      </p:sp>
      <p:sp>
        <p:nvSpPr>
          <p:cNvPr id="652300" name="Rectangle 68"/>
          <p:cNvSpPr>
            <a:spLocks/>
          </p:cNvSpPr>
          <p:nvPr/>
        </p:nvSpPr>
        <p:spPr bwMode="auto">
          <a:xfrm>
            <a:off x="6484938" y="3119438"/>
            <a:ext cx="8461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solidFill>
                  <a:srgbClr val="000000"/>
                </a:solidFill>
                <a:latin typeface="Myriad Pro Bold Cond" charset="0"/>
                <a:sym typeface="Myriad Pro Bold Cond" charset="0"/>
              </a:rPr>
              <a:t>DRAM array</a:t>
            </a:r>
          </a:p>
        </p:txBody>
      </p:sp>
      <p:sp>
        <p:nvSpPr>
          <p:cNvPr id="652301" name="Line 69"/>
          <p:cNvSpPr>
            <a:spLocks noChangeShapeType="1"/>
          </p:cNvSpPr>
          <p:nvPr/>
        </p:nvSpPr>
        <p:spPr bwMode="auto">
          <a:xfrm rot="10800000" flipH="1">
            <a:off x="1701800" y="1408113"/>
            <a:ext cx="4568825" cy="1587"/>
          </a:xfrm>
          <a:prstGeom prst="line">
            <a:avLst/>
          </a:prstGeom>
          <a:noFill/>
          <a:ln w="25400">
            <a:solidFill>
              <a:schemeClr val="tx1"/>
            </a:solidFill>
            <a:miter lim="800000"/>
            <a:headEnd type="triangle" w="med" len="sm"/>
            <a:tailEnd type="triangle" w="med" len="sm"/>
          </a:ln>
          <a:extLst>
            <a:ext uri="{909E8E84-426E-40DD-AFC4-6F175D3DCCD1}">
              <a14:hiddenFill xmlns:a14="http://schemas.microsoft.com/office/drawing/2010/main">
                <a:noFill/>
              </a14:hiddenFill>
            </a:ext>
          </a:extLst>
        </p:spPr>
        <p:txBody>
          <a:bodyPr lIns="0" tIns="0" rIns="0" bIns="0"/>
          <a:lstStyle/>
          <a:p>
            <a:endParaRPr lang="en-US"/>
          </a:p>
        </p:txBody>
      </p:sp>
      <p:sp>
        <p:nvSpPr>
          <p:cNvPr id="652302" name="Rectangle 70"/>
          <p:cNvSpPr>
            <a:spLocks/>
          </p:cNvSpPr>
          <p:nvPr/>
        </p:nvSpPr>
        <p:spPr bwMode="auto">
          <a:xfrm>
            <a:off x="3689350" y="1125538"/>
            <a:ext cx="487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solidFill>
                  <a:srgbClr val="000000"/>
                </a:solidFill>
                <a:latin typeface="Myriad Pro Bold Cond" charset="0"/>
                <a:sym typeface="Myriad Pro Bold Cond" charset="0"/>
              </a:rPr>
              <a:t>4 Kbits</a:t>
            </a:r>
          </a:p>
        </p:txBody>
      </p:sp>
      <p:grpSp>
        <p:nvGrpSpPr>
          <p:cNvPr id="652303" name="Group 102"/>
          <p:cNvGrpSpPr>
            <a:grpSpLocks/>
          </p:cNvGrpSpPr>
          <p:nvPr/>
        </p:nvGrpSpPr>
        <p:grpSpPr bwMode="auto">
          <a:xfrm>
            <a:off x="1784350" y="5016500"/>
            <a:ext cx="4400550" cy="266700"/>
            <a:chOff x="0" y="0"/>
            <a:chExt cx="5544" cy="336"/>
          </a:xfrm>
        </p:grpSpPr>
        <p:sp>
          <p:nvSpPr>
            <p:cNvPr id="652347" name="Line 71"/>
            <p:cNvSpPr>
              <a:spLocks noChangeShapeType="1"/>
            </p:cNvSpPr>
            <p:nvPr/>
          </p:nvSpPr>
          <p:spPr bwMode="auto">
            <a:xfrm>
              <a:off x="0" y="0"/>
              <a:ext cx="0" cy="336"/>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48" name="Line 72"/>
            <p:cNvSpPr>
              <a:spLocks noChangeShapeType="1"/>
            </p:cNvSpPr>
            <p:nvPr/>
          </p:nvSpPr>
          <p:spPr bwMode="auto">
            <a:xfrm>
              <a:off x="184" y="0"/>
              <a:ext cx="0" cy="336"/>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49" name="Line 73"/>
            <p:cNvSpPr>
              <a:spLocks noChangeShapeType="1"/>
            </p:cNvSpPr>
            <p:nvPr/>
          </p:nvSpPr>
          <p:spPr bwMode="auto">
            <a:xfrm>
              <a:off x="369" y="0"/>
              <a:ext cx="0" cy="336"/>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50" name="Line 74"/>
            <p:cNvSpPr>
              <a:spLocks noChangeShapeType="1"/>
            </p:cNvSpPr>
            <p:nvPr/>
          </p:nvSpPr>
          <p:spPr bwMode="auto">
            <a:xfrm>
              <a:off x="554" y="0"/>
              <a:ext cx="0" cy="336"/>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51" name="Line 75"/>
            <p:cNvSpPr>
              <a:spLocks noChangeShapeType="1"/>
            </p:cNvSpPr>
            <p:nvPr/>
          </p:nvSpPr>
          <p:spPr bwMode="auto">
            <a:xfrm>
              <a:off x="739" y="0"/>
              <a:ext cx="0" cy="336"/>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52" name="Line 76"/>
            <p:cNvSpPr>
              <a:spLocks noChangeShapeType="1"/>
            </p:cNvSpPr>
            <p:nvPr/>
          </p:nvSpPr>
          <p:spPr bwMode="auto">
            <a:xfrm>
              <a:off x="923" y="0"/>
              <a:ext cx="0" cy="336"/>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53" name="Line 77"/>
            <p:cNvSpPr>
              <a:spLocks noChangeShapeType="1"/>
            </p:cNvSpPr>
            <p:nvPr/>
          </p:nvSpPr>
          <p:spPr bwMode="auto">
            <a:xfrm>
              <a:off x="1108" y="0"/>
              <a:ext cx="0" cy="336"/>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54" name="Line 78"/>
            <p:cNvSpPr>
              <a:spLocks noChangeShapeType="1"/>
            </p:cNvSpPr>
            <p:nvPr/>
          </p:nvSpPr>
          <p:spPr bwMode="auto">
            <a:xfrm>
              <a:off x="1293" y="0"/>
              <a:ext cx="0" cy="336"/>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55" name="Line 79"/>
            <p:cNvSpPr>
              <a:spLocks noChangeShapeType="1"/>
            </p:cNvSpPr>
            <p:nvPr/>
          </p:nvSpPr>
          <p:spPr bwMode="auto">
            <a:xfrm>
              <a:off x="1478" y="0"/>
              <a:ext cx="0" cy="336"/>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56" name="Line 80"/>
            <p:cNvSpPr>
              <a:spLocks noChangeShapeType="1"/>
            </p:cNvSpPr>
            <p:nvPr/>
          </p:nvSpPr>
          <p:spPr bwMode="auto">
            <a:xfrm>
              <a:off x="1663" y="0"/>
              <a:ext cx="0" cy="336"/>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57" name="Line 81"/>
            <p:cNvSpPr>
              <a:spLocks noChangeShapeType="1"/>
            </p:cNvSpPr>
            <p:nvPr/>
          </p:nvSpPr>
          <p:spPr bwMode="auto">
            <a:xfrm>
              <a:off x="1847" y="0"/>
              <a:ext cx="0" cy="336"/>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58" name="Line 82"/>
            <p:cNvSpPr>
              <a:spLocks noChangeShapeType="1"/>
            </p:cNvSpPr>
            <p:nvPr/>
          </p:nvSpPr>
          <p:spPr bwMode="auto">
            <a:xfrm>
              <a:off x="2032" y="0"/>
              <a:ext cx="0" cy="336"/>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59" name="Line 83"/>
            <p:cNvSpPr>
              <a:spLocks noChangeShapeType="1"/>
            </p:cNvSpPr>
            <p:nvPr/>
          </p:nvSpPr>
          <p:spPr bwMode="auto">
            <a:xfrm>
              <a:off x="2217" y="0"/>
              <a:ext cx="0" cy="336"/>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60" name="Line 84"/>
            <p:cNvSpPr>
              <a:spLocks noChangeShapeType="1"/>
            </p:cNvSpPr>
            <p:nvPr/>
          </p:nvSpPr>
          <p:spPr bwMode="auto">
            <a:xfrm>
              <a:off x="2402" y="0"/>
              <a:ext cx="0" cy="336"/>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61" name="Line 85"/>
            <p:cNvSpPr>
              <a:spLocks noChangeShapeType="1"/>
            </p:cNvSpPr>
            <p:nvPr/>
          </p:nvSpPr>
          <p:spPr bwMode="auto">
            <a:xfrm>
              <a:off x="2587" y="0"/>
              <a:ext cx="0" cy="336"/>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62" name="Line 86"/>
            <p:cNvSpPr>
              <a:spLocks noChangeShapeType="1"/>
            </p:cNvSpPr>
            <p:nvPr/>
          </p:nvSpPr>
          <p:spPr bwMode="auto">
            <a:xfrm>
              <a:off x="2771" y="0"/>
              <a:ext cx="0" cy="336"/>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63" name="Line 87"/>
            <p:cNvSpPr>
              <a:spLocks noChangeShapeType="1"/>
            </p:cNvSpPr>
            <p:nvPr/>
          </p:nvSpPr>
          <p:spPr bwMode="auto">
            <a:xfrm>
              <a:off x="2956" y="0"/>
              <a:ext cx="0" cy="336"/>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64" name="Line 88"/>
            <p:cNvSpPr>
              <a:spLocks noChangeShapeType="1"/>
            </p:cNvSpPr>
            <p:nvPr/>
          </p:nvSpPr>
          <p:spPr bwMode="auto">
            <a:xfrm>
              <a:off x="3141" y="0"/>
              <a:ext cx="0" cy="336"/>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65" name="Line 89"/>
            <p:cNvSpPr>
              <a:spLocks noChangeShapeType="1"/>
            </p:cNvSpPr>
            <p:nvPr/>
          </p:nvSpPr>
          <p:spPr bwMode="auto">
            <a:xfrm>
              <a:off x="3326" y="0"/>
              <a:ext cx="0" cy="336"/>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66" name="Line 90"/>
            <p:cNvSpPr>
              <a:spLocks noChangeShapeType="1"/>
            </p:cNvSpPr>
            <p:nvPr/>
          </p:nvSpPr>
          <p:spPr bwMode="auto">
            <a:xfrm>
              <a:off x="3511" y="0"/>
              <a:ext cx="0" cy="336"/>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67" name="Line 91"/>
            <p:cNvSpPr>
              <a:spLocks noChangeShapeType="1"/>
            </p:cNvSpPr>
            <p:nvPr/>
          </p:nvSpPr>
          <p:spPr bwMode="auto">
            <a:xfrm>
              <a:off x="3695" y="0"/>
              <a:ext cx="0" cy="336"/>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68" name="Line 92"/>
            <p:cNvSpPr>
              <a:spLocks noChangeShapeType="1"/>
            </p:cNvSpPr>
            <p:nvPr/>
          </p:nvSpPr>
          <p:spPr bwMode="auto">
            <a:xfrm>
              <a:off x="3880" y="0"/>
              <a:ext cx="0" cy="336"/>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69" name="Line 93"/>
            <p:cNvSpPr>
              <a:spLocks noChangeShapeType="1"/>
            </p:cNvSpPr>
            <p:nvPr/>
          </p:nvSpPr>
          <p:spPr bwMode="auto">
            <a:xfrm>
              <a:off x="4065" y="0"/>
              <a:ext cx="0" cy="336"/>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70" name="Line 94"/>
            <p:cNvSpPr>
              <a:spLocks noChangeShapeType="1"/>
            </p:cNvSpPr>
            <p:nvPr/>
          </p:nvSpPr>
          <p:spPr bwMode="auto">
            <a:xfrm>
              <a:off x="4250" y="0"/>
              <a:ext cx="0" cy="336"/>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71" name="Line 95"/>
            <p:cNvSpPr>
              <a:spLocks noChangeShapeType="1"/>
            </p:cNvSpPr>
            <p:nvPr/>
          </p:nvSpPr>
          <p:spPr bwMode="auto">
            <a:xfrm>
              <a:off x="4435" y="0"/>
              <a:ext cx="0" cy="336"/>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72" name="Line 96"/>
            <p:cNvSpPr>
              <a:spLocks noChangeShapeType="1"/>
            </p:cNvSpPr>
            <p:nvPr/>
          </p:nvSpPr>
          <p:spPr bwMode="auto">
            <a:xfrm>
              <a:off x="4619" y="0"/>
              <a:ext cx="0" cy="336"/>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73" name="Line 97"/>
            <p:cNvSpPr>
              <a:spLocks noChangeShapeType="1"/>
            </p:cNvSpPr>
            <p:nvPr/>
          </p:nvSpPr>
          <p:spPr bwMode="auto">
            <a:xfrm>
              <a:off x="4804" y="0"/>
              <a:ext cx="0" cy="336"/>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74" name="Line 98"/>
            <p:cNvSpPr>
              <a:spLocks noChangeShapeType="1"/>
            </p:cNvSpPr>
            <p:nvPr/>
          </p:nvSpPr>
          <p:spPr bwMode="auto">
            <a:xfrm>
              <a:off x="4989" y="0"/>
              <a:ext cx="0" cy="336"/>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75" name="Line 99"/>
            <p:cNvSpPr>
              <a:spLocks noChangeShapeType="1"/>
            </p:cNvSpPr>
            <p:nvPr/>
          </p:nvSpPr>
          <p:spPr bwMode="auto">
            <a:xfrm>
              <a:off x="5174" y="0"/>
              <a:ext cx="0" cy="336"/>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76" name="Line 100"/>
            <p:cNvSpPr>
              <a:spLocks noChangeShapeType="1"/>
            </p:cNvSpPr>
            <p:nvPr/>
          </p:nvSpPr>
          <p:spPr bwMode="auto">
            <a:xfrm>
              <a:off x="5359" y="0"/>
              <a:ext cx="0" cy="336"/>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77" name="Line 101"/>
            <p:cNvSpPr>
              <a:spLocks noChangeShapeType="1"/>
            </p:cNvSpPr>
            <p:nvPr/>
          </p:nvSpPr>
          <p:spPr bwMode="auto">
            <a:xfrm>
              <a:off x="5544" y="0"/>
              <a:ext cx="0" cy="336"/>
            </a:xfrm>
            <a:prstGeom prst="line">
              <a:avLst/>
            </a:prstGeom>
            <a:noFill/>
            <a:ln w="508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sp>
        <p:nvSpPr>
          <p:cNvPr id="652304" name="Line 103"/>
          <p:cNvSpPr>
            <a:spLocks noChangeShapeType="1"/>
          </p:cNvSpPr>
          <p:nvPr/>
        </p:nvSpPr>
        <p:spPr bwMode="auto">
          <a:xfrm rot="10800000" flipH="1">
            <a:off x="1695450" y="5453063"/>
            <a:ext cx="4564063" cy="1587"/>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05" name="Line 104"/>
          <p:cNvSpPr>
            <a:spLocks noChangeShapeType="1"/>
          </p:cNvSpPr>
          <p:nvPr/>
        </p:nvSpPr>
        <p:spPr bwMode="auto">
          <a:xfrm rot="10800000" flipH="1">
            <a:off x="1701800" y="5270500"/>
            <a:ext cx="4564063"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nvGrpSpPr>
          <p:cNvPr id="652306" name="Group 137"/>
          <p:cNvGrpSpPr>
            <a:grpSpLocks/>
          </p:cNvGrpSpPr>
          <p:nvPr/>
        </p:nvGrpSpPr>
        <p:grpSpPr bwMode="auto">
          <a:xfrm>
            <a:off x="1701800" y="5264150"/>
            <a:ext cx="4559300" cy="190500"/>
            <a:chOff x="0" y="0"/>
            <a:chExt cx="5744" cy="240"/>
          </a:xfrm>
        </p:grpSpPr>
        <p:sp>
          <p:nvSpPr>
            <p:cNvPr id="652315" name="Line 105"/>
            <p:cNvSpPr>
              <a:spLocks noChangeShapeType="1"/>
            </p:cNvSpPr>
            <p:nvPr/>
          </p:nvSpPr>
          <p:spPr bwMode="auto">
            <a:xfrm rot="10800000">
              <a:off x="0" y="0"/>
              <a:ext cx="0" cy="23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16" name="Line 106"/>
            <p:cNvSpPr>
              <a:spLocks noChangeShapeType="1"/>
            </p:cNvSpPr>
            <p:nvPr/>
          </p:nvSpPr>
          <p:spPr bwMode="auto">
            <a:xfrm rot="10800000">
              <a:off x="185" y="0"/>
              <a:ext cx="0" cy="23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17" name="Line 107"/>
            <p:cNvSpPr>
              <a:spLocks noChangeShapeType="1"/>
            </p:cNvSpPr>
            <p:nvPr/>
          </p:nvSpPr>
          <p:spPr bwMode="auto">
            <a:xfrm rot="10800000">
              <a:off x="370" y="0"/>
              <a:ext cx="0" cy="23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18" name="Line 108"/>
            <p:cNvSpPr>
              <a:spLocks noChangeShapeType="1"/>
            </p:cNvSpPr>
            <p:nvPr/>
          </p:nvSpPr>
          <p:spPr bwMode="auto">
            <a:xfrm rot="10800000">
              <a:off x="555" y="0"/>
              <a:ext cx="0" cy="23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19" name="Line 109"/>
            <p:cNvSpPr>
              <a:spLocks noChangeShapeType="1"/>
            </p:cNvSpPr>
            <p:nvPr/>
          </p:nvSpPr>
          <p:spPr bwMode="auto">
            <a:xfrm rot="10800000">
              <a:off x="740" y="0"/>
              <a:ext cx="1" cy="23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20" name="Line 110"/>
            <p:cNvSpPr>
              <a:spLocks noChangeShapeType="1"/>
            </p:cNvSpPr>
            <p:nvPr/>
          </p:nvSpPr>
          <p:spPr bwMode="auto">
            <a:xfrm rot="10800000">
              <a:off x="926" y="0"/>
              <a:ext cx="0" cy="23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21" name="Line 111"/>
            <p:cNvSpPr>
              <a:spLocks noChangeShapeType="1"/>
            </p:cNvSpPr>
            <p:nvPr/>
          </p:nvSpPr>
          <p:spPr bwMode="auto">
            <a:xfrm rot="10800000">
              <a:off x="1111" y="0"/>
              <a:ext cx="0" cy="23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22" name="Line 112"/>
            <p:cNvSpPr>
              <a:spLocks noChangeShapeType="1"/>
            </p:cNvSpPr>
            <p:nvPr/>
          </p:nvSpPr>
          <p:spPr bwMode="auto">
            <a:xfrm rot="10800000">
              <a:off x="1296" y="0"/>
              <a:ext cx="0" cy="23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23" name="Line 113"/>
            <p:cNvSpPr>
              <a:spLocks noChangeShapeType="1"/>
            </p:cNvSpPr>
            <p:nvPr/>
          </p:nvSpPr>
          <p:spPr bwMode="auto">
            <a:xfrm rot="10800000">
              <a:off x="1481" y="0"/>
              <a:ext cx="0" cy="23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24" name="Line 114"/>
            <p:cNvSpPr>
              <a:spLocks noChangeShapeType="1"/>
            </p:cNvSpPr>
            <p:nvPr/>
          </p:nvSpPr>
          <p:spPr bwMode="auto">
            <a:xfrm rot="10800000">
              <a:off x="1667" y="0"/>
              <a:ext cx="0" cy="23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25" name="Line 115"/>
            <p:cNvSpPr>
              <a:spLocks noChangeShapeType="1"/>
            </p:cNvSpPr>
            <p:nvPr/>
          </p:nvSpPr>
          <p:spPr bwMode="auto">
            <a:xfrm rot="10800000">
              <a:off x="1852" y="0"/>
              <a:ext cx="0" cy="23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26" name="Line 116"/>
            <p:cNvSpPr>
              <a:spLocks noChangeShapeType="1"/>
            </p:cNvSpPr>
            <p:nvPr/>
          </p:nvSpPr>
          <p:spPr bwMode="auto">
            <a:xfrm rot="10800000">
              <a:off x="2037" y="0"/>
              <a:ext cx="0" cy="23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27" name="Line 117"/>
            <p:cNvSpPr>
              <a:spLocks noChangeShapeType="1"/>
            </p:cNvSpPr>
            <p:nvPr/>
          </p:nvSpPr>
          <p:spPr bwMode="auto">
            <a:xfrm rot="10800000">
              <a:off x="2222" y="0"/>
              <a:ext cx="0" cy="23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28" name="Line 118"/>
            <p:cNvSpPr>
              <a:spLocks noChangeShapeType="1"/>
            </p:cNvSpPr>
            <p:nvPr/>
          </p:nvSpPr>
          <p:spPr bwMode="auto">
            <a:xfrm rot="10800000">
              <a:off x="2407" y="0"/>
              <a:ext cx="0" cy="23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29" name="Line 119"/>
            <p:cNvSpPr>
              <a:spLocks noChangeShapeType="1"/>
            </p:cNvSpPr>
            <p:nvPr/>
          </p:nvSpPr>
          <p:spPr bwMode="auto">
            <a:xfrm rot="10800000">
              <a:off x="2593" y="0"/>
              <a:ext cx="0" cy="23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30" name="Line 120"/>
            <p:cNvSpPr>
              <a:spLocks noChangeShapeType="1"/>
            </p:cNvSpPr>
            <p:nvPr/>
          </p:nvSpPr>
          <p:spPr bwMode="auto">
            <a:xfrm rot="10800000">
              <a:off x="2778" y="0"/>
              <a:ext cx="0" cy="23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31" name="Line 121"/>
            <p:cNvSpPr>
              <a:spLocks noChangeShapeType="1"/>
            </p:cNvSpPr>
            <p:nvPr/>
          </p:nvSpPr>
          <p:spPr bwMode="auto">
            <a:xfrm rot="10800000">
              <a:off x="2963" y="0"/>
              <a:ext cx="0" cy="23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32" name="Line 122"/>
            <p:cNvSpPr>
              <a:spLocks noChangeShapeType="1"/>
            </p:cNvSpPr>
            <p:nvPr/>
          </p:nvSpPr>
          <p:spPr bwMode="auto">
            <a:xfrm rot="10800000">
              <a:off x="3148" y="0"/>
              <a:ext cx="0" cy="23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33" name="Line 123"/>
            <p:cNvSpPr>
              <a:spLocks noChangeShapeType="1"/>
            </p:cNvSpPr>
            <p:nvPr/>
          </p:nvSpPr>
          <p:spPr bwMode="auto">
            <a:xfrm rot="10800000">
              <a:off x="3333" y="0"/>
              <a:ext cx="1" cy="23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34" name="Line 124"/>
            <p:cNvSpPr>
              <a:spLocks noChangeShapeType="1"/>
            </p:cNvSpPr>
            <p:nvPr/>
          </p:nvSpPr>
          <p:spPr bwMode="auto">
            <a:xfrm rot="10800000">
              <a:off x="3519" y="0"/>
              <a:ext cx="0" cy="23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35" name="Line 125"/>
            <p:cNvSpPr>
              <a:spLocks noChangeShapeType="1"/>
            </p:cNvSpPr>
            <p:nvPr/>
          </p:nvSpPr>
          <p:spPr bwMode="auto">
            <a:xfrm rot="10800000">
              <a:off x="3704" y="0"/>
              <a:ext cx="0" cy="23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36" name="Line 126"/>
            <p:cNvSpPr>
              <a:spLocks noChangeShapeType="1"/>
            </p:cNvSpPr>
            <p:nvPr/>
          </p:nvSpPr>
          <p:spPr bwMode="auto">
            <a:xfrm rot="10800000">
              <a:off x="3889" y="0"/>
              <a:ext cx="0" cy="23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37" name="Line 127"/>
            <p:cNvSpPr>
              <a:spLocks noChangeShapeType="1"/>
            </p:cNvSpPr>
            <p:nvPr/>
          </p:nvSpPr>
          <p:spPr bwMode="auto">
            <a:xfrm rot="10800000">
              <a:off x="4074" y="0"/>
              <a:ext cx="0" cy="23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38" name="Line 128"/>
            <p:cNvSpPr>
              <a:spLocks noChangeShapeType="1"/>
            </p:cNvSpPr>
            <p:nvPr/>
          </p:nvSpPr>
          <p:spPr bwMode="auto">
            <a:xfrm rot="10800000">
              <a:off x="4260" y="0"/>
              <a:ext cx="0" cy="23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39" name="Line 129"/>
            <p:cNvSpPr>
              <a:spLocks noChangeShapeType="1"/>
            </p:cNvSpPr>
            <p:nvPr/>
          </p:nvSpPr>
          <p:spPr bwMode="auto">
            <a:xfrm rot="10800000">
              <a:off x="4447" y="0"/>
              <a:ext cx="0" cy="24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40" name="Line 130"/>
            <p:cNvSpPr>
              <a:spLocks noChangeShapeType="1"/>
            </p:cNvSpPr>
            <p:nvPr/>
          </p:nvSpPr>
          <p:spPr bwMode="auto">
            <a:xfrm rot="10800000">
              <a:off x="4632" y="0"/>
              <a:ext cx="0" cy="24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41" name="Line 131"/>
            <p:cNvSpPr>
              <a:spLocks noChangeShapeType="1"/>
            </p:cNvSpPr>
            <p:nvPr/>
          </p:nvSpPr>
          <p:spPr bwMode="auto">
            <a:xfrm rot="10800000">
              <a:off x="4817" y="0"/>
              <a:ext cx="0" cy="24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42" name="Line 132"/>
            <p:cNvSpPr>
              <a:spLocks noChangeShapeType="1"/>
            </p:cNvSpPr>
            <p:nvPr/>
          </p:nvSpPr>
          <p:spPr bwMode="auto">
            <a:xfrm rot="10800000">
              <a:off x="5003" y="0"/>
              <a:ext cx="0" cy="24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43" name="Line 133"/>
            <p:cNvSpPr>
              <a:spLocks noChangeShapeType="1"/>
            </p:cNvSpPr>
            <p:nvPr/>
          </p:nvSpPr>
          <p:spPr bwMode="auto">
            <a:xfrm rot="10800000">
              <a:off x="5188" y="0"/>
              <a:ext cx="0" cy="24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44" name="Line 134"/>
            <p:cNvSpPr>
              <a:spLocks noChangeShapeType="1"/>
            </p:cNvSpPr>
            <p:nvPr/>
          </p:nvSpPr>
          <p:spPr bwMode="auto">
            <a:xfrm rot="10800000">
              <a:off x="5373" y="0"/>
              <a:ext cx="0" cy="24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45" name="Line 135"/>
            <p:cNvSpPr>
              <a:spLocks noChangeShapeType="1"/>
            </p:cNvSpPr>
            <p:nvPr/>
          </p:nvSpPr>
          <p:spPr bwMode="auto">
            <a:xfrm rot="10800000">
              <a:off x="5558" y="0"/>
              <a:ext cx="0" cy="24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2346" name="Line 136"/>
            <p:cNvSpPr>
              <a:spLocks noChangeShapeType="1"/>
            </p:cNvSpPr>
            <p:nvPr/>
          </p:nvSpPr>
          <p:spPr bwMode="auto">
            <a:xfrm rot="10800000">
              <a:off x="5743" y="0"/>
              <a:ext cx="1" cy="24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sp>
        <p:nvSpPr>
          <p:cNvPr id="19594" name="Rectangle 138"/>
          <p:cNvSpPr>
            <a:spLocks/>
          </p:cNvSpPr>
          <p:nvPr/>
        </p:nvSpPr>
        <p:spPr bwMode="auto">
          <a:xfrm>
            <a:off x="6369050" y="2041525"/>
            <a:ext cx="1371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600">
                <a:solidFill>
                  <a:srgbClr val="D90B00"/>
                </a:solidFill>
                <a:latin typeface="Myriad Pro Bold Cond" charset="0"/>
                <a:sym typeface="Myriad Pro Bold Cond" charset="0"/>
              </a:rPr>
              <a:t>Step 1: Activate row A</a:t>
            </a:r>
          </a:p>
        </p:txBody>
      </p:sp>
      <p:sp>
        <p:nvSpPr>
          <p:cNvPr id="19595" name="Freeform 139"/>
          <p:cNvSpPr>
            <a:spLocks/>
          </p:cNvSpPr>
          <p:nvPr/>
        </p:nvSpPr>
        <p:spPr bwMode="auto">
          <a:xfrm>
            <a:off x="922338" y="2187575"/>
            <a:ext cx="742950" cy="3232150"/>
          </a:xfrm>
          <a:custGeom>
            <a:avLst/>
            <a:gdLst>
              <a:gd name="T0" fmla="*/ 742950 w 21600"/>
              <a:gd name="T1" fmla="*/ 0 h 21600"/>
              <a:gd name="T2" fmla="*/ 0 w 21600"/>
              <a:gd name="T3" fmla="*/ 0 h 21600"/>
              <a:gd name="T4" fmla="*/ 0 w 21600"/>
              <a:gd name="T5" fmla="*/ 3232150 h 21600"/>
              <a:gd name="T6" fmla="*/ 687985 w 21600"/>
              <a:gd name="T7" fmla="*/ 32321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lnTo>
                  <a:pt x="0" y="0"/>
                </a:lnTo>
                <a:lnTo>
                  <a:pt x="0" y="21600"/>
                </a:lnTo>
                <a:lnTo>
                  <a:pt x="20002" y="21600"/>
                </a:lnTo>
              </a:path>
            </a:pathLst>
          </a:custGeom>
          <a:noFill/>
          <a:ln w="50800" cap="flat">
            <a:solidFill>
              <a:srgbClr val="D90B00"/>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96" name="Rectangle 140"/>
          <p:cNvSpPr>
            <a:spLocks/>
          </p:cNvSpPr>
          <p:nvPr/>
        </p:nvSpPr>
        <p:spPr bwMode="auto">
          <a:xfrm>
            <a:off x="82550" y="3216275"/>
            <a:ext cx="800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600">
                <a:solidFill>
                  <a:srgbClr val="D90B00"/>
                </a:solidFill>
                <a:latin typeface="Myriad Pro Bold Cond" charset="0"/>
                <a:sym typeface="Myriad Pro Bold Cond" charset="0"/>
              </a:rPr>
              <a:t>Transfer row</a:t>
            </a:r>
          </a:p>
        </p:txBody>
      </p:sp>
      <p:sp>
        <p:nvSpPr>
          <p:cNvPr id="19597" name="Rectangle 141"/>
          <p:cNvSpPr>
            <a:spLocks/>
          </p:cNvSpPr>
          <p:nvPr/>
        </p:nvSpPr>
        <p:spPr bwMode="auto">
          <a:xfrm>
            <a:off x="6369050" y="2638425"/>
            <a:ext cx="1371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600">
                <a:solidFill>
                  <a:srgbClr val="D90B00"/>
                </a:solidFill>
                <a:latin typeface="Myriad Pro Bold Cond" charset="0"/>
                <a:sym typeface="Myriad Pro Bold Cond" charset="0"/>
              </a:rPr>
              <a:t>Step 2: Activate row B</a:t>
            </a:r>
          </a:p>
        </p:txBody>
      </p:sp>
      <p:sp>
        <p:nvSpPr>
          <p:cNvPr id="19598" name="Freeform 142"/>
          <p:cNvSpPr>
            <a:spLocks/>
          </p:cNvSpPr>
          <p:nvPr/>
        </p:nvSpPr>
        <p:spPr bwMode="auto">
          <a:xfrm>
            <a:off x="1079500" y="2794000"/>
            <a:ext cx="571500" cy="2508250"/>
          </a:xfrm>
          <a:custGeom>
            <a:avLst/>
            <a:gdLst>
              <a:gd name="T0" fmla="*/ 571500 w 21600"/>
              <a:gd name="T1" fmla="*/ 0 h 21600"/>
              <a:gd name="T2" fmla="*/ 0 w 21600"/>
              <a:gd name="T3" fmla="*/ 0 h 21600"/>
              <a:gd name="T4" fmla="*/ 0 w 21600"/>
              <a:gd name="T5" fmla="*/ 2508250 h 21600"/>
              <a:gd name="T6" fmla="*/ 529220 w 21600"/>
              <a:gd name="T7" fmla="*/ 25082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lnTo>
                  <a:pt x="0" y="0"/>
                </a:lnTo>
                <a:lnTo>
                  <a:pt x="0" y="21600"/>
                </a:lnTo>
                <a:lnTo>
                  <a:pt x="20002" y="21600"/>
                </a:lnTo>
              </a:path>
            </a:pathLst>
          </a:custGeom>
          <a:noFill/>
          <a:ln w="50800" cap="flat">
            <a:solidFill>
              <a:srgbClr val="D90B00"/>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599" name="Rectangle 143"/>
          <p:cNvSpPr>
            <a:spLocks/>
          </p:cNvSpPr>
          <p:nvPr/>
        </p:nvSpPr>
        <p:spPr bwMode="auto">
          <a:xfrm>
            <a:off x="1162050" y="4119563"/>
            <a:ext cx="5000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600">
              <a:solidFill>
                <a:srgbClr val="D90B00"/>
              </a:solidFill>
              <a:latin typeface="Myriad Pro Bold Cond" charset="0"/>
              <a:sym typeface="Myriad Pro Bold Cond" charset="0"/>
            </a:endParaRPr>
          </a:p>
          <a:p>
            <a:pPr eaLnBrk="1" hangingPunct="1"/>
            <a:r>
              <a:rPr lang="en-US" altLang="en-US" sz="1600">
                <a:solidFill>
                  <a:srgbClr val="D90B00"/>
                </a:solidFill>
                <a:latin typeface="Myriad Pro Bold Cond" charset="0"/>
                <a:sym typeface="Myriad Pro Bold Cond" charset="0"/>
              </a:rPr>
              <a:t>Transfer</a:t>
            </a:r>
          </a:p>
          <a:p>
            <a:pPr eaLnBrk="1" hangingPunct="1"/>
            <a:r>
              <a:rPr lang="en-US" altLang="en-US" sz="1600">
                <a:solidFill>
                  <a:srgbClr val="D90B00"/>
                </a:solidFill>
                <a:latin typeface="Myriad Pro Bold Cond" charset="0"/>
                <a:sym typeface="Myriad Pro Bold Cond" charset="0"/>
              </a:rPr>
              <a:t>row</a:t>
            </a:r>
          </a:p>
        </p:txBody>
      </p:sp>
      <p:sp>
        <p:nvSpPr>
          <p:cNvPr id="652313" name="Rectangle 145"/>
          <p:cNvSpPr>
            <a:spLocks/>
          </p:cNvSpPr>
          <p:nvPr/>
        </p:nvSpPr>
        <p:spPr bwMode="auto">
          <a:xfrm>
            <a:off x="450850" y="739775"/>
            <a:ext cx="73469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Myriad Pro Bold Cond" charset="0"/>
              <a:sym typeface="Myriad Pro Bold Cond" charset="0"/>
            </a:endParaRPr>
          </a:p>
        </p:txBody>
      </p:sp>
      <p:sp>
        <p:nvSpPr>
          <p:cNvPr id="146" name="TextBox 145"/>
          <p:cNvSpPr txBox="1">
            <a:spLocks noChangeArrowheads="1"/>
          </p:cNvSpPr>
          <p:nvPr/>
        </p:nvSpPr>
        <p:spPr bwMode="auto">
          <a:xfrm>
            <a:off x="6804025" y="4221163"/>
            <a:ext cx="2178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3200">
                <a:solidFill>
                  <a:srgbClr val="008000"/>
                </a:solidFill>
                <a:latin typeface="Myriad Pro Bold Cond" charset="0"/>
                <a:ea typeface="ヒラギノ角ゴ ProN W6" pitchFamily="2" charset="-128"/>
              </a:rPr>
              <a:t>0.01% area cost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959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959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959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945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945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959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959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959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animBg="1"/>
      <p:bldP spid="19458" grpId="0" animBg="1"/>
      <p:bldP spid="19459" grpId="0" animBg="1"/>
      <p:bldP spid="19594" grpId="0" autoUpdateAnimBg="0"/>
      <p:bldP spid="19595" grpId="0" animBg="1"/>
      <p:bldP spid="19596" grpId="0" autoUpdateAnimBg="0"/>
      <p:bldP spid="19597" grpId="0" autoUpdateAnimBg="0"/>
      <p:bldP spid="19598" grpId="0" animBg="1"/>
      <p:bldP spid="19599" grpId="0" autoUpdateAnimBg="0"/>
      <p:bldP spid="146"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53975"/>
            <a:ext cx="8229600" cy="1143000"/>
          </a:xfrm>
        </p:spPr>
        <p:txBody>
          <a:bodyPr rtlCol="0">
            <a:normAutofit fontScale="90000"/>
          </a:bodyPr>
          <a:lstStyle/>
          <a:p>
            <a:pPr fontAlgn="auto">
              <a:spcAft>
                <a:spcPts val="0"/>
              </a:spcAft>
              <a:defRPr/>
            </a:pPr>
            <a:r>
              <a:rPr lang="en-US" dirty="0" err="1" smtClean="0">
                <a:solidFill>
                  <a:srgbClr val="1A5712"/>
                </a:solidFill>
                <a:latin typeface="Garamond"/>
                <a:ea typeface="+mj-ea"/>
                <a:cs typeface="Garamond"/>
              </a:rPr>
              <a:t>RowClone</a:t>
            </a:r>
            <a:r>
              <a:rPr lang="en-US" dirty="0" smtClean="0">
                <a:solidFill>
                  <a:srgbClr val="1A5712"/>
                </a:solidFill>
                <a:latin typeface="Garamond"/>
                <a:ea typeface="+mj-ea"/>
                <a:cs typeface="Garamond"/>
              </a:rPr>
              <a:t>: Latency and Energy Savings</a:t>
            </a:r>
            <a:endParaRPr lang="en-US" dirty="0">
              <a:solidFill>
                <a:srgbClr val="1A5712"/>
              </a:solidFill>
              <a:latin typeface="Garamond"/>
              <a:ea typeface="+mj-ea"/>
              <a:cs typeface="Garamond"/>
            </a:endParaRPr>
          </a:p>
        </p:txBody>
      </p:sp>
      <p:graphicFrame>
        <p:nvGraphicFramePr>
          <p:cNvPr id="4" name="Chart 3"/>
          <p:cNvGraphicFramePr/>
          <p:nvPr/>
        </p:nvGraphicFramePr>
        <p:xfrm>
          <a:off x="457200" y="1447800"/>
          <a:ext cx="8077200" cy="48006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p:cNvCxnSpPr>
            <a:cxnSpLocks noChangeShapeType="1"/>
          </p:cNvCxnSpPr>
          <p:nvPr/>
        </p:nvCxnSpPr>
        <p:spPr bwMode="auto">
          <a:xfrm rot="16200000" flipH="1">
            <a:off x="1409700" y="3695700"/>
            <a:ext cx="2819400" cy="0"/>
          </a:xfrm>
          <a:prstGeom prst="straightConnector1">
            <a:avLst/>
          </a:prstGeom>
          <a:noFill/>
          <a:ln w="28575">
            <a:solidFill>
              <a:schemeClr val="tx1"/>
            </a:solidFill>
            <a:round/>
            <a:headEnd type="stealth" w="lg" len="lg"/>
            <a:tailEnd type="stealth" w="lg" len="lg"/>
          </a:ln>
        </p:spPr>
      </p:cxnSp>
      <p:sp>
        <p:nvSpPr>
          <p:cNvPr id="6" name="TextBox 5"/>
          <p:cNvSpPr txBox="1"/>
          <p:nvPr/>
        </p:nvSpPr>
        <p:spPr>
          <a:xfrm>
            <a:off x="2819400" y="2438400"/>
            <a:ext cx="979488" cy="523875"/>
          </a:xfrm>
          <a:prstGeom prst="rect">
            <a:avLst/>
          </a:prstGeom>
          <a:noFill/>
          <a:ln>
            <a:noFill/>
          </a:ln>
        </p:spPr>
        <p:txBody>
          <a:bodyPr wrap="none">
            <a:spAutoFit/>
          </a:bodyPr>
          <a:lstStyle/>
          <a:p>
            <a:pPr fontAlgn="auto">
              <a:spcBef>
                <a:spcPts val="0"/>
              </a:spcBef>
              <a:spcAft>
                <a:spcPts val="0"/>
              </a:spcAft>
              <a:defRPr/>
            </a:pPr>
            <a:r>
              <a:rPr lang="en-US" sz="2800" dirty="0">
                <a:solidFill>
                  <a:prstClr val="black"/>
                </a:solidFill>
                <a:latin typeface="Calibri"/>
                <a:ea typeface="+mn-ea"/>
              </a:rPr>
              <a:t>11.6x</a:t>
            </a:r>
          </a:p>
        </p:txBody>
      </p:sp>
      <p:cxnSp>
        <p:nvCxnSpPr>
          <p:cNvPr id="7" name="Straight Arrow Connector 6"/>
          <p:cNvCxnSpPr>
            <a:cxnSpLocks noChangeShapeType="1"/>
          </p:cNvCxnSpPr>
          <p:nvPr/>
        </p:nvCxnSpPr>
        <p:spPr bwMode="auto">
          <a:xfrm rot="16200000" flipH="1">
            <a:off x="4615657" y="3842543"/>
            <a:ext cx="3124200" cy="11113"/>
          </a:xfrm>
          <a:prstGeom prst="straightConnector1">
            <a:avLst/>
          </a:prstGeom>
          <a:noFill/>
          <a:ln w="28575">
            <a:solidFill>
              <a:schemeClr val="tx1"/>
            </a:solidFill>
            <a:round/>
            <a:headEnd type="stealth" w="lg" len="lg"/>
            <a:tailEnd type="stealth" w="lg" len="lg"/>
          </a:ln>
        </p:spPr>
      </p:cxnSp>
      <p:sp>
        <p:nvSpPr>
          <p:cNvPr id="8" name="TextBox 7"/>
          <p:cNvSpPr txBox="1"/>
          <p:nvPr/>
        </p:nvSpPr>
        <p:spPr>
          <a:xfrm>
            <a:off x="6183313" y="2438400"/>
            <a:ext cx="704850" cy="523875"/>
          </a:xfrm>
          <a:prstGeom prst="rect">
            <a:avLst/>
          </a:prstGeom>
          <a:noFill/>
          <a:ln>
            <a:noFill/>
          </a:ln>
        </p:spPr>
        <p:txBody>
          <a:bodyPr wrap="none">
            <a:spAutoFit/>
          </a:bodyPr>
          <a:lstStyle/>
          <a:p>
            <a:pPr fontAlgn="auto">
              <a:spcBef>
                <a:spcPts val="0"/>
              </a:spcBef>
              <a:spcAft>
                <a:spcPts val="0"/>
              </a:spcAft>
              <a:defRPr/>
            </a:pPr>
            <a:r>
              <a:rPr lang="en-US" sz="2800" dirty="0">
                <a:solidFill>
                  <a:prstClr val="black"/>
                </a:solidFill>
                <a:latin typeface="Calibri"/>
                <a:ea typeface="+mn-ea"/>
              </a:rPr>
              <a:t>74x</a:t>
            </a:r>
          </a:p>
        </p:txBody>
      </p:sp>
      <p:sp>
        <p:nvSpPr>
          <p:cNvPr id="653319"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610C0CF-62B5-4FB7-9E15-AC3CB8CA9377}" type="slidenum">
              <a:rPr lang="en-US" altLang="en-US" sz="1200">
                <a:solidFill>
                  <a:srgbClr val="898989"/>
                </a:solidFill>
                <a:latin typeface="Calibri" panose="020F0502020204030204" pitchFamily="34" charset="0"/>
              </a:rPr>
              <a:pPr eaLnBrk="1" hangingPunct="1"/>
              <a:t>85</a:t>
            </a:fld>
            <a:endParaRPr lang="en-US" altLang="en-US" sz="1200">
              <a:solidFill>
                <a:srgbClr val="898989"/>
              </a:solidFill>
              <a:latin typeface="Calibri" panose="020F0502020204030204" pitchFamily="34" charset="0"/>
            </a:endParaRPr>
          </a:p>
        </p:txBody>
      </p:sp>
      <p:sp>
        <p:nvSpPr>
          <p:cNvPr id="11" name="Rectangle 10"/>
          <p:cNvSpPr/>
          <p:nvPr/>
        </p:nvSpPr>
        <p:spPr>
          <a:xfrm>
            <a:off x="250825" y="6165850"/>
            <a:ext cx="7850188" cy="676275"/>
          </a:xfrm>
          <a:prstGeom prst="rect">
            <a:avLst/>
          </a:prstGeom>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900">
                <a:solidFill>
                  <a:srgbClr val="000000"/>
                </a:solidFill>
                <a:latin typeface="Tahoma" panose="020B0604030504040204" pitchFamily="34" charset="0"/>
              </a:rPr>
              <a:t>Seshadri et al., “</a:t>
            </a:r>
            <a:r>
              <a:rPr lang="en-US" altLang="ja-JP" sz="1900">
                <a:solidFill>
                  <a:srgbClr val="0000FF"/>
                </a:solidFill>
                <a:latin typeface="Tahoma" panose="020B0604030504040204" pitchFamily="34" charset="0"/>
              </a:rPr>
              <a:t>RowClone: Fast and Efficient In-DRAM Copy and Initialization of Bulk Data</a:t>
            </a:r>
            <a:r>
              <a:rPr lang="en-US" altLang="ja-JP" sz="1900">
                <a:solidFill>
                  <a:srgbClr val="000000"/>
                </a:solidFill>
                <a:latin typeface="Tahoma" panose="020B0604030504040204" pitchFamily="34" charset="0"/>
              </a:rPr>
              <a:t>,</a:t>
            </a:r>
            <a:r>
              <a:rPr lang="en-US" altLang="en-US" sz="1900">
                <a:solidFill>
                  <a:srgbClr val="000000"/>
                </a:solidFill>
                <a:latin typeface="Tahoma" panose="020B0604030504040204" pitchFamily="34" charset="0"/>
              </a:rPr>
              <a:t>”</a:t>
            </a:r>
            <a:r>
              <a:rPr lang="en-US" altLang="ja-JP" sz="1900">
                <a:solidFill>
                  <a:srgbClr val="000000"/>
                </a:solidFill>
                <a:latin typeface="Tahoma" panose="020B0604030504040204" pitchFamily="34" charset="0"/>
              </a:rPr>
              <a:t> MICRO 2013.</a:t>
            </a:r>
            <a:endParaRPr lang="en-US" altLang="en-US" sz="1900">
              <a:solidFill>
                <a:srgbClr val="000000"/>
              </a:solidFill>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7" name="Title 1"/>
          <p:cNvSpPr>
            <a:spLocks noGrp="1"/>
          </p:cNvSpPr>
          <p:nvPr>
            <p:ph type="title"/>
          </p:nvPr>
        </p:nvSpPr>
        <p:spPr>
          <a:xfrm>
            <a:off x="457200" y="125413"/>
            <a:ext cx="8229600" cy="1143000"/>
          </a:xfrm>
        </p:spPr>
        <p:txBody>
          <a:bodyPr/>
          <a:lstStyle/>
          <a:p>
            <a:r>
              <a:rPr lang="en-US" altLang="en-US" sz="4000" smtClean="0">
                <a:solidFill>
                  <a:srgbClr val="1A5712"/>
                </a:solidFill>
                <a:latin typeface="Garamond" panose="02020404030301010803" pitchFamily="18" charset="0"/>
              </a:rPr>
              <a:t>End-to-End System Design</a:t>
            </a:r>
          </a:p>
        </p:txBody>
      </p:sp>
      <p:sp>
        <p:nvSpPr>
          <p:cNvPr id="654338" name="Content Placeholder 2"/>
          <p:cNvSpPr>
            <a:spLocks noGrp="1"/>
          </p:cNvSpPr>
          <p:nvPr>
            <p:ph idx="1"/>
          </p:nvPr>
        </p:nvSpPr>
        <p:spPr/>
        <p:txBody>
          <a:bodyPr/>
          <a:lstStyle/>
          <a:p>
            <a:endParaRPr lang="en-US" altLang="en-US" smtClean="0"/>
          </a:p>
        </p:txBody>
      </p:sp>
      <p:sp>
        <p:nvSpPr>
          <p:cNvPr id="6543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15B1531-F79B-460A-84B9-1E55C82ECB76}" type="slidenum">
              <a:rPr lang="en-US" altLang="en-US" sz="1200">
                <a:solidFill>
                  <a:srgbClr val="898989"/>
                </a:solidFill>
                <a:latin typeface="Calibri" panose="020F0502020204030204" pitchFamily="34" charset="0"/>
              </a:rPr>
              <a:pPr eaLnBrk="1" hangingPunct="1"/>
              <a:t>86</a:t>
            </a:fld>
            <a:endParaRPr lang="en-US" altLang="en-US" sz="1200">
              <a:solidFill>
                <a:srgbClr val="898989"/>
              </a:solidFill>
              <a:latin typeface="Calibri" panose="020F0502020204030204" pitchFamily="34" charset="0"/>
            </a:endParaRPr>
          </a:p>
        </p:txBody>
      </p:sp>
      <p:sp>
        <p:nvSpPr>
          <p:cNvPr id="23" name="Rounded Rectangle 22"/>
          <p:cNvSpPr/>
          <p:nvPr/>
        </p:nvSpPr>
        <p:spPr>
          <a:xfrm>
            <a:off x="838200" y="5486400"/>
            <a:ext cx="3276600" cy="762000"/>
          </a:xfrm>
          <a:prstGeom prst="roundRect">
            <a:avLst/>
          </a:prstGeom>
          <a:ln w="5715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US" sz="2800" b="1" dirty="0">
                <a:solidFill>
                  <a:prstClr val="white"/>
                </a:solidFill>
              </a:rPr>
              <a:t> DRAM (RowClone)</a:t>
            </a:r>
          </a:p>
        </p:txBody>
      </p:sp>
      <p:sp>
        <p:nvSpPr>
          <p:cNvPr id="24" name="Rounded Rectangle 23"/>
          <p:cNvSpPr/>
          <p:nvPr/>
        </p:nvSpPr>
        <p:spPr>
          <a:xfrm>
            <a:off x="838200" y="4495800"/>
            <a:ext cx="3276600" cy="7620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sz="2800" b="1" dirty="0">
                <a:solidFill>
                  <a:prstClr val="white"/>
                </a:solidFill>
              </a:rPr>
              <a:t>Microarchitecture</a:t>
            </a:r>
          </a:p>
        </p:txBody>
      </p:sp>
      <p:sp>
        <p:nvSpPr>
          <p:cNvPr id="25" name="Rounded Rectangle 24"/>
          <p:cNvSpPr/>
          <p:nvPr/>
        </p:nvSpPr>
        <p:spPr>
          <a:xfrm>
            <a:off x="838200" y="3505200"/>
            <a:ext cx="3276600" cy="7620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sz="2800" b="1" dirty="0">
                <a:solidFill>
                  <a:prstClr val="white"/>
                </a:solidFill>
              </a:rPr>
              <a:t>ISA</a:t>
            </a:r>
          </a:p>
        </p:txBody>
      </p:sp>
      <p:sp>
        <p:nvSpPr>
          <p:cNvPr id="26" name="Rounded Rectangle 25"/>
          <p:cNvSpPr/>
          <p:nvPr/>
        </p:nvSpPr>
        <p:spPr>
          <a:xfrm>
            <a:off x="838200" y="2514600"/>
            <a:ext cx="3276600" cy="7620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sz="2800" b="1" dirty="0">
                <a:solidFill>
                  <a:prstClr val="white"/>
                </a:solidFill>
              </a:rPr>
              <a:t>Operating System</a:t>
            </a:r>
          </a:p>
        </p:txBody>
      </p:sp>
      <p:sp>
        <p:nvSpPr>
          <p:cNvPr id="27" name="Rounded Rectangle 26"/>
          <p:cNvSpPr/>
          <p:nvPr/>
        </p:nvSpPr>
        <p:spPr>
          <a:xfrm>
            <a:off x="838200" y="1524000"/>
            <a:ext cx="3276600" cy="7620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sz="2800" b="1" dirty="0">
                <a:solidFill>
                  <a:prstClr val="white"/>
                </a:solidFill>
              </a:rPr>
              <a:t>Application</a:t>
            </a:r>
          </a:p>
        </p:txBody>
      </p:sp>
      <p:sp>
        <p:nvSpPr>
          <p:cNvPr id="28" name="TextBox 27"/>
          <p:cNvSpPr txBox="1"/>
          <p:nvPr/>
        </p:nvSpPr>
        <p:spPr>
          <a:xfrm>
            <a:off x="4648200" y="1460500"/>
            <a:ext cx="4191000" cy="1816100"/>
          </a:xfrm>
          <a:prstGeom prst="rect">
            <a:avLst/>
          </a:prstGeom>
          <a:noFill/>
        </p:spPr>
        <p:txBody>
          <a:bodyPr>
            <a:spAutoFit/>
          </a:bodyPr>
          <a:lstStyle/>
          <a:p>
            <a:pPr fontAlgn="auto">
              <a:spcBef>
                <a:spcPts val="0"/>
              </a:spcBef>
              <a:spcAft>
                <a:spcPts val="0"/>
              </a:spcAft>
              <a:defRPr/>
            </a:pPr>
            <a:r>
              <a:rPr lang="en-US" sz="2800" dirty="0">
                <a:solidFill>
                  <a:prstClr val="black">
                    <a:lumMod val="95000"/>
                    <a:lumOff val="5000"/>
                  </a:prstClr>
                </a:solidFill>
                <a:latin typeface="Calibri"/>
                <a:ea typeface="+mn-ea"/>
              </a:rPr>
              <a:t>How does the software communicate occurrences of bulk copy/initialization to hardware?</a:t>
            </a:r>
          </a:p>
        </p:txBody>
      </p:sp>
      <p:sp>
        <p:nvSpPr>
          <p:cNvPr id="29" name="TextBox 28"/>
          <p:cNvSpPr txBox="1"/>
          <p:nvPr/>
        </p:nvSpPr>
        <p:spPr>
          <a:xfrm>
            <a:off x="4648200" y="4303713"/>
            <a:ext cx="4191000" cy="954087"/>
          </a:xfrm>
          <a:prstGeom prst="rect">
            <a:avLst/>
          </a:prstGeom>
          <a:noFill/>
        </p:spPr>
        <p:txBody>
          <a:bodyPr>
            <a:spAutoFit/>
          </a:bodyPr>
          <a:lstStyle/>
          <a:p>
            <a:pPr fontAlgn="auto">
              <a:spcBef>
                <a:spcPts val="0"/>
              </a:spcBef>
              <a:spcAft>
                <a:spcPts val="0"/>
              </a:spcAft>
              <a:defRPr/>
            </a:pPr>
            <a:r>
              <a:rPr lang="en-US" sz="2800" dirty="0">
                <a:solidFill>
                  <a:prstClr val="black">
                    <a:lumMod val="95000"/>
                    <a:lumOff val="5000"/>
                  </a:prstClr>
                </a:solidFill>
                <a:latin typeface="Calibri"/>
                <a:ea typeface="+mn-ea"/>
              </a:rPr>
              <a:t>How to maximize latency and energy savings?</a:t>
            </a:r>
          </a:p>
        </p:txBody>
      </p:sp>
      <p:sp>
        <p:nvSpPr>
          <p:cNvPr id="30" name="TextBox 29"/>
          <p:cNvSpPr txBox="1"/>
          <p:nvPr/>
        </p:nvSpPr>
        <p:spPr>
          <a:xfrm>
            <a:off x="4648200" y="3313113"/>
            <a:ext cx="4191000" cy="954087"/>
          </a:xfrm>
          <a:prstGeom prst="rect">
            <a:avLst/>
          </a:prstGeom>
          <a:noFill/>
        </p:spPr>
        <p:txBody>
          <a:bodyPr>
            <a:spAutoFit/>
          </a:bodyPr>
          <a:lstStyle/>
          <a:p>
            <a:pPr fontAlgn="auto">
              <a:spcBef>
                <a:spcPts val="0"/>
              </a:spcBef>
              <a:spcAft>
                <a:spcPts val="0"/>
              </a:spcAft>
              <a:defRPr/>
            </a:pPr>
            <a:r>
              <a:rPr lang="en-US" sz="2800" dirty="0">
                <a:solidFill>
                  <a:prstClr val="black">
                    <a:lumMod val="95000"/>
                    <a:lumOff val="5000"/>
                  </a:prstClr>
                </a:solidFill>
                <a:latin typeface="Calibri"/>
                <a:ea typeface="+mn-ea"/>
              </a:rPr>
              <a:t>How to ensure cache coherence?</a:t>
            </a:r>
          </a:p>
        </p:txBody>
      </p:sp>
      <p:sp>
        <p:nvSpPr>
          <p:cNvPr id="31" name="TextBox 30"/>
          <p:cNvSpPr txBox="1"/>
          <p:nvPr/>
        </p:nvSpPr>
        <p:spPr>
          <a:xfrm>
            <a:off x="4648200" y="5370513"/>
            <a:ext cx="4191000" cy="523875"/>
          </a:xfrm>
          <a:prstGeom prst="rect">
            <a:avLst/>
          </a:prstGeom>
          <a:noFill/>
        </p:spPr>
        <p:txBody>
          <a:bodyPr>
            <a:spAutoFit/>
          </a:bodyPr>
          <a:lstStyle/>
          <a:p>
            <a:pPr fontAlgn="auto">
              <a:spcBef>
                <a:spcPts val="0"/>
              </a:spcBef>
              <a:spcAft>
                <a:spcPts val="0"/>
              </a:spcAft>
              <a:defRPr/>
            </a:pPr>
            <a:r>
              <a:rPr lang="en-US" sz="2800" dirty="0">
                <a:solidFill>
                  <a:prstClr val="black">
                    <a:lumMod val="95000"/>
                    <a:lumOff val="5000"/>
                  </a:prstClr>
                </a:solidFill>
                <a:latin typeface="Calibri"/>
                <a:ea typeface="+mn-ea"/>
              </a:rPr>
              <a:t>How to handle data reuse?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p:bldP spid="29" grpId="0"/>
      <p:bldP spid="30" grpId="0"/>
      <p:bldP spid="31"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1" name="Title 1"/>
          <p:cNvSpPr>
            <a:spLocks noGrp="1"/>
          </p:cNvSpPr>
          <p:nvPr>
            <p:ph type="title"/>
          </p:nvPr>
        </p:nvSpPr>
        <p:spPr>
          <a:xfrm>
            <a:off x="457200" y="115888"/>
            <a:ext cx="8229600" cy="1143000"/>
          </a:xfrm>
        </p:spPr>
        <p:txBody>
          <a:bodyPr/>
          <a:lstStyle/>
          <a:p>
            <a:r>
              <a:rPr lang="en-US" altLang="en-US" sz="4000" smtClean="0">
                <a:solidFill>
                  <a:srgbClr val="1A5712"/>
                </a:solidFill>
                <a:latin typeface="Garamond" panose="02020404030301010803" pitchFamily="18" charset="0"/>
              </a:rPr>
              <a:t>RowClone: Overall Performance</a:t>
            </a:r>
          </a:p>
        </p:txBody>
      </p:sp>
      <p:sp>
        <p:nvSpPr>
          <p:cNvPr id="65536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814EC79-3348-4FE9-A3C2-0B21A2E358DD}" type="slidenum">
              <a:rPr lang="en-US" altLang="en-US" sz="1200">
                <a:solidFill>
                  <a:srgbClr val="898989"/>
                </a:solidFill>
                <a:latin typeface="Calibri" panose="020F0502020204030204" pitchFamily="34" charset="0"/>
              </a:rPr>
              <a:pPr eaLnBrk="1" hangingPunct="1"/>
              <a:t>87</a:t>
            </a:fld>
            <a:endParaRPr lang="en-US" altLang="en-US" sz="1200">
              <a:solidFill>
                <a:srgbClr val="898989"/>
              </a:solidFill>
              <a:latin typeface="Calibri" panose="020F0502020204030204" pitchFamily="34" charset="0"/>
            </a:endParaRPr>
          </a:p>
        </p:txBody>
      </p:sp>
      <p:graphicFrame>
        <p:nvGraphicFramePr>
          <p:cNvPr id="6" name="Chart 5"/>
          <p:cNvGraphicFramePr/>
          <p:nvPr/>
        </p:nvGraphicFramePr>
        <p:xfrm>
          <a:off x="395536" y="1556792"/>
          <a:ext cx="8412479" cy="482019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5" name="Title 1"/>
          <p:cNvSpPr>
            <a:spLocks noGrp="1"/>
          </p:cNvSpPr>
          <p:nvPr>
            <p:ph type="title"/>
          </p:nvPr>
        </p:nvSpPr>
        <p:spPr>
          <a:xfrm>
            <a:off x="457200" y="115888"/>
            <a:ext cx="8578850" cy="1143000"/>
          </a:xfrm>
        </p:spPr>
        <p:txBody>
          <a:bodyPr/>
          <a:lstStyle/>
          <a:p>
            <a:r>
              <a:rPr lang="en-US" altLang="en-US" sz="4000" smtClean="0">
                <a:solidFill>
                  <a:srgbClr val="1A5712"/>
                </a:solidFill>
                <a:latin typeface="Garamond" panose="02020404030301010803" pitchFamily="18" charset="0"/>
              </a:rPr>
              <a:t>RowClone: Multi-Core Performance</a:t>
            </a:r>
          </a:p>
        </p:txBody>
      </p:sp>
      <p:sp>
        <p:nvSpPr>
          <p:cNvPr id="65638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837ADB4-0DC8-46A9-A520-D09BEE1C56B3}" type="slidenum">
              <a:rPr lang="en-US" altLang="en-US" sz="1200">
                <a:solidFill>
                  <a:srgbClr val="898989"/>
                </a:solidFill>
                <a:latin typeface="Calibri" panose="020F0502020204030204" pitchFamily="34" charset="0"/>
              </a:rPr>
              <a:pPr eaLnBrk="1" hangingPunct="1"/>
              <a:t>88</a:t>
            </a:fld>
            <a:endParaRPr lang="en-US" altLang="en-US" sz="1200">
              <a:solidFill>
                <a:srgbClr val="898989"/>
              </a:solidFill>
              <a:latin typeface="Calibri" panose="020F0502020204030204" pitchFamily="34" charset="0"/>
            </a:endParaRPr>
          </a:p>
        </p:txBody>
      </p:sp>
      <p:graphicFrame>
        <p:nvGraphicFramePr>
          <p:cNvPr id="5" name="Chart 4"/>
          <p:cNvGraphicFramePr/>
          <p:nvPr/>
        </p:nvGraphicFramePr>
        <p:xfrm>
          <a:off x="613953" y="1280161"/>
          <a:ext cx="7850777" cy="476794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09" name="Rectangle 1"/>
          <p:cNvSpPr>
            <a:spLocks/>
          </p:cNvSpPr>
          <p:nvPr/>
        </p:nvSpPr>
        <p:spPr bwMode="auto">
          <a:xfrm>
            <a:off x="412750" y="1295400"/>
            <a:ext cx="5740400" cy="3949700"/>
          </a:xfrm>
          <a:prstGeom prst="rect">
            <a:avLst/>
          </a:prstGeom>
          <a:solidFill>
            <a:srgbClr val="E6E6E6"/>
          </a:solidFill>
          <a:ln w="25400">
            <a:solidFill>
              <a:schemeClr val="tx1"/>
            </a:solidFill>
            <a:miter lim="800000"/>
            <a:headEnd/>
            <a:tailEnd/>
          </a:ln>
        </p:spPr>
        <p:txBody>
          <a:bodyPr lIns="0" tIns="0" rIns="0" bIns="0"/>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000000"/>
              </a:solidFill>
              <a:latin typeface="Gill Sans" pitchFamily="2" charset="0"/>
              <a:ea typeface="ヒラギノ角ゴ ProN W3" pitchFamily="2" charset="-128"/>
              <a:sym typeface="Gill Sans" pitchFamily="2" charset="0"/>
            </a:endParaRPr>
          </a:p>
        </p:txBody>
      </p:sp>
      <p:sp>
        <p:nvSpPr>
          <p:cNvPr id="657410" name="Line 2"/>
          <p:cNvSpPr>
            <a:spLocks noChangeShapeType="1"/>
          </p:cNvSpPr>
          <p:nvPr/>
        </p:nvSpPr>
        <p:spPr bwMode="auto">
          <a:xfrm>
            <a:off x="3289300" y="4584700"/>
            <a:ext cx="0" cy="882650"/>
          </a:xfrm>
          <a:prstGeom prst="line">
            <a:avLst/>
          </a:prstGeom>
          <a:noFill/>
          <a:ln w="889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2531" name="Rectangle 3"/>
          <p:cNvSpPr>
            <a:spLocks noGrp="1" noChangeArrowheads="1"/>
          </p:cNvSpPr>
          <p:nvPr>
            <p:ph type="title"/>
          </p:nvPr>
        </p:nvSpPr>
        <p:spPr>
          <a:xfrm>
            <a:off x="419100" y="196850"/>
            <a:ext cx="8724900" cy="558800"/>
          </a:xfrm>
        </p:spPr>
        <p:txBody>
          <a:bodyPr/>
          <a:lstStyle/>
          <a:p>
            <a:pPr eaLnBrk="1" hangingPunct="1">
              <a:defRPr/>
            </a:pPr>
            <a:r>
              <a:rPr lang="en-US" sz="4000" dirty="0" smtClean="0">
                <a:solidFill>
                  <a:srgbClr val="1A5712"/>
                </a:solidFill>
                <a:latin typeface="Garamond"/>
                <a:cs typeface="Garamond"/>
              </a:rPr>
              <a:t>Goal: Ultra-Efficient Processing By Data</a:t>
            </a:r>
            <a:endParaRPr lang="en-US" sz="4000" dirty="0">
              <a:solidFill>
                <a:srgbClr val="1A5712"/>
              </a:solidFill>
              <a:latin typeface="Garamond"/>
              <a:cs typeface="Garamond"/>
            </a:endParaRPr>
          </a:p>
        </p:txBody>
      </p:sp>
      <p:sp>
        <p:nvSpPr>
          <p:cNvPr id="657412" name="Rectangle 4"/>
          <p:cNvSpPr>
            <a:spLocks/>
          </p:cNvSpPr>
          <p:nvPr/>
        </p:nvSpPr>
        <p:spPr bwMode="auto">
          <a:xfrm>
            <a:off x="692150" y="1600200"/>
            <a:ext cx="1016000" cy="850900"/>
          </a:xfrm>
          <a:prstGeom prst="rect">
            <a:avLst/>
          </a:prstGeom>
          <a:solidFill>
            <a:srgbClr val="FEBB64"/>
          </a:solidFill>
          <a:ln w="25400">
            <a:solidFill>
              <a:schemeClr val="tx1"/>
            </a:solidFill>
            <a:miter lim="800000"/>
            <a:headEnd/>
            <a:tailEnd/>
          </a:ln>
        </p:spPr>
        <p:txBody>
          <a:bodyPr lIns="0" tIns="0" rIns="0" bIns="0"/>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000000"/>
              </a:solidFill>
              <a:latin typeface="Gill Sans" pitchFamily="2" charset="0"/>
              <a:ea typeface="ヒラギノ角ゴ ProN W3" pitchFamily="2" charset="-128"/>
              <a:sym typeface="Gill Sans" pitchFamily="2" charset="0"/>
            </a:endParaRPr>
          </a:p>
        </p:txBody>
      </p:sp>
      <p:sp>
        <p:nvSpPr>
          <p:cNvPr id="657413" name="Rectangle 5"/>
          <p:cNvSpPr>
            <a:spLocks/>
          </p:cNvSpPr>
          <p:nvPr/>
        </p:nvSpPr>
        <p:spPr bwMode="auto">
          <a:xfrm>
            <a:off x="1062038" y="1824038"/>
            <a:ext cx="26987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80000"/>
              </a:lnSpc>
            </a:pPr>
            <a:r>
              <a:rPr lang="en-US" altLang="en-US" sz="1600">
                <a:solidFill>
                  <a:srgbClr val="000000"/>
                </a:solidFill>
                <a:latin typeface="Myriad Pro Bold Cond" charset="0"/>
                <a:sym typeface="Myriad Pro Bold Cond" charset="0"/>
              </a:rPr>
              <a:t>CPU</a:t>
            </a:r>
          </a:p>
          <a:p>
            <a:pPr algn="ctr" eaLnBrk="1" hangingPunct="1">
              <a:lnSpc>
                <a:spcPct val="80000"/>
              </a:lnSpc>
            </a:pPr>
            <a:r>
              <a:rPr lang="en-US" altLang="en-US" sz="1600">
                <a:solidFill>
                  <a:srgbClr val="000000"/>
                </a:solidFill>
                <a:latin typeface="Myriad Pro Bold Cond" charset="0"/>
                <a:sym typeface="Myriad Pro Bold Cond" charset="0"/>
              </a:rPr>
              <a:t>core</a:t>
            </a:r>
          </a:p>
        </p:txBody>
      </p:sp>
      <p:sp>
        <p:nvSpPr>
          <p:cNvPr id="657414" name="Rectangle 6"/>
          <p:cNvSpPr>
            <a:spLocks/>
          </p:cNvSpPr>
          <p:nvPr/>
        </p:nvSpPr>
        <p:spPr bwMode="auto">
          <a:xfrm>
            <a:off x="1924050" y="1600200"/>
            <a:ext cx="1016000" cy="850900"/>
          </a:xfrm>
          <a:prstGeom prst="rect">
            <a:avLst/>
          </a:prstGeom>
          <a:solidFill>
            <a:srgbClr val="FEBB64"/>
          </a:solidFill>
          <a:ln w="25400">
            <a:solidFill>
              <a:schemeClr val="tx1"/>
            </a:solidFill>
            <a:miter lim="800000"/>
            <a:headEnd/>
            <a:tailEnd/>
          </a:ln>
        </p:spPr>
        <p:txBody>
          <a:bodyPr lIns="0" tIns="0" rIns="0" bIns="0"/>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000000"/>
              </a:solidFill>
              <a:latin typeface="Gill Sans" pitchFamily="2" charset="0"/>
              <a:ea typeface="ヒラギノ角ゴ ProN W3" pitchFamily="2" charset="-128"/>
              <a:sym typeface="Gill Sans" pitchFamily="2" charset="0"/>
            </a:endParaRPr>
          </a:p>
        </p:txBody>
      </p:sp>
      <p:sp>
        <p:nvSpPr>
          <p:cNvPr id="657415" name="Rectangle 7"/>
          <p:cNvSpPr>
            <a:spLocks/>
          </p:cNvSpPr>
          <p:nvPr/>
        </p:nvSpPr>
        <p:spPr bwMode="auto">
          <a:xfrm>
            <a:off x="2297113" y="1824038"/>
            <a:ext cx="26828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80000"/>
              </a:lnSpc>
            </a:pPr>
            <a:r>
              <a:rPr lang="en-US" altLang="en-US" sz="1600">
                <a:solidFill>
                  <a:srgbClr val="000000"/>
                </a:solidFill>
                <a:latin typeface="Myriad Pro Bold Cond" charset="0"/>
                <a:sym typeface="Myriad Pro Bold Cond" charset="0"/>
              </a:rPr>
              <a:t>CPU</a:t>
            </a:r>
          </a:p>
          <a:p>
            <a:pPr algn="ctr" eaLnBrk="1" hangingPunct="1">
              <a:lnSpc>
                <a:spcPct val="80000"/>
              </a:lnSpc>
            </a:pPr>
            <a:r>
              <a:rPr lang="en-US" altLang="en-US" sz="1600">
                <a:solidFill>
                  <a:srgbClr val="000000"/>
                </a:solidFill>
                <a:latin typeface="Myriad Pro Bold Cond" charset="0"/>
                <a:sym typeface="Myriad Pro Bold Cond" charset="0"/>
              </a:rPr>
              <a:t>core</a:t>
            </a:r>
          </a:p>
        </p:txBody>
      </p:sp>
      <p:sp>
        <p:nvSpPr>
          <p:cNvPr id="657416" name="Rectangle 8"/>
          <p:cNvSpPr>
            <a:spLocks/>
          </p:cNvSpPr>
          <p:nvPr/>
        </p:nvSpPr>
        <p:spPr bwMode="auto">
          <a:xfrm>
            <a:off x="692150" y="2667000"/>
            <a:ext cx="1016000" cy="850900"/>
          </a:xfrm>
          <a:prstGeom prst="rect">
            <a:avLst/>
          </a:prstGeom>
          <a:solidFill>
            <a:srgbClr val="FEBB64"/>
          </a:solidFill>
          <a:ln w="25400">
            <a:solidFill>
              <a:schemeClr val="tx1"/>
            </a:solidFill>
            <a:miter lim="800000"/>
            <a:headEnd/>
            <a:tailEnd/>
          </a:ln>
        </p:spPr>
        <p:txBody>
          <a:bodyPr lIns="0" tIns="0" rIns="0" bIns="0"/>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000000"/>
              </a:solidFill>
              <a:latin typeface="Gill Sans" pitchFamily="2" charset="0"/>
              <a:ea typeface="ヒラギノ角ゴ ProN W3" pitchFamily="2" charset="-128"/>
              <a:sym typeface="Gill Sans" pitchFamily="2" charset="0"/>
            </a:endParaRPr>
          </a:p>
        </p:txBody>
      </p:sp>
      <p:sp>
        <p:nvSpPr>
          <p:cNvPr id="657417" name="Rectangle 9"/>
          <p:cNvSpPr>
            <a:spLocks/>
          </p:cNvSpPr>
          <p:nvPr/>
        </p:nvSpPr>
        <p:spPr bwMode="auto">
          <a:xfrm>
            <a:off x="1065213" y="2890838"/>
            <a:ext cx="26828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80000"/>
              </a:lnSpc>
            </a:pPr>
            <a:r>
              <a:rPr lang="en-US" altLang="en-US" sz="1600">
                <a:solidFill>
                  <a:srgbClr val="000000"/>
                </a:solidFill>
                <a:latin typeface="Myriad Pro Bold Cond" charset="0"/>
                <a:sym typeface="Myriad Pro Bold Cond" charset="0"/>
              </a:rPr>
              <a:t>CPU</a:t>
            </a:r>
          </a:p>
          <a:p>
            <a:pPr algn="ctr" eaLnBrk="1" hangingPunct="1">
              <a:lnSpc>
                <a:spcPct val="80000"/>
              </a:lnSpc>
            </a:pPr>
            <a:r>
              <a:rPr lang="en-US" altLang="en-US" sz="1600">
                <a:solidFill>
                  <a:srgbClr val="000000"/>
                </a:solidFill>
                <a:latin typeface="Myriad Pro Bold Cond" charset="0"/>
                <a:sym typeface="Myriad Pro Bold Cond" charset="0"/>
              </a:rPr>
              <a:t>core</a:t>
            </a:r>
          </a:p>
        </p:txBody>
      </p:sp>
      <p:sp>
        <p:nvSpPr>
          <p:cNvPr id="657418" name="Rectangle 10"/>
          <p:cNvSpPr>
            <a:spLocks/>
          </p:cNvSpPr>
          <p:nvPr/>
        </p:nvSpPr>
        <p:spPr bwMode="auto">
          <a:xfrm>
            <a:off x="1924050" y="2667000"/>
            <a:ext cx="1016000" cy="850900"/>
          </a:xfrm>
          <a:prstGeom prst="rect">
            <a:avLst/>
          </a:prstGeom>
          <a:solidFill>
            <a:srgbClr val="FEBB64"/>
          </a:solidFill>
          <a:ln w="25400">
            <a:solidFill>
              <a:schemeClr val="tx1"/>
            </a:solidFill>
            <a:miter lim="800000"/>
            <a:headEnd/>
            <a:tailEnd/>
          </a:ln>
        </p:spPr>
        <p:txBody>
          <a:bodyPr lIns="0" tIns="0" rIns="0" bIns="0"/>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000000"/>
              </a:solidFill>
              <a:latin typeface="Gill Sans" pitchFamily="2" charset="0"/>
              <a:ea typeface="ヒラギノ角ゴ ProN W3" pitchFamily="2" charset="-128"/>
              <a:sym typeface="Gill Sans" pitchFamily="2" charset="0"/>
            </a:endParaRPr>
          </a:p>
        </p:txBody>
      </p:sp>
      <p:sp>
        <p:nvSpPr>
          <p:cNvPr id="657419" name="Rectangle 11"/>
          <p:cNvSpPr>
            <a:spLocks/>
          </p:cNvSpPr>
          <p:nvPr/>
        </p:nvSpPr>
        <p:spPr bwMode="auto">
          <a:xfrm>
            <a:off x="2297113" y="2890838"/>
            <a:ext cx="26828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80000"/>
              </a:lnSpc>
            </a:pPr>
            <a:r>
              <a:rPr lang="en-US" altLang="en-US" sz="1600">
                <a:solidFill>
                  <a:srgbClr val="000000"/>
                </a:solidFill>
                <a:latin typeface="Myriad Pro Bold Cond" charset="0"/>
                <a:sym typeface="Myriad Pro Bold Cond" charset="0"/>
              </a:rPr>
              <a:t>CPU</a:t>
            </a:r>
          </a:p>
          <a:p>
            <a:pPr algn="ctr" eaLnBrk="1" hangingPunct="1">
              <a:lnSpc>
                <a:spcPct val="80000"/>
              </a:lnSpc>
            </a:pPr>
            <a:r>
              <a:rPr lang="en-US" altLang="en-US" sz="1600">
                <a:solidFill>
                  <a:srgbClr val="000000"/>
                </a:solidFill>
                <a:latin typeface="Myriad Pro Bold Cond" charset="0"/>
                <a:sym typeface="Myriad Pro Bold Cond" charset="0"/>
              </a:rPr>
              <a:t>core</a:t>
            </a:r>
          </a:p>
        </p:txBody>
      </p:sp>
      <p:sp>
        <p:nvSpPr>
          <p:cNvPr id="657420" name="Rectangle 12"/>
          <p:cNvSpPr>
            <a:spLocks/>
          </p:cNvSpPr>
          <p:nvPr/>
        </p:nvSpPr>
        <p:spPr bwMode="auto">
          <a:xfrm>
            <a:off x="3155950" y="1612900"/>
            <a:ext cx="577850" cy="482600"/>
          </a:xfrm>
          <a:prstGeom prst="rect">
            <a:avLst/>
          </a:prstGeom>
          <a:solidFill>
            <a:srgbClr val="FEBB64"/>
          </a:solidFill>
          <a:ln w="25400">
            <a:solidFill>
              <a:schemeClr val="tx1"/>
            </a:solidFill>
            <a:miter lim="800000"/>
            <a:headEnd/>
            <a:tailEnd/>
          </a:ln>
        </p:spPr>
        <p:txBody>
          <a:bodyPr lIns="0" tIns="0" rIns="0" bIns="0"/>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000000"/>
              </a:solidFill>
              <a:latin typeface="Gill Sans" pitchFamily="2" charset="0"/>
              <a:ea typeface="ヒラギノ角ゴ ProN W3" pitchFamily="2" charset="-128"/>
              <a:sym typeface="Gill Sans" pitchFamily="2" charset="0"/>
            </a:endParaRPr>
          </a:p>
        </p:txBody>
      </p:sp>
      <p:sp>
        <p:nvSpPr>
          <p:cNvPr id="657421" name="Rectangle 13"/>
          <p:cNvSpPr>
            <a:spLocks/>
          </p:cNvSpPr>
          <p:nvPr/>
        </p:nvSpPr>
        <p:spPr bwMode="auto">
          <a:xfrm>
            <a:off x="3222625" y="1722438"/>
            <a:ext cx="4492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80000"/>
              </a:lnSpc>
            </a:pPr>
            <a:r>
              <a:rPr lang="en-US" altLang="en-US" sz="1200">
                <a:solidFill>
                  <a:srgbClr val="000000"/>
                </a:solidFill>
                <a:latin typeface="Myriad Pro Bold Cond" charset="0"/>
                <a:sym typeface="Myriad Pro Bold Cond" charset="0"/>
              </a:rPr>
              <a:t>mini-CPU</a:t>
            </a:r>
          </a:p>
          <a:p>
            <a:pPr algn="ctr" eaLnBrk="1" hangingPunct="1">
              <a:lnSpc>
                <a:spcPct val="80000"/>
              </a:lnSpc>
            </a:pPr>
            <a:r>
              <a:rPr lang="en-US" altLang="en-US" sz="1200">
                <a:solidFill>
                  <a:srgbClr val="000000"/>
                </a:solidFill>
                <a:latin typeface="Myriad Pro Bold Cond" charset="0"/>
                <a:sym typeface="Myriad Pro Bold Cond" charset="0"/>
              </a:rPr>
              <a:t>core</a:t>
            </a:r>
          </a:p>
        </p:txBody>
      </p:sp>
      <p:sp>
        <p:nvSpPr>
          <p:cNvPr id="657422" name="Rectangle 14"/>
          <p:cNvSpPr>
            <a:spLocks/>
          </p:cNvSpPr>
          <p:nvPr/>
        </p:nvSpPr>
        <p:spPr bwMode="auto">
          <a:xfrm>
            <a:off x="3155950" y="2266950"/>
            <a:ext cx="577850" cy="482600"/>
          </a:xfrm>
          <a:prstGeom prst="rect">
            <a:avLst/>
          </a:prstGeom>
          <a:solidFill>
            <a:srgbClr val="FEBB64"/>
          </a:solidFill>
          <a:ln w="25400">
            <a:solidFill>
              <a:schemeClr val="tx1"/>
            </a:solidFill>
            <a:miter lim="800000"/>
            <a:headEnd/>
            <a:tailEnd/>
          </a:ln>
        </p:spPr>
        <p:txBody>
          <a:bodyPr lIns="0" tIns="0" rIns="0" bIns="0"/>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000000"/>
              </a:solidFill>
              <a:latin typeface="Gill Sans" pitchFamily="2" charset="0"/>
              <a:ea typeface="ヒラギノ角ゴ ProN W3" pitchFamily="2" charset="-128"/>
              <a:sym typeface="Gill Sans" pitchFamily="2" charset="0"/>
            </a:endParaRPr>
          </a:p>
        </p:txBody>
      </p:sp>
      <p:sp>
        <p:nvSpPr>
          <p:cNvPr id="657423" name="Rectangle 15"/>
          <p:cNvSpPr>
            <a:spLocks/>
          </p:cNvSpPr>
          <p:nvPr/>
        </p:nvSpPr>
        <p:spPr bwMode="auto">
          <a:xfrm>
            <a:off x="3313113" y="2379663"/>
            <a:ext cx="2698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80000"/>
              </a:lnSpc>
            </a:pPr>
            <a:r>
              <a:rPr lang="en-US" altLang="en-US" sz="1200">
                <a:solidFill>
                  <a:srgbClr val="000000"/>
                </a:solidFill>
                <a:latin typeface="Myriad Pro Bold Cond" charset="0"/>
                <a:sym typeface="Myriad Pro Bold Cond" charset="0"/>
              </a:rPr>
              <a:t>video</a:t>
            </a:r>
          </a:p>
          <a:p>
            <a:pPr algn="ctr" eaLnBrk="1" hangingPunct="1">
              <a:lnSpc>
                <a:spcPct val="80000"/>
              </a:lnSpc>
            </a:pPr>
            <a:r>
              <a:rPr lang="en-US" altLang="en-US" sz="1200">
                <a:solidFill>
                  <a:srgbClr val="000000"/>
                </a:solidFill>
                <a:latin typeface="Myriad Pro Bold Cond" charset="0"/>
                <a:sym typeface="Myriad Pro Bold Cond" charset="0"/>
              </a:rPr>
              <a:t>core</a:t>
            </a:r>
          </a:p>
        </p:txBody>
      </p:sp>
      <p:sp>
        <p:nvSpPr>
          <p:cNvPr id="657424" name="Rectangle 16"/>
          <p:cNvSpPr>
            <a:spLocks/>
          </p:cNvSpPr>
          <p:nvPr/>
        </p:nvSpPr>
        <p:spPr bwMode="auto">
          <a:xfrm>
            <a:off x="4025900" y="1663700"/>
            <a:ext cx="825500" cy="679450"/>
          </a:xfrm>
          <a:prstGeom prst="rect">
            <a:avLst/>
          </a:prstGeom>
          <a:solidFill>
            <a:srgbClr val="FEBB64"/>
          </a:solidFill>
          <a:ln w="25400">
            <a:solidFill>
              <a:schemeClr val="tx1"/>
            </a:solidFill>
            <a:miter lim="800000"/>
            <a:headEnd/>
            <a:tailEnd/>
          </a:ln>
        </p:spPr>
        <p:txBody>
          <a:bodyPr lIns="0" tIns="0" rIns="0" bIns="0"/>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000000"/>
              </a:solidFill>
              <a:latin typeface="Gill Sans" pitchFamily="2" charset="0"/>
              <a:ea typeface="ヒラギノ角ゴ ProN W3" pitchFamily="2" charset="-128"/>
              <a:sym typeface="Gill Sans" pitchFamily="2" charset="0"/>
            </a:endParaRPr>
          </a:p>
        </p:txBody>
      </p:sp>
      <p:sp>
        <p:nvSpPr>
          <p:cNvPr id="657425" name="Rectangle 17"/>
          <p:cNvSpPr>
            <a:spLocks/>
          </p:cNvSpPr>
          <p:nvPr/>
        </p:nvSpPr>
        <p:spPr bwMode="auto">
          <a:xfrm>
            <a:off x="4071938" y="1744663"/>
            <a:ext cx="731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80000"/>
              </a:lnSpc>
            </a:pPr>
            <a:r>
              <a:rPr lang="en-US" altLang="en-US" sz="1400">
                <a:solidFill>
                  <a:srgbClr val="000000"/>
                </a:solidFill>
                <a:latin typeface="Myriad Pro Bold Cond" charset="0"/>
                <a:sym typeface="Myriad Pro Bold Cond" charset="0"/>
              </a:rPr>
              <a:t>GPU</a:t>
            </a:r>
          </a:p>
          <a:p>
            <a:pPr algn="ctr" eaLnBrk="1" hangingPunct="1">
              <a:lnSpc>
                <a:spcPct val="80000"/>
              </a:lnSpc>
            </a:pPr>
            <a:r>
              <a:rPr lang="en-US" altLang="en-US" sz="1400">
                <a:solidFill>
                  <a:srgbClr val="000000"/>
                </a:solidFill>
                <a:latin typeface="Myriad Pro Bold Cond" charset="0"/>
                <a:sym typeface="Myriad Pro Bold Cond" charset="0"/>
              </a:rPr>
              <a:t>(throughput)</a:t>
            </a:r>
          </a:p>
          <a:p>
            <a:pPr algn="ctr" eaLnBrk="1" hangingPunct="1">
              <a:lnSpc>
                <a:spcPct val="80000"/>
              </a:lnSpc>
            </a:pPr>
            <a:r>
              <a:rPr lang="en-US" altLang="en-US" sz="1400">
                <a:solidFill>
                  <a:srgbClr val="000000"/>
                </a:solidFill>
                <a:latin typeface="Myriad Pro Bold Cond" charset="0"/>
                <a:sym typeface="Myriad Pro Bold Cond" charset="0"/>
              </a:rPr>
              <a:t>core</a:t>
            </a:r>
          </a:p>
        </p:txBody>
      </p:sp>
      <p:sp>
        <p:nvSpPr>
          <p:cNvPr id="657426" name="Rectangle 18"/>
          <p:cNvSpPr>
            <a:spLocks/>
          </p:cNvSpPr>
          <p:nvPr/>
        </p:nvSpPr>
        <p:spPr bwMode="auto">
          <a:xfrm>
            <a:off x="4984750" y="1670050"/>
            <a:ext cx="825500" cy="679450"/>
          </a:xfrm>
          <a:prstGeom prst="rect">
            <a:avLst/>
          </a:prstGeom>
          <a:solidFill>
            <a:srgbClr val="FEBB64"/>
          </a:solidFill>
          <a:ln w="25400">
            <a:solidFill>
              <a:schemeClr val="tx1"/>
            </a:solidFill>
            <a:miter lim="800000"/>
            <a:headEnd/>
            <a:tailEnd/>
          </a:ln>
        </p:spPr>
        <p:txBody>
          <a:bodyPr lIns="0" tIns="0" rIns="0" bIns="0"/>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000000"/>
              </a:solidFill>
              <a:latin typeface="Gill Sans" pitchFamily="2" charset="0"/>
              <a:ea typeface="ヒラギノ角ゴ ProN W3" pitchFamily="2" charset="-128"/>
              <a:sym typeface="Gill Sans" pitchFamily="2" charset="0"/>
            </a:endParaRPr>
          </a:p>
        </p:txBody>
      </p:sp>
      <p:sp>
        <p:nvSpPr>
          <p:cNvPr id="657427" name="Rectangle 19"/>
          <p:cNvSpPr>
            <a:spLocks/>
          </p:cNvSpPr>
          <p:nvPr/>
        </p:nvSpPr>
        <p:spPr bwMode="auto">
          <a:xfrm>
            <a:off x="5029200" y="1754188"/>
            <a:ext cx="730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80000"/>
              </a:lnSpc>
            </a:pPr>
            <a:r>
              <a:rPr lang="en-US" altLang="en-US" sz="1400">
                <a:solidFill>
                  <a:srgbClr val="000000"/>
                </a:solidFill>
                <a:latin typeface="Myriad Pro Bold Cond" charset="0"/>
                <a:sym typeface="Myriad Pro Bold Cond" charset="0"/>
              </a:rPr>
              <a:t>GPU</a:t>
            </a:r>
          </a:p>
          <a:p>
            <a:pPr algn="ctr" eaLnBrk="1" hangingPunct="1">
              <a:lnSpc>
                <a:spcPct val="80000"/>
              </a:lnSpc>
            </a:pPr>
            <a:r>
              <a:rPr lang="en-US" altLang="en-US" sz="1400">
                <a:solidFill>
                  <a:srgbClr val="000000"/>
                </a:solidFill>
                <a:latin typeface="Myriad Pro Bold Cond" charset="0"/>
                <a:sym typeface="Myriad Pro Bold Cond" charset="0"/>
              </a:rPr>
              <a:t>(throughput)</a:t>
            </a:r>
          </a:p>
          <a:p>
            <a:pPr algn="ctr" eaLnBrk="1" hangingPunct="1">
              <a:lnSpc>
                <a:spcPct val="80000"/>
              </a:lnSpc>
            </a:pPr>
            <a:r>
              <a:rPr lang="en-US" altLang="en-US" sz="1400">
                <a:solidFill>
                  <a:srgbClr val="000000"/>
                </a:solidFill>
                <a:latin typeface="Myriad Pro Bold Cond" charset="0"/>
                <a:sym typeface="Myriad Pro Bold Cond" charset="0"/>
              </a:rPr>
              <a:t>core</a:t>
            </a:r>
          </a:p>
        </p:txBody>
      </p:sp>
      <p:sp>
        <p:nvSpPr>
          <p:cNvPr id="657428" name="Rectangle 20"/>
          <p:cNvSpPr>
            <a:spLocks/>
          </p:cNvSpPr>
          <p:nvPr/>
        </p:nvSpPr>
        <p:spPr bwMode="auto">
          <a:xfrm>
            <a:off x="4025900" y="2641600"/>
            <a:ext cx="825500" cy="679450"/>
          </a:xfrm>
          <a:prstGeom prst="rect">
            <a:avLst/>
          </a:prstGeom>
          <a:solidFill>
            <a:srgbClr val="FEBB64"/>
          </a:solidFill>
          <a:ln w="25400">
            <a:solidFill>
              <a:schemeClr val="tx1"/>
            </a:solidFill>
            <a:miter lim="800000"/>
            <a:headEnd/>
            <a:tailEnd/>
          </a:ln>
        </p:spPr>
        <p:txBody>
          <a:bodyPr lIns="0" tIns="0" rIns="0" bIns="0"/>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000000"/>
              </a:solidFill>
              <a:latin typeface="Gill Sans" pitchFamily="2" charset="0"/>
              <a:ea typeface="ヒラギノ角ゴ ProN W3" pitchFamily="2" charset="-128"/>
              <a:sym typeface="Gill Sans" pitchFamily="2" charset="0"/>
            </a:endParaRPr>
          </a:p>
        </p:txBody>
      </p:sp>
      <p:sp>
        <p:nvSpPr>
          <p:cNvPr id="657429" name="Rectangle 21"/>
          <p:cNvSpPr>
            <a:spLocks/>
          </p:cNvSpPr>
          <p:nvPr/>
        </p:nvSpPr>
        <p:spPr bwMode="auto">
          <a:xfrm>
            <a:off x="4070350" y="2725738"/>
            <a:ext cx="730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80000"/>
              </a:lnSpc>
            </a:pPr>
            <a:r>
              <a:rPr lang="en-US" altLang="en-US" sz="1400">
                <a:solidFill>
                  <a:srgbClr val="000000"/>
                </a:solidFill>
                <a:latin typeface="Myriad Pro Bold Cond" charset="0"/>
                <a:sym typeface="Myriad Pro Bold Cond" charset="0"/>
              </a:rPr>
              <a:t>GPU</a:t>
            </a:r>
          </a:p>
          <a:p>
            <a:pPr algn="ctr" eaLnBrk="1" hangingPunct="1">
              <a:lnSpc>
                <a:spcPct val="80000"/>
              </a:lnSpc>
            </a:pPr>
            <a:r>
              <a:rPr lang="en-US" altLang="en-US" sz="1400">
                <a:solidFill>
                  <a:srgbClr val="000000"/>
                </a:solidFill>
                <a:latin typeface="Myriad Pro Bold Cond" charset="0"/>
                <a:sym typeface="Myriad Pro Bold Cond" charset="0"/>
              </a:rPr>
              <a:t>(throughput)</a:t>
            </a:r>
          </a:p>
          <a:p>
            <a:pPr algn="ctr" eaLnBrk="1" hangingPunct="1">
              <a:lnSpc>
                <a:spcPct val="80000"/>
              </a:lnSpc>
            </a:pPr>
            <a:r>
              <a:rPr lang="en-US" altLang="en-US" sz="1400">
                <a:solidFill>
                  <a:srgbClr val="000000"/>
                </a:solidFill>
                <a:latin typeface="Myriad Pro Bold Cond" charset="0"/>
                <a:sym typeface="Myriad Pro Bold Cond" charset="0"/>
              </a:rPr>
              <a:t>core</a:t>
            </a:r>
          </a:p>
        </p:txBody>
      </p:sp>
      <p:sp>
        <p:nvSpPr>
          <p:cNvPr id="657430" name="Rectangle 22"/>
          <p:cNvSpPr>
            <a:spLocks/>
          </p:cNvSpPr>
          <p:nvPr/>
        </p:nvSpPr>
        <p:spPr bwMode="auto">
          <a:xfrm>
            <a:off x="4984750" y="2647950"/>
            <a:ext cx="825500" cy="679450"/>
          </a:xfrm>
          <a:prstGeom prst="rect">
            <a:avLst/>
          </a:prstGeom>
          <a:solidFill>
            <a:srgbClr val="FEBB64"/>
          </a:solidFill>
          <a:ln w="25400">
            <a:solidFill>
              <a:schemeClr val="tx1"/>
            </a:solidFill>
            <a:miter lim="800000"/>
            <a:headEnd/>
            <a:tailEnd/>
          </a:ln>
        </p:spPr>
        <p:txBody>
          <a:bodyPr lIns="0" tIns="0" rIns="0" bIns="0"/>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000000"/>
              </a:solidFill>
              <a:latin typeface="Gill Sans" pitchFamily="2" charset="0"/>
              <a:ea typeface="ヒラギノ角ゴ ProN W3" pitchFamily="2" charset="-128"/>
              <a:sym typeface="Gill Sans" pitchFamily="2" charset="0"/>
            </a:endParaRPr>
          </a:p>
        </p:txBody>
      </p:sp>
      <p:sp>
        <p:nvSpPr>
          <p:cNvPr id="657431" name="Rectangle 23"/>
          <p:cNvSpPr>
            <a:spLocks/>
          </p:cNvSpPr>
          <p:nvPr/>
        </p:nvSpPr>
        <p:spPr bwMode="auto">
          <a:xfrm>
            <a:off x="5029200" y="2732088"/>
            <a:ext cx="730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80000"/>
              </a:lnSpc>
            </a:pPr>
            <a:r>
              <a:rPr lang="en-US" altLang="en-US" sz="1400">
                <a:solidFill>
                  <a:srgbClr val="000000"/>
                </a:solidFill>
                <a:latin typeface="Myriad Pro Bold Cond" charset="0"/>
                <a:sym typeface="Myriad Pro Bold Cond" charset="0"/>
              </a:rPr>
              <a:t>GPU</a:t>
            </a:r>
          </a:p>
          <a:p>
            <a:pPr algn="ctr" eaLnBrk="1" hangingPunct="1">
              <a:lnSpc>
                <a:spcPct val="80000"/>
              </a:lnSpc>
            </a:pPr>
            <a:r>
              <a:rPr lang="en-US" altLang="en-US" sz="1400">
                <a:solidFill>
                  <a:srgbClr val="000000"/>
                </a:solidFill>
                <a:latin typeface="Myriad Pro Bold Cond" charset="0"/>
                <a:sym typeface="Myriad Pro Bold Cond" charset="0"/>
              </a:rPr>
              <a:t>(throughput)</a:t>
            </a:r>
          </a:p>
          <a:p>
            <a:pPr algn="ctr" eaLnBrk="1" hangingPunct="1">
              <a:lnSpc>
                <a:spcPct val="80000"/>
              </a:lnSpc>
            </a:pPr>
            <a:r>
              <a:rPr lang="en-US" altLang="en-US" sz="1400">
                <a:solidFill>
                  <a:srgbClr val="000000"/>
                </a:solidFill>
                <a:latin typeface="Myriad Pro Bold Cond" charset="0"/>
                <a:sym typeface="Myriad Pro Bold Cond" charset="0"/>
              </a:rPr>
              <a:t>core</a:t>
            </a:r>
          </a:p>
        </p:txBody>
      </p:sp>
      <p:sp>
        <p:nvSpPr>
          <p:cNvPr id="657432" name="Rectangle 24"/>
          <p:cNvSpPr>
            <a:spLocks/>
          </p:cNvSpPr>
          <p:nvPr/>
        </p:nvSpPr>
        <p:spPr bwMode="auto">
          <a:xfrm>
            <a:off x="3930650" y="1593850"/>
            <a:ext cx="1981200" cy="1879600"/>
          </a:xfrm>
          <a:prstGeom prst="rect">
            <a:avLst/>
          </a:prstGeom>
          <a:noFill/>
          <a:ln w="2540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000000"/>
              </a:solidFill>
              <a:latin typeface="Gill Sans" pitchFamily="2" charset="0"/>
              <a:ea typeface="ヒラギノ角ゴ ProN W3" pitchFamily="2" charset="-128"/>
              <a:sym typeface="Gill Sans" pitchFamily="2" charset="0"/>
            </a:endParaRPr>
          </a:p>
        </p:txBody>
      </p:sp>
      <p:sp>
        <p:nvSpPr>
          <p:cNvPr id="657433" name="Rectangle 25"/>
          <p:cNvSpPr>
            <a:spLocks/>
          </p:cNvSpPr>
          <p:nvPr/>
        </p:nvSpPr>
        <p:spPr bwMode="auto">
          <a:xfrm>
            <a:off x="692150" y="3733800"/>
            <a:ext cx="5207000" cy="850900"/>
          </a:xfrm>
          <a:prstGeom prst="rect">
            <a:avLst/>
          </a:prstGeom>
          <a:solidFill>
            <a:srgbClr val="CDCDCD"/>
          </a:solidFill>
          <a:ln w="25400">
            <a:solidFill>
              <a:schemeClr val="tx1"/>
            </a:solidFill>
            <a:miter lim="800000"/>
            <a:headEnd/>
            <a:tailEnd/>
          </a:ln>
        </p:spPr>
        <p:txBody>
          <a:bodyPr lIns="0" tIns="0" rIns="0" bIns="0"/>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000000"/>
              </a:solidFill>
              <a:latin typeface="Gill Sans" pitchFamily="2" charset="0"/>
              <a:ea typeface="ヒラギノ角ゴ ProN W3" pitchFamily="2" charset="-128"/>
              <a:sym typeface="Gill Sans" pitchFamily="2" charset="0"/>
            </a:endParaRPr>
          </a:p>
        </p:txBody>
      </p:sp>
      <p:sp>
        <p:nvSpPr>
          <p:cNvPr id="657434" name="Rectangle 26"/>
          <p:cNvSpPr>
            <a:spLocks/>
          </p:cNvSpPr>
          <p:nvPr/>
        </p:nvSpPr>
        <p:spPr bwMode="auto">
          <a:xfrm>
            <a:off x="3189288" y="4106863"/>
            <a:ext cx="2111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80000"/>
              </a:lnSpc>
            </a:pPr>
            <a:r>
              <a:rPr lang="en-US" altLang="en-US" sz="1600">
                <a:solidFill>
                  <a:srgbClr val="000000"/>
                </a:solidFill>
                <a:latin typeface="Myriad Pro Bold Cond" charset="0"/>
                <a:sym typeface="Myriad Pro Bold Cond" charset="0"/>
              </a:rPr>
              <a:t>LLC</a:t>
            </a:r>
          </a:p>
        </p:txBody>
      </p:sp>
      <p:sp>
        <p:nvSpPr>
          <p:cNvPr id="657435" name="Rectangle 27"/>
          <p:cNvSpPr>
            <a:spLocks/>
          </p:cNvSpPr>
          <p:nvPr/>
        </p:nvSpPr>
        <p:spPr bwMode="auto">
          <a:xfrm>
            <a:off x="2444750" y="4686300"/>
            <a:ext cx="1695450" cy="444500"/>
          </a:xfrm>
          <a:prstGeom prst="rect">
            <a:avLst/>
          </a:prstGeom>
          <a:solidFill>
            <a:srgbClr val="CDCDCD"/>
          </a:solidFill>
          <a:ln w="25400">
            <a:solidFill>
              <a:schemeClr val="tx1"/>
            </a:solidFill>
            <a:miter lim="800000"/>
            <a:headEnd/>
            <a:tailEnd/>
          </a:ln>
        </p:spPr>
        <p:txBody>
          <a:bodyPr lIns="0" tIns="0" rIns="0" bIns="0"/>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000000"/>
              </a:solidFill>
              <a:latin typeface="Gill Sans" pitchFamily="2" charset="0"/>
              <a:ea typeface="ヒラギノ角ゴ ProN W3" pitchFamily="2" charset="-128"/>
              <a:sym typeface="Gill Sans" pitchFamily="2" charset="0"/>
            </a:endParaRPr>
          </a:p>
        </p:txBody>
      </p:sp>
      <p:sp>
        <p:nvSpPr>
          <p:cNvPr id="657436" name="Rectangle 28"/>
          <p:cNvSpPr>
            <a:spLocks/>
          </p:cNvSpPr>
          <p:nvPr/>
        </p:nvSpPr>
        <p:spPr bwMode="auto">
          <a:xfrm>
            <a:off x="2701925" y="4824413"/>
            <a:ext cx="11811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80000"/>
              </a:lnSpc>
            </a:pPr>
            <a:r>
              <a:rPr lang="en-US" altLang="en-US" sz="1600">
                <a:solidFill>
                  <a:srgbClr val="000000"/>
                </a:solidFill>
                <a:latin typeface="Myriad Pro Bold Cond" charset="0"/>
                <a:sym typeface="Myriad Pro Bold Cond" charset="0"/>
              </a:rPr>
              <a:t>Memory Controller</a:t>
            </a:r>
          </a:p>
        </p:txBody>
      </p:sp>
      <p:sp>
        <p:nvSpPr>
          <p:cNvPr id="657437" name="Rectangle 29"/>
          <p:cNvSpPr>
            <a:spLocks/>
          </p:cNvSpPr>
          <p:nvPr/>
        </p:nvSpPr>
        <p:spPr bwMode="auto">
          <a:xfrm>
            <a:off x="6965950" y="4565650"/>
            <a:ext cx="1695450" cy="584200"/>
          </a:xfrm>
          <a:prstGeom prst="rect">
            <a:avLst/>
          </a:prstGeom>
          <a:solidFill>
            <a:srgbClr val="FEBB64"/>
          </a:solidFill>
          <a:ln w="25400">
            <a:solidFill>
              <a:schemeClr val="tx1"/>
            </a:solidFill>
            <a:miter lim="800000"/>
            <a:headEnd/>
            <a:tailEnd/>
          </a:ln>
        </p:spPr>
        <p:txBody>
          <a:bodyPr lIns="0" tIns="0" rIns="0" bIns="0"/>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000000"/>
              </a:solidFill>
              <a:latin typeface="Gill Sans" pitchFamily="2" charset="0"/>
              <a:ea typeface="ヒラギノ角ゴ ProN W3" pitchFamily="2" charset="-128"/>
              <a:sym typeface="Gill Sans" pitchFamily="2" charset="0"/>
            </a:endParaRPr>
          </a:p>
        </p:txBody>
      </p:sp>
      <p:sp>
        <p:nvSpPr>
          <p:cNvPr id="657438" name="Rectangle 30"/>
          <p:cNvSpPr>
            <a:spLocks/>
          </p:cNvSpPr>
          <p:nvPr/>
        </p:nvSpPr>
        <p:spPr bwMode="auto">
          <a:xfrm>
            <a:off x="7191375" y="4583113"/>
            <a:ext cx="12446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80000"/>
              </a:lnSpc>
            </a:pPr>
            <a:r>
              <a:rPr lang="en-US" altLang="en-US" sz="1600">
                <a:solidFill>
                  <a:srgbClr val="000000"/>
                </a:solidFill>
                <a:latin typeface="Myriad Pro Bold Cond" charset="0"/>
                <a:sym typeface="Myriad Pro Bold Cond" charset="0"/>
              </a:rPr>
              <a:t>Specialized</a:t>
            </a:r>
          </a:p>
          <a:p>
            <a:pPr algn="ctr" eaLnBrk="1" hangingPunct="1">
              <a:lnSpc>
                <a:spcPct val="80000"/>
              </a:lnSpc>
            </a:pPr>
            <a:r>
              <a:rPr lang="en-US" altLang="en-US" sz="1600">
                <a:solidFill>
                  <a:srgbClr val="000000"/>
                </a:solidFill>
                <a:latin typeface="Myriad Pro Bold Cond" charset="0"/>
                <a:sym typeface="Myriad Pro Bold Cond" charset="0"/>
              </a:rPr>
              <a:t>compute-capability</a:t>
            </a:r>
          </a:p>
          <a:p>
            <a:pPr algn="ctr" eaLnBrk="1" hangingPunct="1">
              <a:lnSpc>
                <a:spcPct val="80000"/>
              </a:lnSpc>
            </a:pPr>
            <a:r>
              <a:rPr lang="en-US" altLang="en-US" sz="1600">
                <a:solidFill>
                  <a:srgbClr val="000000"/>
                </a:solidFill>
                <a:latin typeface="Myriad Pro Bold Cond" charset="0"/>
                <a:sym typeface="Myriad Pro Bold Cond" charset="0"/>
              </a:rPr>
              <a:t>in memory</a:t>
            </a:r>
          </a:p>
        </p:txBody>
      </p:sp>
      <p:sp>
        <p:nvSpPr>
          <p:cNvPr id="657439" name="Rectangle 31"/>
          <p:cNvSpPr>
            <a:spLocks/>
          </p:cNvSpPr>
          <p:nvPr/>
        </p:nvSpPr>
        <p:spPr bwMode="auto">
          <a:xfrm>
            <a:off x="6654800" y="1276350"/>
            <a:ext cx="2324100" cy="39497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000000"/>
              </a:solidFill>
              <a:latin typeface="Gill Sans" pitchFamily="2" charset="0"/>
              <a:ea typeface="ヒラギノ角ゴ ProN W3" pitchFamily="2" charset="-128"/>
              <a:sym typeface="Gill Sans" pitchFamily="2" charset="0"/>
            </a:endParaRPr>
          </a:p>
        </p:txBody>
      </p:sp>
      <p:sp>
        <p:nvSpPr>
          <p:cNvPr id="657440" name="Rectangle 32"/>
          <p:cNvSpPr>
            <a:spLocks/>
          </p:cNvSpPr>
          <p:nvPr/>
        </p:nvSpPr>
        <p:spPr bwMode="auto">
          <a:xfrm>
            <a:off x="7542213" y="2989263"/>
            <a:ext cx="5397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80000"/>
              </a:lnSpc>
            </a:pPr>
            <a:r>
              <a:rPr lang="en-US" altLang="en-US" sz="1600">
                <a:solidFill>
                  <a:srgbClr val="000000"/>
                </a:solidFill>
                <a:latin typeface="Myriad Pro Bold Cond" charset="0"/>
                <a:sym typeface="Myriad Pro Bold Cond" charset="0"/>
              </a:rPr>
              <a:t>Memory</a:t>
            </a:r>
          </a:p>
        </p:txBody>
      </p:sp>
      <p:sp>
        <p:nvSpPr>
          <p:cNvPr id="657441" name="Rectangle 33"/>
          <p:cNvSpPr>
            <a:spLocks/>
          </p:cNvSpPr>
          <p:nvPr/>
        </p:nvSpPr>
        <p:spPr bwMode="auto">
          <a:xfrm>
            <a:off x="6718300" y="1339850"/>
            <a:ext cx="2184400" cy="3136900"/>
          </a:xfrm>
          <a:prstGeom prst="rect">
            <a:avLst/>
          </a:prstGeom>
          <a:noFill/>
          <a:ln w="2540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000000"/>
              </a:solidFill>
              <a:latin typeface="Gill Sans" pitchFamily="2" charset="0"/>
              <a:ea typeface="ヒラギノ角ゴ ProN W3" pitchFamily="2" charset="-128"/>
              <a:sym typeface="Gill Sans" pitchFamily="2" charset="0"/>
            </a:endParaRPr>
          </a:p>
        </p:txBody>
      </p:sp>
      <p:sp>
        <p:nvSpPr>
          <p:cNvPr id="657442" name="Rectangle 34"/>
          <p:cNvSpPr>
            <a:spLocks/>
          </p:cNvSpPr>
          <p:nvPr/>
        </p:nvSpPr>
        <p:spPr bwMode="auto">
          <a:xfrm>
            <a:off x="3149600" y="2921000"/>
            <a:ext cx="577850" cy="482600"/>
          </a:xfrm>
          <a:prstGeom prst="rect">
            <a:avLst/>
          </a:prstGeom>
          <a:solidFill>
            <a:srgbClr val="FEBB64"/>
          </a:solidFill>
          <a:ln w="25400">
            <a:solidFill>
              <a:schemeClr val="tx1"/>
            </a:solidFill>
            <a:miter lim="800000"/>
            <a:headEnd/>
            <a:tailEnd/>
          </a:ln>
        </p:spPr>
        <p:txBody>
          <a:bodyPr lIns="0" tIns="0" rIns="0" bIns="0"/>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a:solidFill>
                <a:srgbClr val="000000"/>
              </a:solidFill>
              <a:latin typeface="Gill Sans" pitchFamily="2" charset="0"/>
              <a:ea typeface="ヒラギノ角ゴ ProN W3" pitchFamily="2" charset="-128"/>
              <a:sym typeface="Gill Sans" pitchFamily="2" charset="0"/>
            </a:endParaRPr>
          </a:p>
        </p:txBody>
      </p:sp>
      <p:sp>
        <p:nvSpPr>
          <p:cNvPr id="657443" name="Rectangle 35"/>
          <p:cNvSpPr>
            <a:spLocks/>
          </p:cNvSpPr>
          <p:nvPr/>
        </p:nvSpPr>
        <p:spPr bwMode="auto">
          <a:xfrm>
            <a:off x="3246438" y="3033713"/>
            <a:ext cx="3968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80000"/>
              </a:lnSpc>
            </a:pPr>
            <a:r>
              <a:rPr lang="en-US" altLang="en-US" sz="1200">
                <a:solidFill>
                  <a:srgbClr val="000000"/>
                </a:solidFill>
                <a:latin typeface="Myriad Pro Bold Cond" charset="0"/>
                <a:sym typeface="Myriad Pro Bold Cond" charset="0"/>
              </a:rPr>
              <a:t>imaging</a:t>
            </a:r>
          </a:p>
          <a:p>
            <a:pPr algn="ctr" eaLnBrk="1" hangingPunct="1">
              <a:lnSpc>
                <a:spcPct val="80000"/>
              </a:lnSpc>
            </a:pPr>
            <a:r>
              <a:rPr lang="en-US" altLang="en-US" sz="1200">
                <a:solidFill>
                  <a:srgbClr val="000000"/>
                </a:solidFill>
                <a:latin typeface="Myriad Pro Bold Cond" charset="0"/>
                <a:sym typeface="Myriad Pro Bold Cond" charset="0"/>
              </a:rPr>
              <a:t>core</a:t>
            </a:r>
          </a:p>
        </p:txBody>
      </p:sp>
      <p:sp>
        <p:nvSpPr>
          <p:cNvPr id="657444" name="Rectangle 36"/>
          <p:cNvSpPr>
            <a:spLocks/>
          </p:cNvSpPr>
          <p:nvPr/>
        </p:nvSpPr>
        <p:spPr bwMode="auto">
          <a:xfrm>
            <a:off x="4311650" y="5522913"/>
            <a:ext cx="8080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80000"/>
              </a:lnSpc>
            </a:pPr>
            <a:r>
              <a:rPr lang="en-US" altLang="en-US" sz="1600">
                <a:solidFill>
                  <a:srgbClr val="000000"/>
                </a:solidFill>
                <a:latin typeface="Myriad Pro Bold Cond" charset="0"/>
                <a:sym typeface="Myriad Pro Bold Cond" charset="0"/>
              </a:rPr>
              <a:t>Memory Bus</a:t>
            </a:r>
          </a:p>
        </p:txBody>
      </p:sp>
      <p:sp>
        <p:nvSpPr>
          <p:cNvPr id="657445" name="Line 37"/>
          <p:cNvSpPr>
            <a:spLocks noChangeShapeType="1"/>
          </p:cNvSpPr>
          <p:nvPr/>
        </p:nvSpPr>
        <p:spPr bwMode="auto">
          <a:xfrm rot="10800000" flipH="1">
            <a:off x="417513" y="5461000"/>
            <a:ext cx="8561387" cy="0"/>
          </a:xfrm>
          <a:prstGeom prst="line">
            <a:avLst/>
          </a:prstGeom>
          <a:noFill/>
          <a:ln w="1016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7446" name="Line 38"/>
          <p:cNvSpPr>
            <a:spLocks noChangeShapeType="1"/>
          </p:cNvSpPr>
          <p:nvPr/>
        </p:nvSpPr>
        <p:spPr bwMode="auto">
          <a:xfrm>
            <a:off x="7816850" y="5227638"/>
            <a:ext cx="0" cy="239712"/>
          </a:xfrm>
          <a:prstGeom prst="line">
            <a:avLst/>
          </a:prstGeom>
          <a:noFill/>
          <a:ln w="889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4" name="Rounded Rectangle 43"/>
          <p:cNvSpPr>
            <a:spLocks noChangeArrowheads="1"/>
          </p:cNvSpPr>
          <p:nvPr/>
        </p:nvSpPr>
        <p:spPr bwMode="auto">
          <a:xfrm rot="5400000">
            <a:off x="6711950" y="3890963"/>
            <a:ext cx="2133600" cy="2286000"/>
          </a:xfrm>
          <a:prstGeom prst="roundRect">
            <a:avLst>
              <a:gd name="adj" fmla="val 16667"/>
            </a:avLst>
          </a:prstGeom>
          <a:noFill/>
          <a:ln w="1143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Myriad Pro Bold Cond" charset="0"/>
              <a:ea typeface="ヒラギノ角ゴ ProN W6" pitchFamily="2" charset="-128"/>
            </a:endParaRPr>
          </a:p>
        </p:txBody>
      </p:sp>
      <p:sp>
        <p:nvSpPr>
          <p:cNvPr id="42" name="TextBox 41"/>
          <p:cNvSpPr txBox="1"/>
          <p:nvPr/>
        </p:nvSpPr>
        <p:spPr>
          <a:xfrm>
            <a:off x="107950" y="5919788"/>
            <a:ext cx="5813425" cy="461962"/>
          </a:xfrm>
          <a:prstGeom prst="rect">
            <a:avLst/>
          </a:prstGeom>
          <a:noFill/>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b="1">
                <a:solidFill>
                  <a:srgbClr val="FF0000"/>
                </a:solidFill>
                <a:latin typeface="Myriad Pro Bold Cond" charset="0"/>
                <a:ea typeface="ヒラギノ角ゴ ProN W6" pitchFamily="2" charset="-128"/>
              </a:rPr>
              <a:t>Goal: Memory similar to a “conventional” accelerator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89" name="Title 1"/>
          <p:cNvSpPr>
            <a:spLocks noGrp="1"/>
          </p:cNvSpPr>
          <p:nvPr>
            <p:ph type="title"/>
          </p:nvPr>
        </p:nvSpPr>
        <p:spPr/>
        <p:txBody>
          <a:bodyPr/>
          <a:lstStyle/>
          <a:p>
            <a:r>
              <a:rPr lang="en-US" altLang="en-US" smtClean="0"/>
              <a:t>State of the Main Memory System</a:t>
            </a:r>
          </a:p>
        </p:txBody>
      </p:sp>
      <p:sp>
        <p:nvSpPr>
          <p:cNvPr id="3" name="Content Placeholder 2"/>
          <p:cNvSpPr>
            <a:spLocks noGrp="1"/>
          </p:cNvSpPr>
          <p:nvPr>
            <p:ph idx="1"/>
          </p:nvPr>
        </p:nvSpPr>
        <p:spPr>
          <a:xfrm>
            <a:off x="228600" y="981075"/>
            <a:ext cx="8610600" cy="5194300"/>
          </a:xfrm>
        </p:spPr>
        <p:txBody>
          <a:bodyPr/>
          <a:lstStyle/>
          <a:p>
            <a:r>
              <a:rPr lang="en-US" altLang="en-US" smtClean="0"/>
              <a:t>Recent technology, architecture, and application trends</a:t>
            </a:r>
          </a:p>
          <a:p>
            <a:pPr lvl="1"/>
            <a:r>
              <a:rPr lang="en-US" altLang="en-US" smtClean="0">
                <a:solidFill>
                  <a:srgbClr val="0000FF"/>
                </a:solidFill>
              </a:rPr>
              <a:t>lead to new requirements</a:t>
            </a:r>
            <a:endParaRPr lang="en-US" altLang="en-US" smtClean="0"/>
          </a:p>
          <a:p>
            <a:pPr lvl="1"/>
            <a:r>
              <a:rPr lang="en-US" altLang="en-US" smtClean="0">
                <a:solidFill>
                  <a:srgbClr val="0000FF"/>
                </a:solidFill>
              </a:rPr>
              <a:t>exacerbate old requirements</a:t>
            </a:r>
            <a:endParaRPr lang="en-US" altLang="en-US" smtClean="0"/>
          </a:p>
          <a:p>
            <a:pPr lvl="1"/>
            <a:endParaRPr lang="en-US" altLang="en-US" smtClean="0"/>
          </a:p>
          <a:p>
            <a:r>
              <a:rPr lang="en-US" altLang="en-US" smtClean="0">
                <a:solidFill>
                  <a:srgbClr val="FF0000"/>
                </a:solidFill>
              </a:rPr>
              <a:t>DRAM and memory controllers</a:t>
            </a:r>
            <a:r>
              <a:rPr lang="en-US" altLang="en-US" smtClean="0"/>
              <a:t>, as we know them today, are (will be) </a:t>
            </a:r>
            <a:r>
              <a:rPr lang="en-US" altLang="en-US" smtClean="0">
                <a:solidFill>
                  <a:srgbClr val="FF0000"/>
                </a:solidFill>
              </a:rPr>
              <a:t>unlikely to satisfy all requirements</a:t>
            </a:r>
          </a:p>
          <a:p>
            <a:endParaRPr lang="en-US" altLang="en-US" smtClean="0"/>
          </a:p>
          <a:p>
            <a:r>
              <a:rPr lang="en-US" altLang="en-US" smtClean="0"/>
              <a:t>Some </a:t>
            </a:r>
            <a:r>
              <a:rPr lang="en-US" altLang="en-US" smtClean="0">
                <a:solidFill>
                  <a:srgbClr val="FF0000"/>
                </a:solidFill>
              </a:rPr>
              <a:t>emerging non-volatile memory technologies </a:t>
            </a:r>
            <a:r>
              <a:rPr lang="en-US" altLang="en-US" smtClean="0"/>
              <a:t>(e.g., PCM) </a:t>
            </a:r>
            <a:r>
              <a:rPr lang="en-US" altLang="en-US" smtClean="0">
                <a:solidFill>
                  <a:srgbClr val="FF0000"/>
                </a:solidFill>
              </a:rPr>
              <a:t>enable new opportunities</a:t>
            </a:r>
            <a:r>
              <a:rPr lang="en-US" altLang="en-US" smtClean="0"/>
              <a:t>: memory+storage merging</a:t>
            </a:r>
          </a:p>
          <a:p>
            <a:endParaRPr lang="en-US" altLang="en-US" smtClean="0"/>
          </a:p>
          <a:p>
            <a:r>
              <a:rPr lang="en-US" altLang="en-US" smtClean="0">
                <a:solidFill>
                  <a:srgbClr val="0000FF"/>
                </a:solidFill>
              </a:rPr>
              <a:t>We need to rethink the main memory system</a:t>
            </a:r>
          </a:p>
          <a:p>
            <a:pPr lvl="1"/>
            <a:r>
              <a:rPr lang="en-US" altLang="en-US" smtClean="0">
                <a:solidFill>
                  <a:srgbClr val="0000FF"/>
                </a:solidFill>
              </a:rPr>
              <a:t>to fix DRAM issues and enable emerging technologies </a:t>
            </a:r>
          </a:p>
          <a:p>
            <a:pPr lvl="1"/>
            <a:r>
              <a:rPr lang="en-US" altLang="en-US" smtClean="0">
                <a:solidFill>
                  <a:srgbClr val="0000FF"/>
                </a:solidFill>
              </a:rPr>
              <a:t>to satisfy all requirements</a:t>
            </a:r>
          </a:p>
          <a:p>
            <a:pPr lvl="1"/>
            <a:endParaRPr lang="en-US" altLang="en-US" smtClean="0">
              <a:solidFill>
                <a:srgbClr val="0000FF"/>
              </a:solidFill>
            </a:endParaRPr>
          </a:p>
          <a:p>
            <a:pPr lvl="1">
              <a:buFont typeface="Wingdings" panose="05000000000000000000" pitchFamily="2" charset="2"/>
              <a:buNone/>
            </a:pPr>
            <a:endParaRPr lang="en-US" altLang="en-US" smtClean="0">
              <a:solidFill>
                <a:srgbClr val="0000FF"/>
              </a:solidFill>
            </a:endParaRPr>
          </a:p>
          <a:p>
            <a:pPr lvl="1"/>
            <a:endParaRPr lang="en-US" altLang="en-US" smtClean="0"/>
          </a:p>
          <a:p>
            <a:pPr lvl="1"/>
            <a:endParaRPr lang="en-US" altLang="en-US" smtClean="0"/>
          </a:p>
        </p:txBody>
      </p:sp>
      <p:sp>
        <p:nvSpPr>
          <p:cNvPr id="57549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D1630D9-F200-450B-9232-69E3F2798BFA}" type="slidenum">
              <a:rPr lang="en-US" altLang="en-US" sz="1600">
                <a:solidFill>
                  <a:srgbClr val="000000"/>
                </a:solidFill>
                <a:latin typeface="Garamond" panose="02020404030301010803" pitchFamily="18" charset="0"/>
                <a:cs typeface="Arial" panose="020B0604020202020204" pitchFamily="34" charset="0"/>
              </a:rPr>
              <a:pPr eaLnBrk="1" hangingPunct="1"/>
              <a:t>9</a:t>
            </a:fld>
            <a:endParaRPr lang="en-US" altLang="en-US" sz="1600">
              <a:solidFill>
                <a:srgbClr val="000000"/>
              </a:solidFill>
              <a:latin typeface="Garamond" panose="02020404030301010803" pitchFamily="18"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4000" dirty="0" smtClean="0">
                <a:solidFill>
                  <a:srgbClr val="1A5712"/>
                </a:solidFill>
                <a:latin typeface="Garamond"/>
                <a:cs typeface="Garamond"/>
              </a:rPr>
              <a:t>Enabling Ultra-</a:t>
            </a:r>
            <a:r>
              <a:rPr lang="en-US" sz="4000" dirty="0">
                <a:solidFill>
                  <a:srgbClr val="1A5712"/>
                </a:solidFill>
                <a:latin typeface="Garamond"/>
                <a:cs typeface="Garamond"/>
              </a:rPr>
              <a:t>E</a:t>
            </a:r>
            <a:r>
              <a:rPr lang="en-US" sz="4000" dirty="0" smtClean="0">
                <a:solidFill>
                  <a:srgbClr val="1A5712"/>
                </a:solidFill>
                <a:latin typeface="Garamond"/>
                <a:cs typeface="Garamond"/>
              </a:rPr>
              <a:t>fficient Search</a:t>
            </a:r>
            <a:endParaRPr lang="en-US" sz="4000" dirty="0">
              <a:solidFill>
                <a:srgbClr val="1A5712"/>
              </a:solidFill>
              <a:latin typeface="Garamond"/>
              <a:cs typeface="Garamond"/>
            </a:endParaRPr>
          </a:p>
        </p:txBody>
      </p:sp>
      <p:sp>
        <p:nvSpPr>
          <p:cNvPr id="3" name="Content Placeholder 2"/>
          <p:cNvSpPr>
            <a:spLocks noGrp="1"/>
          </p:cNvSpPr>
          <p:nvPr>
            <p:ph idx="1"/>
          </p:nvPr>
        </p:nvSpPr>
        <p:spPr/>
        <p:txBody>
          <a:bodyPr/>
          <a:lstStyle/>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buFont typeface="Lucida Grande" pitchFamily="2" charset="0"/>
              <a:buNone/>
            </a:pPr>
            <a:endParaRPr lang="en-US" altLang="en-US" smtClean="0"/>
          </a:p>
          <a:p>
            <a:pPr eaLnBrk="1" hangingPunct="1"/>
            <a:r>
              <a:rPr lang="en-US" altLang="en-US" smtClean="0"/>
              <a:t>What is the right partitioning of computation capability?</a:t>
            </a:r>
          </a:p>
          <a:p>
            <a:pPr eaLnBrk="1" hangingPunct="1"/>
            <a:r>
              <a:rPr lang="en-US" altLang="en-US" smtClean="0"/>
              <a:t>What is the right low-cost memory substrate?</a:t>
            </a:r>
          </a:p>
          <a:p>
            <a:pPr eaLnBrk="1" hangingPunct="1"/>
            <a:r>
              <a:rPr lang="en-US" altLang="en-US" smtClean="0"/>
              <a:t>What memory technologies are the best enablers?</a:t>
            </a:r>
          </a:p>
          <a:p>
            <a:pPr eaLnBrk="1" hangingPunct="1"/>
            <a:r>
              <a:rPr lang="en-US" altLang="en-US" smtClean="0"/>
              <a:t>How do we rethink/ease (visual) search algorithms/applications?</a:t>
            </a:r>
          </a:p>
        </p:txBody>
      </p:sp>
      <p:sp>
        <p:nvSpPr>
          <p:cNvPr id="658435" name="Rectangle 5"/>
          <p:cNvSpPr>
            <a:spLocks/>
          </p:cNvSpPr>
          <p:nvPr/>
        </p:nvSpPr>
        <p:spPr bwMode="auto">
          <a:xfrm>
            <a:off x="1476375" y="1616075"/>
            <a:ext cx="1504950" cy="1676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Myriad Pro Bold Cond" charset="0"/>
              <a:ea typeface="ヒラギノ角ゴ ProN W6" pitchFamily="2" charset="-128"/>
            </a:endParaRPr>
          </a:p>
        </p:txBody>
      </p:sp>
      <p:sp>
        <p:nvSpPr>
          <p:cNvPr id="658436" name="Rectangle 6"/>
          <p:cNvSpPr>
            <a:spLocks/>
          </p:cNvSpPr>
          <p:nvPr/>
        </p:nvSpPr>
        <p:spPr bwMode="auto">
          <a:xfrm>
            <a:off x="1647825" y="2657475"/>
            <a:ext cx="1155700" cy="495300"/>
          </a:xfrm>
          <a:prstGeom prst="rect">
            <a:avLst/>
          </a:prstGeom>
          <a:solidFill>
            <a:srgbClr val="E6E6E6"/>
          </a:solidFill>
          <a:ln w="25400">
            <a:solidFill>
              <a:schemeClr val="tx1"/>
            </a:solidFill>
            <a:miter lim="800000"/>
            <a:headEnd/>
            <a:tailEnd/>
          </a:ln>
        </p:spPr>
        <p:txBody>
          <a:bodyPr lIns="0" tIns="0" rIns="0" bIns="0"/>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Myriad Pro Bold Cond" charset="0"/>
              <a:ea typeface="ヒラギノ角ゴ ProN W6" pitchFamily="2" charset="-128"/>
            </a:endParaRPr>
          </a:p>
        </p:txBody>
      </p:sp>
      <p:sp>
        <p:nvSpPr>
          <p:cNvPr id="658437" name="Rectangle 7"/>
          <p:cNvSpPr>
            <a:spLocks/>
          </p:cNvSpPr>
          <p:nvPr/>
        </p:nvSpPr>
        <p:spPr bwMode="auto">
          <a:xfrm>
            <a:off x="1882775" y="2720975"/>
            <a:ext cx="660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80000"/>
              </a:lnSpc>
            </a:pPr>
            <a:r>
              <a:rPr lang="en-US" altLang="en-US" sz="1600">
                <a:solidFill>
                  <a:srgbClr val="000000"/>
                </a:solidFill>
                <a:latin typeface="Myriad Pro Bold Cond" charset="0"/>
                <a:sym typeface="Myriad Pro Bold Cond" charset="0"/>
              </a:rPr>
              <a:t>Cache</a:t>
            </a:r>
          </a:p>
        </p:txBody>
      </p:sp>
      <p:sp>
        <p:nvSpPr>
          <p:cNvPr id="658438" name="Line 8"/>
          <p:cNvSpPr>
            <a:spLocks noChangeShapeType="1"/>
          </p:cNvSpPr>
          <p:nvPr/>
        </p:nvSpPr>
        <p:spPr bwMode="auto">
          <a:xfrm>
            <a:off x="2212975" y="3152775"/>
            <a:ext cx="0" cy="42545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8439" name="Line 9"/>
          <p:cNvSpPr>
            <a:spLocks noChangeShapeType="1"/>
          </p:cNvSpPr>
          <p:nvPr/>
        </p:nvSpPr>
        <p:spPr bwMode="auto">
          <a:xfrm>
            <a:off x="2212975" y="2327275"/>
            <a:ext cx="0" cy="33655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8440" name="Rectangle 10"/>
          <p:cNvSpPr>
            <a:spLocks/>
          </p:cNvSpPr>
          <p:nvPr/>
        </p:nvSpPr>
        <p:spPr bwMode="auto">
          <a:xfrm>
            <a:off x="1635125" y="1787525"/>
            <a:ext cx="1155700" cy="546100"/>
          </a:xfrm>
          <a:prstGeom prst="rect">
            <a:avLst/>
          </a:prstGeom>
          <a:solidFill>
            <a:srgbClr val="E6E6E6"/>
          </a:solidFill>
          <a:ln w="25400">
            <a:solidFill>
              <a:schemeClr val="tx1"/>
            </a:solidFill>
            <a:miter lim="800000"/>
            <a:headEnd/>
            <a:tailEnd/>
          </a:ln>
        </p:spPr>
        <p:txBody>
          <a:bodyPr lIns="0" tIns="0" rIns="0" bIns="0"/>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Myriad Pro Bold Cond" charset="0"/>
              <a:ea typeface="ヒラギノ角ゴ ProN W6" pitchFamily="2" charset="-128"/>
            </a:endParaRPr>
          </a:p>
        </p:txBody>
      </p:sp>
      <p:sp>
        <p:nvSpPr>
          <p:cNvPr id="658441" name="Rectangle 11"/>
          <p:cNvSpPr>
            <a:spLocks/>
          </p:cNvSpPr>
          <p:nvPr/>
        </p:nvSpPr>
        <p:spPr bwMode="auto">
          <a:xfrm>
            <a:off x="1787525" y="1838325"/>
            <a:ext cx="8445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80000"/>
              </a:lnSpc>
            </a:pPr>
            <a:r>
              <a:rPr lang="en-US" altLang="en-US" sz="1600">
                <a:solidFill>
                  <a:srgbClr val="000000"/>
                </a:solidFill>
                <a:latin typeface="Myriad Pro Bold Cond" charset="0"/>
                <a:sym typeface="Myriad Pro Bold Cond" charset="0"/>
              </a:rPr>
              <a:t>Processor</a:t>
            </a:r>
          </a:p>
          <a:p>
            <a:pPr eaLnBrk="1" hangingPunct="1">
              <a:lnSpc>
                <a:spcPct val="80000"/>
              </a:lnSpc>
            </a:pPr>
            <a:r>
              <a:rPr lang="en-US" altLang="en-US" sz="1600">
                <a:solidFill>
                  <a:srgbClr val="000000"/>
                </a:solidFill>
                <a:latin typeface="Myriad Pro Bold Cond" charset="0"/>
                <a:sym typeface="Myriad Pro Bold Cond" charset="0"/>
              </a:rPr>
              <a:t>Core</a:t>
            </a:r>
          </a:p>
        </p:txBody>
      </p:sp>
      <p:sp>
        <p:nvSpPr>
          <p:cNvPr id="658442" name="Rectangle 12"/>
          <p:cNvSpPr>
            <a:spLocks/>
          </p:cNvSpPr>
          <p:nvPr/>
        </p:nvSpPr>
        <p:spPr bwMode="auto">
          <a:xfrm>
            <a:off x="5735638" y="3660775"/>
            <a:ext cx="12128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80000"/>
              </a:lnSpc>
            </a:pPr>
            <a:r>
              <a:rPr lang="en-US" altLang="en-US" sz="1600">
                <a:solidFill>
                  <a:srgbClr val="000000"/>
                </a:solidFill>
                <a:latin typeface="Myriad Pro Bold Cond" charset="0"/>
                <a:sym typeface="Myriad Pro Bold Cond" charset="0"/>
              </a:rPr>
              <a:t> Interconnect</a:t>
            </a:r>
          </a:p>
        </p:txBody>
      </p:sp>
      <p:sp>
        <p:nvSpPr>
          <p:cNvPr id="658443" name="Rectangle 13"/>
          <p:cNvSpPr>
            <a:spLocks/>
          </p:cNvSpPr>
          <p:nvPr/>
        </p:nvSpPr>
        <p:spPr bwMode="auto">
          <a:xfrm>
            <a:off x="3914775" y="1616075"/>
            <a:ext cx="2901950" cy="1676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Myriad Pro Bold Cond" charset="0"/>
              <a:ea typeface="ヒラギノ角ゴ ProN W6" pitchFamily="2" charset="-128"/>
            </a:endParaRPr>
          </a:p>
        </p:txBody>
      </p:sp>
      <p:sp>
        <p:nvSpPr>
          <p:cNvPr id="658444" name="Rectangle 14"/>
          <p:cNvSpPr>
            <a:spLocks/>
          </p:cNvSpPr>
          <p:nvPr/>
        </p:nvSpPr>
        <p:spPr bwMode="auto">
          <a:xfrm>
            <a:off x="5014913" y="1674813"/>
            <a:ext cx="10699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80000"/>
              </a:lnSpc>
            </a:pPr>
            <a:r>
              <a:rPr lang="en-US" altLang="en-US" sz="1600">
                <a:solidFill>
                  <a:srgbClr val="000000"/>
                </a:solidFill>
                <a:latin typeface="Myriad Pro Bold Cond" charset="0"/>
                <a:sym typeface="Myriad Pro Bold Cond" charset="0"/>
              </a:rPr>
              <a:t> Memory</a:t>
            </a:r>
          </a:p>
        </p:txBody>
      </p:sp>
      <p:sp>
        <p:nvSpPr>
          <p:cNvPr id="658445" name="Line 15"/>
          <p:cNvSpPr>
            <a:spLocks noChangeShapeType="1"/>
          </p:cNvSpPr>
          <p:nvPr/>
        </p:nvSpPr>
        <p:spPr bwMode="auto">
          <a:xfrm>
            <a:off x="5364163" y="3298825"/>
            <a:ext cx="0" cy="31115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8446" name="AutoShape 16"/>
          <p:cNvSpPr>
            <a:spLocks/>
          </p:cNvSpPr>
          <p:nvPr/>
        </p:nvSpPr>
        <p:spPr bwMode="auto">
          <a:xfrm>
            <a:off x="1482725" y="3582988"/>
            <a:ext cx="5327650" cy="76200"/>
          </a:xfrm>
          <a:prstGeom prst="roundRect">
            <a:avLst>
              <a:gd name="adj" fmla="val 50000"/>
            </a:avLst>
          </a:prstGeom>
          <a:solidFill>
            <a:srgbClr val="CDCDCD"/>
          </a:solidFill>
          <a:ln w="25400">
            <a:solidFill>
              <a:schemeClr val="tx1"/>
            </a:solidFill>
            <a:miter lim="800000"/>
            <a:headEnd/>
            <a:tailEnd/>
          </a:ln>
        </p:spPr>
        <p:txBody>
          <a:bodyPr lIns="0" tIns="0" rIns="0" bIns="0"/>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Myriad Pro Bold Cond" charset="0"/>
              <a:ea typeface="ヒラギノ角ゴ ProN W6" pitchFamily="2" charset="-128"/>
            </a:endParaRPr>
          </a:p>
        </p:txBody>
      </p:sp>
      <p:sp>
        <p:nvSpPr>
          <p:cNvPr id="658447" name="Rectangle 17"/>
          <p:cNvSpPr>
            <a:spLocks/>
          </p:cNvSpPr>
          <p:nvPr/>
        </p:nvSpPr>
        <p:spPr bwMode="auto">
          <a:xfrm>
            <a:off x="4022725" y="1908175"/>
            <a:ext cx="1092200" cy="165100"/>
          </a:xfrm>
          <a:prstGeom prst="rect">
            <a:avLst/>
          </a:prstGeom>
          <a:solidFill>
            <a:srgbClr val="CADBFE"/>
          </a:solidFill>
          <a:ln w="25400">
            <a:solidFill>
              <a:schemeClr val="tx1"/>
            </a:solidFill>
            <a:miter lim="800000"/>
            <a:headEnd/>
            <a:tailEnd/>
          </a:ln>
        </p:spPr>
        <p:txBody>
          <a:bodyPr lIns="0" tIns="0" rIns="0" bIns="0"/>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Myriad Pro Bold Cond" charset="0"/>
              <a:ea typeface="ヒラギノ角ゴ ProN W6" pitchFamily="2" charset="-128"/>
            </a:endParaRPr>
          </a:p>
        </p:txBody>
      </p:sp>
      <p:sp>
        <p:nvSpPr>
          <p:cNvPr id="658448" name="Rectangle 18"/>
          <p:cNvSpPr>
            <a:spLocks/>
          </p:cNvSpPr>
          <p:nvPr/>
        </p:nvSpPr>
        <p:spPr bwMode="auto">
          <a:xfrm>
            <a:off x="4022725" y="2155825"/>
            <a:ext cx="1092200" cy="165100"/>
          </a:xfrm>
          <a:prstGeom prst="rect">
            <a:avLst/>
          </a:prstGeom>
          <a:solidFill>
            <a:srgbClr val="CADBFE"/>
          </a:solidFill>
          <a:ln w="25400">
            <a:solidFill>
              <a:schemeClr val="tx1"/>
            </a:solidFill>
            <a:miter lim="800000"/>
            <a:headEnd/>
            <a:tailEnd/>
          </a:ln>
        </p:spPr>
        <p:txBody>
          <a:bodyPr lIns="0" tIns="0" rIns="0" bIns="0"/>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Myriad Pro Bold Cond" charset="0"/>
              <a:ea typeface="ヒラギノ角ゴ ProN W6" pitchFamily="2" charset="-128"/>
            </a:endParaRPr>
          </a:p>
        </p:txBody>
      </p:sp>
      <p:sp>
        <p:nvSpPr>
          <p:cNvPr id="658449" name="Rectangle 19"/>
          <p:cNvSpPr>
            <a:spLocks/>
          </p:cNvSpPr>
          <p:nvPr/>
        </p:nvSpPr>
        <p:spPr bwMode="auto">
          <a:xfrm>
            <a:off x="4022725" y="2403475"/>
            <a:ext cx="1092200" cy="165100"/>
          </a:xfrm>
          <a:prstGeom prst="rect">
            <a:avLst/>
          </a:prstGeom>
          <a:solidFill>
            <a:srgbClr val="CADBFE"/>
          </a:solidFill>
          <a:ln w="25400">
            <a:solidFill>
              <a:schemeClr val="tx1"/>
            </a:solidFill>
            <a:miter lim="800000"/>
            <a:headEnd/>
            <a:tailEnd/>
          </a:ln>
        </p:spPr>
        <p:txBody>
          <a:bodyPr lIns="0" tIns="0" rIns="0" bIns="0"/>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Myriad Pro Bold Cond" charset="0"/>
              <a:ea typeface="ヒラギノ角ゴ ProN W6" pitchFamily="2" charset="-128"/>
            </a:endParaRPr>
          </a:p>
        </p:txBody>
      </p:sp>
      <p:sp>
        <p:nvSpPr>
          <p:cNvPr id="658450" name="Rectangle 20"/>
          <p:cNvSpPr>
            <a:spLocks/>
          </p:cNvSpPr>
          <p:nvPr/>
        </p:nvSpPr>
        <p:spPr bwMode="auto">
          <a:xfrm>
            <a:off x="4022725" y="2651125"/>
            <a:ext cx="1092200" cy="165100"/>
          </a:xfrm>
          <a:prstGeom prst="rect">
            <a:avLst/>
          </a:prstGeom>
          <a:solidFill>
            <a:srgbClr val="CADBFE"/>
          </a:solidFill>
          <a:ln w="25400">
            <a:solidFill>
              <a:schemeClr val="tx1"/>
            </a:solidFill>
            <a:miter lim="800000"/>
            <a:headEnd/>
            <a:tailEnd/>
          </a:ln>
        </p:spPr>
        <p:txBody>
          <a:bodyPr lIns="0" tIns="0" rIns="0" bIns="0"/>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Myriad Pro Bold Cond" charset="0"/>
              <a:ea typeface="ヒラギノ角ゴ ProN W6" pitchFamily="2" charset="-128"/>
            </a:endParaRPr>
          </a:p>
        </p:txBody>
      </p:sp>
      <p:sp>
        <p:nvSpPr>
          <p:cNvPr id="658451" name="Rectangle 21"/>
          <p:cNvSpPr>
            <a:spLocks/>
          </p:cNvSpPr>
          <p:nvPr/>
        </p:nvSpPr>
        <p:spPr bwMode="auto">
          <a:xfrm>
            <a:off x="4022725" y="2898775"/>
            <a:ext cx="1092200" cy="165100"/>
          </a:xfrm>
          <a:prstGeom prst="rect">
            <a:avLst/>
          </a:prstGeom>
          <a:solidFill>
            <a:srgbClr val="CADBFE"/>
          </a:solidFill>
          <a:ln w="25400">
            <a:solidFill>
              <a:schemeClr val="tx1"/>
            </a:solidFill>
            <a:miter lim="800000"/>
            <a:headEnd/>
            <a:tailEnd/>
          </a:ln>
        </p:spPr>
        <p:txBody>
          <a:bodyPr lIns="0" tIns="0" rIns="0" bIns="0"/>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Myriad Pro Bold Cond" charset="0"/>
              <a:ea typeface="ヒラギノ角ゴ ProN W6" pitchFamily="2" charset="-128"/>
            </a:endParaRPr>
          </a:p>
        </p:txBody>
      </p:sp>
      <p:sp>
        <p:nvSpPr>
          <p:cNvPr id="658452" name="Rectangle 22"/>
          <p:cNvSpPr>
            <a:spLocks/>
          </p:cNvSpPr>
          <p:nvPr/>
        </p:nvSpPr>
        <p:spPr bwMode="auto">
          <a:xfrm>
            <a:off x="5572125" y="1908175"/>
            <a:ext cx="1092200" cy="165100"/>
          </a:xfrm>
          <a:prstGeom prst="rect">
            <a:avLst/>
          </a:prstGeom>
          <a:solidFill>
            <a:srgbClr val="CADBFE"/>
          </a:solidFill>
          <a:ln w="25400">
            <a:solidFill>
              <a:schemeClr val="tx1"/>
            </a:solidFill>
            <a:miter lim="800000"/>
            <a:headEnd/>
            <a:tailEnd/>
          </a:ln>
        </p:spPr>
        <p:txBody>
          <a:bodyPr lIns="0" tIns="0" rIns="0" bIns="0"/>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Myriad Pro Bold Cond" charset="0"/>
              <a:ea typeface="ヒラギノ角ゴ ProN W6" pitchFamily="2" charset="-128"/>
            </a:endParaRPr>
          </a:p>
        </p:txBody>
      </p:sp>
      <p:sp>
        <p:nvSpPr>
          <p:cNvPr id="658453" name="Rectangle 23"/>
          <p:cNvSpPr>
            <a:spLocks/>
          </p:cNvSpPr>
          <p:nvPr/>
        </p:nvSpPr>
        <p:spPr bwMode="auto">
          <a:xfrm>
            <a:off x="5572125" y="2155825"/>
            <a:ext cx="1092200" cy="165100"/>
          </a:xfrm>
          <a:prstGeom prst="rect">
            <a:avLst/>
          </a:prstGeom>
          <a:solidFill>
            <a:srgbClr val="CADBFE"/>
          </a:solidFill>
          <a:ln w="25400">
            <a:solidFill>
              <a:schemeClr val="tx1"/>
            </a:solidFill>
            <a:miter lim="800000"/>
            <a:headEnd/>
            <a:tailEnd/>
          </a:ln>
        </p:spPr>
        <p:txBody>
          <a:bodyPr lIns="0" tIns="0" rIns="0" bIns="0"/>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Myriad Pro Bold Cond" charset="0"/>
              <a:ea typeface="ヒラギノ角ゴ ProN W6" pitchFamily="2" charset="-128"/>
            </a:endParaRPr>
          </a:p>
        </p:txBody>
      </p:sp>
      <p:sp>
        <p:nvSpPr>
          <p:cNvPr id="658454" name="Rectangle 24"/>
          <p:cNvSpPr>
            <a:spLocks/>
          </p:cNvSpPr>
          <p:nvPr/>
        </p:nvSpPr>
        <p:spPr bwMode="auto">
          <a:xfrm>
            <a:off x="5572125" y="2403475"/>
            <a:ext cx="1092200" cy="165100"/>
          </a:xfrm>
          <a:prstGeom prst="rect">
            <a:avLst/>
          </a:prstGeom>
          <a:solidFill>
            <a:srgbClr val="CADBFE"/>
          </a:solidFill>
          <a:ln w="25400">
            <a:solidFill>
              <a:schemeClr val="tx1"/>
            </a:solidFill>
            <a:miter lim="800000"/>
            <a:headEnd/>
            <a:tailEnd/>
          </a:ln>
        </p:spPr>
        <p:txBody>
          <a:bodyPr lIns="0" tIns="0" rIns="0" bIns="0"/>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Myriad Pro Bold Cond" charset="0"/>
              <a:ea typeface="ヒラギノ角ゴ ProN W6" pitchFamily="2" charset="-128"/>
            </a:endParaRPr>
          </a:p>
        </p:txBody>
      </p:sp>
      <p:sp>
        <p:nvSpPr>
          <p:cNvPr id="658455" name="Rectangle 25"/>
          <p:cNvSpPr>
            <a:spLocks/>
          </p:cNvSpPr>
          <p:nvPr/>
        </p:nvSpPr>
        <p:spPr bwMode="auto">
          <a:xfrm>
            <a:off x="5572125" y="2651125"/>
            <a:ext cx="1092200" cy="165100"/>
          </a:xfrm>
          <a:prstGeom prst="rect">
            <a:avLst/>
          </a:prstGeom>
          <a:solidFill>
            <a:srgbClr val="CADBFE"/>
          </a:solidFill>
          <a:ln w="25400">
            <a:solidFill>
              <a:schemeClr val="tx1"/>
            </a:solidFill>
            <a:miter lim="800000"/>
            <a:headEnd/>
            <a:tailEnd/>
          </a:ln>
        </p:spPr>
        <p:txBody>
          <a:bodyPr lIns="0" tIns="0" rIns="0" bIns="0"/>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Myriad Pro Bold Cond" charset="0"/>
              <a:ea typeface="ヒラギノ角ゴ ProN W6" pitchFamily="2" charset="-128"/>
            </a:endParaRPr>
          </a:p>
        </p:txBody>
      </p:sp>
      <p:sp>
        <p:nvSpPr>
          <p:cNvPr id="658456" name="Rectangle 26"/>
          <p:cNvSpPr>
            <a:spLocks/>
          </p:cNvSpPr>
          <p:nvPr/>
        </p:nvSpPr>
        <p:spPr bwMode="auto">
          <a:xfrm>
            <a:off x="5572125" y="2898775"/>
            <a:ext cx="1092200" cy="165100"/>
          </a:xfrm>
          <a:prstGeom prst="rect">
            <a:avLst/>
          </a:prstGeom>
          <a:solidFill>
            <a:srgbClr val="CADBFE"/>
          </a:solidFill>
          <a:ln w="25400">
            <a:solidFill>
              <a:schemeClr val="tx1"/>
            </a:solidFill>
            <a:miter lim="800000"/>
            <a:headEnd/>
            <a:tailEnd/>
          </a:ln>
        </p:spPr>
        <p:txBody>
          <a:bodyPr lIns="0" tIns="0" rIns="0" bIns="0"/>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Myriad Pro Bold Cond" charset="0"/>
              <a:ea typeface="ヒラギノ角ゴ ProN W6" pitchFamily="2" charset="-128"/>
            </a:endParaRPr>
          </a:p>
        </p:txBody>
      </p:sp>
      <p:sp>
        <p:nvSpPr>
          <p:cNvPr id="658457" name="Rectangle 27"/>
          <p:cNvSpPr>
            <a:spLocks/>
          </p:cNvSpPr>
          <p:nvPr/>
        </p:nvSpPr>
        <p:spPr bwMode="auto">
          <a:xfrm>
            <a:off x="1736725" y="2962275"/>
            <a:ext cx="977900" cy="146050"/>
          </a:xfrm>
          <a:prstGeom prst="rect">
            <a:avLst/>
          </a:prstGeom>
          <a:solidFill>
            <a:srgbClr val="FD9A00"/>
          </a:solidFill>
          <a:ln w="25400">
            <a:solidFill>
              <a:schemeClr val="tx1"/>
            </a:solidFill>
            <a:miter lim="800000"/>
            <a:headEnd/>
            <a:tailEnd/>
          </a:ln>
        </p:spPr>
        <p:txBody>
          <a:bodyPr lIns="0" tIns="0" rIns="0" bIns="0"/>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Myriad Pro Bold Cond" charset="0"/>
              <a:ea typeface="ヒラギノ角ゴ ProN W6" pitchFamily="2" charset="-128"/>
            </a:endParaRPr>
          </a:p>
        </p:txBody>
      </p:sp>
      <p:sp>
        <p:nvSpPr>
          <p:cNvPr id="658458" name="Line 28"/>
          <p:cNvSpPr>
            <a:spLocks noChangeShapeType="1"/>
          </p:cNvSpPr>
          <p:nvPr/>
        </p:nvSpPr>
        <p:spPr bwMode="auto">
          <a:xfrm>
            <a:off x="6918325" y="1946275"/>
            <a:ext cx="0" cy="1270000"/>
          </a:xfrm>
          <a:prstGeom prst="line">
            <a:avLst/>
          </a:prstGeom>
          <a:noFill/>
          <a:ln w="25400">
            <a:solidFill>
              <a:schemeClr val="tx1"/>
            </a:solidFill>
            <a:miter lim="800000"/>
            <a:headEnd type="triangle" w="med" len="sm"/>
            <a:tailEnd type="triangle" w="med" len="sm"/>
          </a:ln>
          <a:extLst>
            <a:ext uri="{909E8E84-426E-40DD-AFC4-6F175D3DCCD1}">
              <a14:hiddenFill xmlns:a14="http://schemas.microsoft.com/office/drawing/2010/main">
                <a:noFill/>
              </a14:hiddenFill>
            </a:ext>
          </a:extLst>
        </p:spPr>
        <p:txBody>
          <a:bodyPr lIns="0" tIns="0" rIns="0" bIns="0"/>
          <a:lstStyle/>
          <a:p>
            <a:endParaRPr lang="en-US"/>
          </a:p>
        </p:txBody>
      </p:sp>
      <p:sp>
        <p:nvSpPr>
          <p:cNvPr id="658459" name="Rectangle 29"/>
          <p:cNvSpPr>
            <a:spLocks/>
          </p:cNvSpPr>
          <p:nvPr/>
        </p:nvSpPr>
        <p:spPr bwMode="auto">
          <a:xfrm>
            <a:off x="7019925" y="2420938"/>
            <a:ext cx="1087438"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80000"/>
              </a:lnSpc>
            </a:pPr>
            <a:r>
              <a:rPr lang="en-US" altLang="en-US">
                <a:solidFill>
                  <a:srgbClr val="000000"/>
                </a:solidFill>
                <a:latin typeface="Myriad Pro Bold Cond" charset="0"/>
                <a:sym typeface="Myriad Pro Bold Cond" charset="0"/>
              </a:rPr>
              <a:t>Database  </a:t>
            </a:r>
          </a:p>
        </p:txBody>
      </p:sp>
      <p:sp>
        <p:nvSpPr>
          <p:cNvPr id="29" name="Freeform 30"/>
          <p:cNvSpPr>
            <a:spLocks/>
          </p:cNvSpPr>
          <p:nvPr/>
        </p:nvSpPr>
        <p:spPr bwMode="auto">
          <a:xfrm>
            <a:off x="1863725" y="2441575"/>
            <a:ext cx="3714750" cy="1358900"/>
          </a:xfrm>
          <a:custGeom>
            <a:avLst/>
            <a:gdLst>
              <a:gd name="T0" fmla="*/ 3714750 w 21600"/>
              <a:gd name="T1" fmla="*/ 754944 h 21600"/>
              <a:gd name="T2" fmla="*/ 3714750 w 21600"/>
              <a:gd name="T3" fmla="*/ 1358900 h 21600"/>
              <a:gd name="T4" fmla="*/ 0 w 21600"/>
              <a:gd name="T5" fmla="*/ 135890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2000"/>
                </a:moveTo>
                <a:lnTo>
                  <a:pt x="21600" y="21600"/>
                </a:lnTo>
                <a:lnTo>
                  <a:pt x="0" y="21600"/>
                </a:lnTo>
                <a:lnTo>
                  <a:pt x="0" y="0"/>
                </a:lnTo>
              </a:path>
            </a:pathLst>
          </a:custGeom>
          <a:noFill/>
          <a:ln w="101600" cap="flat">
            <a:solidFill>
              <a:srgbClr val="D90B00"/>
            </a:solidFill>
            <a:prstDash val="solid"/>
            <a:miter lim="800000"/>
            <a:headEnd type="none" w="med" len="med"/>
            <a:tailEnd type="triangle" w="med" len="med"/>
          </a:ln>
          <a:effectLst>
            <a:outerShdw blurRad="76200" dist="380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30" name="Group 34"/>
          <p:cNvGrpSpPr>
            <a:grpSpLocks/>
          </p:cNvGrpSpPr>
          <p:nvPr/>
        </p:nvGrpSpPr>
        <p:grpSpPr bwMode="auto">
          <a:xfrm>
            <a:off x="2508250" y="2409825"/>
            <a:ext cx="3349625" cy="1092200"/>
            <a:chOff x="0" y="0"/>
            <a:chExt cx="4219" cy="1374"/>
          </a:xfrm>
        </p:grpSpPr>
        <p:sp>
          <p:nvSpPr>
            <p:cNvPr id="658464" name="Rectangle 31"/>
            <p:cNvSpPr>
              <a:spLocks/>
            </p:cNvSpPr>
            <p:nvPr/>
          </p:nvSpPr>
          <p:spPr bwMode="auto">
            <a:xfrm>
              <a:off x="2987" y="862"/>
              <a:ext cx="1232" cy="184"/>
            </a:xfrm>
            <a:prstGeom prst="rect">
              <a:avLst/>
            </a:prstGeom>
            <a:solidFill>
              <a:srgbClr val="FD9A00"/>
            </a:solidFill>
            <a:ln w="25400">
              <a:solidFill>
                <a:schemeClr val="tx1"/>
              </a:solidFill>
              <a:miter lim="800000"/>
              <a:headEnd/>
              <a:tailEnd/>
            </a:ln>
          </p:spPr>
          <p:txBody>
            <a:bodyPr lIns="0" tIns="0" rIns="0" bIns="0"/>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Myriad Pro Bold Cond" charset="0"/>
                <a:ea typeface="ヒラギノ角ゴ ProN W6" pitchFamily="2" charset="-128"/>
              </a:endParaRPr>
            </a:p>
          </p:txBody>
        </p:sp>
        <p:sp>
          <p:nvSpPr>
            <p:cNvPr id="32" name="Freeform 32"/>
            <p:cNvSpPr>
              <a:spLocks/>
            </p:cNvSpPr>
            <p:nvPr/>
          </p:nvSpPr>
          <p:spPr bwMode="auto">
            <a:xfrm>
              <a:off x="0" y="0"/>
              <a:ext cx="3328" cy="1352"/>
            </a:xfrm>
            <a:custGeom>
              <a:avLst/>
              <a:gdLst>
                <a:gd name="T0" fmla="*/ 3328 w 21600"/>
                <a:gd name="T1" fmla="*/ 960 h 21600"/>
                <a:gd name="T2" fmla="*/ 3328 w 21600"/>
                <a:gd name="T3" fmla="*/ 1352 h 21600"/>
                <a:gd name="T4" fmla="*/ 0 w 21600"/>
                <a:gd name="T5" fmla="*/ 1352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5330"/>
                  </a:moveTo>
                  <a:lnTo>
                    <a:pt x="21600" y="21600"/>
                  </a:lnTo>
                  <a:lnTo>
                    <a:pt x="0" y="21600"/>
                  </a:lnTo>
                  <a:lnTo>
                    <a:pt x="0" y="0"/>
                  </a:lnTo>
                </a:path>
              </a:pathLst>
            </a:custGeom>
            <a:noFill/>
            <a:ln w="101600" cap="flat">
              <a:solidFill>
                <a:srgbClr val="D90B00"/>
              </a:solidFill>
              <a:prstDash val="solid"/>
              <a:miter lim="800000"/>
              <a:headEnd type="triangle" w="med" len="med"/>
              <a:tailEnd type="none" w="med" len="med"/>
            </a:ln>
            <a:effectLst>
              <a:outerShdw blurRad="76200" dist="380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58466" name="Rectangle 33"/>
            <p:cNvSpPr>
              <a:spLocks/>
            </p:cNvSpPr>
            <p:nvPr/>
          </p:nvSpPr>
          <p:spPr bwMode="auto">
            <a:xfrm>
              <a:off x="800" y="1054"/>
              <a:ext cx="1528"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80000"/>
                </a:lnSpc>
              </a:pPr>
              <a:r>
                <a:rPr lang="en-US" altLang="en-US" sz="1400">
                  <a:solidFill>
                    <a:srgbClr val="D90B00"/>
                  </a:solidFill>
                  <a:latin typeface="Myriad Pro Bold Cond" charset="0"/>
                  <a:sym typeface="Myriad Pro Bold Cond" charset="0"/>
                </a:rPr>
                <a:t>Query vector</a:t>
              </a:r>
            </a:p>
          </p:txBody>
        </p:sp>
      </p:grpSp>
      <p:sp>
        <p:nvSpPr>
          <p:cNvPr id="34" name="Rectangle 35"/>
          <p:cNvSpPr>
            <a:spLocks/>
          </p:cNvSpPr>
          <p:nvPr/>
        </p:nvSpPr>
        <p:spPr bwMode="auto">
          <a:xfrm>
            <a:off x="3287713" y="3895725"/>
            <a:ext cx="12128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80000"/>
              </a:lnSpc>
            </a:pPr>
            <a:r>
              <a:rPr lang="en-US" altLang="en-US" sz="1400">
                <a:solidFill>
                  <a:srgbClr val="D90B00"/>
                </a:solidFill>
                <a:latin typeface="Myriad Pro Bold Cond" charset="0"/>
                <a:sym typeface="Myriad Pro Bold Cond" charset="0"/>
              </a:rPr>
              <a:t>Results</a:t>
            </a:r>
          </a:p>
        </p:txBody>
      </p:sp>
      <p:sp>
        <p:nvSpPr>
          <p:cNvPr id="35" name="Rounded Rectangle 34"/>
          <p:cNvSpPr>
            <a:spLocks noChangeArrowheads="1"/>
          </p:cNvSpPr>
          <p:nvPr/>
        </p:nvSpPr>
        <p:spPr bwMode="auto">
          <a:xfrm rot="5400000">
            <a:off x="6460332" y="1762918"/>
            <a:ext cx="2133600" cy="1433513"/>
          </a:xfrm>
          <a:prstGeom prst="roundRect">
            <a:avLst>
              <a:gd name="adj" fmla="val 16667"/>
            </a:avLst>
          </a:prstGeom>
          <a:noFill/>
          <a:ln w="1143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Myriad Pro Bold Cond" charset="0"/>
              <a:ea typeface="ヒラギノ角ゴ ProN W6" pitchFamily="2"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
                                        </p:tgtEl>
                                        <p:attrNameLst>
                                          <p:attrName>style.visibility</p:attrName>
                                        </p:attrNameLst>
                                      </p:cBhvr>
                                      <p:to>
                                        <p:strVal val="visible"/>
                                      </p:to>
                                    </p:set>
                                  </p:childTnLst>
                                </p:cTn>
                              </p:par>
                            </p:childTnLst>
                          </p:cTn>
                        </p:par>
                        <p:par>
                          <p:cTn id="15" fill="hold" nodeType="afterGroup">
                            <p:stCondLst>
                              <p:cond delay="500"/>
                            </p:stCondLst>
                            <p:childTnLst>
                              <p:par>
                                <p:cTn id="16" presetID="1" presetClass="entr" presetSubtype="0" fill="hold" grpId="0" nodeType="afterEffect">
                                  <p:stCondLst>
                                    <p:cond delay="0"/>
                                  </p:stCondLst>
                                  <p:childTnLst>
                                    <p:set>
                                      <p:cBhvr>
                                        <p:cTn id="17" dur="1" fill="hold">
                                          <p:stCondLst>
                                            <p:cond delay="499"/>
                                          </p:stCondLst>
                                        </p:cTn>
                                        <p:tgtEl>
                                          <p:spTgt spid="34"/>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4" grpId="0" autoUpdateAnimBg="0"/>
      <p:bldP spid="35"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7" name="Title 1"/>
          <p:cNvSpPr>
            <a:spLocks noGrp="1"/>
          </p:cNvSpPr>
          <p:nvPr>
            <p:ph type="title"/>
          </p:nvPr>
        </p:nvSpPr>
        <p:spPr/>
        <p:txBody>
          <a:bodyPr/>
          <a:lstStyle/>
          <a:p>
            <a:r>
              <a:rPr lang="en-US" altLang="en-US" smtClean="0"/>
              <a:t>Tolerating DRAM: Example Techniques</a:t>
            </a:r>
          </a:p>
        </p:txBody>
      </p:sp>
      <p:sp>
        <p:nvSpPr>
          <p:cNvPr id="3" name="Content Placeholder 2"/>
          <p:cNvSpPr>
            <a:spLocks noGrp="1"/>
          </p:cNvSpPr>
          <p:nvPr>
            <p:ph idx="1"/>
          </p:nvPr>
        </p:nvSpPr>
        <p:spPr>
          <a:xfrm>
            <a:off x="228600" y="1196975"/>
            <a:ext cx="8610600" cy="4876800"/>
          </a:xfrm>
        </p:spPr>
        <p:txBody>
          <a:bodyPr/>
          <a:lstStyle/>
          <a:p>
            <a:r>
              <a:rPr lang="en-US" altLang="en-US" smtClean="0"/>
              <a:t>Retention-Aware DRAM Refresh: </a:t>
            </a:r>
            <a:r>
              <a:rPr lang="en-US" altLang="en-US" smtClean="0">
                <a:solidFill>
                  <a:srgbClr val="0000FF"/>
                </a:solidFill>
              </a:rPr>
              <a:t>Reducing Refresh Impact</a:t>
            </a:r>
          </a:p>
          <a:p>
            <a:pPr>
              <a:buFont typeface="Wingdings" panose="05000000000000000000" pitchFamily="2" charset="2"/>
              <a:buNone/>
            </a:pPr>
            <a:endParaRPr lang="en-US" altLang="en-US" smtClean="0">
              <a:solidFill>
                <a:srgbClr val="0000FF"/>
              </a:solidFill>
            </a:endParaRPr>
          </a:p>
          <a:p>
            <a:r>
              <a:rPr lang="en-US" altLang="en-US" smtClean="0"/>
              <a:t>Refresh Access Parallelization: </a:t>
            </a:r>
            <a:r>
              <a:rPr lang="en-US" altLang="en-US" smtClean="0">
                <a:solidFill>
                  <a:srgbClr val="0000FF"/>
                </a:solidFill>
              </a:rPr>
              <a:t>Reducing Refresh Impact</a:t>
            </a:r>
          </a:p>
          <a:p>
            <a:endParaRPr lang="en-US" altLang="en-US" smtClean="0"/>
          </a:p>
          <a:p>
            <a:r>
              <a:rPr lang="en-US" altLang="en-US" smtClean="0"/>
              <a:t>Tiered-Latency DRAM: </a:t>
            </a:r>
            <a:r>
              <a:rPr lang="en-US" altLang="en-US" smtClean="0">
                <a:solidFill>
                  <a:srgbClr val="0000FF"/>
                </a:solidFill>
              </a:rPr>
              <a:t>Reducing DRAM Latency</a:t>
            </a:r>
          </a:p>
          <a:p>
            <a:endParaRPr lang="en-US" altLang="en-US" smtClean="0"/>
          </a:p>
          <a:p>
            <a:r>
              <a:rPr lang="en-US" altLang="en-US" smtClean="0"/>
              <a:t>RowClone: </a:t>
            </a:r>
            <a:r>
              <a:rPr lang="en-US" altLang="en-US" smtClean="0">
                <a:solidFill>
                  <a:srgbClr val="0000FF"/>
                </a:solidFill>
              </a:rPr>
              <a:t>Accelerating Page Copy and Initialization </a:t>
            </a:r>
          </a:p>
          <a:p>
            <a:endParaRPr lang="en-US" altLang="en-US" smtClean="0"/>
          </a:p>
          <a:p>
            <a:r>
              <a:rPr lang="en-US" altLang="en-US" smtClean="0"/>
              <a:t>Subarray-Level Parallelism: </a:t>
            </a:r>
            <a:r>
              <a:rPr lang="en-US" altLang="en-US" smtClean="0">
                <a:solidFill>
                  <a:srgbClr val="0000FF"/>
                </a:solidFill>
              </a:rPr>
              <a:t>Reducing Bank Conflict Impact</a:t>
            </a:r>
          </a:p>
          <a:p>
            <a:endParaRPr lang="en-US" altLang="en-US" smtClean="0">
              <a:solidFill>
                <a:srgbClr val="0000FF"/>
              </a:solidFill>
            </a:endParaRPr>
          </a:p>
          <a:p>
            <a:r>
              <a:rPr lang="en-US" altLang="en-US" smtClean="0"/>
              <a:t>Base-Delta-Immediate Compression and Linearly Compressed Pages:</a:t>
            </a:r>
            <a:r>
              <a:rPr lang="en-US" altLang="en-US" smtClean="0">
                <a:solidFill>
                  <a:srgbClr val="0000FF"/>
                </a:solidFill>
              </a:rPr>
              <a:t> Efficient Cache &amp; Memory Compression</a:t>
            </a:r>
          </a:p>
          <a:p>
            <a:pPr>
              <a:buFont typeface="Wingdings" panose="05000000000000000000" pitchFamily="2" charset="2"/>
              <a:buNone/>
            </a:pPr>
            <a:endParaRPr lang="en-US" altLang="en-US" smtClean="0"/>
          </a:p>
        </p:txBody>
      </p:sp>
      <p:sp>
        <p:nvSpPr>
          <p:cNvPr id="6594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856522C-36AE-4448-8F2E-54633D21BD5A}" type="slidenum">
              <a:rPr lang="en-US" altLang="en-US" sz="1600">
                <a:solidFill>
                  <a:srgbClr val="000000"/>
                </a:solidFill>
                <a:latin typeface="Garamond" panose="02020404030301010803" pitchFamily="18" charset="0"/>
              </a:rPr>
              <a:pPr eaLnBrk="1" hangingPunct="1"/>
              <a:t>91</a:t>
            </a:fld>
            <a:endParaRPr lang="en-US" altLang="en-US" sz="1600">
              <a:solidFill>
                <a:srgbClr val="000000"/>
              </a:solidFill>
              <a:latin typeface="Garamond" panose="02020404030301010803" pitchFamily="18" charset="0"/>
            </a:endParaRPr>
          </a:p>
        </p:txBody>
      </p:sp>
      <p:sp>
        <p:nvSpPr>
          <p:cNvPr id="6" name="Rectangle 5"/>
          <p:cNvSpPr/>
          <p:nvPr/>
        </p:nvSpPr>
        <p:spPr>
          <a:xfrm>
            <a:off x="576263" y="4694238"/>
            <a:ext cx="8099425" cy="5048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Tahoma" panose="020B0604030504040204" pitchFamily="34" charset="0"/>
            </a:endParaRPr>
          </a:p>
        </p:txBody>
      </p:sp>
      <p:sp>
        <p:nvSpPr>
          <p:cNvPr id="7" name="Rectangle 6"/>
          <p:cNvSpPr/>
          <p:nvPr/>
        </p:nvSpPr>
        <p:spPr>
          <a:xfrm>
            <a:off x="550863" y="5557838"/>
            <a:ext cx="8101012" cy="823912"/>
          </a:xfrm>
          <a:prstGeom prst="rect">
            <a:avLst/>
          </a:prstGeom>
          <a:no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Tahoma" panose="020B0604030504040204" pitchFamily="34" charset="0"/>
            </a:endParaRPr>
          </a:p>
        </p:txBody>
      </p:sp>
      <p:sp>
        <p:nvSpPr>
          <p:cNvPr id="8" name="Rectangle 7"/>
          <p:cNvSpPr/>
          <p:nvPr/>
        </p:nvSpPr>
        <p:spPr>
          <a:xfrm>
            <a:off x="539750" y="2065338"/>
            <a:ext cx="8101013" cy="50323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Tahoma" panose="020B0604030504040204" pitchFamily="34" charset="0"/>
            </a:endParaRPr>
          </a:p>
        </p:txBody>
      </p:sp>
      <p:sp>
        <p:nvSpPr>
          <p:cNvPr id="9" name="Rectangle 8"/>
          <p:cNvSpPr/>
          <p:nvPr/>
        </p:nvSpPr>
        <p:spPr>
          <a:xfrm>
            <a:off x="539750" y="2924175"/>
            <a:ext cx="8101013" cy="5048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FFFFFF"/>
              </a:solidFill>
              <a:latin typeface="Tahom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1" name="Title 1"/>
          <p:cNvSpPr>
            <a:spLocks noGrp="1"/>
          </p:cNvSpPr>
          <p:nvPr>
            <p:ph type="title"/>
          </p:nvPr>
        </p:nvSpPr>
        <p:spPr/>
        <p:txBody>
          <a:bodyPr/>
          <a:lstStyle/>
          <a:p>
            <a:r>
              <a:rPr lang="en-US" altLang="en-US" smtClean="0"/>
              <a:t>More Efficient Cache Utilization</a:t>
            </a:r>
          </a:p>
        </p:txBody>
      </p:sp>
      <p:sp>
        <p:nvSpPr>
          <p:cNvPr id="3" name="Content Placeholder 2"/>
          <p:cNvSpPr>
            <a:spLocks noGrp="1"/>
          </p:cNvSpPr>
          <p:nvPr>
            <p:ph idx="1"/>
          </p:nvPr>
        </p:nvSpPr>
        <p:spPr>
          <a:xfrm>
            <a:off x="228600" y="1052513"/>
            <a:ext cx="8610600" cy="4876800"/>
          </a:xfrm>
        </p:spPr>
        <p:txBody>
          <a:bodyPr/>
          <a:lstStyle/>
          <a:p>
            <a:r>
              <a:rPr lang="en-US" altLang="en-US" smtClean="0">
                <a:solidFill>
                  <a:srgbClr val="0000FF"/>
                </a:solidFill>
              </a:rPr>
              <a:t>Compressing redundant data</a:t>
            </a:r>
          </a:p>
          <a:p>
            <a:pPr lvl="1"/>
            <a:r>
              <a:rPr lang="en-US" altLang="en-US" sz="1300" smtClean="0"/>
              <a:t>Gennady Pekhimenko, Vivek Seshadri, </a:t>
            </a:r>
            <a:r>
              <a:rPr lang="en-US" altLang="en-US" sz="1300" u="sng" smtClean="0"/>
              <a:t>Onur Mutlu</a:t>
            </a:r>
            <a:r>
              <a:rPr lang="en-US" altLang="en-US" sz="1300" smtClean="0"/>
              <a:t>, Philip B. Gibbons, Michael A. Kozuch, and Todd C. Mowry,</a:t>
            </a:r>
            <a:br>
              <a:rPr lang="en-US" altLang="en-US" sz="1300" smtClean="0"/>
            </a:br>
            <a:r>
              <a:rPr lang="en-US" altLang="en-US" sz="1300" b="1" smtClean="0">
                <a:hlinkClick r:id="rId2"/>
              </a:rPr>
              <a:t>"Base-Delta-Immediate Compression: Practical Data Compression for On-Chip Caches"</a:t>
            </a:r>
            <a:r>
              <a:rPr lang="en-US" altLang="en-US" sz="1300" smtClean="0"/>
              <a:t/>
            </a:r>
            <a:br>
              <a:rPr lang="en-US" altLang="en-US" sz="1300" smtClean="0"/>
            </a:br>
            <a:r>
              <a:rPr lang="en-US" altLang="en-US" sz="1300" i="1" smtClean="0"/>
              <a:t>Proceedings of the </a:t>
            </a:r>
            <a:r>
              <a:rPr lang="en-US" altLang="en-US" sz="1300" i="1" smtClean="0">
                <a:hlinkClick r:id="rId3"/>
              </a:rPr>
              <a:t>21st ACM International Conference on Parallel Architectures and Compilation Techniques</a:t>
            </a:r>
            <a:r>
              <a:rPr lang="en-US" altLang="en-US" sz="1300" i="1" smtClean="0"/>
              <a:t> (</a:t>
            </a:r>
            <a:r>
              <a:rPr lang="en-US" altLang="en-US" sz="1300" b="1" i="1" smtClean="0"/>
              <a:t>PACT</a:t>
            </a:r>
            <a:r>
              <a:rPr lang="en-US" altLang="en-US" sz="1300" i="1" smtClean="0"/>
              <a:t>)</a:t>
            </a:r>
            <a:r>
              <a:rPr lang="en-US" altLang="en-US" sz="1300" smtClean="0"/>
              <a:t>, Minneapolis, MN, September 2012. </a:t>
            </a:r>
            <a:r>
              <a:rPr lang="en-US" altLang="en-US" sz="1300" smtClean="0">
                <a:hlinkClick r:id="rId4"/>
              </a:rPr>
              <a:t>Slides (pptx)</a:t>
            </a:r>
            <a:r>
              <a:rPr lang="en-US" altLang="en-US" sz="1300" smtClean="0"/>
              <a:t> </a:t>
            </a:r>
          </a:p>
          <a:p>
            <a:pPr lvl="1"/>
            <a:endParaRPr lang="en-US" altLang="en-US" sz="1300" smtClean="0"/>
          </a:p>
          <a:p>
            <a:pPr lvl="1"/>
            <a:r>
              <a:rPr lang="en-US" altLang="en-US" sz="1300" smtClean="0"/>
              <a:t>Gennady Pekhimenko, Vivek Seshadri, Yoongu Kim, Hongyi Xin, </a:t>
            </a:r>
            <a:r>
              <a:rPr lang="en-US" altLang="en-US" sz="1300" u="sng" smtClean="0"/>
              <a:t>Onur Mutlu</a:t>
            </a:r>
            <a:r>
              <a:rPr lang="en-US" altLang="en-US" sz="1300" smtClean="0"/>
              <a:t>, Michael A. Kozuch, Phillip B. Gibbons, and Todd C. Mowry,</a:t>
            </a:r>
            <a:br>
              <a:rPr lang="en-US" altLang="en-US" sz="1300" smtClean="0"/>
            </a:br>
            <a:r>
              <a:rPr lang="en-US" altLang="en-US" sz="1300" b="1" smtClean="0">
                <a:hlinkClick r:id="rId5"/>
              </a:rPr>
              <a:t>"Linearly Compressed Pages: A Low-Complexity, Low-Latency Main Memory Compression Framework"</a:t>
            </a:r>
            <a:r>
              <a:rPr lang="en-US" altLang="en-US" sz="1300" smtClean="0"/>
              <a:t/>
            </a:r>
            <a:br>
              <a:rPr lang="en-US" altLang="en-US" sz="1300" smtClean="0"/>
            </a:br>
            <a:r>
              <a:rPr lang="en-US" altLang="en-US" sz="1300" i="1" smtClean="0"/>
              <a:t>Proceedings of the </a:t>
            </a:r>
            <a:r>
              <a:rPr lang="en-US" altLang="en-US" sz="1300" i="1" smtClean="0">
                <a:hlinkClick r:id="rId6"/>
              </a:rPr>
              <a:t>46th International Symposium on Microarchitecture</a:t>
            </a:r>
            <a:r>
              <a:rPr lang="en-US" altLang="en-US" sz="1300" i="1" smtClean="0"/>
              <a:t> (</a:t>
            </a:r>
            <a:r>
              <a:rPr lang="en-US" altLang="en-US" sz="1300" b="1" i="1" smtClean="0"/>
              <a:t>MICRO</a:t>
            </a:r>
            <a:r>
              <a:rPr lang="en-US" altLang="en-US" sz="1300" i="1" smtClean="0"/>
              <a:t>)</a:t>
            </a:r>
            <a:r>
              <a:rPr lang="en-US" altLang="en-US" sz="1300" smtClean="0"/>
              <a:t>, Davis, CA, December 2013. </a:t>
            </a:r>
            <a:r>
              <a:rPr lang="en-US" altLang="en-US" sz="1300" smtClean="0">
                <a:hlinkClick r:id="rId7"/>
              </a:rPr>
              <a:t>Slides (pptx)</a:t>
            </a:r>
            <a:r>
              <a:rPr lang="en-US" altLang="en-US" sz="1300" smtClean="0"/>
              <a:t> </a:t>
            </a:r>
            <a:r>
              <a:rPr lang="en-US" altLang="en-US" sz="1300" smtClean="0">
                <a:hlinkClick r:id="rId8"/>
              </a:rPr>
              <a:t>(pdf)</a:t>
            </a:r>
            <a:r>
              <a:rPr lang="en-US" altLang="en-US" sz="1300" smtClean="0"/>
              <a:t> </a:t>
            </a:r>
            <a:r>
              <a:rPr lang="en-US" altLang="en-US" sz="1300" smtClean="0">
                <a:hlinkClick r:id="rId9"/>
              </a:rPr>
              <a:t>Lightning Session Slides (pptx)</a:t>
            </a:r>
            <a:r>
              <a:rPr lang="en-US" altLang="en-US" sz="1300" smtClean="0"/>
              <a:t> </a:t>
            </a:r>
            <a:r>
              <a:rPr lang="en-US" altLang="en-US" sz="1300" smtClean="0">
                <a:hlinkClick r:id="rId10"/>
              </a:rPr>
              <a:t>(pdf)</a:t>
            </a:r>
            <a:r>
              <a:rPr lang="en-US" altLang="en-US" sz="1300" smtClean="0"/>
              <a:t> </a:t>
            </a:r>
          </a:p>
          <a:p>
            <a:pPr>
              <a:buFont typeface="Wingdings" panose="05000000000000000000" pitchFamily="2" charset="2"/>
              <a:buNone/>
            </a:pPr>
            <a:endParaRPr lang="en-US" altLang="en-US" smtClean="0"/>
          </a:p>
          <a:p>
            <a:r>
              <a:rPr lang="en-US" altLang="en-US" smtClean="0">
                <a:solidFill>
                  <a:srgbClr val="0000FF"/>
                </a:solidFill>
              </a:rPr>
              <a:t>Reducing pollution and thrashing</a:t>
            </a:r>
          </a:p>
          <a:p>
            <a:pPr lvl="1"/>
            <a:r>
              <a:rPr lang="en-US" altLang="en-US" sz="1300" smtClean="0"/>
              <a:t>Vivek Seshadri, </a:t>
            </a:r>
            <a:r>
              <a:rPr lang="en-US" altLang="en-US" sz="1300" u="sng" smtClean="0"/>
              <a:t>Onur Mutlu</a:t>
            </a:r>
            <a:r>
              <a:rPr lang="en-US" altLang="en-US" sz="1300" smtClean="0"/>
              <a:t>, Michael A. Kozuch, and Todd C. Mowry,</a:t>
            </a:r>
            <a:br>
              <a:rPr lang="en-US" altLang="en-US" sz="1300" smtClean="0"/>
            </a:br>
            <a:r>
              <a:rPr lang="en-US" altLang="en-US" sz="1300" b="1" smtClean="0">
                <a:hlinkClick r:id="rId11"/>
              </a:rPr>
              <a:t>"The Evicted-Address Filter: A Unified Mechanism to Address Both Cache Pollution and Thrashing"</a:t>
            </a:r>
            <a:r>
              <a:rPr lang="en-US" altLang="en-US" sz="1300" smtClean="0"/>
              <a:t/>
            </a:r>
            <a:br>
              <a:rPr lang="en-US" altLang="en-US" sz="1300" smtClean="0"/>
            </a:br>
            <a:r>
              <a:rPr lang="en-US" altLang="en-US" sz="1300" i="1" smtClean="0"/>
              <a:t>Proceedings of the </a:t>
            </a:r>
            <a:r>
              <a:rPr lang="en-US" altLang="en-US" sz="1300" i="1" smtClean="0">
                <a:hlinkClick r:id="rId3"/>
              </a:rPr>
              <a:t>21st ACM International Conference on Parallel Architectures and Compilation Techniques</a:t>
            </a:r>
            <a:r>
              <a:rPr lang="en-US" altLang="en-US" sz="1300" i="1" smtClean="0"/>
              <a:t> (</a:t>
            </a:r>
            <a:r>
              <a:rPr lang="en-US" altLang="en-US" sz="1300" b="1" i="1" smtClean="0"/>
              <a:t>PACT</a:t>
            </a:r>
            <a:r>
              <a:rPr lang="en-US" altLang="en-US" sz="1300" i="1" smtClean="0"/>
              <a:t>)</a:t>
            </a:r>
            <a:r>
              <a:rPr lang="en-US" altLang="en-US" sz="1300" smtClean="0"/>
              <a:t>, Minneapolis, MN, September 2012. </a:t>
            </a:r>
            <a:r>
              <a:rPr lang="en-US" altLang="en-US" sz="1300" smtClean="0">
                <a:hlinkClick r:id="rId12"/>
              </a:rPr>
              <a:t>Slides (pptx)</a:t>
            </a:r>
            <a:endParaRPr lang="en-US" altLang="en-US" sz="1300" smtClean="0"/>
          </a:p>
          <a:p>
            <a:pPr lvl="1"/>
            <a:endParaRPr lang="en-US" altLang="en-US" smtClean="0"/>
          </a:p>
          <a:p>
            <a:endParaRPr lang="en-US" altLang="en-US" smtClean="0"/>
          </a:p>
          <a:p>
            <a:endParaRPr lang="en-US" altLang="en-US" smtClean="0"/>
          </a:p>
        </p:txBody>
      </p:sp>
      <p:sp>
        <p:nvSpPr>
          <p:cNvPr id="66048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C56F088-842A-41DC-9100-D53923496A2F}" type="slidenum">
              <a:rPr lang="en-US" altLang="en-US" sz="1600">
                <a:solidFill>
                  <a:srgbClr val="000000"/>
                </a:solidFill>
                <a:latin typeface="Garamond" panose="02020404030301010803" pitchFamily="18" charset="0"/>
              </a:rPr>
              <a:pPr eaLnBrk="1" hangingPunct="1"/>
              <a:t>92</a:t>
            </a:fld>
            <a:endParaRPr lang="en-US" altLang="en-US" sz="1600">
              <a:solidFill>
                <a:srgbClr val="000000"/>
              </a:solidFill>
              <a:latin typeface="Garamond" panose="02020404030301010803" pitchFamily="18" charset="0"/>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6934200" y="51816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a:solidFill>
                <a:srgbClr val="000000"/>
              </a:solidFill>
              <a:latin typeface="Calibri" panose="020F0502020204030204" pitchFamily="34" charset="0"/>
            </a:endParaRPr>
          </a:p>
        </p:txBody>
      </p:sp>
      <p:sp>
        <p:nvSpPr>
          <p:cNvPr id="42" name="Rectangle 41"/>
          <p:cNvSpPr/>
          <p:nvPr/>
        </p:nvSpPr>
        <p:spPr>
          <a:xfrm>
            <a:off x="5105400" y="51816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a:solidFill>
                <a:srgbClr val="000000"/>
              </a:solidFill>
              <a:latin typeface="Calibri" panose="020F0502020204030204" pitchFamily="34" charset="0"/>
            </a:endParaRPr>
          </a:p>
        </p:txBody>
      </p:sp>
      <p:sp>
        <p:nvSpPr>
          <p:cNvPr id="43" name="Rectangle 42"/>
          <p:cNvSpPr/>
          <p:nvPr/>
        </p:nvSpPr>
        <p:spPr>
          <a:xfrm>
            <a:off x="3276600" y="51816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a:solidFill>
                <a:srgbClr val="000000"/>
              </a:solidFill>
              <a:latin typeface="Calibri" panose="020F0502020204030204" pitchFamily="34" charset="0"/>
            </a:endParaRPr>
          </a:p>
        </p:txBody>
      </p:sp>
      <p:sp>
        <p:nvSpPr>
          <p:cNvPr id="44" name="Rectangle 43"/>
          <p:cNvSpPr/>
          <p:nvPr/>
        </p:nvSpPr>
        <p:spPr>
          <a:xfrm>
            <a:off x="1447800" y="518795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a:solidFill>
                <a:srgbClr val="000000"/>
              </a:solidFill>
              <a:latin typeface="Calibri" panose="020F0502020204030204" pitchFamily="34" charset="0"/>
            </a:endParaRPr>
          </a:p>
        </p:txBody>
      </p:sp>
      <p:sp>
        <p:nvSpPr>
          <p:cNvPr id="37" name="Rectangle 36"/>
          <p:cNvSpPr/>
          <p:nvPr/>
        </p:nvSpPr>
        <p:spPr>
          <a:xfrm>
            <a:off x="6934200" y="39624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a:solidFill>
                <a:srgbClr val="000000"/>
              </a:solidFill>
              <a:latin typeface="Calibri" panose="020F0502020204030204" pitchFamily="34" charset="0"/>
            </a:endParaRPr>
          </a:p>
        </p:txBody>
      </p:sp>
      <p:sp>
        <p:nvSpPr>
          <p:cNvPr id="38" name="Rectangle 37"/>
          <p:cNvSpPr/>
          <p:nvPr/>
        </p:nvSpPr>
        <p:spPr>
          <a:xfrm>
            <a:off x="5105400" y="39624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a:solidFill>
                <a:srgbClr val="000000"/>
              </a:solidFill>
              <a:latin typeface="Calibri" panose="020F0502020204030204" pitchFamily="34" charset="0"/>
            </a:endParaRPr>
          </a:p>
        </p:txBody>
      </p:sp>
      <p:sp>
        <p:nvSpPr>
          <p:cNvPr id="39" name="Rectangle 38"/>
          <p:cNvSpPr/>
          <p:nvPr/>
        </p:nvSpPr>
        <p:spPr>
          <a:xfrm>
            <a:off x="3276600" y="39624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a:solidFill>
                <a:srgbClr val="000000"/>
              </a:solidFill>
              <a:latin typeface="Calibri" panose="020F0502020204030204" pitchFamily="34" charset="0"/>
            </a:endParaRPr>
          </a:p>
        </p:txBody>
      </p:sp>
      <p:sp>
        <p:nvSpPr>
          <p:cNvPr id="40" name="Rectangle 39"/>
          <p:cNvSpPr/>
          <p:nvPr/>
        </p:nvSpPr>
        <p:spPr>
          <a:xfrm>
            <a:off x="1447800" y="39624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a:solidFill>
                <a:srgbClr val="000000"/>
              </a:solidFill>
              <a:latin typeface="Calibri" panose="020F0502020204030204" pitchFamily="34" charset="0"/>
            </a:endParaRPr>
          </a:p>
        </p:txBody>
      </p:sp>
      <p:sp>
        <p:nvSpPr>
          <p:cNvPr id="36" name="Rectangle 35"/>
          <p:cNvSpPr/>
          <p:nvPr/>
        </p:nvSpPr>
        <p:spPr>
          <a:xfrm>
            <a:off x="1447800" y="27432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a:solidFill>
                <a:srgbClr val="000000"/>
              </a:solidFill>
              <a:latin typeface="Calibri" panose="020F0502020204030204" pitchFamily="34" charset="0"/>
            </a:endParaRPr>
          </a:p>
        </p:txBody>
      </p:sp>
      <p:sp>
        <p:nvSpPr>
          <p:cNvPr id="35" name="Rectangle 34"/>
          <p:cNvSpPr/>
          <p:nvPr/>
        </p:nvSpPr>
        <p:spPr>
          <a:xfrm>
            <a:off x="6934200" y="27432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a:solidFill>
                <a:srgbClr val="000000"/>
              </a:solidFill>
              <a:latin typeface="Calibri" panose="020F0502020204030204" pitchFamily="34" charset="0"/>
            </a:endParaRPr>
          </a:p>
        </p:txBody>
      </p:sp>
      <p:sp>
        <p:nvSpPr>
          <p:cNvPr id="34" name="Rectangle 33"/>
          <p:cNvSpPr/>
          <p:nvPr/>
        </p:nvSpPr>
        <p:spPr>
          <a:xfrm>
            <a:off x="5105400" y="27432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a:solidFill>
                <a:srgbClr val="000000"/>
              </a:solidFill>
              <a:latin typeface="Calibri" panose="020F0502020204030204" pitchFamily="34" charset="0"/>
            </a:endParaRPr>
          </a:p>
        </p:txBody>
      </p:sp>
      <p:sp>
        <p:nvSpPr>
          <p:cNvPr id="33" name="Rectangle 32"/>
          <p:cNvSpPr/>
          <p:nvPr/>
        </p:nvSpPr>
        <p:spPr>
          <a:xfrm>
            <a:off x="3276600" y="27432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a:solidFill>
                <a:srgbClr val="000000"/>
              </a:solidFill>
              <a:latin typeface="Calibri" panose="020F0502020204030204" pitchFamily="34" charset="0"/>
            </a:endParaRPr>
          </a:p>
        </p:txBody>
      </p:sp>
      <p:sp>
        <p:nvSpPr>
          <p:cNvPr id="661517" name="Title 1"/>
          <p:cNvSpPr>
            <a:spLocks noGrp="1"/>
          </p:cNvSpPr>
          <p:nvPr>
            <p:ph type="title"/>
          </p:nvPr>
        </p:nvSpPr>
        <p:spPr>
          <a:xfrm>
            <a:off x="252413" y="84138"/>
            <a:ext cx="9144000" cy="1041400"/>
          </a:xfrm>
        </p:spPr>
        <p:txBody>
          <a:bodyPr/>
          <a:lstStyle/>
          <a:p>
            <a:r>
              <a:rPr lang="en-US" altLang="en-US" smtClean="0"/>
              <a:t>Key Data Patterns in Real Applications</a:t>
            </a:r>
          </a:p>
        </p:txBody>
      </p:sp>
      <p:sp>
        <p:nvSpPr>
          <p:cNvPr id="661518" name="Slide Number Placeholder 3"/>
          <p:cNvSpPr>
            <a:spLocks noGrp="1"/>
          </p:cNvSpPr>
          <p:nvPr>
            <p:ph type="sldNum" sz="quarter" idx="11"/>
          </p:nvPr>
        </p:nvSpPr>
        <p:spPr>
          <a:xfrm>
            <a:off x="6553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A3D39EC-D6A9-4157-ABDE-E023B25E9E05}" type="slidenum">
              <a:rPr lang="en-US" altLang="en-US" sz="1600">
                <a:solidFill>
                  <a:srgbClr val="898989"/>
                </a:solidFill>
                <a:latin typeface="Calibri" panose="020F0502020204030204" pitchFamily="34" charset="0"/>
              </a:rPr>
              <a:pPr eaLnBrk="1" hangingPunct="1"/>
              <a:t>93</a:t>
            </a:fld>
            <a:endParaRPr lang="en-US" altLang="en-US" sz="1600">
              <a:solidFill>
                <a:srgbClr val="898989"/>
              </a:solidFill>
              <a:latin typeface="Calibri" panose="020F0502020204030204" pitchFamily="34" charset="0"/>
            </a:endParaRPr>
          </a:p>
        </p:txBody>
      </p:sp>
      <p:sp>
        <p:nvSpPr>
          <p:cNvPr id="8" name="Rectangle 7"/>
          <p:cNvSpPr/>
          <p:nvPr/>
        </p:nvSpPr>
        <p:spPr>
          <a:xfrm>
            <a:off x="76200" y="1524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prstClr val="black"/>
                </a:solidFill>
                <a:latin typeface="Calibri"/>
              </a:rPr>
              <a:t>0x00000000</a:t>
            </a:r>
          </a:p>
        </p:txBody>
      </p:sp>
      <p:sp>
        <p:nvSpPr>
          <p:cNvPr id="9" name="Rectangle 8"/>
          <p:cNvSpPr/>
          <p:nvPr/>
        </p:nvSpPr>
        <p:spPr>
          <a:xfrm>
            <a:off x="1905000" y="1524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prstClr val="black"/>
                </a:solidFill>
                <a:latin typeface="Calibri"/>
              </a:rPr>
              <a:t>0x00000000</a:t>
            </a:r>
          </a:p>
        </p:txBody>
      </p:sp>
      <p:sp>
        <p:nvSpPr>
          <p:cNvPr id="10" name="Rectangle 9"/>
          <p:cNvSpPr/>
          <p:nvPr/>
        </p:nvSpPr>
        <p:spPr>
          <a:xfrm>
            <a:off x="3733800" y="1524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prstClr val="black"/>
                </a:solidFill>
                <a:latin typeface="Calibri"/>
              </a:rPr>
              <a:t>0x00000000</a:t>
            </a:r>
          </a:p>
        </p:txBody>
      </p:sp>
      <p:sp>
        <p:nvSpPr>
          <p:cNvPr id="11" name="Rectangle 10"/>
          <p:cNvSpPr/>
          <p:nvPr/>
        </p:nvSpPr>
        <p:spPr>
          <a:xfrm>
            <a:off x="5562600" y="1524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prstClr val="black"/>
                </a:solidFill>
                <a:latin typeface="Calibri"/>
              </a:rPr>
              <a:t>0x00000000</a:t>
            </a:r>
          </a:p>
        </p:txBody>
      </p:sp>
      <p:sp>
        <p:nvSpPr>
          <p:cNvPr id="12" name="Rectangle 11"/>
          <p:cNvSpPr/>
          <p:nvPr/>
        </p:nvSpPr>
        <p:spPr>
          <a:xfrm>
            <a:off x="7391400" y="1524000"/>
            <a:ext cx="1600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a:solidFill>
                  <a:srgbClr val="000000"/>
                </a:solidFill>
                <a:latin typeface="Calibri" panose="020F0502020204030204" pitchFamily="34" charset="0"/>
              </a:rPr>
              <a:t>…</a:t>
            </a:r>
          </a:p>
        </p:txBody>
      </p:sp>
      <p:sp>
        <p:nvSpPr>
          <p:cNvPr id="13" name="Rectangle 12"/>
          <p:cNvSpPr/>
          <p:nvPr/>
        </p:nvSpPr>
        <p:spPr>
          <a:xfrm>
            <a:off x="76200" y="27432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FF</a:t>
            </a:r>
          </a:p>
        </p:txBody>
      </p:sp>
      <p:sp>
        <p:nvSpPr>
          <p:cNvPr id="14" name="Rectangle 13"/>
          <p:cNvSpPr/>
          <p:nvPr/>
        </p:nvSpPr>
        <p:spPr>
          <a:xfrm>
            <a:off x="1905000" y="27432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FF</a:t>
            </a:r>
          </a:p>
        </p:txBody>
      </p:sp>
      <p:sp>
        <p:nvSpPr>
          <p:cNvPr id="15" name="Rectangle 14"/>
          <p:cNvSpPr/>
          <p:nvPr/>
        </p:nvSpPr>
        <p:spPr>
          <a:xfrm>
            <a:off x="3733800" y="27432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FF</a:t>
            </a:r>
          </a:p>
        </p:txBody>
      </p:sp>
      <p:sp>
        <p:nvSpPr>
          <p:cNvPr id="16" name="Rectangle 15"/>
          <p:cNvSpPr/>
          <p:nvPr/>
        </p:nvSpPr>
        <p:spPr>
          <a:xfrm>
            <a:off x="5562600" y="27432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FF</a:t>
            </a:r>
          </a:p>
        </p:txBody>
      </p:sp>
      <p:sp>
        <p:nvSpPr>
          <p:cNvPr id="17" name="Rectangle 16"/>
          <p:cNvSpPr/>
          <p:nvPr/>
        </p:nvSpPr>
        <p:spPr>
          <a:xfrm>
            <a:off x="7391400" y="2743200"/>
            <a:ext cx="1600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a:solidFill>
                  <a:srgbClr val="000000"/>
                </a:solidFill>
                <a:latin typeface="Calibri" panose="020F0502020204030204" pitchFamily="34" charset="0"/>
              </a:rPr>
              <a:t>…</a:t>
            </a:r>
          </a:p>
        </p:txBody>
      </p:sp>
      <p:sp>
        <p:nvSpPr>
          <p:cNvPr id="18" name="Rectangle 17"/>
          <p:cNvSpPr/>
          <p:nvPr/>
        </p:nvSpPr>
        <p:spPr>
          <a:xfrm>
            <a:off x="76200" y="3962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00</a:t>
            </a:r>
          </a:p>
        </p:txBody>
      </p:sp>
      <p:sp>
        <p:nvSpPr>
          <p:cNvPr id="19" name="Rectangle 18"/>
          <p:cNvSpPr/>
          <p:nvPr/>
        </p:nvSpPr>
        <p:spPr>
          <a:xfrm>
            <a:off x="1905000" y="3962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0B</a:t>
            </a:r>
          </a:p>
        </p:txBody>
      </p:sp>
      <p:sp>
        <p:nvSpPr>
          <p:cNvPr id="20" name="Rectangle 19"/>
          <p:cNvSpPr/>
          <p:nvPr/>
        </p:nvSpPr>
        <p:spPr>
          <a:xfrm>
            <a:off x="3733800" y="3962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03</a:t>
            </a:r>
          </a:p>
        </p:txBody>
      </p:sp>
      <p:sp>
        <p:nvSpPr>
          <p:cNvPr id="21" name="Rectangle 20"/>
          <p:cNvSpPr/>
          <p:nvPr/>
        </p:nvSpPr>
        <p:spPr>
          <a:xfrm>
            <a:off x="5562600" y="3962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04</a:t>
            </a:r>
          </a:p>
        </p:txBody>
      </p:sp>
      <p:sp>
        <p:nvSpPr>
          <p:cNvPr id="22" name="Rectangle 21"/>
          <p:cNvSpPr/>
          <p:nvPr/>
        </p:nvSpPr>
        <p:spPr>
          <a:xfrm>
            <a:off x="7391400" y="3962400"/>
            <a:ext cx="1600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a:solidFill>
                  <a:srgbClr val="000000"/>
                </a:solidFill>
                <a:latin typeface="Calibri" panose="020F0502020204030204" pitchFamily="34" charset="0"/>
              </a:rPr>
              <a:t>…</a:t>
            </a:r>
          </a:p>
        </p:txBody>
      </p:sp>
      <p:sp>
        <p:nvSpPr>
          <p:cNvPr id="28" name="Rectangle 27"/>
          <p:cNvSpPr/>
          <p:nvPr/>
        </p:nvSpPr>
        <p:spPr>
          <a:xfrm>
            <a:off x="76200" y="518795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prstClr val="black"/>
                </a:solidFill>
                <a:latin typeface="Calibri"/>
              </a:rPr>
              <a:t>0x</a:t>
            </a:r>
            <a:r>
              <a:rPr lang="en-US" sz="2400" i="1" dirty="0">
                <a:solidFill>
                  <a:prstClr val="black"/>
                </a:solidFill>
                <a:latin typeface="Calibri"/>
              </a:rPr>
              <a:t>C04039</a:t>
            </a:r>
            <a:r>
              <a:rPr lang="en-US" sz="2400" b="1" dirty="0">
                <a:solidFill>
                  <a:prstClr val="black"/>
                </a:solidFill>
                <a:latin typeface="Calibri"/>
              </a:rPr>
              <a:t>C0</a:t>
            </a:r>
          </a:p>
        </p:txBody>
      </p:sp>
      <p:sp>
        <p:nvSpPr>
          <p:cNvPr id="29" name="Rectangle 28"/>
          <p:cNvSpPr/>
          <p:nvPr/>
        </p:nvSpPr>
        <p:spPr>
          <a:xfrm>
            <a:off x="1905000" y="518795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prstClr val="black"/>
                </a:solidFill>
                <a:latin typeface="Calibri"/>
              </a:rPr>
              <a:t>0x</a:t>
            </a:r>
            <a:r>
              <a:rPr lang="en-US" sz="2400" i="1" dirty="0">
                <a:solidFill>
                  <a:prstClr val="black"/>
                </a:solidFill>
                <a:latin typeface="Calibri"/>
              </a:rPr>
              <a:t>C04039</a:t>
            </a:r>
            <a:r>
              <a:rPr lang="en-US" sz="2400" b="1" dirty="0">
                <a:solidFill>
                  <a:prstClr val="black"/>
                </a:solidFill>
                <a:latin typeface="Calibri"/>
              </a:rPr>
              <a:t>C8</a:t>
            </a:r>
          </a:p>
        </p:txBody>
      </p:sp>
      <p:sp>
        <p:nvSpPr>
          <p:cNvPr id="30" name="Rectangle 29"/>
          <p:cNvSpPr/>
          <p:nvPr/>
        </p:nvSpPr>
        <p:spPr>
          <a:xfrm>
            <a:off x="3733800" y="518795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prstClr val="black"/>
                </a:solidFill>
                <a:latin typeface="Calibri"/>
              </a:rPr>
              <a:t>0x</a:t>
            </a:r>
            <a:r>
              <a:rPr lang="en-US" sz="2400" i="1" dirty="0">
                <a:solidFill>
                  <a:prstClr val="black"/>
                </a:solidFill>
                <a:latin typeface="Calibri"/>
              </a:rPr>
              <a:t>C04039</a:t>
            </a:r>
            <a:r>
              <a:rPr lang="en-US" sz="2400" b="1" dirty="0">
                <a:solidFill>
                  <a:prstClr val="black"/>
                </a:solidFill>
                <a:latin typeface="Calibri"/>
              </a:rPr>
              <a:t>D0</a:t>
            </a:r>
          </a:p>
        </p:txBody>
      </p:sp>
      <p:sp>
        <p:nvSpPr>
          <p:cNvPr id="31" name="Rectangle 30"/>
          <p:cNvSpPr/>
          <p:nvPr/>
        </p:nvSpPr>
        <p:spPr>
          <a:xfrm>
            <a:off x="5562600" y="518795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prstClr val="black"/>
                </a:solidFill>
                <a:latin typeface="Calibri"/>
              </a:rPr>
              <a:t>0x</a:t>
            </a:r>
            <a:r>
              <a:rPr lang="en-US" sz="2400" i="1" dirty="0">
                <a:solidFill>
                  <a:prstClr val="black"/>
                </a:solidFill>
                <a:latin typeface="Calibri"/>
              </a:rPr>
              <a:t>C04039</a:t>
            </a:r>
            <a:r>
              <a:rPr lang="en-US" sz="2400" b="1" dirty="0">
                <a:solidFill>
                  <a:prstClr val="black"/>
                </a:solidFill>
                <a:latin typeface="Calibri"/>
              </a:rPr>
              <a:t>D8</a:t>
            </a:r>
          </a:p>
        </p:txBody>
      </p:sp>
      <p:sp>
        <p:nvSpPr>
          <p:cNvPr id="32" name="Rectangle 31"/>
          <p:cNvSpPr/>
          <p:nvPr/>
        </p:nvSpPr>
        <p:spPr>
          <a:xfrm>
            <a:off x="7391400" y="5187950"/>
            <a:ext cx="1600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a:solidFill>
                  <a:srgbClr val="000000"/>
                </a:solidFill>
                <a:latin typeface="Calibri" panose="020F0502020204030204" pitchFamily="34" charset="0"/>
              </a:rPr>
              <a:t>…</a:t>
            </a:r>
          </a:p>
        </p:txBody>
      </p:sp>
      <p:sp>
        <p:nvSpPr>
          <p:cNvPr id="661539" name="Content Placeholder 2"/>
          <p:cNvSpPr txBox="1">
            <a:spLocks/>
          </p:cNvSpPr>
          <p:nvPr/>
        </p:nvSpPr>
        <p:spPr bwMode="auto">
          <a:xfrm>
            <a:off x="17463" y="990600"/>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571500" indent="-57150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1" eaLnBrk="1" hangingPunct="1">
              <a:spcBef>
                <a:spcPct val="20000"/>
              </a:spcBef>
              <a:buClr>
                <a:srgbClr val="000000"/>
              </a:buClr>
              <a:buSzPct val="100000"/>
              <a:buFont typeface="Arial" panose="020B0604020202020204" pitchFamily="34" charset="0"/>
              <a:buNone/>
            </a:pPr>
            <a:r>
              <a:rPr lang="en-US" altLang="en-US" sz="2800" b="1">
                <a:solidFill>
                  <a:srgbClr val="0000FF"/>
                </a:solidFill>
                <a:latin typeface="Calibri" panose="020F0502020204030204" pitchFamily="34" charset="0"/>
              </a:rPr>
              <a:t>Zero Values</a:t>
            </a:r>
            <a:r>
              <a:rPr lang="en-US" altLang="en-US" sz="2800">
                <a:solidFill>
                  <a:srgbClr val="000000"/>
                </a:solidFill>
                <a:latin typeface="Calibri" panose="020F0502020204030204" pitchFamily="34" charset="0"/>
              </a:rPr>
              <a:t>: initialization,  sparse matrices, NULL pointers</a:t>
            </a:r>
          </a:p>
        </p:txBody>
      </p:sp>
      <p:sp>
        <p:nvSpPr>
          <p:cNvPr id="661540" name="Content Placeholder 2"/>
          <p:cNvSpPr txBox="1">
            <a:spLocks/>
          </p:cNvSpPr>
          <p:nvPr/>
        </p:nvSpPr>
        <p:spPr bwMode="auto">
          <a:xfrm>
            <a:off x="76200" y="2209800"/>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571500" indent="-57150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1" eaLnBrk="1" hangingPunct="1">
              <a:spcBef>
                <a:spcPct val="20000"/>
              </a:spcBef>
              <a:buClr>
                <a:srgbClr val="000000"/>
              </a:buClr>
              <a:buSzPct val="100000"/>
              <a:buFont typeface="Arial" panose="020B0604020202020204" pitchFamily="34" charset="0"/>
              <a:buNone/>
            </a:pPr>
            <a:r>
              <a:rPr lang="en-US" altLang="en-US" sz="2800" b="1">
                <a:solidFill>
                  <a:srgbClr val="0000FF"/>
                </a:solidFill>
                <a:latin typeface="Calibri" panose="020F0502020204030204" pitchFamily="34" charset="0"/>
              </a:rPr>
              <a:t>Repeated Values</a:t>
            </a:r>
            <a:r>
              <a:rPr lang="en-US" altLang="en-US" sz="2800">
                <a:solidFill>
                  <a:srgbClr val="000000"/>
                </a:solidFill>
                <a:latin typeface="Calibri" panose="020F0502020204030204" pitchFamily="34" charset="0"/>
              </a:rPr>
              <a:t>: common initial values, adjacent pixels</a:t>
            </a:r>
          </a:p>
        </p:txBody>
      </p:sp>
      <p:sp>
        <p:nvSpPr>
          <p:cNvPr id="661541" name="Content Placeholder 2"/>
          <p:cNvSpPr txBox="1">
            <a:spLocks/>
          </p:cNvSpPr>
          <p:nvPr/>
        </p:nvSpPr>
        <p:spPr bwMode="auto">
          <a:xfrm>
            <a:off x="76200" y="3429000"/>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571500" indent="-57150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1" eaLnBrk="1" hangingPunct="1">
              <a:spcBef>
                <a:spcPct val="20000"/>
              </a:spcBef>
              <a:buClr>
                <a:srgbClr val="000000"/>
              </a:buClr>
              <a:buSzPct val="100000"/>
              <a:buFont typeface="Arial" panose="020B0604020202020204" pitchFamily="34" charset="0"/>
              <a:buNone/>
            </a:pPr>
            <a:r>
              <a:rPr lang="en-US" altLang="en-US" sz="2800" b="1">
                <a:solidFill>
                  <a:srgbClr val="0000FF"/>
                </a:solidFill>
                <a:latin typeface="Calibri" panose="020F0502020204030204" pitchFamily="34" charset="0"/>
              </a:rPr>
              <a:t>Narrow Values</a:t>
            </a:r>
            <a:r>
              <a:rPr lang="en-US" altLang="en-US" sz="2800">
                <a:solidFill>
                  <a:srgbClr val="000000"/>
                </a:solidFill>
                <a:latin typeface="Calibri" panose="020F0502020204030204" pitchFamily="34" charset="0"/>
              </a:rPr>
              <a:t>: small values stored in a big data type</a:t>
            </a:r>
          </a:p>
        </p:txBody>
      </p:sp>
      <p:sp>
        <p:nvSpPr>
          <p:cNvPr id="661542" name="Content Placeholder 2"/>
          <p:cNvSpPr txBox="1">
            <a:spLocks/>
          </p:cNvSpPr>
          <p:nvPr/>
        </p:nvSpPr>
        <p:spPr bwMode="auto">
          <a:xfrm>
            <a:off x="76200" y="4648200"/>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571500" indent="-57150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1" eaLnBrk="1" hangingPunct="1">
              <a:spcBef>
                <a:spcPct val="20000"/>
              </a:spcBef>
              <a:buClr>
                <a:srgbClr val="000000"/>
              </a:buClr>
              <a:buSzPct val="100000"/>
              <a:buFont typeface="Arial" panose="020B0604020202020204" pitchFamily="34" charset="0"/>
              <a:buNone/>
            </a:pPr>
            <a:r>
              <a:rPr lang="en-US" altLang="en-US" sz="2800" b="1">
                <a:solidFill>
                  <a:srgbClr val="0000FF"/>
                </a:solidFill>
                <a:latin typeface="Calibri" panose="020F0502020204030204" pitchFamily="34" charset="0"/>
              </a:rPr>
              <a:t>Other Patterns</a:t>
            </a:r>
            <a:r>
              <a:rPr lang="en-US" altLang="en-US" sz="2800" b="1">
                <a:solidFill>
                  <a:srgbClr val="000000"/>
                </a:solidFill>
                <a:latin typeface="Calibri" panose="020F0502020204030204" pitchFamily="34" charset="0"/>
              </a:rPr>
              <a:t>: </a:t>
            </a:r>
            <a:r>
              <a:rPr lang="en-US" altLang="en-US" sz="2800">
                <a:solidFill>
                  <a:srgbClr val="000000"/>
                </a:solidFill>
                <a:latin typeface="Calibri" panose="020F0502020204030204" pitchFamily="34" charset="0"/>
              </a:rPr>
              <a:t>pointers to the same memory region</a:t>
            </a:r>
          </a:p>
        </p:txBody>
      </p:sp>
      <p:sp>
        <p:nvSpPr>
          <p:cNvPr id="49" name="Rounded Rectangle 48"/>
          <p:cNvSpPr/>
          <p:nvPr/>
        </p:nvSpPr>
        <p:spPr>
          <a:xfrm>
            <a:off x="36513" y="990600"/>
            <a:ext cx="8915400" cy="4724400"/>
          </a:xfrm>
          <a:prstGeom prst="roundRect">
            <a:avLst/>
          </a:prstGeom>
          <a:solidFill>
            <a:schemeClr val="bg1">
              <a:lumMod val="95000"/>
            </a:schemeClr>
          </a:solidFill>
          <a:ln w="762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571500" indent="-57150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1" algn="ctr" eaLnBrk="1" hangingPunct="1">
              <a:buClr>
                <a:srgbClr val="000000"/>
              </a:buClr>
              <a:buSzPct val="100000"/>
            </a:pPr>
            <a:r>
              <a:rPr lang="en-US" altLang="en-US" sz="4800">
                <a:solidFill>
                  <a:srgbClr val="C00000"/>
                </a:solidFill>
                <a:latin typeface="Calibri" panose="020F0502020204030204" pitchFamily="34" charset="0"/>
              </a:rPr>
              <a:t>Low Dynamic Range:</a:t>
            </a:r>
          </a:p>
          <a:p>
            <a:pPr lvl="1" algn="ctr" eaLnBrk="1" hangingPunct="1">
              <a:buClr>
                <a:srgbClr val="000000"/>
              </a:buClr>
              <a:buSzPct val="100000"/>
            </a:pPr>
            <a:r>
              <a:rPr lang="en-US" altLang="en-US" sz="4800">
                <a:solidFill>
                  <a:srgbClr val="C00000"/>
                </a:solidFill>
                <a:latin typeface="Calibri" panose="020F0502020204030204" pitchFamily="34" charset="0"/>
              </a:rPr>
              <a:t> </a:t>
            </a:r>
          </a:p>
          <a:p>
            <a:pPr lvl="1" algn="ctr" eaLnBrk="1" hangingPunct="1">
              <a:buClr>
                <a:srgbClr val="000000"/>
              </a:buClr>
              <a:buSzPct val="100000"/>
            </a:pPr>
            <a:r>
              <a:rPr lang="en-US" altLang="en-US" sz="3200">
                <a:solidFill>
                  <a:srgbClr val="000000"/>
                </a:solidFill>
                <a:latin typeface="Calibri" panose="020F0502020204030204" pitchFamily="34" charset="0"/>
              </a:rPr>
              <a:t>Differences between values are significantly smaller than the values themselves</a:t>
            </a:r>
          </a:p>
          <a:p>
            <a:pPr algn="ctr" eaLnBrk="1" hangingPunct="1"/>
            <a:endParaRPr lang="en-US" altLang="en-US" sz="2800">
              <a:solidFill>
                <a:srgbClr val="000000"/>
              </a:solidFill>
              <a:latin typeface="Calibri" panose="020F050202020403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
          <p:cNvSpPr txBox="1">
            <a:spLocks/>
          </p:cNvSpPr>
          <p:nvPr/>
        </p:nvSpPr>
        <p:spPr>
          <a:xfrm>
            <a:off x="2667000" y="1436688"/>
            <a:ext cx="4419600" cy="457200"/>
          </a:xfrm>
          <a:prstGeom prst="rect">
            <a:avLst/>
          </a:prstGeom>
        </p:spPr>
        <p:txBody>
          <a:bodyPr>
            <a:normAutofit/>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20000"/>
              </a:spcBef>
              <a:buFont typeface="Arial" panose="020B0604020202020204" pitchFamily="34" charset="0"/>
              <a:buNone/>
            </a:pPr>
            <a:r>
              <a:rPr lang="en-US" altLang="en-US" sz="2200">
                <a:solidFill>
                  <a:srgbClr val="000000"/>
                </a:solidFill>
                <a:latin typeface="Calibri" panose="020F0502020204030204" pitchFamily="34" charset="0"/>
              </a:rPr>
              <a:t>32-byte Uncompressed Cache Line</a:t>
            </a:r>
          </a:p>
          <a:p>
            <a:pPr eaLnBrk="1" hangingPunct="1">
              <a:spcBef>
                <a:spcPct val="20000"/>
              </a:spcBef>
              <a:buFont typeface="Arial" panose="020B0604020202020204" pitchFamily="34" charset="0"/>
              <a:buNone/>
            </a:pPr>
            <a:endParaRPr lang="en-US" altLang="en-US" sz="2200">
              <a:solidFill>
                <a:srgbClr val="000000"/>
              </a:solidFill>
              <a:latin typeface="Calibri" panose="020F0502020204030204" pitchFamily="34" charset="0"/>
            </a:endParaRPr>
          </a:p>
          <a:p>
            <a:pPr eaLnBrk="1" hangingPunct="1">
              <a:spcBef>
                <a:spcPct val="20000"/>
              </a:spcBef>
              <a:buFont typeface="Arial" panose="020B0604020202020204" pitchFamily="34" charset="0"/>
              <a:buChar char="•"/>
            </a:pPr>
            <a:endParaRPr lang="en-US" altLang="en-US" sz="2200">
              <a:solidFill>
                <a:srgbClr val="000000"/>
              </a:solidFill>
              <a:latin typeface="Calibri" panose="020F0502020204030204" pitchFamily="34" charset="0"/>
            </a:endParaRPr>
          </a:p>
          <a:p>
            <a:pPr lvl="1" eaLnBrk="1" hangingPunct="1">
              <a:spcBef>
                <a:spcPct val="20000"/>
              </a:spcBef>
              <a:buFont typeface="Arial" panose="020B0604020202020204" pitchFamily="34" charset="0"/>
              <a:buChar char="–"/>
            </a:pPr>
            <a:endParaRPr lang="en-US" altLang="en-US" sz="2200">
              <a:solidFill>
                <a:srgbClr val="000000"/>
              </a:solidFill>
              <a:latin typeface="Calibri" panose="020F0502020204030204" pitchFamily="34" charset="0"/>
            </a:endParaRPr>
          </a:p>
        </p:txBody>
      </p:sp>
      <p:sp>
        <p:nvSpPr>
          <p:cNvPr id="662530" name="Title 1"/>
          <p:cNvSpPr>
            <a:spLocks noGrp="1"/>
          </p:cNvSpPr>
          <p:nvPr>
            <p:ph type="title"/>
          </p:nvPr>
        </p:nvSpPr>
        <p:spPr>
          <a:xfrm>
            <a:off x="107950" y="125413"/>
            <a:ext cx="8458200" cy="1143000"/>
          </a:xfrm>
        </p:spPr>
        <p:txBody>
          <a:bodyPr/>
          <a:lstStyle/>
          <a:p>
            <a:r>
              <a:rPr lang="en-US" altLang="en-US" smtClean="0"/>
              <a:t>Key Idea: Base+Delta (B+</a:t>
            </a:r>
            <a:r>
              <a:rPr lang="el-GR" altLang="en-US" smtClean="0"/>
              <a:t>Δ</a:t>
            </a:r>
            <a:r>
              <a:rPr lang="en-US" altLang="en-US" smtClean="0"/>
              <a:t>) Encoding</a:t>
            </a:r>
          </a:p>
        </p:txBody>
      </p:sp>
      <p:sp>
        <p:nvSpPr>
          <p:cNvPr id="662531" name="Slide Number Placeholder 3"/>
          <p:cNvSpPr>
            <a:spLocks noGrp="1"/>
          </p:cNvSpPr>
          <p:nvPr>
            <p:ph type="sldNum" sz="quarter" idx="11"/>
          </p:nvPr>
        </p:nvSpPr>
        <p:spPr>
          <a:xfrm>
            <a:off x="6553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980E7A2-3437-46BB-BB85-135DC04922E2}" type="slidenum">
              <a:rPr lang="en-US" altLang="en-US" sz="1600">
                <a:solidFill>
                  <a:srgbClr val="898989"/>
                </a:solidFill>
                <a:latin typeface="Calibri" panose="020F0502020204030204" pitchFamily="34" charset="0"/>
              </a:rPr>
              <a:pPr eaLnBrk="1" hangingPunct="1"/>
              <a:t>94</a:t>
            </a:fld>
            <a:endParaRPr lang="en-US" altLang="en-US" sz="1600">
              <a:solidFill>
                <a:srgbClr val="898989"/>
              </a:solidFill>
              <a:latin typeface="Calibri" panose="020F0502020204030204" pitchFamily="34" charset="0"/>
            </a:endParaRPr>
          </a:p>
        </p:txBody>
      </p:sp>
      <p:sp>
        <p:nvSpPr>
          <p:cNvPr id="6" name="Rectangle 5"/>
          <p:cNvSpPr/>
          <p:nvPr/>
        </p:nvSpPr>
        <p:spPr>
          <a:xfrm>
            <a:off x="76200" y="1970088"/>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prstClr val="black"/>
                </a:solidFill>
                <a:latin typeface="Calibri"/>
              </a:rPr>
              <a:t>0xC04039C0</a:t>
            </a:r>
          </a:p>
        </p:txBody>
      </p:sp>
      <p:sp>
        <p:nvSpPr>
          <p:cNvPr id="8" name="Rectangle 7"/>
          <p:cNvSpPr/>
          <p:nvPr/>
        </p:nvSpPr>
        <p:spPr>
          <a:xfrm>
            <a:off x="1905000" y="1970088"/>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prstClr val="black"/>
                </a:solidFill>
                <a:latin typeface="Calibri"/>
              </a:rPr>
              <a:t>0xC04039C8</a:t>
            </a:r>
          </a:p>
        </p:txBody>
      </p:sp>
      <p:sp>
        <p:nvSpPr>
          <p:cNvPr id="9" name="Rectangle 8"/>
          <p:cNvSpPr/>
          <p:nvPr/>
        </p:nvSpPr>
        <p:spPr>
          <a:xfrm>
            <a:off x="3733800" y="1970088"/>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prstClr val="black"/>
                </a:solidFill>
                <a:latin typeface="Calibri"/>
              </a:rPr>
              <a:t>0xC04039D0</a:t>
            </a:r>
          </a:p>
        </p:txBody>
      </p:sp>
      <p:sp>
        <p:nvSpPr>
          <p:cNvPr id="10" name="Rectangle 9"/>
          <p:cNvSpPr/>
          <p:nvPr/>
        </p:nvSpPr>
        <p:spPr>
          <a:xfrm>
            <a:off x="5562600" y="1970088"/>
            <a:ext cx="17526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a:solidFill>
                  <a:srgbClr val="000000"/>
                </a:solidFill>
                <a:latin typeface="Calibri" panose="020F0502020204030204" pitchFamily="34" charset="0"/>
              </a:rPr>
              <a:t>…</a:t>
            </a:r>
          </a:p>
        </p:txBody>
      </p:sp>
      <p:sp>
        <p:nvSpPr>
          <p:cNvPr id="11" name="Rectangle 10"/>
          <p:cNvSpPr/>
          <p:nvPr/>
        </p:nvSpPr>
        <p:spPr>
          <a:xfrm>
            <a:off x="7315200" y="1970088"/>
            <a:ext cx="17526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prstClr val="black"/>
                </a:solidFill>
                <a:latin typeface="Calibri"/>
              </a:rPr>
              <a:t>0xC04039F8</a:t>
            </a:r>
          </a:p>
        </p:txBody>
      </p:sp>
      <p:cxnSp>
        <p:nvCxnSpPr>
          <p:cNvPr id="18" name="Straight Connector 17"/>
          <p:cNvCxnSpPr/>
          <p:nvPr/>
        </p:nvCxnSpPr>
        <p:spPr>
          <a:xfrm>
            <a:off x="76200" y="1589088"/>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905000" y="1589088"/>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76200" y="1741488"/>
            <a:ext cx="18288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662540" name="TextBox 25"/>
          <p:cNvSpPr txBox="1">
            <a:spLocks noChangeArrowheads="1"/>
          </p:cNvSpPr>
          <p:nvPr/>
        </p:nvSpPr>
        <p:spPr bwMode="auto">
          <a:xfrm>
            <a:off x="609600" y="1371600"/>
            <a:ext cx="860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solidFill>
                  <a:srgbClr val="000000"/>
                </a:solidFill>
                <a:latin typeface="Calibri" panose="020F0502020204030204" pitchFamily="34" charset="0"/>
              </a:rPr>
              <a:t>4 bytes</a:t>
            </a:r>
          </a:p>
        </p:txBody>
      </p:sp>
      <p:sp>
        <p:nvSpPr>
          <p:cNvPr id="28" name="Rectangle 27"/>
          <p:cNvSpPr/>
          <p:nvPr/>
        </p:nvSpPr>
        <p:spPr>
          <a:xfrm>
            <a:off x="76200" y="2503488"/>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prstClr val="black"/>
                </a:solidFill>
                <a:latin typeface="Calibri"/>
              </a:rPr>
              <a:t>0xC04039C0</a:t>
            </a:r>
          </a:p>
        </p:txBody>
      </p:sp>
      <p:sp>
        <p:nvSpPr>
          <p:cNvPr id="29" name="Content Placeholder 2"/>
          <p:cNvSpPr txBox="1">
            <a:spLocks/>
          </p:cNvSpPr>
          <p:nvPr/>
        </p:nvSpPr>
        <p:spPr>
          <a:xfrm>
            <a:off x="152400" y="3036888"/>
            <a:ext cx="838200" cy="381000"/>
          </a:xfrm>
          <a:prstGeom prst="rect">
            <a:avLst/>
          </a:prstGeom>
        </p:spPr>
        <p:txBody>
          <a:bodyPr>
            <a:normAutofit/>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80000"/>
              </a:lnSpc>
              <a:spcBef>
                <a:spcPct val="20000"/>
              </a:spcBef>
              <a:buFont typeface="Arial" panose="020B0604020202020204" pitchFamily="34" charset="0"/>
              <a:buNone/>
            </a:pPr>
            <a:r>
              <a:rPr lang="en-US" altLang="en-US" sz="2200">
                <a:solidFill>
                  <a:srgbClr val="000000"/>
                </a:solidFill>
                <a:latin typeface="Calibri" panose="020F0502020204030204" pitchFamily="34" charset="0"/>
              </a:rPr>
              <a:t>Base</a:t>
            </a:r>
          </a:p>
          <a:p>
            <a:pPr lvl="1" eaLnBrk="1" hangingPunct="1">
              <a:lnSpc>
                <a:spcPct val="80000"/>
              </a:lnSpc>
              <a:spcBef>
                <a:spcPct val="20000"/>
              </a:spcBef>
              <a:buFont typeface="Arial" panose="020B0604020202020204" pitchFamily="34" charset="0"/>
              <a:buChar char="–"/>
            </a:pPr>
            <a:endParaRPr lang="en-US" altLang="en-US" sz="2000">
              <a:solidFill>
                <a:srgbClr val="000000"/>
              </a:solidFill>
              <a:latin typeface="Calibri" panose="020F0502020204030204" pitchFamily="34" charset="0"/>
            </a:endParaRPr>
          </a:p>
          <a:p>
            <a:pPr eaLnBrk="1" hangingPunct="1">
              <a:lnSpc>
                <a:spcPct val="80000"/>
              </a:lnSpc>
              <a:spcBef>
                <a:spcPct val="20000"/>
              </a:spcBef>
              <a:buFont typeface="Arial" panose="020B0604020202020204" pitchFamily="34" charset="0"/>
              <a:buNone/>
            </a:pPr>
            <a:endParaRPr lang="en-US" altLang="en-US" sz="2000">
              <a:solidFill>
                <a:srgbClr val="000000"/>
              </a:solidFill>
              <a:latin typeface="Calibri" panose="020F0502020204030204" pitchFamily="34" charset="0"/>
            </a:endParaRPr>
          </a:p>
          <a:p>
            <a:pPr eaLnBrk="1" hangingPunct="1">
              <a:lnSpc>
                <a:spcPct val="80000"/>
              </a:lnSpc>
              <a:spcBef>
                <a:spcPct val="20000"/>
              </a:spcBef>
              <a:buFont typeface="Arial" panose="020B0604020202020204" pitchFamily="34" charset="0"/>
              <a:buChar char="•"/>
            </a:pPr>
            <a:endParaRPr lang="en-US" altLang="en-US" sz="2000">
              <a:solidFill>
                <a:srgbClr val="000000"/>
              </a:solidFill>
              <a:latin typeface="Calibri" panose="020F0502020204030204" pitchFamily="34" charset="0"/>
            </a:endParaRPr>
          </a:p>
          <a:p>
            <a:pPr lvl="1" eaLnBrk="1" hangingPunct="1">
              <a:lnSpc>
                <a:spcPct val="80000"/>
              </a:lnSpc>
              <a:spcBef>
                <a:spcPct val="20000"/>
              </a:spcBef>
              <a:buFont typeface="Arial" panose="020B0604020202020204" pitchFamily="34" charset="0"/>
              <a:buChar char="–"/>
            </a:pPr>
            <a:endParaRPr lang="en-US" altLang="en-US" sz="2000">
              <a:solidFill>
                <a:srgbClr val="000000"/>
              </a:solidFill>
              <a:latin typeface="Calibri" panose="020F0502020204030204" pitchFamily="34" charset="0"/>
            </a:endParaRPr>
          </a:p>
        </p:txBody>
      </p:sp>
      <p:sp>
        <p:nvSpPr>
          <p:cNvPr id="32" name="Rectangle 31"/>
          <p:cNvSpPr/>
          <p:nvPr/>
        </p:nvSpPr>
        <p:spPr>
          <a:xfrm>
            <a:off x="1905000" y="3417888"/>
            <a:ext cx="838200" cy="4572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prstClr val="black"/>
                </a:solidFill>
                <a:latin typeface="Calibri"/>
              </a:rPr>
              <a:t>0x00</a:t>
            </a:r>
          </a:p>
        </p:txBody>
      </p:sp>
      <p:cxnSp>
        <p:nvCxnSpPr>
          <p:cNvPr id="33" name="Straight Connector 32"/>
          <p:cNvCxnSpPr/>
          <p:nvPr/>
        </p:nvCxnSpPr>
        <p:spPr>
          <a:xfrm>
            <a:off x="1905000" y="3875088"/>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905000" y="4027488"/>
            <a:ext cx="8382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743200" y="3875088"/>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a:spLocks noChangeArrowheads="1"/>
          </p:cNvSpPr>
          <p:nvPr/>
        </p:nvSpPr>
        <p:spPr bwMode="auto">
          <a:xfrm>
            <a:off x="1905000" y="41148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solidFill>
                  <a:srgbClr val="000000"/>
                </a:solidFill>
                <a:latin typeface="Calibri" panose="020F0502020204030204" pitchFamily="34" charset="0"/>
              </a:rPr>
              <a:t>1 byte</a:t>
            </a:r>
          </a:p>
        </p:txBody>
      </p:sp>
      <p:sp>
        <p:nvSpPr>
          <p:cNvPr id="38" name="Rectangle 37"/>
          <p:cNvSpPr/>
          <p:nvPr/>
        </p:nvSpPr>
        <p:spPr>
          <a:xfrm>
            <a:off x="2743200" y="3417888"/>
            <a:ext cx="838200" cy="4572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prstClr val="black"/>
                </a:solidFill>
                <a:latin typeface="Calibri"/>
              </a:rPr>
              <a:t>0x08</a:t>
            </a:r>
          </a:p>
        </p:txBody>
      </p:sp>
      <p:cxnSp>
        <p:nvCxnSpPr>
          <p:cNvPr id="39" name="Straight Connector 38"/>
          <p:cNvCxnSpPr/>
          <p:nvPr/>
        </p:nvCxnSpPr>
        <p:spPr>
          <a:xfrm>
            <a:off x="2743200" y="3875088"/>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2743200" y="4027488"/>
            <a:ext cx="8382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581400" y="3875088"/>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p:cNvSpPr txBox="1">
            <a:spLocks noChangeArrowheads="1"/>
          </p:cNvSpPr>
          <p:nvPr/>
        </p:nvSpPr>
        <p:spPr bwMode="auto">
          <a:xfrm>
            <a:off x="2743200" y="41148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solidFill>
                  <a:srgbClr val="000000"/>
                </a:solidFill>
                <a:latin typeface="Calibri" panose="020F0502020204030204" pitchFamily="34" charset="0"/>
              </a:rPr>
              <a:t>1 byte</a:t>
            </a:r>
          </a:p>
        </p:txBody>
      </p:sp>
      <p:sp>
        <p:nvSpPr>
          <p:cNvPr id="43" name="Rectangle 42"/>
          <p:cNvSpPr/>
          <p:nvPr/>
        </p:nvSpPr>
        <p:spPr>
          <a:xfrm>
            <a:off x="3581400" y="3417888"/>
            <a:ext cx="838200" cy="4572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prstClr val="black"/>
                </a:solidFill>
                <a:latin typeface="Calibri"/>
              </a:rPr>
              <a:t>0x10</a:t>
            </a:r>
          </a:p>
        </p:txBody>
      </p:sp>
      <p:cxnSp>
        <p:nvCxnSpPr>
          <p:cNvPr id="44" name="Straight Connector 43"/>
          <p:cNvCxnSpPr/>
          <p:nvPr/>
        </p:nvCxnSpPr>
        <p:spPr>
          <a:xfrm>
            <a:off x="3581400" y="3875088"/>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3581400" y="4027488"/>
            <a:ext cx="8382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419600" y="3875088"/>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a:spLocks noChangeArrowheads="1"/>
          </p:cNvSpPr>
          <p:nvPr/>
        </p:nvSpPr>
        <p:spPr bwMode="auto">
          <a:xfrm>
            <a:off x="3581400" y="41148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solidFill>
                  <a:srgbClr val="000000"/>
                </a:solidFill>
                <a:latin typeface="Calibri" panose="020F0502020204030204" pitchFamily="34" charset="0"/>
              </a:rPr>
              <a:t>1 byte</a:t>
            </a:r>
          </a:p>
        </p:txBody>
      </p:sp>
      <p:sp>
        <p:nvSpPr>
          <p:cNvPr id="53" name="Rectangle 52"/>
          <p:cNvSpPr/>
          <p:nvPr/>
        </p:nvSpPr>
        <p:spPr>
          <a:xfrm>
            <a:off x="4419600" y="3417888"/>
            <a:ext cx="838200" cy="4572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a:solidFill>
                  <a:srgbClr val="000000"/>
                </a:solidFill>
                <a:latin typeface="Calibri" panose="020F0502020204030204" pitchFamily="34" charset="0"/>
              </a:rPr>
              <a:t>…</a:t>
            </a:r>
          </a:p>
        </p:txBody>
      </p:sp>
      <p:sp>
        <p:nvSpPr>
          <p:cNvPr id="54" name="Rectangle 53"/>
          <p:cNvSpPr/>
          <p:nvPr/>
        </p:nvSpPr>
        <p:spPr>
          <a:xfrm>
            <a:off x="5257800" y="3417888"/>
            <a:ext cx="838200" cy="4572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prstClr val="black"/>
                </a:solidFill>
                <a:latin typeface="Calibri"/>
              </a:rPr>
              <a:t>0x38</a:t>
            </a:r>
          </a:p>
        </p:txBody>
      </p:sp>
      <p:sp>
        <p:nvSpPr>
          <p:cNvPr id="55" name="Rectangle 54"/>
          <p:cNvSpPr/>
          <p:nvPr/>
        </p:nvSpPr>
        <p:spPr>
          <a:xfrm>
            <a:off x="76200" y="3341688"/>
            <a:ext cx="6019800" cy="609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a:solidFill>
                <a:srgbClr val="000000"/>
              </a:solidFill>
              <a:latin typeface="Calibri" panose="020F0502020204030204" pitchFamily="34" charset="0"/>
            </a:endParaRPr>
          </a:p>
        </p:txBody>
      </p:sp>
      <p:sp>
        <p:nvSpPr>
          <p:cNvPr id="57" name="Right Brace 56"/>
          <p:cNvSpPr/>
          <p:nvPr/>
        </p:nvSpPr>
        <p:spPr>
          <a:xfrm>
            <a:off x="6248400" y="3341688"/>
            <a:ext cx="155575" cy="609600"/>
          </a:xfrm>
          <a:prstGeom prst="rightBrace">
            <a:avLst/>
          </a:prstGeom>
          <a:ln w="38100"/>
        </p:spPr>
        <p:style>
          <a:lnRef idx="1">
            <a:schemeClr val="accent1"/>
          </a:lnRef>
          <a:fillRef idx="0">
            <a:schemeClr val="accent1"/>
          </a:fillRef>
          <a:effectRef idx="0">
            <a:schemeClr val="accent1"/>
          </a:effectRef>
          <a:fontRef idx="minor">
            <a:schemeClr val="tx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000000"/>
              </a:solidFill>
              <a:latin typeface="Calibri" panose="020F0502020204030204" pitchFamily="34" charset="0"/>
            </a:endParaRPr>
          </a:p>
        </p:txBody>
      </p:sp>
      <p:sp>
        <p:nvSpPr>
          <p:cNvPr id="58" name="TextBox 57"/>
          <p:cNvSpPr txBox="1">
            <a:spLocks noChangeArrowheads="1"/>
          </p:cNvSpPr>
          <p:nvPr/>
        </p:nvSpPr>
        <p:spPr bwMode="auto">
          <a:xfrm>
            <a:off x="6477000" y="3265488"/>
            <a:ext cx="24384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b="1">
                <a:solidFill>
                  <a:srgbClr val="2A55D6"/>
                </a:solidFill>
                <a:latin typeface="Calibri" panose="020F0502020204030204" pitchFamily="34" charset="0"/>
              </a:rPr>
              <a:t>12-byte </a:t>
            </a:r>
          </a:p>
          <a:p>
            <a:pPr eaLnBrk="1" hangingPunct="1"/>
            <a:r>
              <a:rPr lang="en-US" altLang="en-US" sz="1800">
                <a:solidFill>
                  <a:srgbClr val="000000"/>
                </a:solidFill>
                <a:latin typeface="Calibri" panose="020F0502020204030204" pitchFamily="34" charset="0"/>
              </a:rPr>
              <a:t>Compressed Cache Line</a:t>
            </a:r>
          </a:p>
        </p:txBody>
      </p:sp>
      <p:sp>
        <p:nvSpPr>
          <p:cNvPr id="59" name="Rounded Rectangle 58"/>
          <p:cNvSpPr/>
          <p:nvPr/>
        </p:nvSpPr>
        <p:spPr>
          <a:xfrm>
            <a:off x="2057400" y="4495800"/>
            <a:ext cx="2514600" cy="990600"/>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anchor="ct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571500" indent="-57150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1" eaLnBrk="1" hangingPunct="1">
              <a:buClr>
                <a:srgbClr val="000000"/>
              </a:buClr>
              <a:buSzPct val="100000"/>
            </a:pPr>
            <a:r>
              <a:rPr lang="en-US" altLang="en-US" sz="2800" b="1">
                <a:solidFill>
                  <a:srgbClr val="2A55D6"/>
                </a:solidFill>
                <a:latin typeface="Calibri" panose="020F0502020204030204" pitchFamily="34" charset="0"/>
              </a:rPr>
              <a:t>20 bytes saved</a:t>
            </a:r>
            <a:endParaRPr lang="en-US" altLang="en-US" sz="2800" b="1">
              <a:solidFill>
                <a:srgbClr val="000000"/>
              </a:solidFill>
              <a:latin typeface="Calibri" panose="020F0502020204030204" pitchFamily="34" charset="0"/>
            </a:endParaRPr>
          </a:p>
        </p:txBody>
      </p:sp>
      <p:sp>
        <p:nvSpPr>
          <p:cNvPr id="48" name="Rounded Rectangle 47"/>
          <p:cNvSpPr/>
          <p:nvPr/>
        </p:nvSpPr>
        <p:spPr>
          <a:xfrm>
            <a:off x="514350" y="4419600"/>
            <a:ext cx="3810000" cy="1143000"/>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anchor="ct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571500" indent="-57150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1" eaLnBrk="1" hangingPunct="1">
              <a:buClr>
                <a:srgbClr val="000000"/>
              </a:buClr>
              <a:buSzPct val="100000"/>
            </a:pPr>
            <a:r>
              <a:rPr lang="en-US" altLang="en-US" sz="2800" b="1">
                <a:solidFill>
                  <a:srgbClr val="009900"/>
                </a:solidFill>
                <a:latin typeface="Calibri" panose="020F0502020204030204" pitchFamily="34" charset="0"/>
                <a:sym typeface="Wingdings" panose="05000000000000000000" pitchFamily="2" charset="2"/>
              </a:rPr>
              <a:t></a:t>
            </a:r>
            <a:r>
              <a:rPr lang="en-US" altLang="en-US" sz="2800" b="1">
                <a:solidFill>
                  <a:srgbClr val="000000"/>
                </a:solidFill>
                <a:latin typeface="Calibri" panose="020F0502020204030204" pitchFamily="34" charset="0"/>
              </a:rPr>
              <a:t> Fast Decompression: </a:t>
            </a:r>
            <a:r>
              <a:rPr lang="en-US" altLang="en-US">
                <a:solidFill>
                  <a:srgbClr val="000000"/>
                </a:solidFill>
                <a:latin typeface="Calibri" panose="020F0502020204030204" pitchFamily="34" charset="0"/>
              </a:rPr>
              <a:t>vector addition</a:t>
            </a:r>
            <a:endParaRPr lang="en-US" altLang="en-US" b="1">
              <a:solidFill>
                <a:srgbClr val="000000"/>
              </a:solidFill>
              <a:latin typeface="Calibri" panose="020F0502020204030204" pitchFamily="34" charset="0"/>
            </a:endParaRPr>
          </a:p>
        </p:txBody>
      </p:sp>
      <p:sp>
        <p:nvSpPr>
          <p:cNvPr id="49" name="Rounded Rectangle 48"/>
          <p:cNvSpPr/>
          <p:nvPr/>
        </p:nvSpPr>
        <p:spPr>
          <a:xfrm>
            <a:off x="4830763" y="4427538"/>
            <a:ext cx="4076700" cy="1143000"/>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anchor="ct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571500" indent="-57150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1" eaLnBrk="1" hangingPunct="1">
              <a:buClr>
                <a:srgbClr val="000000"/>
              </a:buClr>
              <a:buSzPct val="100000"/>
            </a:pPr>
            <a:r>
              <a:rPr lang="en-US" altLang="en-US" sz="2800" b="1">
                <a:solidFill>
                  <a:srgbClr val="009900"/>
                </a:solidFill>
                <a:latin typeface="Calibri" panose="020F0502020204030204" pitchFamily="34" charset="0"/>
                <a:sym typeface="Wingdings" panose="05000000000000000000" pitchFamily="2" charset="2"/>
              </a:rPr>
              <a:t></a:t>
            </a:r>
            <a:r>
              <a:rPr lang="en-US" altLang="en-US" sz="2800" b="1">
                <a:solidFill>
                  <a:srgbClr val="000000"/>
                </a:solidFill>
                <a:latin typeface="Calibri" panose="020F0502020204030204" pitchFamily="34" charset="0"/>
              </a:rPr>
              <a:t> Simple Hardware: </a:t>
            </a:r>
          </a:p>
          <a:p>
            <a:pPr lvl="1" eaLnBrk="1" hangingPunct="1">
              <a:buClr>
                <a:srgbClr val="000000"/>
              </a:buClr>
              <a:buSzPct val="100000"/>
            </a:pPr>
            <a:r>
              <a:rPr lang="en-US" altLang="en-US" sz="2800">
                <a:solidFill>
                  <a:srgbClr val="000000"/>
                </a:solidFill>
                <a:latin typeface="Calibri" panose="020F0502020204030204" pitchFamily="34" charset="0"/>
              </a:rPr>
              <a:t>    </a:t>
            </a:r>
            <a:r>
              <a:rPr lang="en-US" altLang="en-US">
                <a:solidFill>
                  <a:srgbClr val="000000"/>
                </a:solidFill>
                <a:latin typeface="Calibri" panose="020F0502020204030204" pitchFamily="34" charset="0"/>
              </a:rPr>
              <a:t>arithmetic and comparison</a:t>
            </a:r>
            <a:endParaRPr lang="en-US" altLang="en-US" b="1">
              <a:solidFill>
                <a:srgbClr val="000000"/>
              </a:solidFill>
              <a:latin typeface="Calibri" panose="020F0502020204030204" pitchFamily="34" charset="0"/>
            </a:endParaRPr>
          </a:p>
        </p:txBody>
      </p:sp>
      <p:sp>
        <p:nvSpPr>
          <p:cNvPr id="50" name="Rounded Rectangle 49"/>
          <p:cNvSpPr/>
          <p:nvPr/>
        </p:nvSpPr>
        <p:spPr>
          <a:xfrm>
            <a:off x="1905000" y="5715000"/>
            <a:ext cx="5410200" cy="990600"/>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anchor="ct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571500" indent="-57150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1" eaLnBrk="1" hangingPunct="1">
              <a:buClr>
                <a:srgbClr val="000000"/>
              </a:buClr>
              <a:buSzPct val="100000"/>
            </a:pPr>
            <a:r>
              <a:rPr lang="en-US" altLang="en-US" sz="2800" b="1">
                <a:solidFill>
                  <a:srgbClr val="009900"/>
                </a:solidFill>
                <a:latin typeface="Calibri" panose="020F0502020204030204" pitchFamily="34" charset="0"/>
                <a:sym typeface="Wingdings" panose="05000000000000000000" pitchFamily="2" charset="2"/>
              </a:rPr>
              <a:t> </a:t>
            </a:r>
            <a:r>
              <a:rPr lang="en-US" altLang="en-US" sz="2800" b="1">
                <a:solidFill>
                  <a:srgbClr val="000000"/>
                </a:solidFill>
                <a:latin typeface="Calibri" panose="020F0502020204030204" pitchFamily="34" charset="0"/>
              </a:rPr>
              <a:t>Effective: </a:t>
            </a:r>
            <a:r>
              <a:rPr lang="en-US" altLang="en-US">
                <a:solidFill>
                  <a:srgbClr val="000000"/>
                </a:solidFill>
                <a:latin typeface="Calibri" panose="020F0502020204030204" pitchFamily="34" charset="0"/>
              </a:rPr>
              <a:t>good compression ratio</a:t>
            </a:r>
            <a:endParaRPr lang="en-US" altLang="en-US" b="1">
              <a:solidFill>
                <a:srgbClr val="000000"/>
              </a:solidFill>
              <a:latin typeface="Calibri" panose="020F0502020204030204" pitchFamily="34" charset="0"/>
            </a:endParaRPr>
          </a:p>
        </p:txBody>
      </p:sp>
      <p:cxnSp>
        <p:nvCxnSpPr>
          <p:cNvPr id="61" name="Straight Arrow Connector 60"/>
          <p:cNvCxnSpPr>
            <a:stCxn id="8" idx="2"/>
            <a:endCxn id="38" idx="0"/>
          </p:cNvCxnSpPr>
          <p:nvPr/>
        </p:nvCxnSpPr>
        <p:spPr>
          <a:xfrm>
            <a:off x="2819400" y="2503488"/>
            <a:ext cx="342900" cy="9144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28" idx="0"/>
            <a:endCxn id="32" idx="0"/>
          </p:cNvCxnSpPr>
          <p:nvPr/>
        </p:nvCxnSpPr>
        <p:spPr>
          <a:xfrm>
            <a:off x="990600" y="2503488"/>
            <a:ext cx="1333500" cy="9144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9" idx="2"/>
            <a:endCxn id="43" idx="0"/>
          </p:cNvCxnSpPr>
          <p:nvPr/>
        </p:nvCxnSpPr>
        <p:spPr>
          <a:xfrm flipH="1">
            <a:off x="4000500" y="2503488"/>
            <a:ext cx="647700" cy="9144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endCxn id="54" idx="0"/>
          </p:cNvCxnSpPr>
          <p:nvPr/>
        </p:nvCxnSpPr>
        <p:spPr>
          <a:xfrm flipH="1">
            <a:off x="5676900" y="2503488"/>
            <a:ext cx="2552700" cy="9144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path" presetSubtype="0" accel="50000" decel="50000" fill="hold" grpId="0" nodeType="clickEffect">
                                  <p:stCondLst>
                                    <p:cond delay="0"/>
                                  </p:stCondLst>
                                  <p:childTnLst>
                                    <p:animMotion origin="layout" path="M -3.33333E-6 1.22194E-6 L -3.33333E-6 0.12775 " pathEditMode="relative" rAng="0" ptsTypes="AA">
                                      <p:cBhvr>
                                        <p:cTn id="11" dur="2000" fill="hold"/>
                                        <p:tgtEl>
                                          <p:spTgt spid="28"/>
                                        </p:tgtEl>
                                        <p:attrNameLst>
                                          <p:attrName>ppt_x</p:attrName>
                                          <p:attrName>ppt_y</p:attrName>
                                        </p:attrNameLst>
                                      </p:cBhvr>
                                      <p:rCtr x="0" y="64"/>
                                    </p:animMotion>
                                  </p:childTnLst>
                                </p:cTn>
                              </p:par>
                            </p:childTnLst>
                          </p:cTn>
                        </p:par>
                        <p:par>
                          <p:cTn id="12" fill="hold" nodeType="afterGroup">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linds(horizontal)">
                                      <p:cBhvr>
                                        <p:cTn id="15" dur="500"/>
                                        <p:tgtEl>
                                          <p:spTgt spid="2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mph" presetSubtype="1" grpId="0" nodeType="clickEffect">
                                  <p:stCondLst>
                                    <p:cond delay="0"/>
                                  </p:stCondLst>
                                  <p:childTnLst>
                                    <p:set>
                                      <p:cBhvr override="childStyle">
                                        <p:cTn id="19" dur="indefinite"/>
                                        <p:tgtEl>
                                          <p:spTgt spid="6"/>
                                        </p:tgtEl>
                                        <p:attrNameLst>
                                          <p:attrName>style.fontStyle</p:attrName>
                                        </p:attrNameLst>
                                      </p:cBhvr>
                                      <p:to>
                                        <p:strVal val="normal"/>
                                      </p:to>
                                    </p:set>
                                    <p:set>
                                      <p:cBhvr override="childStyle">
                                        <p:cTn id="20" dur="indefinite"/>
                                        <p:tgtEl>
                                          <p:spTgt spid="6"/>
                                        </p:tgtEl>
                                        <p:attrNameLst>
                                          <p:attrName>style.fontWeight</p:attrName>
                                        </p:attrNameLst>
                                      </p:cBhvr>
                                      <p:to>
                                        <p:strVal val="bold"/>
                                      </p:to>
                                    </p:set>
                                    <p:set>
                                      <p:cBhvr override="childStyle">
                                        <p:cTn id="21" dur="indefinite"/>
                                        <p:tgtEl>
                                          <p:spTgt spid="6"/>
                                        </p:tgtEl>
                                        <p:attrNameLst>
                                          <p:attrName>style.textDecorationUnderline</p:attrName>
                                        </p:attrNameLst>
                                      </p:cBhvr>
                                      <p:to>
                                        <p:strVal val="fals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mph" presetSubtype="1" grpId="2" nodeType="clickEffect">
                                  <p:stCondLst>
                                    <p:cond delay="0"/>
                                  </p:stCondLst>
                                  <p:endCondLst>
                                    <p:cond evt="onNext" delay="0">
                                      <p:tgtEl>
                                        <p:sldTgt/>
                                      </p:tgtEl>
                                    </p:cond>
                                  </p:endCondLst>
                                  <p:childTnLst>
                                    <p:set>
                                      <p:cBhvr override="childStyle">
                                        <p:cTn id="25" dur="indefinite"/>
                                        <p:tgtEl>
                                          <p:spTgt spid="28"/>
                                        </p:tgtEl>
                                        <p:attrNameLst>
                                          <p:attrName>style.fontStyle</p:attrName>
                                        </p:attrNameLst>
                                      </p:cBhvr>
                                      <p:to>
                                        <p:strVal val="normal"/>
                                      </p:to>
                                    </p:set>
                                    <p:set>
                                      <p:cBhvr override="childStyle">
                                        <p:cTn id="26" dur="indefinite"/>
                                        <p:tgtEl>
                                          <p:spTgt spid="28"/>
                                        </p:tgtEl>
                                        <p:attrNameLst>
                                          <p:attrName>style.fontWeight</p:attrName>
                                        </p:attrNameLst>
                                      </p:cBhvr>
                                      <p:to>
                                        <p:strVal val="bold"/>
                                      </p:to>
                                    </p:set>
                                    <p:set>
                                      <p:cBhvr override="childStyle">
                                        <p:cTn id="27" dur="indefinite"/>
                                        <p:tgtEl>
                                          <p:spTgt spid="28"/>
                                        </p:tgtEl>
                                        <p:attrNameLst>
                                          <p:attrName>style.textDecorationUnderline</p:attrName>
                                        </p:attrNameLst>
                                      </p:cBhvr>
                                      <p:to>
                                        <p:strVal val="fals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65"/>
                                        </p:tgtEl>
                                        <p:attrNameLst>
                                          <p:attrName>style.visibility</p:attrName>
                                        </p:attrNameLst>
                                      </p:cBhvr>
                                      <p:to>
                                        <p:strVal val="visible"/>
                                      </p:to>
                                    </p:set>
                                  </p:childTnLst>
                                </p:cTn>
                              </p:par>
                              <p:par>
                                <p:cTn id="32" presetID="3" presetClass="entr" presetSubtype="1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blinds(horizontal)">
                                      <p:cBhvr>
                                        <p:cTn id="34" dur="500"/>
                                        <p:tgtEl>
                                          <p:spTgt spid="32"/>
                                        </p:tgtEl>
                                      </p:cBhvr>
                                    </p:animEffect>
                                  </p:childTnLst>
                                </p:cTn>
                              </p:par>
                              <p:par>
                                <p:cTn id="35" presetID="3" presetClass="entr" presetSubtype="1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linds(horizontal)">
                                      <p:cBhvr>
                                        <p:cTn id="37" dur="500"/>
                                        <p:tgtEl>
                                          <p:spTgt spid="33"/>
                                        </p:tgtEl>
                                      </p:cBhvr>
                                    </p:animEffect>
                                  </p:childTnLst>
                                </p:cTn>
                              </p:par>
                              <p:par>
                                <p:cTn id="38" presetID="3" presetClass="entr" presetSubtype="1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blinds(horizontal)">
                                      <p:cBhvr>
                                        <p:cTn id="40" dur="500"/>
                                        <p:tgtEl>
                                          <p:spTgt spid="34"/>
                                        </p:tgtEl>
                                      </p:cBhvr>
                                    </p:animEffect>
                                  </p:childTnLst>
                                </p:cTn>
                              </p:par>
                              <p:par>
                                <p:cTn id="41" presetID="3" presetClass="entr" presetSubtype="1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blinds(horizontal)">
                                      <p:cBhvr>
                                        <p:cTn id="43" dur="500"/>
                                        <p:tgtEl>
                                          <p:spTgt spid="36"/>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blinds(horizontal)">
                                      <p:cBhvr>
                                        <p:cTn id="46" dur="500"/>
                                        <p:tgtEl>
                                          <p:spTgt spid="3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 presetClass="emph" presetSubtype="1" grpId="0" nodeType="clickEffect">
                                  <p:stCondLst>
                                    <p:cond delay="0"/>
                                  </p:stCondLst>
                                  <p:childTnLst>
                                    <p:set>
                                      <p:cBhvr override="childStyle">
                                        <p:cTn id="50" dur="indefinite"/>
                                        <p:tgtEl>
                                          <p:spTgt spid="8"/>
                                        </p:tgtEl>
                                        <p:attrNameLst>
                                          <p:attrName>style.fontStyle</p:attrName>
                                        </p:attrNameLst>
                                      </p:cBhvr>
                                      <p:to>
                                        <p:strVal val="normal"/>
                                      </p:to>
                                    </p:set>
                                    <p:set>
                                      <p:cBhvr override="childStyle">
                                        <p:cTn id="51" dur="indefinite"/>
                                        <p:tgtEl>
                                          <p:spTgt spid="8"/>
                                        </p:tgtEl>
                                        <p:attrNameLst>
                                          <p:attrName>style.fontWeight</p:attrName>
                                        </p:attrNameLst>
                                      </p:cBhvr>
                                      <p:to>
                                        <p:strVal val="bold"/>
                                      </p:to>
                                    </p:set>
                                    <p:set>
                                      <p:cBhvr override="childStyle">
                                        <p:cTn id="52" dur="indefinite"/>
                                        <p:tgtEl>
                                          <p:spTgt spid="8"/>
                                        </p:tgtEl>
                                        <p:attrNameLst>
                                          <p:attrName>style.textDecorationUnderline</p:attrName>
                                        </p:attrNameLst>
                                      </p:cBhvr>
                                      <p:to>
                                        <p:strVal val="fals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mph" presetSubtype="1" grpId="3" nodeType="clickEffect">
                                  <p:stCondLst>
                                    <p:cond delay="0"/>
                                  </p:stCondLst>
                                  <p:endCondLst>
                                    <p:cond evt="onNext" delay="0">
                                      <p:tgtEl>
                                        <p:sldTgt/>
                                      </p:tgtEl>
                                    </p:cond>
                                  </p:endCondLst>
                                  <p:childTnLst>
                                    <p:set>
                                      <p:cBhvr override="childStyle">
                                        <p:cTn id="56" dur="indefinite"/>
                                        <p:tgtEl>
                                          <p:spTgt spid="28"/>
                                        </p:tgtEl>
                                        <p:attrNameLst>
                                          <p:attrName>style.fontStyle</p:attrName>
                                        </p:attrNameLst>
                                      </p:cBhvr>
                                      <p:to>
                                        <p:strVal val="normal"/>
                                      </p:to>
                                    </p:set>
                                    <p:set>
                                      <p:cBhvr override="childStyle">
                                        <p:cTn id="57" dur="indefinite"/>
                                        <p:tgtEl>
                                          <p:spTgt spid="28"/>
                                        </p:tgtEl>
                                        <p:attrNameLst>
                                          <p:attrName>style.fontWeight</p:attrName>
                                        </p:attrNameLst>
                                      </p:cBhvr>
                                      <p:to>
                                        <p:strVal val="bold"/>
                                      </p:to>
                                    </p:set>
                                    <p:set>
                                      <p:cBhvr override="childStyle">
                                        <p:cTn id="58" dur="indefinite"/>
                                        <p:tgtEl>
                                          <p:spTgt spid="28"/>
                                        </p:tgtEl>
                                        <p:attrNameLst>
                                          <p:attrName>style.textDecorationUnderline</p:attrName>
                                        </p:attrNameLst>
                                      </p:cBhvr>
                                      <p:to>
                                        <p:strVal val="false"/>
                                      </p:to>
                                    </p:set>
                                  </p:childTnLst>
                                </p:cTn>
                              </p:par>
                              <p:par>
                                <p:cTn id="59" presetID="1" presetClass="entr" presetSubtype="0" fill="hold" nodeType="withEffect">
                                  <p:stCondLst>
                                    <p:cond delay="0"/>
                                  </p:stCondLst>
                                  <p:childTnLst>
                                    <p:set>
                                      <p:cBhvr>
                                        <p:cTn id="60" dur="1" fill="hold">
                                          <p:stCondLst>
                                            <p:cond delay="0"/>
                                          </p:stCondLst>
                                        </p:cTn>
                                        <p:tgtEl>
                                          <p:spTgt spid="61"/>
                                        </p:tgtEl>
                                        <p:attrNameLst>
                                          <p:attrName>style.visibility</p:attrName>
                                        </p:attrNameLst>
                                      </p:cBhvr>
                                      <p:to>
                                        <p:strVal val="visible"/>
                                      </p:to>
                                    </p:set>
                                  </p:childTnLst>
                                </p:cTn>
                              </p:par>
                              <p:par>
                                <p:cTn id="61" presetID="3" presetClass="entr" presetSubtype="1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blinds(horizontal)">
                                      <p:cBhvr>
                                        <p:cTn id="63" dur="500"/>
                                        <p:tgtEl>
                                          <p:spTgt spid="38"/>
                                        </p:tgtEl>
                                      </p:cBhvr>
                                    </p:animEffect>
                                  </p:childTnLst>
                                </p:cTn>
                              </p:par>
                              <p:par>
                                <p:cTn id="64" presetID="3" presetClass="entr" presetSubtype="10" fill="hold"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blinds(horizontal)">
                                      <p:cBhvr>
                                        <p:cTn id="66" dur="500"/>
                                        <p:tgtEl>
                                          <p:spTgt spid="39"/>
                                        </p:tgtEl>
                                      </p:cBhvr>
                                    </p:animEffect>
                                  </p:childTnLst>
                                </p:cTn>
                              </p:par>
                              <p:par>
                                <p:cTn id="67" presetID="3" presetClass="entr" presetSubtype="10" fill="hold" nodeType="with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blinds(horizontal)">
                                      <p:cBhvr>
                                        <p:cTn id="69" dur="500"/>
                                        <p:tgtEl>
                                          <p:spTgt spid="40"/>
                                        </p:tgtEl>
                                      </p:cBhvr>
                                    </p:animEffect>
                                  </p:childTnLst>
                                </p:cTn>
                              </p:par>
                              <p:par>
                                <p:cTn id="70" presetID="3" presetClass="entr" presetSubtype="10" fill="hold" nodeType="with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blinds(horizontal)">
                                      <p:cBhvr>
                                        <p:cTn id="72" dur="500"/>
                                        <p:tgtEl>
                                          <p:spTgt spid="41"/>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blinds(horizontal)">
                                      <p:cBhvr>
                                        <p:cTn id="75" dur="500"/>
                                        <p:tgtEl>
                                          <p:spTgt spid="42"/>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5" presetClass="emph" presetSubtype="1" grpId="0" nodeType="clickEffect">
                                  <p:stCondLst>
                                    <p:cond delay="0"/>
                                  </p:stCondLst>
                                  <p:childTnLst>
                                    <p:set>
                                      <p:cBhvr override="childStyle">
                                        <p:cTn id="79" dur="indefinite"/>
                                        <p:tgtEl>
                                          <p:spTgt spid="9"/>
                                        </p:tgtEl>
                                        <p:attrNameLst>
                                          <p:attrName>style.fontStyle</p:attrName>
                                        </p:attrNameLst>
                                      </p:cBhvr>
                                      <p:to>
                                        <p:strVal val="normal"/>
                                      </p:to>
                                    </p:set>
                                    <p:set>
                                      <p:cBhvr override="childStyle">
                                        <p:cTn id="80" dur="indefinite"/>
                                        <p:tgtEl>
                                          <p:spTgt spid="9"/>
                                        </p:tgtEl>
                                        <p:attrNameLst>
                                          <p:attrName>style.fontWeight</p:attrName>
                                        </p:attrNameLst>
                                      </p:cBhvr>
                                      <p:to>
                                        <p:strVal val="bold"/>
                                      </p:to>
                                    </p:set>
                                    <p:set>
                                      <p:cBhvr override="childStyle">
                                        <p:cTn id="81" dur="indefinite"/>
                                        <p:tgtEl>
                                          <p:spTgt spid="9"/>
                                        </p:tgtEl>
                                        <p:attrNameLst>
                                          <p:attrName>style.textDecorationUnderline</p:attrName>
                                        </p:attrNameLst>
                                      </p:cBhvr>
                                      <p:to>
                                        <p:strVal val="false"/>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5" presetClass="emph" presetSubtype="1" grpId="4" nodeType="clickEffect">
                                  <p:stCondLst>
                                    <p:cond delay="0"/>
                                  </p:stCondLst>
                                  <p:endCondLst>
                                    <p:cond evt="onNext" delay="0">
                                      <p:tgtEl>
                                        <p:sldTgt/>
                                      </p:tgtEl>
                                    </p:cond>
                                  </p:endCondLst>
                                  <p:childTnLst>
                                    <p:set>
                                      <p:cBhvr override="childStyle">
                                        <p:cTn id="85" dur="indefinite"/>
                                        <p:tgtEl>
                                          <p:spTgt spid="28"/>
                                        </p:tgtEl>
                                        <p:attrNameLst>
                                          <p:attrName>style.fontStyle</p:attrName>
                                        </p:attrNameLst>
                                      </p:cBhvr>
                                      <p:to>
                                        <p:strVal val="normal"/>
                                      </p:to>
                                    </p:set>
                                    <p:set>
                                      <p:cBhvr override="childStyle">
                                        <p:cTn id="86" dur="indefinite"/>
                                        <p:tgtEl>
                                          <p:spTgt spid="28"/>
                                        </p:tgtEl>
                                        <p:attrNameLst>
                                          <p:attrName>style.fontWeight</p:attrName>
                                        </p:attrNameLst>
                                      </p:cBhvr>
                                      <p:to>
                                        <p:strVal val="bold"/>
                                      </p:to>
                                    </p:set>
                                    <p:set>
                                      <p:cBhvr override="childStyle">
                                        <p:cTn id="87" dur="indefinite"/>
                                        <p:tgtEl>
                                          <p:spTgt spid="28"/>
                                        </p:tgtEl>
                                        <p:attrNameLst>
                                          <p:attrName>style.textDecorationUnderline</p:attrName>
                                        </p:attrNameLst>
                                      </p:cBhvr>
                                      <p:to>
                                        <p:strVal val="false"/>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1" presetClass="entr" presetSubtype="0" fill="hold" nodeType="clickEffect">
                                  <p:stCondLst>
                                    <p:cond delay="0"/>
                                  </p:stCondLst>
                                  <p:childTnLst>
                                    <p:set>
                                      <p:cBhvr>
                                        <p:cTn id="91" dur="1" fill="hold">
                                          <p:stCondLst>
                                            <p:cond delay="0"/>
                                          </p:stCondLst>
                                        </p:cTn>
                                        <p:tgtEl>
                                          <p:spTgt spid="69"/>
                                        </p:tgtEl>
                                        <p:attrNameLst>
                                          <p:attrName>style.visibility</p:attrName>
                                        </p:attrNameLst>
                                      </p:cBhvr>
                                      <p:to>
                                        <p:strVal val="visible"/>
                                      </p:to>
                                    </p:set>
                                  </p:childTnLst>
                                </p:cTn>
                              </p:par>
                              <p:par>
                                <p:cTn id="92" presetID="3" presetClass="entr" presetSubtype="10" fill="hold" nodeType="with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blinds(horizontal)">
                                      <p:cBhvr>
                                        <p:cTn id="94" dur="500"/>
                                        <p:tgtEl>
                                          <p:spTgt spid="43"/>
                                        </p:tgtEl>
                                      </p:cBhvr>
                                    </p:animEffect>
                                  </p:childTnLst>
                                </p:cTn>
                              </p:par>
                              <p:par>
                                <p:cTn id="95" presetID="3" presetClass="entr" presetSubtype="10" fill="hold" nodeType="with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blinds(horizontal)">
                                      <p:cBhvr>
                                        <p:cTn id="97" dur="500"/>
                                        <p:tgtEl>
                                          <p:spTgt spid="44"/>
                                        </p:tgtEl>
                                      </p:cBhvr>
                                    </p:animEffect>
                                  </p:childTnLst>
                                </p:cTn>
                              </p:par>
                              <p:par>
                                <p:cTn id="98" presetID="3" presetClass="entr" presetSubtype="10" fill="hold"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blinds(horizontal)">
                                      <p:cBhvr>
                                        <p:cTn id="100" dur="500"/>
                                        <p:tgtEl>
                                          <p:spTgt spid="45"/>
                                        </p:tgtEl>
                                      </p:cBhvr>
                                    </p:animEffect>
                                  </p:childTnLst>
                                </p:cTn>
                              </p:par>
                              <p:par>
                                <p:cTn id="101" presetID="3" presetClass="entr" presetSubtype="10" fill="hold" nodeType="with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blinds(horizontal)">
                                      <p:cBhvr>
                                        <p:cTn id="103" dur="500"/>
                                        <p:tgtEl>
                                          <p:spTgt spid="46"/>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47"/>
                                        </p:tgtEl>
                                        <p:attrNameLst>
                                          <p:attrName>style.visibility</p:attrName>
                                        </p:attrNameLst>
                                      </p:cBhvr>
                                      <p:to>
                                        <p:strVal val="visible"/>
                                      </p:to>
                                    </p:set>
                                    <p:animEffect transition="in" filter="blinds(horizontal)">
                                      <p:cBhvr>
                                        <p:cTn id="106" dur="500"/>
                                        <p:tgtEl>
                                          <p:spTgt spid="47"/>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53"/>
                                        </p:tgtEl>
                                        <p:attrNameLst>
                                          <p:attrName>style.visibility</p:attrName>
                                        </p:attrNameLst>
                                      </p:cBhvr>
                                      <p:to>
                                        <p:strVal val="visible"/>
                                      </p:to>
                                    </p:set>
                                    <p:animEffect transition="in" filter="blinds(horizontal)">
                                      <p:cBhvr>
                                        <p:cTn id="111" dur="500"/>
                                        <p:tgtEl>
                                          <p:spTgt spid="53"/>
                                        </p:tgtEl>
                                      </p:cBhvr>
                                    </p:animEffect>
                                  </p:childTnLst>
                                </p:cTn>
                              </p:par>
                              <p:par>
                                <p:cTn id="112" presetID="1" presetClass="entr" presetSubtype="0" fill="hold" nodeType="withEffect">
                                  <p:stCondLst>
                                    <p:cond delay="0"/>
                                  </p:stCondLst>
                                  <p:childTnLst>
                                    <p:set>
                                      <p:cBhvr>
                                        <p:cTn id="113" dur="1" fill="hold">
                                          <p:stCondLst>
                                            <p:cond delay="0"/>
                                          </p:stCondLst>
                                        </p:cTn>
                                        <p:tgtEl>
                                          <p:spTgt spid="72"/>
                                        </p:tgtEl>
                                        <p:attrNameLst>
                                          <p:attrName>style.visibility</p:attrName>
                                        </p:attrNameLst>
                                      </p:cBhvr>
                                      <p:to>
                                        <p:strVal val="visible"/>
                                      </p:to>
                                    </p:set>
                                  </p:childTnLst>
                                </p:cTn>
                              </p:par>
                              <p:par>
                                <p:cTn id="114" presetID="3" presetClass="entr" presetSubtype="10" fill="hold" grpId="0" nodeType="withEffect">
                                  <p:stCondLst>
                                    <p:cond delay="0"/>
                                  </p:stCondLst>
                                  <p:childTnLst>
                                    <p:set>
                                      <p:cBhvr>
                                        <p:cTn id="115" dur="1" fill="hold">
                                          <p:stCondLst>
                                            <p:cond delay="0"/>
                                          </p:stCondLst>
                                        </p:cTn>
                                        <p:tgtEl>
                                          <p:spTgt spid="54"/>
                                        </p:tgtEl>
                                        <p:attrNameLst>
                                          <p:attrName>style.visibility</p:attrName>
                                        </p:attrNameLst>
                                      </p:cBhvr>
                                      <p:to>
                                        <p:strVal val="visible"/>
                                      </p:to>
                                    </p:set>
                                    <p:animEffect transition="in" filter="blinds(horizontal)">
                                      <p:cBhvr>
                                        <p:cTn id="116" dur="500"/>
                                        <p:tgtEl>
                                          <p:spTgt spid="54"/>
                                        </p:tgtEl>
                                      </p:cBhvr>
                                    </p:animEffect>
                                  </p:childTnLst>
                                </p:cTn>
                              </p:par>
                              <p:par>
                                <p:cTn id="117" presetID="3" presetClass="entr" presetSubtype="10" fill="hold" grpId="0" nodeType="withEffect">
                                  <p:stCondLst>
                                    <p:cond delay="0"/>
                                  </p:stCondLst>
                                  <p:childTnLst>
                                    <p:set>
                                      <p:cBhvr>
                                        <p:cTn id="118" dur="1" fill="hold">
                                          <p:stCondLst>
                                            <p:cond delay="0"/>
                                          </p:stCondLst>
                                        </p:cTn>
                                        <p:tgtEl>
                                          <p:spTgt spid="55"/>
                                        </p:tgtEl>
                                        <p:attrNameLst>
                                          <p:attrName>style.visibility</p:attrName>
                                        </p:attrNameLst>
                                      </p:cBhvr>
                                      <p:to>
                                        <p:strVal val="visible"/>
                                      </p:to>
                                    </p:set>
                                    <p:animEffect transition="in" filter="blinds(horizontal)">
                                      <p:cBhvr>
                                        <p:cTn id="119" dur="500"/>
                                        <p:tgtEl>
                                          <p:spTgt spid="55"/>
                                        </p:tgtEl>
                                      </p:cBhvr>
                                    </p:animEffect>
                                  </p:childTnLst>
                                </p:cTn>
                              </p:par>
                              <p:par>
                                <p:cTn id="120" presetID="3" presetClass="entr" presetSubtype="10" fill="hold" grpId="0" nodeType="withEffect">
                                  <p:stCondLst>
                                    <p:cond delay="0"/>
                                  </p:stCondLst>
                                  <p:childTnLst>
                                    <p:set>
                                      <p:cBhvr>
                                        <p:cTn id="121" dur="1" fill="hold">
                                          <p:stCondLst>
                                            <p:cond delay="0"/>
                                          </p:stCondLst>
                                        </p:cTn>
                                        <p:tgtEl>
                                          <p:spTgt spid="57"/>
                                        </p:tgtEl>
                                        <p:attrNameLst>
                                          <p:attrName>style.visibility</p:attrName>
                                        </p:attrNameLst>
                                      </p:cBhvr>
                                      <p:to>
                                        <p:strVal val="visible"/>
                                      </p:to>
                                    </p:set>
                                    <p:animEffect transition="in" filter="blinds(horizontal)">
                                      <p:cBhvr>
                                        <p:cTn id="122" dur="500"/>
                                        <p:tgtEl>
                                          <p:spTgt spid="57"/>
                                        </p:tgtEl>
                                      </p:cBhvr>
                                    </p:animEffect>
                                  </p:childTnLst>
                                </p:cTn>
                              </p:par>
                              <p:par>
                                <p:cTn id="123" presetID="3" presetClass="entr" presetSubtype="10"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blinds(horizontal)">
                                      <p:cBhvr>
                                        <p:cTn id="125" dur="500"/>
                                        <p:tgtEl>
                                          <p:spTgt spid="58"/>
                                        </p:tgtEl>
                                      </p:cBhvr>
                                    </p:animEffect>
                                  </p:childTnLst>
                                </p:cTn>
                              </p:par>
                              <p:par>
                                <p:cTn id="126" presetID="5" presetClass="emph" presetSubtype="1" grpId="0" nodeType="withEffect">
                                  <p:stCondLst>
                                    <p:cond delay="0"/>
                                  </p:stCondLst>
                                  <p:childTnLst>
                                    <p:set>
                                      <p:cBhvr override="childStyle">
                                        <p:cTn id="127" dur="indefinite"/>
                                        <p:tgtEl>
                                          <p:spTgt spid="11"/>
                                        </p:tgtEl>
                                        <p:attrNameLst>
                                          <p:attrName>style.fontStyle</p:attrName>
                                        </p:attrNameLst>
                                      </p:cBhvr>
                                      <p:to>
                                        <p:strVal val="normal"/>
                                      </p:to>
                                    </p:set>
                                    <p:set>
                                      <p:cBhvr override="childStyle">
                                        <p:cTn id="128" dur="indefinite"/>
                                        <p:tgtEl>
                                          <p:spTgt spid="11"/>
                                        </p:tgtEl>
                                        <p:attrNameLst>
                                          <p:attrName>style.fontWeight</p:attrName>
                                        </p:attrNameLst>
                                      </p:cBhvr>
                                      <p:to>
                                        <p:strVal val="bold"/>
                                      </p:to>
                                    </p:set>
                                    <p:set>
                                      <p:cBhvr override="childStyle">
                                        <p:cTn id="129" dur="indefinite"/>
                                        <p:tgtEl>
                                          <p:spTgt spid="11"/>
                                        </p:tgtEl>
                                        <p:attrNameLst>
                                          <p:attrName>style.textDecorationUnderline</p:attrName>
                                        </p:attrNameLst>
                                      </p:cBhvr>
                                      <p:to>
                                        <p:strVal val="false"/>
                                      </p:to>
                                    </p:se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53" presetClass="entr" presetSubtype="0" fill="hold" grpId="0" nodeType="clickEffect">
                                  <p:stCondLst>
                                    <p:cond delay="0"/>
                                  </p:stCondLst>
                                  <p:childTnLst>
                                    <p:set>
                                      <p:cBhvr>
                                        <p:cTn id="133" dur="1" fill="hold">
                                          <p:stCondLst>
                                            <p:cond delay="0"/>
                                          </p:stCondLst>
                                        </p:cTn>
                                        <p:tgtEl>
                                          <p:spTgt spid="59"/>
                                        </p:tgtEl>
                                        <p:attrNameLst>
                                          <p:attrName>style.visibility</p:attrName>
                                        </p:attrNameLst>
                                      </p:cBhvr>
                                      <p:to>
                                        <p:strVal val="visible"/>
                                      </p:to>
                                    </p:set>
                                    <p:anim calcmode="lin" valueType="num">
                                      <p:cBhvr>
                                        <p:cTn id="134" dur="500" fill="hold"/>
                                        <p:tgtEl>
                                          <p:spTgt spid="59"/>
                                        </p:tgtEl>
                                        <p:attrNameLst>
                                          <p:attrName>ppt_w</p:attrName>
                                        </p:attrNameLst>
                                      </p:cBhvr>
                                      <p:tavLst>
                                        <p:tav tm="0">
                                          <p:val>
                                            <p:fltVal val="0"/>
                                          </p:val>
                                        </p:tav>
                                        <p:tav tm="100000">
                                          <p:val>
                                            <p:strVal val="#ppt_w"/>
                                          </p:val>
                                        </p:tav>
                                      </p:tavLst>
                                    </p:anim>
                                    <p:anim calcmode="lin" valueType="num">
                                      <p:cBhvr>
                                        <p:cTn id="135" dur="500" fill="hold"/>
                                        <p:tgtEl>
                                          <p:spTgt spid="59"/>
                                        </p:tgtEl>
                                        <p:attrNameLst>
                                          <p:attrName>ppt_h</p:attrName>
                                        </p:attrNameLst>
                                      </p:cBhvr>
                                      <p:tavLst>
                                        <p:tav tm="0">
                                          <p:val>
                                            <p:fltVal val="0"/>
                                          </p:val>
                                        </p:tav>
                                        <p:tav tm="100000">
                                          <p:val>
                                            <p:strVal val="#ppt_h"/>
                                          </p:val>
                                        </p:tav>
                                      </p:tavLst>
                                    </p:anim>
                                    <p:animEffect transition="in" filter="fade">
                                      <p:cBhvr>
                                        <p:cTn id="136" dur="500"/>
                                        <p:tgtEl>
                                          <p:spTgt spid="59"/>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3" presetClass="exit" presetSubtype="10" fill="hold" grpId="1" nodeType="clickEffect">
                                  <p:stCondLst>
                                    <p:cond delay="0"/>
                                  </p:stCondLst>
                                  <p:childTnLst>
                                    <p:animEffect transition="out" filter="blinds(horizontal)">
                                      <p:cBhvr>
                                        <p:cTn id="140" dur="500"/>
                                        <p:tgtEl>
                                          <p:spTgt spid="59"/>
                                        </p:tgtEl>
                                      </p:cBhvr>
                                    </p:animEffect>
                                    <p:set>
                                      <p:cBhvr>
                                        <p:cTn id="141" dur="1" fill="hold">
                                          <p:stCondLst>
                                            <p:cond delay="499"/>
                                          </p:stCondLst>
                                        </p:cTn>
                                        <p:tgtEl>
                                          <p:spTgt spid="59"/>
                                        </p:tgtEl>
                                        <p:attrNameLst>
                                          <p:attrName>style.visibility</p:attrName>
                                        </p:attrNameLst>
                                      </p:cBhvr>
                                      <p:to>
                                        <p:strVal val="hidden"/>
                                      </p:to>
                                    </p:se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53" presetClass="entr" presetSubtype="0" fill="hold" grpId="0" nodeType="clickEffect">
                                  <p:stCondLst>
                                    <p:cond delay="0"/>
                                  </p:stCondLst>
                                  <p:childTnLst>
                                    <p:set>
                                      <p:cBhvr>
                                        <p:cTn id="145" dur="1" fill="hold">
                                          <p:stCondLst>
                                            <p:cond delay="0"/>
                                          </p:stCondLst>
                                        </p:cTn>
                                        <p:tgtEl>
                                          <p:spTgt spid="48"/>
                                        </p:tgtEl>
                                        <p:attrNameLst>
                                          <p:attrName>style.visibility</p:attrName>
                                        </p:attrNameLst>
                                      </p:cBhvr>
                                      <p:to>
                                        <p:strVal val="visible"/>
                                      </p:to>
                                    </p:set>
                                    <p:anim calcmode="lin" valueType="num">
                                      <p:cBhvr>
                                        <p:cTn id="146" dur="500" fill="hold"/>
                                        <p:tgtEl>
                                          <p:spTgt spid="48"/>
                                        </p:tgtEl>
                                        <p:attrNameLst>
                                          <p:attrName>ppt_w</p:attrName>
                                        </p:attrNameLst>
                                      </p:cBhvr>
                                      <p:tavLst>
                                        <p:tav tm="0">
                                          <p:val>
                                            <p:fltVal val="0"/>
                                          </p:val>
                                        </p:tav>
                                        <p:tav tm="100000">
                                          <p:val>
                                            <p:strVal val="#ppt_w"/>
                                          </p:val>
                                        </p:tav>
                                      </p:tavLst>
                                    </p:anim>
                                    <p:anim calcmode="lin" valueType="num">
                                      <p:cBhvr>
                                        <p:cTn id="147" dur="500" fill="hold"/>
                                        <p:tgtEl>
                                          <p:spTgt spid="48"/>
                                        </p:tgtEl>
                                        <p:attrNameLst>
                                          <p:attrName>ppt_h</p:attrName>
                                        </p:attrNameLst>
                                      </p:cBhvr>
                                      <p:tavLst>
                                        <p:tav tm="0">
                                          <p:val>
                                            <p:fltVal val="0"/>
                                          </p:val>
                                        </p:tav>
                                        <p:tav tm="100000">
                                          <p:val>
                                            <p:strVal val="#ppt_h"/>
                                          </p:val>
                                        </p:tav>
                                      </p:tavLst>
                                    </p:anim>
                                    <p:animEffect transition="in" filter="fade">
                                      <p:cBhvr>
                                        <p:cTn id="148" dur="500"/>
                                        <p:tgtEl>
                                          <p:spTgt spid="48"/>
                                        </p:tgtEl>
                                      </p:cBhvr>
                                    </p:animEffec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53" presetClass="entr" presetSubtype="0" fill="hold" grpId="0" nodeType="clickEffect">
                                  <p:stCondLst>
                                    <p:cond delay="0"/>
                                  </p:stCondLst>
                                  <p:childTnLst>
                                    <p:set>
                                      <p:cBhvr>
                                        <p:cTn id="152" dur="1" fill="hold">
                                          <p:stCondLst>
                                            <p:cond delay="0"/>
                                          </p:stCondLst>
                                        </p:cTn>
                                        <p:tgtEl>
                                          <p:spTgt spid="49"/>
                                        </p:tgtEl>
                                        <p:attrNameLst>
                                          <p:attrName>style.visibility</p:attrName>
                                        </p:attrNameLst>
                                      </p:cBhvr>
                                      <p:to>
                                        <p:strVal val="visible"/>
                                      </p:to>
                                    </p:set>
                                    <p:anim calcmode="lin" valueType="num">
                                      <p:cBhvr>
                                        <p:cTn id="153" dur="500" fill="hold"/>
                                        <p:tgtEl>
                                          <p:spTgt spid="49"/>
                                        </p:tgtEl>
                                        <p:attrNameLst>
                                          <p:attrName>ppt_w</p:attrName>
                                        </p:attrNameLst>
                                      </p:cBhvr>
                                      <p:tavLst>
                                        <p:tav tm="0">
                                          <p:val>
                                            <p:fltVal val="0"/>
                                          </p:val>
                                        </p:tav>
                                        <p:tav tm="100000">
                                          <p:val>
                                            <p:strVal val="#ppt_w"/>
                                          </p:val>
                                        </p:tav>
                                      </p:tavLst>
                                    </p:anim>
                                    <p:anim calcmode="lin" valueType="num">
                                      <p:cBhvr>
                                        <p:cTn id="154" dur="500" fill="hold"/>
                                        <p:tgtEl>
                                          <p:spTgt spid="49"/>
                                        </p:tgtEl>
                                        <p:attrNameLst>
                                          <p:attrName>ppt_h</p:attrName>
                                        </p:attrNameLst>
                                      </p:cBhvr>
                                      <p:tavLst>
                                        <p:tav tm="0">
                                          <p:val>
                                            <p:fltVal val="0"/>
                                          </p:val>
                                        </p:tav>
                                        <p:tav tm="100000">
                                          <p:val>
                                            <p:strVal val="#ppt_h"/>
                                          </p:val>
                                        </p:tav>
                                      </p:tavLst>
                                    </p:anim>
                                    <p:animEffect transition="in" filter="fade">
                                      <p:cBhvr>
                                        <p:cTn id="155" dur="500"/>
                                        <p:tgtEl>
                                          <p:spTgt spid="49"/>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53" presetClass="entr" presetSubtype="0" fill="hold" grpId="0" nodeType="clickEffect">
                                  <p:stCondLst>
                                    <p:cond delay="0"/>
                                  </p:stCondLst>
                                  <p:childTnLst>
                                    <p:set>
                                      <p:cBhvr>
                                        <p:cTn id="159" dur="1" fill="hold">
                                          <p:stCondLst>
                                            <p:cond delay="0"/>
                                          </p:stCondLst>
                                        </p:cTn>
                                        <p:tgtEl>
                                          <p:spTgt spid="50"/>
                                        </p:tgtEl>
                                        <p:attrNameLst>
                                          <p:attrName>style.visibility</p:attrName>
                                        </p:attrNameLst>
                                      </p:cBhvr>
                                      <p:to>
                                        <p:strVal val="visible"/>
                                      </p:to>
                                    </p:set>
                                    <p:anim calcmode="lin" valueType="num">
                                      <p:cBhvr>
                                        <p:cTn id="160" dur="500" fill="hold"/>
                                        <p:tgtEl>
                                          <p:spTgt spid="50"/>
                                        </p:tgtEl>
                                        <p:attrNameLst>
                                          <p:attrName>ppt_w</p:attrName>
                                        </p:attrNameLst>
                                      </p:cBhvr>
                                      <p:tavLst>
                                        <p:tav tm="0">
                                          <p:val>
                                            <p:fltVal val="0"/>
                                          </p:val>
                                        </p:tav>
                                        <p:tav tm="100000">
                                          <p:val>
                                            <p:strVal val="#ppt_w"/>
                                          </p:val>
                                        </p:tav>
                                      </p:tavLst>
                                    </p:anim>
                                    <p:anim calcmode="lin" valueType="num">
                                      <p:cBhvr>
                                        <p:cTn id="161" dur="500" fill="hold"/>
                                        <p:tgtEl>
                                          <p:spTgt spid="50"/>
                                        </p:tgtEl>
                                        <p:attrNameLst>
                                          <p:attrName>ppt_h</p:attrName>
                                        </p:attrNameLst>
                                      </p:cBhvr>
                                      <p:tavLst>
                                        <p:tav tm="0">
                                          <p:val>
                                            <p:fltVal val="0"/>
                                          </p:val>
                                        </p:tav>
                                        <p:tav tm="100000">
                                          <p:val>
                                            <p:strVal val="#ppt_h"/>
                                          </p:val>
                                        </p:tav>
                                      </p:tavLst>
                                    </p:anim>
                                    <p:animEffect transition="in" filter="fade">
                                      <p:cBhvr>
                                        <p:cTn id="16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28" grpId="0" animBg="1"/>
      <p:bldP spid="28" grpId="1" animBg="1"/>
      <p:bldP spid="28" grpId="2" animBg="1"/>
      <p:bldP spid="28" grpId="3" animBg="1"/>
      <p:bldP spid="28" grpId="4" animBg="1"/>
      <p:bldP spid="29" grpId="0"/>
      <p:bldP spid="32" grpId="0" animBg="1"/>
      <p:bldP spid="37" grpId="0"/>
      <p:bldP spid="38" grpId="0" animBg="1"/>
      <p:bldP spid="42" grpId="0"/>
      <p:bldP spid="47" grpId="0"/>
      <p:bldP spid="53" grpId="0" animBg="1"/>
      <p:bldP spid="54" grpId="0" animBg="1"/>
      <p:bldP spid="55" grpId="0" animBg="1"/>
      <p:bldP spid="57" grpId="0" animBg="1"/>
      <p:bldP spid="58" grpId="0"/>
      <p:bldP spid="59" grpId="0" animBg="1"/>
      <p:bldP spid="59" grpId="1" animBg="1"/>
      <p:bldP spid="48" grpId="0" animBg="1"/>
      <p:bldP spid="49" grpId="0" animBg="1"/>
      <p:bldP spid="50"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3" name="Title 1"/>
          <p:cNvSpPr>
            <a:spLocks noGrp="1"/>
          </p:cNvSpPr>
          <p:nvPr>
            <p:ph type="title"/>
          </p:nvPr>
        </p:nvSpPr>
        <p:spPr>
          <a:xfrm>
            <a:off x="158750" y="125413"/>
            <a:ext cx="8229600" cy="1143000"/>
          </a:xfrm>
        </p:spPr>
        <p:txBody>
          <a:bodyPr/>
          <a:lstStyle/>
          <a:p>
            <a:r>
              <a:rPr lang="en-US" altLang="en-US" smtClean="0"/>
              <a:t>Can We Do Better?</a:t>
            </a:r>
          </a:p>
        </p:txBody>
      </p:sp>
      <p:sp>
        <p:nvSpPr>
          <p:cNvPr id="3" name="Content Placeholder 2"/>
          <p:cNvSpPr>
            <a:spLocks noGrp="1"/>
          </p:cNvSpPr>
          <p:nvPr>
            <p:ph idx="1"/>
          </p:nvPr>
        </p:nvSpPr>
        <p:spPr>
          <a:xfrm>
            <a:off x="323850" y="1125538"/>
            <a:ext cx="8439150" cy="5327650"/>
          </a:xfrm>
        </p:spPr>
        <p:txBody>
          <a:bodyPr>
            <a:normAutofit/>
          </a:bodyPr>
          <a:lstStyle/>
          <a:p>
            <a:pPr>
              <a:lnSpc>
                <a:spcPct val="80000"/>
              </a:lnSpc>
            </a:pPr>
            <a:endParaRPr lang="en-US" altLang="en-US" sz="2300" smtClean="0"/>
          </a:p>
          <a:p>
            <a:pPr>
              <a:lnSpc>
                <a:spcPct val="80000"/>
              </a:lnSpc>
            </a:pPr>
            <a:r>
              <a:rPr lang="en-US" altLang="en-US" sz="2300" smtClean="0"/>
              <a:t>Uncompressible cache line (with a single base): </a:t>
            </a:r>
          </a:p>
          <a:p>
            <a:pPr>
              <a:lnSpc>
                <a:spcPct val="80000"/>
              </a:lnSpc>
              <a:buFont typeface="Wingdings" panose="05000000000000000000" pitchFamily="2" charset="2"/>
              <a:buNone/>
            </a:pPr>
            <a:r>
              <a:rPr lang="en-US" altLang="en-US" sz="2300" b="1" smtClean="0"/>
              <a:t>    </a:t>
            </a:r>
            <a:endParaRPr lang="en-US" altLang="en-US" sz="1900" smtClean="0"/>
          </a:p>
          <a:p>
            <a:pPr lvl="1">
              <a:lnSpc>
                <a:spcPct val="80000"/>
              </a:lnSpc>
            </a:pPr>
            <a:endParaRPr lang="en-US" altLang="en-US" sz="1700" smtClean="0"/>
          </a:p>
          <a:p>
            <a:pPr>
              <a:lnSpc>
                <a:spcPct val="80000"/>
              </a:lnSpc>
            </a:pPr>
            <a:endParaRPr lang="en-US" altLang="en-US" sz="2300" b="1" smtClean="0"/>
          </a:p>
          <a:p>
            <a:pPr>
              <a:lnSpc>
                <a:spcPct val="80000"/>
              </a:lnSpc>
            </a:pPr>
            <a:r>
              <a:rPr lang="en-US" altLang="en-US" sz="2300" b="1" smtClean="0"/>
              <a:t>Key idea: </a:t>
            </a:r>
          </a:p>
          <a:p>
            <a:pPr>
              <a:lnSpc>
                <a:spcPct val="80000"/>
              </a:lnSpc>
              <a:buFont typeface="Wingdings" panose="05000000000000000000" pitchFamily="2" charset="2"/>
              <a:buNone/>
            </a:pPr>
            <a:r>
              <a:rPr lang="en-US" altLang="en-US" sz="2300" smtClean="0"/>
              <a:t>    Use more bases, e.g., two instead of one</a:t>
            </a:r>
          </a:p>
          <a:p>
            <a:pPr>
              <a:lnSpc>
                <a:spcPct val="80000"/>
              </a:lnSpc>
            </a:pPr>
            <a:endParaRPr lang="en-US" altLang="en-US" sz="2300" smtClean="0">
              <a:solidFill>
                <a:srgbClr val="0033CC"/>
              </a:solidFill>
            </a:endParaRPr>
          </a:p>
          <a:p>
            <a:pPr>
              <a:lnSpc>
                <a:spcPct val="80000"/>
              </a:lnSpc>
            </a:pPr>
            <a:r>
              <a:rPr lang="en-US" altLang="en-US" sz="2300" smtClean="0">
                <a:solidFill>
                  <a:srgbClr val="0033CC"/>
                </a:solidFill>
              </a:rPr>
              <a:t>Pro</a:t>
            </a:r>
            <a:r>
              <a:rPr lang="en-US" altLang="en-US" sz="2300" smtClean="0"/>
              <a:t>: </a:t>
            </a:r>
          </a:p>
          <a:p>
            <a:pPr lvl="1">
              <a:lnSpc>
                <a:spcPct val="80000"/>
              </a:lnSpc>
            </a:pPr>
            <a:r>
              <a:rPr lang="en-US" altLang="en-US" sz="2300" smtClean="0"/>
              <a:t>More cache lines can be compressed</a:t>
            </a:r>
          </a:p>
          <a:p>
            <a:pPr>
              <a:lnSpc>
                <a:spcPct val="80000"/>
              </a:lnSpc>
            </a:pPr>
            <a:endParaRPr lang="en-US" altLang="en-US" sz="2300" smtClean="0">
              <a:solidFill>
                <a:srgbClr val="C00000"/>
              </a:solidFill>
            </a:endParaRPr>
          </a:p>
          <a:p>
            <a:pPr>
              <a:lnSpc>
                <a:spcPct val="80000"/>
              </a:lnSpc>
            </a:pPr>
            <a:r>
              <a:rPr lang="en-US" altLang="en-US" sz="2300" smtClean="0">
                <a:solidFill>
                  <a:srgbClr val="C00000"/>
                </a:solidFill>
              </a:rPr>
              <a:t>Cons</a:t>
            </a:r>
            <a:r>
              <a:rPr lang="en-US" altLang="en-US" sz="2300" smtClean="0"/>
              <a:t>:</a:t>
            </a:r>
          </a:p>
          <a:p>
            <a:pPr lvl="1">
              <a:lnSpc>
                <a:spcPct val="80000"/>
              </a:lnSpc>
            </a:pPr>
            <a:r>
              <a:rPr lang="en-US" altLang="en-US" sz="2300" smtClean="0"/>
              <a:t>Unclear how to find these bases efficiently</a:t>
            </a:r>
          </a:p>
          <a:p>
            <a:pPr lvl="1">
              <a:lnSpc>
                <a:spcPct val="80000"/>
              </a:lnSpc>
            </a:pPr>
            <a:r>
              <a:rPr lang="en-US" altLang="en-US" sz="2300" smtClean="0"/>
              <a:t>Higher overhead (due to additional bases)</a:t>
            </a:r>
          </a:p>
        </p:txBody>
      </p:sp>
      <p:sp>
        <p:nvSpPr>
          <p:cNvPr id="663555" name="Slide Number Placeholder 3"/>
          <p:cNvSpPr>
            <a:spLocks noGrp="1"/>
          </p:cNvSpPr>
          <p:nvPr>
            <p:ph type="sldNum" sz="quarter" idx="11"/>
          </p:nvPr>
        </p:nvSpPr>
        <p:spPr>
          <a:xfrm>
            <a:off x="6553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1F3D86F-2DC8-49DE-8C6A-8F950DCF42B9}" type="slidenum">
              <a:rPr lang="en-US" altLang="en-US" sz="1600">
                <a:solidFill>
                  <a:srgbClr val="898989"/>
                </a:solidFill>
                <a:latin typeface="Calibri" panose="020F0502020204030204" pitchFamily="34" charset="0"/>
              </a:rPr>
              <a:pPr eaLnBrk="1" hangingPunct="1"/>
              <a:t>95</a:t>
            </a:fld>
            <a:endParaRPr lang="en-US" altLang="en-US" sz="1600">
              <a:solidFill>
                <a:srgbClr val="898989"/>
              </a:solidFill>
              <a:latin typeface="Calibri" panose="020F0502020204030204" pitchFamily="34" charset="0"/>
            </a:endParaRPr>
          </a:p>
        </p:txBody>
      </p:sp>
      <p:sp>
        <p:nvSpPr>
          <p:cNvPr id="6" name="Rectangle 5"/>
          <p:cNvSpPr/>
          <p:nvPr/>
        </p:nvSpPr>
        <p:spPr>
          <a:xfrm>
            <a:off x="76200" y="2057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rgbClr val="009900"/>
                </a:solidFill>
                <a:latin typeface="Calibri"/>
              </a:rPr>
              <a:t>0x000000</a:t>
            </a:r>
            <a:r>
              <a:rPr lang="en-US" sz="2400" dirty="0">
                <a:solidFill>
                  <a:srgbClr val="009900"/>
                </a:solidFill>
                <a:latin typeface="Calibri"/>
              </a:rPr>
              <a:t>00</a:t>
            </a:r>
          </a:p>
        </p:txBody>
      </p:sp>
      <p:sp>
        <p:nvSpPr>
          <p:cNvPr id="7" name="Rectangle 6"/>
          <p:cNvSpPr/>
          <p:nvPr/>
        </p:nvSpPr>
        <p:spPr>
          <a:xfrm>
            <a:off x="1905000" y="2057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rgbClr val="C00000"/>
                </a:solidFill>
                <a:latin typeface="Calibri"/>
              </a:rPr>
              <a:t>0x09A4</a:t>
            </a:r>
            <a:r>
              <a:rPr lang="en-US" sz="2400" dirty="0">
                <a:solidFill>
                  <a:srgbClr val="C00000"/>
                </a:solidFill>
                <a:latin typeface="Calibri"/>
              </a:rPr>
              <a:t>0178</a:t>
            </a:r>
          </a:p>
        </p:txBody>
      </p:sp>
      <p:sp>
        <p:nvSpPr>
          <p:cNvPr id="8" name="Rectangle 7"/>
          <p:cNvSpPr/>
          <p:nvPr/>
        </p:nvSpPr>
        <p:spPr>
          <a:xfrm>
            <a:off x="3733800" y="2057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rgbClr val="009900"/>
                </a:solidFill>
                <a:latin typeface="Calibri"/>
              </a:rPr>
              <a:t>0x000000</a:t>
            </a:r>
            <a:r>
              <a:rPr lang="en-US" sz="2400" dirty="0">
                <a:solidFill>
                  <a:srgbClr val="009900"/>
                </a:solidFill>
                <a:latin typeface="Calibri"/>
              </a:rPr>
              <a:t>0B</a:t>
            </a:r>
          </a:p>
        </p:txBody>
      </p:sp>
      <p:sp>
        <p:nvSpPr>
          <p:cNvPr id="9" name="Rectangle 8"/>
          <p:cNvSpPr/>
          <p:nvPr/>
        </p:nvSpPr>
        <p:spPr>
          <a:xfrm>
            <a:off x="5562600" y="2057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rgbClr val="C00000"/>
                </a:solidFill>
                <a:latin typeface="Calibri"/>
              </a:rPr>
              <a:t>0x09A4</a:t>
            </a:r>
            <a:r>
              <a:rPr lang="en-US" sz="2400" dirty="0">
                <a:solidFill>
                  <a:srgbClr val="C00000"/>
                </a:solidFill>
                <a:latin typeface="Calibri"/>
              </a:rPr>
              <a:t>A838</a:t>
            </a:r>
          </a:p>
        </p:txBody>
      </p:sp>
      <p:sp>
        <p:nvSpPr>
          <p:cNvPr id="10" name="Rectangle 9"/>
          <p:cNvSpPr/>
          <p:nvPr/>
        </p:nvSpPr>
        <p:spPr>
          <a:xfrm>
            <a:off x="7391400" y="2057400"/>
            <a:ext cx="1600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a:solidFill>
                  <a:srgbClr val="000000"/>
                </a:solidFill>
                <a:latin typeface="Calibri" panose="020F0502020204030204" pitchFamily="34" charset="0"/>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linds(horizontal)">
                                      <p:cBhvr>
                                        <p:cTn id="30" dur="500"/>
                                        <p:tgtEl>
                                          <p:spTgt spid="3">
                                            <p:txEl>
                                              <p:pRg st="5" end="5"/>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linds(horizontal)">
                                      <p:cBhvr>
                                        <p:cTn id="33" dur="500"/>
                                        <p:tgtEl>
                                          <p:spTgt spid="3">
                                            <p:txEl>
                                              <p:pRg st="6" end="6"/>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blinds(horizontal)">
                                      <p:cBhvr>
                                        <p:cTn id="38" dur="500"/>
                                        <p:tgtEl>
                                          <p:spTgt spid="3">
                                            <p:txEl>
                                              <p:pRg st="8" end="8"/>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blinds(horizontal)">
                                      <p:cBhvr>
                                        <p:cTn id="41" dur="500"/>
                                        <p:tgtEl>
                                          <p:spTgt spid="3">
                                            <p:txEl>
                                              <p:pRg st="9" end="9"/>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nodeType="click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blinds(horizontal)">
                                      <p:cBhvr>
                                        <p:cTn id="46" dur="500"/>
                                        <p:tgtEl>
                                          <p:spTgt spid="3">
                                            <p:txEl>
                                              <p:pRg st="11" end="11"/>
                                            </p:txEl>
                                          </p:spTgt>
                                        </p:tgtEl>
                                      </p:cBhvr>
                                    </p:animEffect>
                                  </p:childTnLst>
                                </p:cTn>
                              </p:par>
                              <p:par>
                                <p:cTn id="47" presetID="3" presetClass="entr" presetSubtype="10" fill="hold"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blinds(horizontal)">
                                      <p:cBhvr>
                                        <p:cTn id="49" dur="500"/>
                                        <p:tgtEl>
                                          <p:spTgt spid="3">
                                            <p:txEl>
                                              <p:pRg st="12" end="12"/>
                                            </p:txEl>
                                          </p:spTgt>
                                        </p:tgtEl>
                                      </p:cBhvr>
                                    </p:animEffect>
                                  </p:childTnLst>
                                </p:cTn>
                              </p:par>
                              <p:par>
                                <p:cTn id="50" presetID="3" presetClass="entr" presetSubtype="10" fill="hold" nodeType="with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Effect transition="in" filter="blinds(horizontal)">
                                      <p:cBhvr>
                                        <p:cTn id="5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7" name="Title 1"/>
          <p:cNvSpPr>
            <a:spLocks noGrp="1"/>
          </p:cNvSpPr>
          <p:nvPr>
            <p:ph type="title"/>
          </p:nvPr>
        </p:nvSpPr>
        <p:spPr>
          <a:xfrm>
            <a:off x="152400" y="125413"/>
            <a:ext cx="8991600" cy="1143000"/>
          </a:xfrm>
        </p:spPr>
        <p:txBody>
          <a:bodyPr/>
          <a:lstStyle/>
          <a:p>
            <a:r>
              <a:rPr lang="en-US" altLang="en-US" smtClean="0"/>
              <a:t>How to Find Two Bases Efficiently?</a:t>
            </a:r>
          </a:p>
        </p:txBody>
      </p:sp>
      <p:sp>
        <p:nvSpPr>
          <p:cNvPr id="3" name="Content Placeholder 2"/>
          <p:cNvSpPr>
            <a:spLocks noGrp="1"/>
          </p:cNvSpPr>
          <p:nvPr>
            <p:ph idx="1"/>
          </p:nvPr>
        </p:nvSpPr>
        <p:spPr>
          <a:xfrm>
            <a:off x="304800" y="995363"/>
            <a:ext cx="8686800" cy="5029200"/>
          </a:xfrm>
        </p:spPr>
        <p:txBody>
          <a:bodyPr>
            <a:normAutofit/>
          </a:bodyPr>
          <a:lstStyle/>
          <a:p>
            <a:pPr marL="971550" lvl="1" indent="-514350">
              <a:buFont typeface="Garamond" panose="02020404030301010803" pitchFamily="18" charset="0"/>
              <a:buAutoNum type="arabicPeriod"/>
            </a:pPr>
            <a:r>
              <a:rPr lang="en-US" altLang="en-US" sz="2800" b="1" smtClean="0"/>
              <a:t>First base - first element </a:t>
            </a:r>
            <a:r>
              <a:rPr lang="en-US" altLang="en-US" smtClean="0"/>
              <a:t>in the cache line</a:t>
            </a:r>
            <a:endParaRPr lang="en-US" altLang="en-US" sz="2800" smtClean="0"/>
          </a:p>
          <a:p>
            <a:pPr marL="971550" lvl="1" indent="-514350">
              <a:buFont typeface="Garamond" panose="02020404030301010803" pitchFamily="18" charset="0"/>
              <a:buAutoNum type="arabicPeriod"/>
            </a:pPr>
            <a:endParaRPr lang="en-US" altLang="en-US" sz="2400" smtClean="0"/>
          </a:p>
          <a:p>
            <a:pPr marL="1371600" lvl="2" indent="-514350"/>
            <a:endParaRPr lang="en-US" altLang="en-US" sz="2400" smtClean="0"/>
          </a:p>
          <a:p>
            <a:pPr marL="971550" lvl="1" indent="-514350">
              <a:buFont typeface="Garamond" panose="02020404030301010803" pitchFamily="18" charset="0"/>
              <a:buAutoNum type="arabicPeriod"/>
            </a:pPr>
            <a:r>
              <a:rPr lang="en-US" altLang="en-US" sz="2800" b="1" smtClean="0"/>
              <a:t>Second base - </a:t>
            </a:r>
            <a:r>
              <a:rPr lang="en-US" altLang="en-US" sz="2800" smtClean="0"/>
              <a:t>implicit base of </a:t>
            </a:r>
            <a:r>
              <a:rPr lang="en-US" altLang="en-US" sz="2800" b="1" smtClean="0"/>
              <a:t>0</a:t>
            </a:r>
            <a:r>
              <a:rPr lang="en-US" altLang="en-US" sz="2800" smtClean="0"/>
              <a:t> </a:t>
            </a:r>
          </a:p>
          <a:p>
            <a:pPr marL="1371600" lvl="2" indent="-514350">
              <a:buFont typeface="Garamond" panose="02020404030301010803" pitchFamily="18" charset="0"/>
              <a:buAutoNum type="arabicPeriod"/>
            </a:pPr>
            <a:endParaRPr lang="en-US" altLang="en-US" smtClean="0"/>
          </a:p>
          <a:p>
            <a:pPr marL="1371600" lvl="2" indent="-514350">
              <a:buFont typeface="Garamond" panose="02020404030301010803" pitchFamily="18" charset="0"/>
              <a:buAutoNum type="arabicPeriod"/>
            </a:pPr>
            <a:endParaRPr lang="en-US" altLang="en-US" smtClean="0"/>
          </a:p>
          <a:p>
            <a:pPr marL="114300" indent="0">
              <a:buFont typeface="Wingdings" panose="05000000000000000000" pitchFamily="2" charset="2"/>
              <a:buNone/>
            </a:pPr>
            <a:r>
              <a:rPr lang="en-US" altLang="en-US" smtClean="0"/>
              <a:t>Advantages over 2 arbitrary bases:</a:t>
            </a:r>
          </a:p>
          <a:p>
            <a:pPr marL="971550" lvl="1" indent="-514350"/>
            <a:r>
              <a:rPr lang="en-US" altLang="en-US" smtClean="0"/>
              <a:t>Better compression ratio</a:t>
            </a:r>
          </a:p>
          <a:p>
            <a:pPr marL="971550" lvl="1" indent="-514350"/>
            <a:r>
              <a:rPr lang="en-US" altLang="en-US" smtClean="0"/>
              <a:t>Simpler compression logic</a:t>
            </a:r>
          </a:p>
          <a:p>
            <a:pPr marL="1371600" lvl="2" indent="-514350">
              <a:buFont typeface="Garamond" panose="02020404030301010803" pitchFamily="18" charset="0"/>
              <a:buAutoNum type="arabicPeriod"/>
            </a:pPr>
            <a:endParaRPr lang="en-US" altLang="en-US" smtClean="0"/>
          </a:p>
        </p:txBody>
      </p:sp>
      <p:sp>
        <p:nvSpPr>
          <p:cNvPr id="664579" name="Slide Number Placeholder 3"/>
          <p:cNvSpPr>
            <a:spLocks noGrp="1"/>
          </p:cNvSpPr>
          <p:nvPr>
            <p:ph type="sldNum" sz="quarter" idx="11"/>
          </p:nvPr>
        </p:nvSpPr>
        <p:spPr>
          <a:xfrm>
            <a:off x="6553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41F3577-5E7E-4E98-9A2E-F446D0177955}" type="slidenum">
              <a:rPr lang="en-US" altLang="en-US" sz="1600">
                <a:solidFill>
                  <a:srgbClr val="898989"/>
                </a:solidFill>
                <a:latin typeface="Calibri" panose="020F0502020204030204" pitchFamily="34" charset="0"/>
              </a:rPr>
              <a:pPr eaLnBrk="1" hangingPunct="1"/>
              <a:t>96</a:t>
            </a:fld>
            <a:endParaRPr lang="en-US" altLang="en-US" sz="1600">
              <a:solidFill>
                <a:srgbClr val="898989"/>
              </a:solidFill>
              <a:latin typeface="Calibri" panose="020F0502020204030204" pitchFamily="34" charset="0"/>
            </a:endParaRPr>
          </a:p>
        </p:txBody>
      </p:sp>
      <p:sp>
        <p:nvSpPr>
          <p:cNvPr id="5" name="Rounded Rectangle 4"/>
          <p:cNvSpPr/>
          <p:nvPr/>
        </p:nvSpPr>
        <p:spPr>
          <a:xfrm>
            <a:off x="1184275" y="1600200"/>
            <a:ext cx="3124200" cy="685800"/>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lvl="1" indent="-571500" algn="ctr" fontAlgn="auto">
              <a:spcBef>
                <a:spcPts val="0"/>
              </a:spcBef>
              <a:spcAft>
                <a:spcPts val="0"/>
              </a:spcAft>
              <a:buClr>
                <a:prstClr val="black"/>
              </a:buClr>
              <a:buSzPct val="100000"/>
              <a:defRPr/>
            </a:pPr>
            <a:r>
              <a:rPr lang="en-US" sz="2800" b="1" dirty="0">
                <a:solidFill>
                  <a:srgbClr val="009900"/>
                </a:solidFill>
                <a:latin typeface="Calibri"/>
                <a:sym typeface="Wingdings"/>
              </a:rPr>
              <a:t></a:t>
            </a:r>
            <a:r>
              <a:rPr lang="en-US" sz="2800" b="1" dirty="0">
                <a:solidFill>
                  <a:prstClr val="black"/>
                </a:solidFill>
                <a:latin typeface="Calibri"/>
              </a:rPr>
              <a:t> </a:t>
            </a:r>
            <a:r>
              <a:rPr lang="en-US" sz="2800" b="1" dirty="0" err="1">
                <a:solidFill>
                  <a:prstClr val="black"/>
                </a:solidFill>
                <a:latin typeface="Calibri"/>
              </a:rPr>
              <a:t>Base+Delta</a:t>
            </a:r>
            <a:r>
              <a:rPr lang="en-US" sz="2800" b="1" dirty="0">
                <a:solidFill>
                  <a:prstClr val="black"/>
                </a:solidFill>
                <a:latin typeface="Calibri"/>
              </a:rPr>
              <a:t> part</a:t>
            </a:r>
          </a:p>
        </p:txBody>
      </p:sp>
      <p:sp>
        <p:nvSpPr>
          <p:cNvPr id="6" name="Rounded Rectangle 5"/>
          <p:cNvSpPr/>
          <p:nvPr/>
        </p:nvSpPr>
        <p:spPr>
          <a:xfrm>
            <a:off x="1143000" y="2971800"/>
            <a:ext cx="3124200" cy="685800"/>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lvl="1" indent="-571500" algn="ctr" fontAlgn="auto">
              <a:spcBef>
                <a:spcPts val="0"/>
              </a:spcBef>
              <a:spcAft>
                <a:spcPts val="0"/>
              </a:spcAft>
              <a:buClr>
                <a:prstClr val="black"/>
              </a:buClr>
              <a:buSzPct val="100000"/>
              <a:defRPr/>
            </a:pPr>
            <a:r>
              <a:rPr lang="en-US" sz="2800" b="1" dirty="0">
                <a:solidFill>
                  <a:srgbClr val="009900"/>
                </a:solidFill>
                <a:latin typeface="Calibri"/>
                <a:sym typeface="Wingdings"/>
              </a:rPr>
              <a:t></a:t>
            </a:r>
            <a:r>
              <a:rPr lang="en-US" sz="2800" b="1" dirty="0">
                <a:solidFill>
                  <a:prstClr val="black"/>
                </a:solidFill>
                <a:latin typeface="Calibri"/>
              </a:rPr>
              <a:t> Immediate part</a:t>
            </a:r>
          </a:p>
        </p:txBody>
      </p:sp>
      <p:sp>
        <p:nvSpPr>
          <p:cNvPr id="7" name="Rounded Rectangle 6"/>
          <p:cNvSpPr/>
          <p:nvPr/>
        </p:nvSpPr>
        <p:spPr>
          <a:xfrm>
            <a:off x="1066800" y="5229225"/>
            <a:ext cx="6705600" cy="1031875"/>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anchor="ct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571500" indent="-57150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1" algn="ctr" eaLnBrk="1" hangingPunct="1">
              <a:buClr>
                <a:srgbClr val="000000"/>
              </a:buClr>
              <a:buSzPct val="100000"/>
            </a:pPr>
            <a:r>
              <a:rPr lang="en-US" altLang="en-US" sz="2800" b="1">
                <a:solidFill>
                  <a:srgbClr val="2A55D6"/>
                </a:solidFill>
                <a:latin typeface="Calibri" panose="020F0502020204030204" pitchFamily="34" charset="0"/>
              </a:rPr>
              <a:t>Base-Delta-Immediate (B</a:t>
            </a:r>
            <a:r>
              <a:rPr lang="el-GR" altLang="en-US" sz="2800" b="1">
                <a:solidFill>
                  <a:srgbClr val="2A55D6"/>
                </a:solidFill>
                <a:latin typeface="Calibri" panose="020F0502020204030204" pitchFamily="34" charset="0"/>
              </a:rPr>
              <a:t>Δ</a:t>
            </a:r>
            <a:r>
              <a:rPr lang="en-US" altLang="en-US" sz="2800" b="1">
                <a:solidFill>
                  <a:srgbClr val="2A55D6"/>
                </a:solidFill>
                <a:latin typeface="Calibri" panose="020F0502020204030204" pitchFamily="34" charset="0"/>
              </a:rPr>
              <a:t>I)</a:t>
            </a:r>
            <a:r>
              <a:rPr lang="en-US" altLang="en-US" sz="2800" b="1">
                <a:solidFill>
                  <a:srgbClr val="000000"/>
                </a:solidFill>
                <a:latin typeface="Calibri" panose="020F0502020204030204" pitchFamily="34" charset="0"/>
              </a:rPr>
              <a:t> Compression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in)">
                                      <p:cBhvr>
                                        <p:cTn id="11" dur="500"/>
                                        <p:tgtEl>
                                          <p:spTgt spid="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ox(in)">
                                      <p:cBhvr>
                                        <p:cTn id="20" dur="500"/>
                                        <p:tgtEl>
                                          <p:spTgt spid="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1" name="Title 1"/>
          <p:cNvSpPr>
            <a:spLocks noGrp="1"/>
          </p:cNvSpPr>
          <p:nvPr>
            <p:ph type="title"/>
          </p:nvPr>
        </p:nvSpPr>
        <p:spPr/>
        <p:txBody>
          <a:bodyPr/>
          <a:lstStyle/>
          <a:p>
            <a:pPr eaLnBrk="1" hangingPunct="1"/>
            <a:r>
              <a:rPr lang="en-US" altLang="en-US" smtClean="0"/>
              <a:t>Agenda</a:t>
            </a:r>
          </a:p>
        </p:txBody>
      </p:sp>
      <p:sp>
        <p:nvSpPr>
          <p:cNvPr id="665602" name="Content Placeholder 2"/>
          <p:cNvSpPr>
            <a:spLocks noGrp="1"/>
          </p:cNvSpPr>
          <p:nvPr>
            <p:ph idx="1"/>
          </p:nvPr>
        </p:nvSpPr>
        <p:spPr>
          <a:xfrm>
            <a:off x="228600" y="1447800"/>
            <a:ext cx="8610600" cy="4876800"/>
          </a:xfrm>
        </p:spPr>
        <p:txBody>
          <a:bodyPr/>
          <a:lstStyle/>
          <a:p>
            <a:pPr eaLnBrk="1" hangingPunct="1"/>
            <a:r>
              <a:rPr lang="en-US" altLang="en-US" smtClean="0"/>
              <a:t>Major Trends Affecting Main Memory</a:t>
            </a:r>
          </a:p>
          <a:p>
            <a:pPr eaLnBrk="1" hangingPunct="1"/>
            <a:r>
              <a:rPr lang="en-US" altLang="en-US" smtClean="0"/>
              <a:t>The Memory Scaling Problem and Solution Directions</a:t>
            </a:r>
          </a:p>
          <a:p>
            <a:pPr lvl="1" eaLnBrk="1" hangingPunct="1"/>
            <a:r>
              <a:rPr lang="en-US" altLang="en-US" smtClean="0"/>
              <a:t>New Memory Architectures</a:t>
            </a:r>
          </a:p>
          <a:p>
            <a:pPr lvl="1" eaLnBrk="1" hangingPunct="1"/>
            <a:r>
              <a:rPr lang="en-US" altLang="en-US" smtClean="0">
                <a:solidFill>
                  <a:srgbClr val="0000FF"/>
                </a:solidFill>
              </a:rPr>
              <a:t>Enabling Emerging Technologies: Hybrid Memory Systems</a:t>
            </a:r>
          </a:p>
          <a:p>
            <a:pPr eaLnBrk="1" hangingPunct="1"/>
            <a:r>
              <a:rPr lang="en-US" altLang="en-US" smtClean="0"/>
              <a:t>How Can We Do Better?</a:t>
            </a:r>
          </a:p>
          <a:p>
            <a:pPr eaLnBrk="1" hangingPunct="1"/>
            <a:r>
              <a:rPr lang="en-US" altLang="en-US" smtClean="0"/>
              <a:t>Summary</a:t>
            </a:r>
          </a:p>
        </p:txBody>
      </p:sp>
      <p:sp>
        <p:nvSpPr>
          <p:cNvPr id="6656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58F8EF4-CCE1-4799-B811-57E38E9E5F59}" type="slidenum">
              <a:rPr lang="en-US" altLang="en-US" sz="1600">
                <a:solidFill>
                  <a:srgbClr val="000000"/>
                </a:solidFill>
                <a:latin typeface="Garamond" panose="02020404030301010803" pitchFamily="18" charset="0"/>
              </a:rPr>
              <a:pPr eaLnBrk="1" hangingPunct="1"/>
              <a:t>97</a:t>
            </a:fld>
            <a:endParaRPr lang="en-US" altLang="en-US" sz="1600">
              <a:solidFill>
                <a:srgbClr val="000000"/>
              </a:solidFill>
              <a:latin typeface="Garamond" panose="02020404030301010803" pitchFamily="18" charset="0"/>
            </a:endParaRP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5" name="Title 1"/>
          <p:cNvSpPr>
            <a:spLocks noGrp="1"/>
          </p:cNvSpPr>
          <p:nvPr>
            <p:ph type="title"/>
          </p:nvPr>
        </p:nvSpPr>
        <p:spPr>
          <a:xfrm>
            <a:off x="228600" y="152400"/>
            <a:ext cx="8915400" cy="1066800"/>
          </a:xfrm>
        </p:spPr>
        <p:txBody>
          <a:bodyPr/>
          <a:lstStyle/>
          <a:p>
            <a:r>
              <a:rPr lang="en-US" altLang="en-US" sz="3900" smtClean="0"/>
              <a:t>Solution 2: Emerging Memory Technologies</a:t>
            </a:r>
          </a:p>
        </p:txBody>
      </p:sp>
      <p:sp>
        <p:nvSpPr>
          <p:cNvPr id="28675" name="Content Placeholder 2"/>
          <p:cNvSpPr>
            <a:spLocks noGrp="1"/>
          </p:cNvSpPr>
          <p:nvPr>
            <p:ph idx="1"/>
          </p:nvPr>
        </p:nvSpPr>
        <p:spPr>
          <a:xfrm>
            <a:off x="228600" y="1052513"/>
            <a:ext cx="8664575" cy="5021262"/>
          </a:xfrm>
        </p:spPr>
        <p:txBody>
          <a:bodyPr/>
          <a:lstStyle/>
          <a:p>
            <a:pPr eaLnBrk="1" hangingPunct="1"/>
            <a:r>
              <a:rPr lang="en-US" altLang="en-US" smtClean="0">
                <a:solidFill>
                  <a:srgbClr val="0000FF"/>
                </a:solidFill>
              </a:rPr>
              <a:t>Some emerging resistive memory technologies seem more scalable than DRAM (and they are non-volatile)</a:t>
            </a:r>
          </a:p>
          <a:p>
            <a:pPr eaLnBrk="1" hangingPunct="1"/>
            <a:endParaRPr lang="en-US" altLang="en-US" smtClean="0">
              <a:solidFill>
                <a:srgbClr val="0000FF"/>
              </a:solidFill>
            </a:endParaRPr>
          </a:p>
          <a:p>
            <a:pPr eaLnBrk="1" hangingPunct="1"/>
            <a:r>
              <a:rPr lang="en-US" altLang="en-US" smtClean="0">
                <a:solidFill>
                  <a:srgbClr val="000000"/>
                </a:solidFill>
              </a:rPr>
              <a:t>Example: Phase Change Memory</a:t>
            </a:r>
          </a:p>
          <a:p>
            <a:pPr lvl="1" eaLnBrk="1" hangingPunct="1"/>
            <a:r>
              <a:rPr lang="en-US" altLang="en-US" smtClean="0">
                <a:solidFill>
                  <a:srgbClr val="000000"/>
                </a:solidFill>
              </a:rPr>
              <a:t>Data stored by changing phase of material </a:t>
            </a:r>
          </a:p>
          <a:p>
            <a:pPr lvl="1" eaLnBrk="1" hangingPunct="1"/>
            <a:r>
              <a:rPr lang="en-US" altLang="en-US" smtClean="0">
                <a:solidFill>
                  <a:srgbClr val="000000"/>
                </a:solidFill>
              </a:rPr>
              <a:t>Data read by detecting material’s resistance</a:t>
            </a:r>
          </a:p>
          <a:p>
            <a:pPr lvl="1"/>
            <a:r>
              <a:rPr lang="en-US" altLang="en-US" smtClean="0"/>
              <a:t>Expected to scale to 9nm (2022 [ITRS])</a:t>
            </a:r>
          </a:p>
          <a:p>
            <a:pPr lvl="1"/>
            <a:r>
              <a:rPr lang="en-US" altLang="en-US" smtClean="0"/>
              <a:t>Prototyped at 20nm (Raoux+, IBM JRD 2008)</a:t>
            </a:r>
          </a:p>
          <a:p>
            <a:pPr lvl="1"/>
            <a:r>
              <a:rPr lang="en-US" altLang="en-US" smtClean="0"/>
              <a:t>Expected to be denser than DRAM: can store multiple bits/cell</a:t>
            </a:r>
          </a:p>
          <a:p>
            <a:endParaRPr lang="en-US" altLang="en-US" smtClean="0"/>
          </a:p>
          <a:p>
            <a:r>
              <a:rPr lang="en-US" altLang="en-US" smtClean="0"/>
              <a:t>But, emerging technologies have (many) shortcomings</a:t>
            </a:r>
          </a:p>
          <a:p>
            <a:pPr lvl="1"/>
            <a:r>
              <a:rPr lang="en-US" altLang="en-US" smtClean="0">
                <a:solidFill>
                  <a:srgbClr val="FF0000"/>
                </a:solidFill>
              </a:rPr>
              <a:t>Can they be enabled to replace/augment/surpass DRAM?</a:t>
            </a:r>
            <a:endParaRPr lang="en-US" altLang="en-US" smtClean="0"/>
          </a:p>
          <a:p>
            <a:pPr lvl="1" eaLnBrk="1" hangingPunct="1"/>
            <a:endParaRPr lang="en-US" altLang="en-US" smtClean="0">
              <a:solidFill>
                <a:srgbClr val="000000"/>
              </a:solidFill>
            </a:endParaRPr>
          </a:p>
          <a:p>
            <a:pPr eaLnBrk="1" hangingPunct="1"/>
            <a:endParaRPr lang="en-US" altLang="en-US" smtClean="0">
              <a:solidFill>
                <a:srgbClr val="0000FF"/>
              </a:solidFill>
            </a:endParaRPr>
          </a:p>
        </p:txBody>
      </p:sp>
      <p:sp>
        <p:nvSpPr>
          <p:cNvPr id="6666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A2B7082-AC6D-488F-9AEE-39655F03D708}" type="slidenum">
              <a:rPr lang="en-US" altLang="en-US" sz="1600">
                <a:solidFill>
                  <a:srgbClr val="000000"/>
                </a:solidFill>
                <a:latin typeface="Garamond" panose="02020404030301010803" pitchFamily="18" charset="0"/>
              </a:rPr>
              <a:pPr eaLnBrk="1" hangingPunct="1"/>
              <a:t>98</a:t>
            </a:fld>
            <a:endParaRPr lang="en-US" altLang="en-US" sz="1600">
              <a:solidFill>
                <a:srgbClr val="000000"/>
              </a:solidFill>
              <a:latin typeface="Garamond" panose="02020404030301010803" pitchFamily="18" charset="0"/>
            </a:endParaRPr>
          </a:p>
        </p:txBody>
      </p:sp>
      <p:pic>
        <p:nvPicPr>
          <p:cNvPr id="7" name="Picture 4" descr="C:\Users\blee\Desktop\group_review_slides\pcm_dev.png"/>
          <p:cNvPicPr>
            <a:picLocks noChangeAspect="1" noChangeArrowheads="1"/>
          </p:cNvPicPr>
          <p:nvPr/>
        </p:nvPicPr>
        <p:blipFill>
          <a:blip r:embed="rId3" cstate="print">
            <a:extLst>
              <a:ext uri="{28A0092B-C50C-407E-A947-70E740481C1C}">
                <a14:useLocalDpi xmlns:a14="http://schemas.microsoft.com/office/drawing/2010/main" val="0"/>
              </a:ext>
            </a:extLst>
          </a:blip>
          <a:srcRect l="2699" r="5511"/>
          <a:stretch>
            <a:fillRect/>
          </a:stretch>
        </p:blipFill>
        <p:spPr bwMode="auto">
          <a:xfrm>
            <a:off x="7015163" y="2468563"/>
            <a:ext cx="2093912" cy="168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867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67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675">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8675">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86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49" name="Title 1"/>
          <p:cNvSpPr>
            <a:spLocks noGrp="1"/>
          </p:cNvSpPr>
          <p:nvPr>
            <p:ph type="title"/>
          </p:nvPr>
        </p:nvSpPr>
        <p:spPr/>
        <p:txBody>
          <a:bodyPr/>
          <a:lstStyle/>
          <a:p>
            <a:r>
              <a:rPr lang="en-US" altLang="en-US" smtClean="0"/>
              <a:t>Charge vs. Resistive Memories</a:t>
            </a:r>
          </a:p>
        </p:txBody>
      </p:sp>
      <p:sp>
        <p:nvSpPr>
          <p:cNvPr id="38915" name="Content Placeholder 2"/>
          <p:cNvSpPr>
            <a:spLocks noGrp="1"/>
          </p:cNvSpPr>
          <p:nvPr>
            <p:ph idx="1"/>
          </p:nvPr>
        </p:nvSpPr>
        <p:spPr>
          <a:xfrm>
            <a:off x="228600" y="996950"/>
            <a:ext cx="8610600" cy="5194300"/>
          </a:xfrm>
        </p:spPr>
        <p:txBody>
          <a:bodyPr/>
          <a:lstStyle/>
          <a:p>
            <a:endParaRPr lang="en-US" altLang="en-US" smtClean="0"/>
          </a:p>
          <a:p>
            <a:r>
              <a:rPr lang="en-US" altLang="en-US" smtClean="0">
                <a:solidFill>
                  <a:srgbClr val="0000FF"/>
                </a:solidFill>
              </a:rPr>
              <a:t>Charge Memory </a:t>
            </a:r>
            <a:r>
              <a:rPr lang="en-US" altLang="en-US" smtClean="0"/>
              <a:t>(e.g., DRAM, Flash)</a:t>
            </a:r>
          </a:p>
          <a:p>
            <a:pPr lvl="1"/>
            <a:r>
              <a:rPr lang="en-US" altLang="en-US" smtClean="0"/>
              <a:t>Write data by </a:t>
            </a:r>
            <a:r>
              <a:rPr lang="en-US" altLang="en-US" smtClean="0">
                <a:solidFill>
                  <a:srgbClr val="FF0000"/>
                </a:solidFill>
              </a:rPr>
              <a:t>capturing charge Q</a:t>
            </a:r>
          </a:p>
          <a:p>
            <a:pPr lvl="1"/>
            <a:r>
              <a:rPr lang="en-US" altLang="en-US" smtClean="0"/>
              <a:t>Read data by </a:t>
            </a:r>
            <a:r>
              <a:rPr lang="en-US" altLang="en-US" smtClean="0">
                <a:solidFill>
                  <a:srgbClr val="FF0000"/>
                </a:solidFill>
              </a:rPr>
              <a:t>detecting voltage V</a:t>
            </a:r>
          </a:p>
          <a:p>
            <a:pPr lvl="1"/>
            <a:endParaRPr lang="en-US" altLang="en-US" smtClean="0"/>
          </a:p>
          <a:p>
            <a:endParaRPr lang="en-US" altLang="en-US" smtClean="0"/>
          </a:p>
          <a:p>
            <a:r>
              <a:rPr lang="en-US" altLang="en-US" smtClean="0">
                <a:solidFill>
                  <a:srgbClr val="0000FF"/>
                </a:solidFill>
              </a:rPr>
              <a:t>Resistive Memory </a:t>
            </a:r>
            <a:r>
              <a:rPr lang="en-US" altLang="en-US" smtClean="0"/>
              <a:t>(e.g., PCM, STT-MRAM, memristors)</a:t>
            </a:r>
          </a:p>
          <a:p>
            <a:pPr lvl="1"/>
            <a:r>
              <a:rPr lang="en-US" altLang="en-US" smtClean="0"/>
              <a:t>Write data by </a:t>
            </a:r>
            <a:r>
              <a:rPr lang="en-US" altLang="en-US" smtClean="0">
                <a:solidFill>
                  <a:srgbClr val="FF0000"/>
                </a:solidFill>
              </a:rPr>
              <a:t>pulsing current dQ/dt</a:t>
            </a:r>
          </a:p>
          <a:p>
            <a:pPr lvl="1"/>
            <a:r>
              <a:rPr lang="en-US" altLang="en-US" smtClean="0"/>
              <a:t>Read data by </a:t>
            </a:r>
            <a:r>
              <a:rPr lang="en-US" altLang="en-US" smtClean="0">
                <a:solidFill>
                  <a:srgbClr val="FF0000"/>
                </a:solidFill>
              </a:rPr>
              <a:t>detecting resistance R </a:t>
            </a:r>
          </a:p>
        </p:txBody>
      </p:sp>
      <p:sp>
        <p:nvSpPr>
          <p:cNvPr id="6676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85CE993-2787-4EAE-93EC-D397B74360CE}" type="slidenum">
              <a:rPr lang="en-US" altLang="en-US" sz="1600">
                <a:solidFill>
                  <a:srgbClr val="000000"/>
                </a:solidFill>
                <a:latin typeface="Garamond" panose="02020404030301010803" pitchFamily="18" charset="0"/>
              </a:rPr>
              <a:pPr eaLnBrk="1" hangingPunct="1"/>
              <a:t>99</a:t>
            </a:fld>
            <a:endParaRPr lang="en-US" altLang="en-US" sz="1600">
              <a:solidFill>
                <a:srgbClr val="000000"/>
              </a:solidFill>
              <a:latin typeface="Garamond" panose="02020404030301010803"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891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9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2|17.1|16.2|10.9|28.4|12.6|7.2|6.5|3.3|7.8|3.4"/>
</p:tagLst>
</file>

<file path=ppt/theme/_rels/theme2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8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5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6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aramond"/>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50800">
          <a:solidFill>
            <a:schemeClr val="tx1"/>
          </a:solidFill>
          <a:headEnd type="none" w="lg" len="med"/>
          <a:tailEnd type="triangle" w="lg"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Title &amp; Bullets">
  <a:themeElements>
    <a:clrScheme name="">
      <a:dk1>
        <a:srgbClr val="000000"/>
      </a:dk1>
      <a:lt1>
        <a:srgbClr val="FFFFFF"/>
      </a:lt1>
      <a:dk2>
        <a:srgbClr val="000000"/>
      </a:dk2>
      <a:lt2>
        <a:srgbClr val="00000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Title &amp; Bullets">
      <a:majorFont>
        <a:latin typeface="Myriad Pro Bold Cond"/>
        <a:ea typeface="ヒラギノ角ゴ ProN W6"/>
        <a:cs typeface="ヒラギノ角ゴ ProN W6"/>
      </a:majorFont>
      <a:minorFont>
        <a:latin typeface="Myriad Pro Bold Con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5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9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5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6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6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9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2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6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Custom 2">
    <a:dk1>
      <a:srgbClr val="000000"/>
    </a:dk1>
    <a:lt1>
      <a:srgbClr val="FFFFFF"/>
    </a:lt1>
    <a:dk2>
      <a:srgbClr val="000000"/>
    </a:dk2>
    <a:lt2>
      <a:srgbClr val="808080"/>
    </a:lt2>
    <a:accent1>
      <a:srgbClr val="00CC99"/>
    </a:accent1>
    <a:accent2>
      <a:srgbClr val="3333CC"/>
    </a:accent2>
    <a:accent3>
      <a:srgbClr val="990000"/>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Custom 2">
    <a:dk1>
      <a:srgbClr val="000000"/>
    </a:dk1>
    <a:lt1>
      <a:srgbClr val="FFFFFF"/>
    </a:lt1>
    <a:dk2>
      <a:srgbClr val="000000"/>
    </a:dk2>
    <a:lt2>
      <a:srgbClr val="808080"/>
    </a:lt2>
    <a:accent1>
      <a:srgbClr val="00CC99"/>
    </a:accent1>
    <a:accent2>
      <a:srgbClr val="3333CC"/>
    </a:accent2>
    <a:accent3>
      <a:srgbClr val="990000"/>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4839</TotalTime>
  <Words>10574</Words>
  <Application>Microsoft Office PowerPoint</Application>
  <PresentationFormat>On-screen Show (4:3)</PresentationFormat>
  <Paragraphs>2046</Paragraphs>
  <Slides>135</Slides>
  <Notes>41</Notes>
  <HiddenSlides>0</HiddenSlides>
  <MMClips>0</MMClips>
  <ScaleCrop>false</ScaleCrop>
  <HeadingPairs>
    <vt:vector size="8" baseType="variant">
      <vt:variant>
        <vt:lpstr>Fonts Used</vt:lpstr>
      </vt:variant>
      <vt:variant>
        <vt:i4>20</vt:i4>
      </vt:variant>
      <vt:variant>
        <vt:lpstr>Theme</vt:lpstr>
      </vt:variant>
      <vt:variant>
        <vt:i4>36</vt:i4>
      </vt:variant>
      <vt:variant>
        <vt:lpstr>Embedded OLE Servers</vt:lpstr>
      </vt:variant>
      <vt:variant>
        <vt:i4>1</vt:i4>
      </vt:variant>
      <vt:variant>
        <vt:lpstr>Slide Titles</vt:lpstr>
      </vt:variant>
      <vt:variant>
        <vt:i4>135</vt:i4>
      </vt:variant>
    </vt:vector>
  </HeadingPairs>
  <TitlesOfParts>
    <vt:vector size="192" baseType="lpstr">
      <vt:lpstr>Gill Sans</vt:lpstr>
      <vt:lpstr>Lucida Grande</vt:lpstr>
      <vt:lpstr>MS PGothic</vt:lpstr>
      <vt:lpstr>MS PGothic</vt:lpstr>
      <vt:lpstr>Myriad Pro Bold Cond</vt:lpstr>
      <vt:lpstr>ヒラギノ角ゴ ProN W3</vt:lpstr>
      <vt:lpstr>ヒラギノ角ゴ ProN W6</vt:lpstr>
      <vt:lpstr>宋体</vt:lpstr>
      <vt:lpstr>Arial</vt:lpstr>
      <vt:lpstr>Arial Narrow</vt:lpstr>
      <vt:lpstr>Calibri</vt:lpstr>
      <vt:lpstr>Calibri Light</vt:lpstr>
      <vt:lpstr>Cambria</vt:lpstr>
      <vt:lpstr>Cambria Math</vt:lpstr>
      <vt:lpstr>Courier New</vt:lpstr>
      <vt:lpstr>Garamond</vt:lpstr>
      <vt:lpstr>Tahoma</vt:lpstr>
      <vt:lpstr>Times</vt:lpstr>
      <vt:lpstr>Times New Roman</vt:lpstr>
      <vt:lpstr>Wingdings</vt:lpstr>
      <vt:lpstr>Edge</vt:lpstr>
      <vt:lpstr>Office Theme</vt:lpstr>
      <vt:lpstr>58_Edge</vt:lpstr>
      <vt:lpstr>1_Edge</vt:lpstr>
      <vt:lpstr>49_Edge</vt:lpstr>
      <vt:lpstr>2_Edge</vt:lpstr>
      <vt:lpstr>16_Edge</vt:lpstr>
      <vt:lpstr>17_Edge</vt:lpstr>
      <vt:lpstr>38_Edge</vt:lpstr>
      <vt:lpstr>39_Edge</vt:lpstr>
      <vt:lpstr>36_Edge</vt:lpstr>
      <vt:lpstr>1_Office Theme</vt:lpstr>
      <vt:lpstr>7_Office Theme</vt:lpstr>
      <vt:lpstr>5_Office Theme</vt:lpstr>
      <vt:lpstr>82_Edge</vt:lpstr>
      <vt:lpstr>13_Edge</vt:lpstr>
      <vt:lpstr>9_Office Theme</vt:lpstr>
      <vt:lpstr>59_Edge</vt:lpstr>
      <vt:lpstr>65_Edge</vt:lpstr>
      <vt:lpstr>8_Office Theme</vt:lpstr>
      <vt:lpstr>4_Office Theme</vt:lpstr>
      <vt:lpstr>Title &amp; Bullets</vt:lpstr>
      <vt:lpstr>3_Edge</vt:lpstr>
      <vt:lpstr>6_Office Theme</vt:lpstr>
      <vt:lpstr>50_Edge</vt:lpstr>
      <vt:lpstr>90_Edge</vt:lpstr>
      <vt:lpstr>20_Edge</vt:lpstr>
      <vt:lpstr>4_Edge</vt:lpstr>
      <vt:lpstr>51_Edge</vt:lpstr>
      <vt:lpstr>14_Edge</vt:lpstr>
      <vt:lpstr>60_Edge</vt:lpstr>
      <vt:lpstr>61_Edge</vt:lpstr>
      <vt:lpstr>91_Edge</vt:lpstr>
      <vt:lpstr>23_Edge</vt:lpstr>
      <vt:lpstr>62_Edge</vt:lpstr>
      <vt:lpstr>14_Office Theme</vt:lpstr>
      <vt:lpstr>Microsoft Excel Chart</vt:lpstr>
      <vt:lpstr>PowerPoint Presentation</vt:lpstr>
      <vt:lpstr>Reminders</vt:lpstr>
      <vt:lpstr>Exciting Reading &amp; Project Topic Areas</vt:lpstr>
      <vt:lpstr>Sample Past Projects from 740/742</vt:lpstr>
      <vt:lpstr>Next Week</vt:lpstr>
      <vt:lpstr>Rethinking Memory/Storage System Design  </vt:lpstr>
      <vt:lpstr>The Main Memory System</vt:lpstr>
      <vt:lpstr>Memory System: A Shared Resource View</vt:lpstr>
      <vt:lpstr>State of the Main Memory System</vt:lpstr>
      <vt:lpstr>Agenda</vt:lpstr>
      <vt:lpstr>Major Trends Affecting Main Memory (I)</vt:lpstr>
      <vt:lpstr>Major Trends Affecting Main Memory (II)</vt:lpstr>
      <vt:lpstr>Example: The Memory Capacity Gap</vt:lpstr>
      <vt:lpstr>Major Trends Affecting Main Memory (III)</vt:lpstr>
      <vt:lpstr>Major Trends Affecting Main Memory (IV)</vt:lpstr>
      <vt:lpstr>Agenda</vt:lpstr>
      <vt:lpstr>The DRAM Scaling Problem</vt:lpstr>
      <vt:lpstr>An Example of The Scaling Problem</vt:lpstr>
      <vt:lpstr>Most DRAM Modules Are at Risk</vt:lpstr>
      <vt:lpstr>PowerPoint Presentation</vt:lpstr>
      <vt:lpstr>PowerPoint Presentation</vt:lpstr>
      <vt:lpstr>PowerPoint Presentation</vt:lpstr>
      <vt:lpstr>PowerPoint Presentation</vt:lpstr>
      <vt:lpstr>Observed Errors in Real Systems</vt:lpstr>
      <vt:lpstr>The DRAM Scaling Problem</vt:lpstr>
      <vt:lpstr>Solutions to the DRAM Scaling Problem</vt:lpstr>
      <vt:lpstr>Solution 1: Tolerate DRAM</vt:lpstr>
      <vt:lpstr>Solution 1: Tolerate DRAM</vt:lpstr>
      <vt:lpstr>Solution 2: Emerging Memory Technologies</vt:lpstr>
      <vt:lpstr>Hybrid Memory Systems</vt:lpstr>
      <vt:lpstr>An Orthogonal Issue: Memory Interference</vt:lpstr>
      <vt:lpstr>An Orthogonal Issue: Memory Interference</vt:lpstr>
      <vt:lpstr>Designing QoS-Aware Memory Systems: Approaches</vt:lpstr>
      <vt:lpstr>A Mechanism to Reduce Memory Interference</vt:lpstr>
      <vt:lpstr>More on Memory Channel Partitioning</vt:lpstr>
      <vt:lpstr>Designing QoS-Aware Memory Systems: Approaches</vt:lpstr>
      <vt:lpstr>In class meeting on September 3, we discussed until here. </vt:lpstr>
      <vt:lpstr>QoS-Aware Memory Scheduling</vt:lpstr>
      <vt:lpstr>QoS-Aware Memory Scheduling: Evolution</vt:lpstr>
      <vt:lpstr>Within-Thread Bank Parallelism</vt:lpstr>
      <vt:lpstr>Parallelism-Aware Batch Scheduling [ISCA’08]</vt:lpstr>
      <vt:lpstr>QoS-Aware Memory Scheduling: Evolution</vt:lpstr>
      <vt:lpstr>Throughput vs. Fairness</vt:lpstr>
      <vt:lpstr>Achieving the Best of Both Worlds</vt:lpstr>
      <vt:lpstr>Thread Cluster Memory Scheduling [Kim+ MICRO’10]</vt:lpstr>
      <vt:lpstr>TCM: Throughput and Fairness</vt:lpstr>
      <vt:lpstr>TCM: Fairness-Throughput Tradeoff</vt:lpstr>
      <vt:lpstr>Designing QoS-Aware Memory Systems: Approaches</vt:lpstr>
      <vt:lpstr>Predictable Performance in Complex Systems</vt:lpstr>
      <vt:lpstr>Strong Memory Service Guarantees</vt:lpstr>
      <vt:lpstr>Readings on Memory QoS (I)</vt:lpstr>
      <vt:lpstr>Readings on Memory QoS (II)</vt:lpstr>
      <vt:lpstr>Some Current Directions</vt:lpstr>
      <vt:lpstr>Agenda</vt:lpstr>
      <vt:lpstr>Tolerating DRAM: Example Techniques</vt:lpstr>
      <vt:lpstr>DRAM Refresh</vt:lpstr>
      <vt:lpstr>Refresh Overhead: Performance</vt:lpstr>
      <vt:lpstr>Refresh Overhead: Energy</vt:lpstr>
      <vt:lpstr>Retention Time Profile of DRAM</vt:lpstr>
      <vt:lpstr>RAIDR: Eliminating Unnecessary Refreshes</vt:lpstr>
      <vt:lpstr>Going Forward (for DRAM and Flash)</vt:lpstr>
      <vt:lpstr>Experimental Infrastructure (DRAM)</vt:lpstr>
      <vt:lpstr>Experimental Infrastructure (DRAM)</vt:lpstr>
      <vt:lpstr>Experimental Infrastructure (Flash)</vt:lpstr>
      <vt:lpstr>Another Talk: NAND Flash Scaling Challenges</vt:lpstr>
      <vt:lpstr>Error Management in MLC NAND Flash</vt:lpstr>
      <vt:lpstr>Tolerating DRAM: Example Techniques</vt:lpstr>
      <vt:lpstr>PowerPoint Presentation</vt:lpstr>
      <vt:lpstr>   What Causes the Long Latency?</vt:lpstr>
      <vt:lpstr>   Why is the Subarray So Slow?</vt:lpstr>
      <vt:lpstr>   Trade-Off: Area (Die Size) vs. Latency</vt:lpstr>
      <vt:lpstr>   Trade-Off: Area (Die Size) vs. Latency</vt:lpstr>
      <vt:lpstr>   Approximating the Best of Both Worlds</vt:lpstr>
      <vt:lpstr>   Approximating the Best of Both Worlds</vt:lpstr>
      <vt:lpstr>   Tiered-Latency DRAM</vt:lpstr>
      <vt:lpstr> Commodity DRAM vs. TL-DRAM </vt:lpstr>
      <vt:lpstr>   Trade-Off: Area (Die-Area) vs. Latency</vt:lpstr>
      <vt:lpstr>   Leveraging Tiered-Latency DRAM</vt:lpstr>
      <vt:lpstr>   Performance &amp; Power Consumption  </vt:lpstr>
      <vt:lpstr>Tolerating DRAM: Example Techniques</vt:lpstr>
      <vt:lpstr>Today’s Memory: Bulk Data Copy</vt:lpstr>
      <vt:lpstr>Future: RowClone (In-Memory Copy)</vt:lpstr>
      <vt:lpstr>DRAM Subarray Operation (load one byte)</vt:lpstr>
      <vt:lpstr>RowClone: In-DRAM Row Copy</vt:lpstr>
      <vt:lpstr>RowClone: Latency and Energy Savings</vt:lpstr>
      <vt:lpstr>End-to-End System Design</vt:lpstr>
      <vt:lpstr>RowClone: Overall Performance</vt:lpstr>
      <vt:lpstr>RowClone: Multi-Core Performance</vt:lpstr>
      <vt:lpstr>Goal: Ultra-Efficient Processing By Data</vt:lpstr>
      <vt:lpstr>Enabling Ultra-Efficient Search</vt:lpstr>
      <vt:lpstr>Tolerating DRAM: Example Techniques</vt:lpstr>
      <vt:lpstr>More Efficient Cache Utilization</vt:lpstr>
      <vt:lpstr>Key Data Patterns in Real Applications</vt:lpstr>
      <vt:lpstr>Key Idea: Base+Delta (B+Δ) Encoding</vt:lpstr>
      <vt:lpstr>Can We Do Better?</vt:lpstr>
      <vt:lpstr>How to Find Two Bases Efficiently?</vt:lpstr>
      <vt:lpstr>Agenda</vt:lpstr>
      <vt:lpstr>Solution 2: Emerging Memory Technologies</vt:lpstr>
      <vt:lpstr>Charge vs. Resistive Memories</vt:lpstr>
      <vt:lpstr>Limits of Charge Memory</vt:lpstr>
      <vt:lpstr>Promising Resistive Memory Technologies</vt:lpstr>
      <vt:lpstr>Phase Change Memory: Pros and Cons</vt:lpstr>
      <vt:lpstr>PCM-based Main Memory (I)</vt:lpstr>
      <vt:lpstr>PCM-based Main Memory (II)</vt:lpstr>
      <vt:lpstr>An Initial Study: Replace DRAM with PCM</vt:lpstr>
      <vt:lpstr>PowerPoint Presentation</vt:lpstr>
      <vt:lpstr>Results: Naïve Replacement of DRAM with PCM</vt:lpstr>
      <vt:lpstr>Architecting PCM to Mitigate Shortcomings</vt:lpstr>
      <vt:lpstr>Results: Architected PCM as Main Memory </vt:lpstr>
      <vt:lpstr>Hybrid Memory Systems</vt:lpstr>
      <vt:lpstr>One Option: DRAM as a Cache for PCM</vt:lpstr>
      <vt:lpstr>DRAM vs. PCM: An Observation</vt:lpstr>
      <vt:lpstr>Row-Locality-Aware Data Placement</vt:lpstr>
      <vt:lpstr>Row-Locality-Aware Data Placement: Results</vt:lpstr>
      <vt:lpstr>Hybrid vs. All-PCM/DRAM</vt:lpstr>
      <vt:lpstr>Aside: STT-MRAM as Main Memory</vt:lpstr>
      <vt:lpstr>Aside: STT-MRAM: Pros and Cons</vt:lpstr>
      <vt:lpstr>Architected STT-MRAM as Main Memory</vt:lpstr>
      <vt:lpstr>Agenda</vt:lpstr>
      <vt:lpstr>Principles (So Far)</vt:lpstr>
      <vt:lpstr>Other Opportunities with Emerging Technologies</vt:lpstr>
      <vt:lpstr>Coordinated Memory and Storage with NVM (I)</vt:lpstr>
      <vt:lpstr>Coordinated Memory and Storage with NVM (II)</vt:lpstr>
      <vt:lpstr>The Persistent Memory Manager (PMM)</vt:lpstr>
      <vt:lpstr>The Persistent Memory Manager (PMM)</vt:lpstr>
      <vt:lpstr>Performance Benefits of a Single-Level Store</vt:lpstr>
      <vt:lpstr>Energy Benefits of a Single-Level Store</vt:lpstr>
      <vt:lpstr>Transparent Hybrid Non-Volatile Memory </vt:lpstr>
      <vt:lpstr>THNVM: Solution Overview</vt:lpstr>
      <vt:lpstr>Agenda</vt:lpstr>
      <vt:lpstr>Summary: Memory/Storage Scaling</vt:lpstr>
      <vt:lpstr>Related Videos and Course Materials</vt:lpstr>
      <vt:lpstr>Referenced Papers</vt:lpstr>
      <vt:lpstr>Rethinking Memory/Storage System Design  </vt:lpstr>
      <vt:lpstr>Aside:  Self-Optimizing Memory Controllers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18-741  Advanced Computer Architecture Lecture 1: Intro and Basics</dc:title>
  <dc:creator>Onur Mutlu</dc:creator>
  <cp:lastModifiedBy>Yixin Luo</cp:lastModifiedBy>
  <cp:revision>120</cp:revision>
  <dcterms:created xsi:type="dcterms:W3CDTF">2010-08-23T19:09:31Z</dcterms:created>
  <dcterms:modified xsi:type="dcterms:W3CDTF">2014-09-04T00:27:00Z</dcterms:modified>
</cp:coreProperties>
</file>