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1.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2.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3.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4.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5.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6.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0.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1.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2.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3.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4.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5.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6.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7.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8.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9.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50.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1.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2.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4.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0.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1.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theme/theme62.xml" ContentType="application/vnd.openxmlformats-officedocument.theme+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63.xml" ContentType="application/vnd.openxmlformats-officedocument.theme+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theme/theme64.xml" ContentType="application/vnd.openxmlformats-officedocument.theme+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theme/theme65.xml" ContentType="application/vnd.openxmlformats-officedocument.theme+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6.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theme/theme67.xml" ContentType="application/vnd.openxmlformats-officedocument.theme+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theme/theme68.xml" ContentType="application/vnd.openxmlformats-officedocument.theme+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theme/theme69.xml" ContentType="application/vnd.openxmlformats-officedocument.theme+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theme/theme70.xml" ContentType="application/vnd.openxmlformats-officedocument.theme+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71.xml" ContentType="application/vnd.openxmlformats-officedocument.them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theme/theme72.xml" ContentType="application/vnd.openxmlformats-officedocument.theme+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theme/theme73.xml" ContentType="application/vnd.openxmlformats-officedocument.theme+xml"/>
  <Override PartName="/ppt/theme/theme7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3" r:id="rId3"/>
    <p:sldMasterId id="2147483686" r:id="rId4"/>
    <p:sldMasterId id="2147483698" r:id="rId5"/>
    <p:sldMasterId id="2147483710" r:id="rId6"/>
    <p:sldMasterId id="2147483722" r:id="rId7"/>
    <p:sldMasterId id="2147483734" r:id="rId8"/>
    <p:sldMasterId id="2147483746" r:id="rId9"/>
    <p:sldMasterId id="2147483758" r:id="rId10"/>
    <p:sldMasterId id="2147483773" r:id="rId11"/>
    <p:sldMasterId id="2147483785" r:id="rId12"/>
    <p:sldMasterId id="2147483797" r:id="rId13"/>
    <p:sldMasterId id="2147483809" r:id="rId14"/>
    <p:sldMasterId id="2147483821" r:id="rId15"/>
    <p:sldMasterId id="2147483833" r:id="rId16"/>
    <p:sldMasterId id="2147483845" r:id="rId17"/>
    <p:sldMasterId id="2147483858" r:id="rId18"/>
    <p:sldMasterId id="2147483870" r:id="rId19"/>
    <p:sldMasterId id="2147483882" r:id="rId20"/>
    <p:sldMasterId id="2147483894" r:id="rId21"/>
    <p:sldMasterId id="2147483906" r:id="rId22"/>
    <p:sldMasterId id="2147483919" r:id="rId23"/>
    <p:sldMasterId id="2147483931" r:id="rId24"/>
    <p:sldMasterId id="2147483943" r:id="rId25"/>
    <p:sldMasterId id="2147483955" r:id="rId26"/>
    <p:sldMasterId id="2147483967" r:id="rId27"/>
    <p:sldMasterId id="2147483979" r:id="rId28"/>
    <p:sldMasterId id="2147483991" r:id="rId29"/>
    <p:sldMasterId id="2147484003" r:id="rId30"/>
    <p:sldMasterId id="2147484015" r:id="rId31"/>
    <p:sldMasterId id="2147484027" r:id="rId32"/>
    <p:sldMasterId id="2147484039" r:id="rId33"/>
    <p:sldMasterId id="2147484051" r:id="rId34"/>
    <p:sldMasterId id="2147484063" r:id="rId35"/>
    <p:sldMasterId id="2147484075" r:id="rId36"/>
    <p:sldMasterId id="2147484087" r:id="rId37"/>
    <p:sldMasterId id="2147484099" r:id="rId38"/>
    <p:sldMasterId id="2147484111" r:id="rId39"/>
    <p:sldMasterId id="2147484124" r:id="rId40"/>
    <p:sldMasterId id="2147484136" r:id="rId41"/>
    <p:sldMasterId id="2147484148" r:id="rId42"/>
    <p:sldMasterId id="2147484160" r:id="rId43"/>
    <p:sldMasterId id="2147484173" r:id="rId44"/>
    <p:sldMasterId id="2147484185" r:id="rId45"/>
    <p:sldMasterId id="2147484197" r:id="rId46"/>
    <p:sldMasterId id="2147484209" r:id="rId47"/>
    <p:sldMasterId id="2147484221" r:id="rId48"/>
    <p:sldMasterId id="2147484233" r:id="rId49"/>
    <p:sldMasterId id="2147484245" r:id="rId50"/>
    <p:sldMasterId id="2147484257" r:id="rId51"/>
    <p:sldMasterId id="2147484269" r:id="rId52"/>
    <p:sldMasterId id="2147484281" r:id="rId53"/>
    <p:sldMasterId id="2147484293" r:id="rId54"/>
    <p:sldMasterId id="2147484305" r:id="rId55"/>
    <p:sldMasterId id="2147484317" r:id="rId56"/>
    <p:sldMasterId id="2147484329" r:id="rId57"/>
    <p:sldMasterId id="2147484341" r:id="rId58"/>
    <p:sldMasterId id="2147484353" r:id="rId59"/>
    <p:sldMasterId id="2147484365" r:id="rId60"/>
    <p:sldMasterId id="2147484377" r:id="rId61"/>
    <p:sldMasterId id="2147484389" r:id="rId62"/>
    <p:sldMasterId id="2147484401" r:id="rId63"/>
    <p:sldMasterId id="2147484413" r:id="rId64"/>
    <p:sldMasterId id="2147484425" r:id="rId65"/>
    <p:sldMasterId id="2147484437" r:id="rId66"/>
    <p:sldMasterId id="2147484449" r:id="rId67"/>
    <p:sldMasterId id="2147484461" r:id="rId68"/>
    <p:sldMasterId id="2147484473" r:id="rId69"/>
    <p:sldMasterId id="2147484485" r:id="rId70"/>
    <p:sldMasterId id="2147484497" r:id="rId71"/>
    <p:sldMasterId id="2147484509" r:id="rId72"/>
    <p:sldMasterId id="2147484521" r:id="rId73"/>
  </p:sldMasterIdLst>
  <p:notesMasterIdLst>
    <p:notesMasterId r:id="rId133"/>
  </p:notesMasterIdLst>
  <p:sldIdLst>
    <p:sldId id="256" r:id="rId74"/>
    <p:sldId id="257" r:id="rId75"/>
    <p:sldId id="258" r:id="rId76"/>
    <p:sldId id="277" r:id="rId77"/>
    <p:sldId id="262" r:id="rId78"/>
    <p:sldId id="263" r:id="rId79"/>
    <p:sldId id="264" r:id="rId80"/>
    <p:sldId id="265" r:id="rId81"/>
    <p:sldId id="267" r:id="rId82"/>
    <p:sldId id="266" r:id="rId83"/>
    <p:sldId id="268" r:id="rId84"/>
    <p:sldId id="269" r:id="rId85"/>
    <p:sldId id="271" r:id="rId86"/>
    <p:sldId id="272" r:id="rId87"/>
    <p:sldId id="270" r:id="rId88"/>
    <p:sldId id="274" r:id="rId89"/>
    <p:sldId id="303" r:id="rId90"/>
    <p:sldId id="301" r:id="rId91"/>
    <p:sldId id="273" r:id="rId92"/>
    <p:sldId id="275" r:id="rId93"/>
    <p:sldId id="278" r:id="rId94"/>
    <p:sldId id="279" r:id="rId95"/>
    <p:sldId id="280" r:id="rId96"/>
    <p:sldId id="283" r:id="rId97"/>
    <p:sldId id="281" r:id="rId98"/>
    <p:sldId id="286" r:id="rId99"/>
    <p:sldId id="285" r:id="rId100"/>
    <p:sldId id="287" r:id="rId101"/>
    <p:sldId id="288" r:id="rId102"/>
    <p:sldId id="291" r:id="rId103"/>
    <p:sldId id="290" r:id="rId104"/>
    <p:sldId id="292" r:id="rId105"/>
    <p:sldId id="293" r:id="rId106"/>
    <p:sldId id="294" r:id="rId107"/>
    <p:sldId id="295" r:id="rId108"/>
    <p:sldId id="296" r:id="rId109"/>
    <p:sldId id="297" r:id="rId110"/>
    <p:sldId id="302" r:id="rId111"/>
    <p:sldId id="298" r:id="rId112"/>
    <p:sldId id="299" r:id="rId113"/>
    <p:sldId id="300" r:id="rId114"/>
    <p:sldId id="304" r:id="rId115"/>
    <p:sldId id="305" r:id="rId116"/>
    <p:sldId id="307" r:id="rId117"/>
    <p:sldId id="308" r:id="rId118"/>
    <p:sldId id="309" r:id="rId119"/>
    <p:sldId id="310" r:id="rId120"/>
    <p:sldId id="312" r:id="rId121"/>
    <p:sldId id="311" r:id="rId122"/>
    <p:sldId id="313" r:id="rId123"/>
    <p:sldId id="314" r:id="rId124"/>
    <p:sldId id="315" r:id="rId125"/>
    <p:sldId id="316" r:id="rId126"/>
    <p:sldId id="322" r:id="rId127"/>
    <p:sldId id="317" r:id="rId128"/>
    <p:sldId id="318" r:id="rId129"/>
    <p:sldId id="319" r:id="rId130"/>
    <p:sldId id="320" r:id="rId131"/>
    <p:sldId id="321" r:id="rId13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0108" autoAdjust="0"/>
  </p:normalViewPr>
  <p:slideViewPr>
    <p:cSldViewPr snapToGrid="0">
      <p:cViewPr varScale="1">
        <p:scale>
          <a:sx n="78" d="100"/>
          <a:sy n="78" d="100"/>
        </p:scale>
        <p:origin x="-672"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47.xml"/><Relationship Id="rId121" Type="http://schemas.openxmlformats.org/officeDocument/2006/relationships/slide" Target="slides/slide48.xml"/><Relationship Id="rId122" Type="http://schemas.openxmlformats.org/officeDocument/2006/relationships/slide" Target="slides/slide49.xml"/><Relationship Id="rId123" Type="http://schemas.openxmlformats.org/officeDocument/2006/relationships/slide" Target="slides/slide50.xml"/><Relationship Id="rId124" Type="http://schemas.openxmlformats.org/officeDocument/2006/relationships/slide" Target="slides/slide51.xml"/><Relationship Id="rId125" Type="http://schemas.openxmlformats.org/officeDocument/2006/relationships/slide" Target="slides/slide52.xml"/><Relationship Id="rId126" Type="http://schemas.openxmlformats.org/officeDocument/2006/relationships/slide" Target="slides/slide53.xml"/><Relationship Id="rId127" Type="http://schemas.openxmlformats.org/officeDocument/2006/relationships/slide" Target="slides/slide54.xml"/><Relationship Id="rId128" Type="http://schemas.openxmlformats.org/officeDocument/2006/relationships/slide" Target="slides/slide55.xml"/><Relationship Id="rId129" Type="http://schemas.openxmlformats.org/officeDocument/2006/relationships/slide" Target="slides/slide56.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7.xml"/><Relationship Id="rId91" Type="http://schemas.openxmlformats.org/officeDocument/2006/relationships/slide" Target="slides/slide18.xml"/><Relationship Id="rId92" Type="http://schemas.openxmlformats.org/officeDocument/2006/relationships/slide" Target="slides/slide19.xml"/><Relationship Id="rId93" Type="http://schemas.openxmlformats.org/officeDocument/2006/relationships/slide" Target="slides/slide20.xml"/><Relationship Id="rId94" Type="http://schemas.openxmlformats.org/officeDocument/2006/relationships/slide" Target="slides/slide21.xml"/><Relationship Id="rId95" Type="http://schemas.openxmlformats.org/officeDocument/2006/relationships/slide" Target="slides/slide22.xml"/><Relationship Id="rId96" Type="http://schemas.openxmlformats.org/officeDocument/2006/relationships/slide" Target="slides/slide23.xml"/><Relationship Id="rId101" Type="http://schemas.openxmlformats.org/officeDocument/2006/relationships/slide" Target="slides/slide28.xml"/><Relationship Id="rId102" Type="http://schemas.openxmlformats.org/officeDocument/2006/relationships/slide" Target="slides/slide29.xml"/><Relationship Id="rId103" Type="http://schemas.openxmlformats.org/officeDocument/2006/relationships/slide" Target="slides/slide30.xml"/><Relationship Id="rId104" Type="http://schemas.openxmlformats.org/officeDocument/2006/relationships/slide" Target="slides/slide31.xml"/><Relationship Id="rId105" Type="http://schemas.openxmlformats.org/officeDocument/2006/relationships/slide" Target="slides/slide32.xml"/><Relationship Id="rId106" Type="http://schemas.openxmlformats.org/officeDocument/2006/relationships/slide" Target="slides/slide33.xml"/><Relationship Id="rId107" Type="http://schemas.openxmlformats.org/officeDocument/2006/relationships/slide" Target="slides/slide34.xml"/><Relationship Id="rId108" Type="http://schemas.openxmlformats.org/officeDocument/2006/relationships/slide" Target="slides/slide35.xml"/><Relationship Id="rId109" Type="http://schemas.openxmlformats.org/officeDocument/2006/relationships/slide" Target="slides/slide36.xml"/><Relationship Id="rId97" Type="http://schemas.openxmlformats.org/officeDocument/2006/relationships/slide" Target="slides/slide24.xml"/><Relationship Id="rId98" Type="http://schemas.openxmlformats.org/officeDocument/2006/relationships/slide" Target="slides/slide25.xml"/><Relationship Id="rId99" Type="http://schemas.openxmlformats.org/officeDocument/2006/relationships/slide" Target="slides/slide26.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 Target="slides/slide1.xml"/><Relationship Id="rId75" Type="http://schemas.openxmlformats.org/officeDocument/2006/relationships/slide" Target="slides/slide2.xml"/><Relationship Id="rId76" Type="http://schemas.openxmlformats.org/officeDocument/2006/relationships/slide" Target="slides/slide3.xml"/><Relationship Id="rId77" Type="http://schemas.openxmlformats.org/officeDocument/2006/relationships/slide" Target="slides/slide4.xml"/><Relationship Id="rId78" Type="http://schemas.openxmlformats.org/officeDocument/2006/relationships/slide" Target="slides/slide5.xml"/><Relationship Id="rId79" Type="http://schemas.openxmlformats.org/officeDocument/2006/relationships/slide" Target="slides/slide6.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57.xml"/><Relationship Id="rId131" Type="http://schemas.openxmlformats.org/officeDocument/2006/relationships/slide" Target="slides/slide58.xml"/><Relationship Id="rId132" Type="http://schemas.openxmlformats.org/officeDocument/2006/relationships/slide" Target="slides/slide59.xml"/><Relationship Id="rId133" Type="http://schemas.openxmlformats.org/officeDocument/2006/relationships/notesMaster" Target="notesMasters/notesMaster1.xml"/><Relationship Id="rId134" Type="http://schemas.openxmlformats.org/officeDocument/2006/relationships/printerSettings" Target="printerSettings/printerSettings1.bin"/><Relationship Id="rId135" Type="http://schemas.openxmlformats.org/officeDocument/2006/relationships/presProps" Target="presProps.xml"/><Relationship Id="rId136" Type="http://schemas.openxmlformats.org/officeDocument/2006/relationships/viewProps" Target="viewProps.xml"/><Relationship Id="rId137" Type="http://schemas.openxmlformats.org/officeDocument/2006/relationships/theme" Target="theme/theme1.xml"/><Relationship Id="rId13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7.xml"/><Relationship Id="rId111" Type="http://schemas.openxmlformats.org/officeDocument/2006/relationships/slide" Target="slides/slide38.xml"/><Relationship Id="rId112" Type="http://schemas.openxmlformats.org/officeDocument/2006/relationships/slide" Target="slides/slide39.xml"/><Relationship Id="rId113" Type="http://schemas.openxmlformats.org/officeDocument/2006/relationships/slide" Target="slides/slide40.xml"/><Relationship Id="rId114" Type="http://schemas.openxmlformats.org/officeDocument/2006/relationships/slide" Target="slides/slide41.xml"/><Relationship Id="rId115" Type="http://schemas.openxmlformats.org/officeDocument/2006/relationships/slide" Target="slides/slide42.xml"/><Relationship Id="rId116" Type="http://schemas.openxmlformats.org/officeDocument/2006/relationships/slide" Target="slides/slide43.xml"/><Relationship Id="rId117" Type="http://schemas.openxmlformats.org/officeDocument/2006/relationships/slide" Target="slides/slide44.xml"/><Relationship Id="rId118" Type="http://schemas.openxmlformats.org/officeDocument/2006/relationships/slide" Target="slides/slide45.xml"/><Relationship Id="rId119" Type="http://schemas.openxmlformats.org/officeDocument/2006/relationships/slide" Target="slides/slide46.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7.xml"/><Relationship Id="rId81" Type="http://schemas.openxmlformats.org/officeDocument/2006/relationships/slide" Target="slides/slide8.xml"/><Relationship Id="rId82" Type="http://schemas.openxmlformats.org/officeDocument/2006/relationships/slide" Target="slides/slide9.xml"/><Relationship Id="rId83" Type="http://schemas.openxmlformats.org/officeDocument/2006/relationships/slide" Target="slides/slide10.xml"/><Relationship Id="rId84" Type="http://schemas.openxmlformats.org/officeDocument/2006/relationships/slide" Target="slides/slide11.xml"/><Relationship Id="rId85" Type="http://schemas.openxmlformats.org/officeDocument/2006/relationships/slide" Target="slides/slide12.xml"/><Relationship Id="rId86" Type="http://schemas.openxmlformats.org/officeDocument/2006/relationships/slide" Target="slides/slide13.xml"/><Relationship Id="rId87" Type="http://schemas.openxmlformats.org/officeDocument/2006/relationships/slide" Target="slides/slide14.xml"/><Relationship Id="rId88" Type="http://schemas.openxmlformats.org/officeDocument/2006/relationships/slide" Target="slides/slide15.xml"/><Relationship Id="rId8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ppts\isca-2014\sheets\metric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ppts\isca-2014\sheets\weighted-speedu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477255536806"/>
          <c:y val="0.0579710144927536"/>
          <c:w val="0.852703935933452"/>
          <c:h val="0.812600897713873"/>
        </c:manualLayout>
      </c:layout>
      <c:barChart>
        <c:barDir val="col"/>
        <c:grouping val="clustered"/>
        <c:varyColors val="0"/>
        <c:ser>
          <c:idx val="0"/>
          <c:order val="0"/>
          <c:tx>
            <c:strRef>
              <c:f>Detail!$B$1</c:f>
              <c:strCache>
                <c:ptCount val="1"/>
                <c:pt idx="0">
                  <c:v>Baseline</c:v>
                </c:pt>
              </c:strCache>
            </c:strRef>
          </c:tx>
          <c:spPr>
            <a:solidFill>
              <a:schemeClr val="bg1">
                <a:lumMod val="65000"/>
              </a:schemeClr>
            </a:solidFill>
            <a:ln>
              <a:noFill/>
            </a:ln>
          </c:spPr>
          <c:invertIfNegative val="0"/>
          <c:cat>
            <c:strRef>
              <c:f>Detail!$A$2:$A$4</c:f>
              <c:strCache>
                <c:ptCount val="3"/>
                <c:pt idx="0">
                  <c:v>Memory Writes</c:v>
                </c:pt>
                <c:pt idx="1">
                  <c:v>Write Row Hits</c:v>
                </c:pt>
                <c:pt idx="2">
                  <c:v>Tag Lookups</c:v>
                </c:pt>
              </c:strCache>
            </c:strRef>
          </c:cat>
          <c:val>
            <c:numRef>
              <c:f>Detail!$B$2:$B$4</c:f>
              <c:numCache>
                <c:formatCode>General</c:formatCode>
                <c:ptCount val="3"/>
                <c:pt idx="0">
                  <c:v>1.0</c:v>
                </c:pt>
                <c:pt idx="1">
                  <c:v>1.0</c:v>
                </c:pt>
                <c:pt idx="2">
                  <c:v>1.0</c:v>
                </c:pt>
              </c:numCache>
            </c:numRef>
          </c:val>
        </c:ser>
        <c:ser>
          <c:idx val="1"/>
          <c:order val="1"/>
          <c:tx>
            <c:strRef>
              <c:f>Detail!$C$1</c:f>
              <c:strCache>
                <c:ptCount val="1"/>
                <c:pt idx="0">
                  <c:v>DAWB</c:v>
                </c:pt>
              </c:strCache>
            </c:strRef>
          </c:tx>
          <c:spPr>
            <a:solidFill>
              <a:schemeClr val="tx1">
                <a:lumMod val="85000"/>
                <a:lumOff val="15000"/>
              </a:schemeClr>
            </a:solidFill>
          </c:spPr>
          <c:invertIfNegative val="0"/>
          <c:cat>
            <c:strRef>
              <c:f>Detail!$A$2:$A$4</c:f>
              <c:strCache>
                <c:ptCount val="3"/>
                <c:pt idx="0">
                  <c:v>Memory Writes</c:v>
                </c:pt>
                <c:pt idx="1">
                  <c:v>Write Row Hits</c:v>
                </c:pt>
                <c:pt idx="2">
                  <c:v>Tag Lookups</c:v>
                </c:pt>
              </c:strCache>
            </c:strRef>
          </c:cat>
          <c:val>
            <c:numRef>
              <c:f>Detail!$C$2:$C$4</c:f>
              <c:numCache>
                <c:formatCode>General</c:formatCode>
                <c:ptCount val="3"/>
                <c:pt idx="0">
                  <c:v>1.14</c:v>
                </c:pt>
                <c:pt idx="1">
                  <c:v>2.51</c:v>
                </c:pt>
                <c:pt idx="2">
                  <c:v>1.95</c:v>
                </c:pt>
              </c:numCache>
            </c:numRef>
          </c:val>
        </c:ser>
        <c:ser>
          <c:idx val="2"/>
          <c:order val="2"/>
          <c:tx>
            <c:strRef>
              <c:f>Detail!$D$1</c:f>
              <c:strCache>
                <c:ptCount val="1"/>
                <c:pt idx="0">
                  <c:v>DBI</c:v>
                </c:pt>
              </c:strCache>
            </c:strRef>
          </c:tx>
          <c:spPr>
            <a:solidFill>
              <a:schemeClr val="tx1">
                <a:lumMod val="50000"/>
                <a:lumOff val="50000"/>
              </a:schemeClr>
            </a:solidFill>
          </c:spPr>
          <c:invertIfNegative val="0"/>
          <c:cat>
            <c:strRef>
              <c:f>Detail!$A$2:$A$4</c:f>
              <c:strCache>
                <c:ptCount val="3"/>
                <c:pt idx="0">
                  <c:v>Memory Writes</c:v>
                </c:pt>
                <c:pt idx="1">
                  <c:v>Write Row Hits</c:v>
                </c:pt>
                <c:pt idx="2">
                  <c:v>Tag Lookups</c:v>
                </c:pt>
              </c:strCache>
            </c:strRef>
          </c:cat>
          <c:val>
            <c:numRef>
              <c:f>Detail!$D$2:$D$4</c:f>
            </c:numRef>
          </c:val>
        </c:ser>
        <c:ser>
          <c:idx val="3"/>
          <c:order val="3"/>
          <c:tx>
            <c:strRef>
              <c:f>Detail!$E$1</c:f>
              <c:strCache>
                <c:ptCount val="1"/>
                <c:pt idx="0">
                  <c:v>+AWB</c:v>
                </c:pt>
              </c:strCache>
            </c:strRef>
          </c:tx>
          <c:spPr>
            <a:solidFill>
              <a:schemeClr val="bg1">
                <a:lumMod val="75000"/>
              </a:schemeClr>
            </a:solidFill>
          </c:spPr>
          <c:invertIfNegative val="0"/>
          <c:cat>
            <c:strRef>
              <c:f>Detail!$A$2:$A$4</c:f>
              <c:strCache>
                <c:ptCount val="3"/>
                <c:pt idx="0">
                  <c:v>Memory Writes</c:v>
                </c:pt>
                <c:pt idx="1">
                  <c:v>Write Row Hits</c:v>
                </c:pt>
                <c:pt idx="2">
                  <c:v>Tag Lookups</c:v>
                </c:pt>
              </c:strCache>
            </c:strRef>
          </c:cat>
          <c:val>
            <c:numRef>
              <c:f>Detail!$E$2:$E$4</c:f>
            </c:numRef>
          </c:val>
        </c:ser>
        <c:ser>
          <c:idx val="4"/>
          <c:order val="4"/>
          <c:tx>
            <c:strRef>
              <c:f>Detail!$F$1</c:f>
              <c:strCache>
                <c:ptCount val="1"/>
                <c:pt idx="0">
                  <c:v>+CLB</c:v>
                </c:pt>
              </c:strCache>
            </c:strRef>
          </c:tx>
          <c:spPr>
            <a:solidFill>
              <a:schemeClr val="tx1">
                <a:lumMod val="65000"/>
                <a:lumOff val="35000"/>
              </a:schemeClr>
            </a:solidFill>
          </c:spPr>
          <c:invertIfNegative val="0"/>
          <c:cat>
            <c:strRef>
              <c:f>Detail!$A$2:$A$4</c:f>
              <c:strCache>
                <c:ptCount val="3"/>
                <c:pt idx="0">
                  <c:v>Memory Writes</c:v>
                </c:pt>
                <c:pt idx="1">
                  <c:v>Write Row Hits</c:v>
                </c:pt>
                <c:pt idx="2">
                  <c:v>Tag Lookups</c:v>
                </c:pt>
              </c:strCache>
            </c:strRef>
          </c:cat>
          <c:val>
            <c:numRef>
              <c:f>Detail!$F$2:$F$4</c:f>
            </c:numRef>
          </c:val>
        </c:ser>
        <c:ser>
          <c:idx val="5"/>
          <c:order val="5"/>
          <c:tx>
            <c:strRef>
              <c:f>Detail!$G$1</c:f>
              <c:strCache>
                <c:ptCount val="1"/>
                <c:pt idx="0">
                  <c:v>DBI+Both</c:v>
                </c:pt>
              </c:strCache>
            </c:strRef>
          </c:tx>
          <c:spPr>
            <a:solidFill>
              <a:schemeClr val="accent2"/>
            </a:solidFill>
          </c:spPr>
          <c:invertIfNegative val="0"/>
          <c:cat>
            <c:strRef>
              <c:f>Detail!$A$2:$A$4</c:f>
              <c:strCache>
                <c:ptCount val="3"/>
                <c:pt idx="0">
                  <c:v>Memory Writes</c:v>
                </c:pt>
                <c:pt idx="1">
                  <c:v>Write Row Hits</c:v>
                </c:pt>
                <c:pt idx="2">
                  <c:v>Tag Lookups</c:v>
                </c:pt>
              </c:strCache>
            </c:strRef>
          </c:cat>
          <c:val>
            <c:numRef>
              <c:f>Detail!$G$2:$G$4</c:f>
              <c:numCache>
                <c:formatCode>General</c:formatCode>
                <c:ptCount val="3"/>
                <c:pt idx="0">
                  <c:v>1.17</c:v>
                </c:pt>
                <c:pt idx="1">
                  <c:v>2.31</c:v>
                </c:pt>
                <c:pt idx="2">
                  <c:v>0.86</c:v>
                </c:pt>
              </c:numCache>
            </c:numRef>
          </c:val>
        </c:ser>
        <c:dLbls>
          <c:showLegendKey val="0"/>
          <c:showVal val="0"/>
          <c:showCatName val="0"/>
          <c:showSerName val="0"/>
          <c:showPercent val="0"/>
          <c:showBubbleSize val="0"/>
        </c:dLbls>
        <c:gapWidth val="150"/>
        <c:axId val="2098567736"/>
        <c:axId val="2098570904"/>
      </c:barChart>
      <c:catAx>
        <c:axId val="2098567736"/>
        <c:scaling>
          <c:orientation val="minMax"/>
        </c:scaling>
        <c:delete val="0"/>
        <c:axPos val="b"/>
        <c:majorTickMark val="out"/>
        <c:minorTickMark val="none"/>
        <c:tickLblPos val="nextTo"/>
        <c:txPr>
          <a:bodyPr/>
          <a:lstStyle/>
          <a:p>
            <a:pPr>
              <a:defRPr sz="2800" b="1"/>
            </a:pPr>
            <a:endParaRPr lang="en-US"/>
          </a:p>
        </c:txPr>
        <c:crossAx val="2098570904"/>
        <c:crosses val="autoZero"/>
        <c:auto val="1"/>
        <c:lblAlgn val="ctr"/>
        <c:lblOffset val="100"/>
        <c:noMultiLvlLbl val="0"/>
      </c:catAx>
      <c:valAx>
        <c:axId val="2098570904"/>
        <c:scaling>
          <c:orientation val="minMax"/>
        </c:scaling>
        <c:delete val="0"/>
        <c:axPos val="l"/>
        <c:majorGridlines/>
        <c:title>
          <c:tx>
            <c:rich>
              <a:bodyPr rot="-5400000" vert="horz"/>
              <a:lstStyle/>
              <a:p>
                <a:pPr>
                  <a:defRPr sz="3200"/>
                </a:pPr>
                <a:r>
                  <a:rPr lang="en-US" sz="3200"/>
                  <a:t>Normalized</a:t>
                </a:r>
                <a:r>
                  <a:rPr lang="en-US" sz="3200" baseline="0"/>
                  <a:t> to Baseline</a:t>
                </a:r>
                <a:endParaRPr lang="en-US" sz="3200"/>
              </a:p>
            </c:rich>
          </c:tx>
          <c:layout/>
          <c:overlay val="0"/>
        </c:title>
        <c:numFmt formatCode="#,##0.0" sourceLinked="0"/>
        <c:majorTickMark val="out"/>
        <c:minorTickMark val="none"/>
        <c:tickLblPos val="nextTo"/>
        <c:txPr>
          <a:bodyPr/>
          <a:lstStyle/>
          <a:p>
            <a:pPr>
              <a:defRPr sz="2000" b="1"/>
            </a:pPr>
            <a:endParaRPr lang="en-US"/>
          </a:p>
        </c:txPr>
        <c:crossAx val="2098567736"/>
        <c:crosses val="autoZero"/>
        <c:crossBetween val="between"/>
      </c:valAx>
    </c:plotArea>
    <c:legend>
      <c:legendPos val="r"/>
      <c:layout>
        <c:manualLayout>
          <c:xMode val="edge"/>
          <c:yMode val="edge"/>
          <c:x val="0.139341954470915"/>
          <c:y val="0.0164390049069953"/>
          <c:w val="0.850822996667479"/>
          <c:h val="0.143450492601468"/>
        </c:manualLayout>
      </c:layout>
      <c:overlay val="0"/>
      <c:spPr>
        <a:solidFill>
          <a:schemeClr val="bg1"/>
        </a:solidFill>
      </c:spPr>
      <c:txPr>
        <a:bodyPr/>
        <a:lstStyle/>
        <a:p>
          <a:pPr>
            <a:defRPr sz="3200" b="1"/>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009095845778"/>
          <c:y val="0.15505655983143"/>
          <c:w val="0.861639288623405"/>
          <c:h val="0.719943440168571"/>
        </c:manualLayout>
      </c:layout>
      <c:barChart>
        <c:barDir val="col"/>
        <c:grouping val="clustered"/>
        <c:varyColors val="0"/>
        <c:ser>
          <c:idx val="0"/>
          <c:order val="0"/>
          <c:tx>
            <c:strRef>
              <c:f>Sheet2!$B$1</c:f>
              <c:strCache>
                <c:ptCount val="1"/>
                <c:pt idx="0">
                  <c:v>Baseline</c:v>
                </c:pt>
              </c:strCache>
            </c:strRef>
          </c:tx>
          <c:spPr>
            <a:solidFill>
              <a:schemeClr val="bg1">
                <a:lumMod val="65000"/>
              </a:schemeClr>
            </a:solidFill>
          </c:spPr>
          <c:invertIfNegative val="0"/>
          <c:cat>
            <c:strRef>
              <c:f>Sheet2!$A$2:$A$5</c:f>
              <c:strCache>
                <c:ptCount val="4"/>
                <c:pt idx="0">
                  <c:v>1-Core</c:v>
                </c:pt>
                <c:pt idx="1">
                  <c:v>2-Core</c:v>
                </c:pt>
                <c:pt idx="2">
                  <c:v>4-Core</c:v>
                </c:pt>
                <c:pt idx="3">
                  <c:v>8-Core</c:v>
                </c:pt>
              </c:strCache>
            </c:strRef>
          </c:cat>
          <c:val>
            <c:numRef>
              <c:f>Sheet2!$B$2:$B$5</c:f>
              <c:numCache>
                <c:formatCode>0.00</c:formatCode>
                <c:ptCount val="4"/>
                <c:pt idx="0">
                  <c:v>1.0</c:v>
                </c:pt>
                <c:pt idx="1">
                  <c:v>1.46</c:v>
                </c:pt>
                <c:pt idx="2">
                  <c:v>1.8</c:v>
                </c:pt>
                <c:pt idx="3">
                  <c:v>2.62</c:v>
                </c:pt>
              </c:numCache>
            </c:numRef>
          </c:val>
        </c:ser>
        <c:ser>
          <c:idx val="1"/>
          <c:order val="1"/>
          <c:tx>
            <c:strRef>
              <c:f>Sheet2!$C$1</c:f>
              <c:strCache>
                <c:ptCount val="1"/>
                <c:pt idx="0">
                  <c:v>DAWB</c:v>
                </c:pt>
              </c:strCache>
            </c:strRef>
          </c:tx>
          <c:spPr>
            <a:solidFill>
              <a:schemeClr val="tx1">
                <a:lumMod val="85000"/>
                <a:lumOff val="15000"/>
              </a:schemeClr>
            </a:solidFill>
          </c:spPr>
          <c:invertIfNegative val="0"/>
          <c:cat>
            <c:strRef>
              <c:f>Sheet2!$A$2:$A$5</c:f>
              <c:strCache>
                <c:ptCount val="4"/>
                <c:pt idx="0">
                  <c:v>1-Core</c:v>
                </c:pt>
                <c:pt idx="1">
                  <c:v>2-Core</c:v>
                </c:pt>
                <c:pt idx="2">
                  <c:v>4-Core</c:v>
                </c:pt>
                <c:pt idx="3">
                  <c:v>8-Core</c:v>
                </c:pt>
              </c:strCache>
            </c:strRef>
          </c:cat>
          <c:val>
            <c:numRef>
              <c:f>Sheet2!$C$2:$C$5</c:f>
              <c:numCache>
                <c:formatCode>0.00</c:formatCode>
                <c:ptCount val="4"/>
                <c:pt idx="0">
                  <c:v>1.13</c:v>
                </c:pt>
                <c:pt idx="1">
                  <c:v>1.73</c:v>
                </c:pt>
                <c:pt idx="2">
                  <c:v>2.29</c:v>
                </c:pt>
                <c:pt idx="3">
                  <c:v>3.17</c:v>
                </c:pt>
              </c:numCache>
            </c:numRef>
          </c:val>
        </c:ser>
        <c:ser>
          <c:idx val="2"/>
          <c:order val="2"/>
          <c:tx>
            <c:strRef>
              <c:f>Sheet2!$D$1</c:f>
              <c:strCache>
                <c:ptCount val="1"/>
                <c:pt idx="0">
                  <c:v>DBI</c:v>
                </c:pt>
              </c:strCache>
            </c:strRef>
          </c:tx>
          <c:spPr>
            <a:solidFill>
              <a:schemeClr val="tx1">
                <a:lumMod val="50000"/>
                <a:lumOff val="50000"/>
              </a:schemeClr>
            </a:solidFill>
          </c:spPr>
          <c:invertIfNegative val="0"/>
          <c:cat>
            <c:strRef>
              <c:f>Sheet2!$A$2:$A$5</c:f>
              <c:strCache>
                <c:ptCount val="4"/>
                <c:pt idx="0">
                  <c:v>1-Core</c:v>
                </c:pt>
                <c:pt idx="1">
                  <c:v>2-Core</c:v>
                </c:pt>
                <c:pt idx="2">
                  <c:v>4-Core</c:v>
                </c:pt>
                <c:pt idx="3">
                  <c:v>8-Core</c:v>
                </c:pt>
              </c:strCache>
            </c:strRef>
          </c:cat>
          <c:val>
            <c:numRef>
              <c:f>Sheet2!$D$2:$D$5</c:f>
            </c:numRef>
          </c:val>
        </c:ser>
        <c:ser>
          <c:idx val="3"/>
          <c:order val="3"/>
          <c:tx>
            <c:strRef>
              <c:f>Sheet2!$E$1</c:f>
              <c:strCache>
                <c:ptCount val="1"/>
                <c:pt idx="0">
                  <c:v>+AWB</c:v>
                </c:pt>
              </c:strCache>
            </c:strRef>
          </c:tx>
          <c:spPr>
            <a:solidFill>
              <a:schemeClr val="tx1">
                <a:lumMod val="85000"/>
                <a:lumOff val="15000"/>
              </a:schemeClr>
            </a:solidFill>
          </c:spPr>
          <c:invertIfNegative val="0"/>
          <c:cat>
            <c:strRef>
              <c:f>Sheet2!$A$2:$A$5</c:f>
              <c:strCache>
                <c:ptCount val="4"/>
                <c:pt idx="0">
                  <c:v>1-Core</c:v>
                </c:pt>
                <c:pt idx="1">
                  <c:v>2-Core</c:v>
                </c:pt>
                <c:pt idx="2">
                  <c:v>4-Core</c:v>
                </c:pt>
                <c:pt idx="3">
                  <c:v>8-Core</c:v>
                </c:pt>
              </c:strCache>
            </c:strRef>
          </c:cat>
          <c:val>
            <c:numRef>
              <c:f>Sheet2!$E$2:$E$5</c:f>
            </c:numRef>
          </c:val>
        </c:ser>
        <c:ser>
          <c:idx val="4"/>
          <c:order val="4"/>
          <c:tx>
            <c:strRef>
              <c:f>Sheet2!$F$1</c:f>
              <c:strCache>
                <c:ptCount val="1"/>
                <c:pt idx="0">
                  <c:v>+CLB</c:v>
                </c:pt>
              </c:strCache>
            </c:strRef>
          </c:tx>
          <c:invertIfNegative val="0"/>
          <c:cat>
            <c:strRef>
              <c:f>Sheet2!$A$2:$A$5</c:f>
              <c:strCache>
                <c:ptCount val="4"/>
                <c:pt idx="0">
                  <c:v>1-Core</c:v>
                </c:pt>
                <c:pt idx="1">
                  <c:v>2-Core</c:v>
                </c:pt>
                <c:pt idx="2">
                  <c:v>4-Core</c:v>
                </c:pt>
                <c:pt idx="3">
                  <c:v>8-Core</c:v>
                </c:pt>
              </c:strCache>
            </c:strRef>
          </c:cat>
          <c:val>
            <c:numRef>
              <c:f>Sheet2!$F$2:$F$5</c:f>
            </c:numRef>
          </c:val>
        </c:ser>
        <c:ser>
          <c:idx val="5"/>
          <c:order val="5"/>
          <c:tx>
            <c:strRef>
              <c:f>Sheet2!$G$1</c:f>
              <c:strCache>
                <c:ptCount val="1"/>
                <c:pt idx="0">
                  <c:v>DBI+Both</c:v>
                </c:pt>
              </c:strCache>
            </c:strRef>
          </c:tx>
          <c:spPr>
            <a:solidFill>
              <a:schemeClr val="accent2"/>
            </a:solidFill>
          </c:spPr>
          <c:invertIfNegative val="0"/>
          <c:cat>
            <c:strRef>
              <c:f>Sheet2!$A$2:$A$5</c:f>
              <c:strCache>
                <c:ptCount val="4"/>
                <c:pt idx="0">
                  <c:v>1-Core</c:v>
                </c:pt>
                <c:pt idx="1">
                  <c:v>2-Core</c:v>
                </c:pt>
                <c:pt idx="2">
                  <c:v>4-Core</c:v>
                </c:pt>
                <c:pt idx="3">
                  <c:v>8-Core</c:v>
                </c:pt>
              </c:strCache>
            </c:strRef>
          </c:cat>
          <c:val>
            <c:numRef>
              <c:f>Sheet2!$G$2:$G$5</c:f>
              <c:numCache>
                <c:formatCode>0.00</c:formatCode>
                <c:ptCount val="4"/>
                <c:pt idx="0">
                  <c:v>1.13</c:v>
                </c:pt>
                <c:pt idx="1">
                  <c:v>1.8</c:v>
                </c:pt>
                <c:pt idx="2">
                  <c:v>2.43</c:v>
                </c:pt>
                <c:pt idx="3">
                  <c:v>3.36</c:v>
                </c:pt>
              </c:numCache>
            </c:numRef>
          </c:val>
        </c:ser>
        <c:dLbls>
          <c:showLegendKey val="0"/>
          <c:showVal val="0"/>
          <c:showCatName val="0"/>
          <c:showSerName val="0"/>
          <c:showPercent val="0"/>
          <c:showBubbleSize val="0"/>
        </c:dLbls>
        <c:gapWidth val="150"/>
        <c:axId val="2098454376"/>
        <c:axId val="2098457544"/>
      </c:barChart>
      <c:catAx>
        <c:axId val="2098454376"/>
        <c:scaling>
          <c:orientation val="minMax"/>
        </c:scaling>
        <c:delete val="0"/>
        <c:axPos val="b"/>
        <c:majorTickMark val="out"/>
        <c:minorTickMark val="none"/>
        <c:tickLblPos val="nextTo"/>
        <c:txPr>
          <a:bodyPr/>
          <a:lstStyle/>
          <a:p>
            <a:pPr>
              <a:defRPr sz="2800" b="1"/>
            </a:pPr>
            <a:endParaRPr lang="en-US"/>
          </a:p>
        </c:txPr>
        <c:crossAx val="2098457544"/>
        <c:crosses val="autoZero"/>
        <c:auto val="1"/>
        <c:lblAlgn val="ctr"/>
        <c:lblOffset val="100"/>
        <c:noMultiLvlLbl val="0"/>
      </c:catAx>
      <c:valAx>
        <c:axId val="2098457544"/>
        <c:scaling>
          <c:orientation val="minMax"/>
        </c:scaling>
        <c:delete val="0"/>
        <c:axPos val="l"/>
        <c:majorGridlines/>
        <c:title>
          <c:tx>
            <c:rich>
              <a:bodyPr rot="-5400000" vert="horz"/>
              <a:lstStyle/>
              <a:p>
                <a:pPr>
                  <a:defRPr sz="2800"/>
                </a:pPr>
                <a:r>
                  <a:rPr lang="en-US" sz="2800" dirty="0" smtClean="0"/>
                  <a:t>System</a:t>
                </a:r>
                <a:r>
                  <a:rPr lang="en-US" sz="2800" baseline="0" dirty="0" smtClean="0"/>
                  <a:t> Performance</a:t>
                </a:r>
                <a:endParaRPr lang="en-US" sz="2800" dirty="0"/>
              </a:p>
            </c:rich>
          </c:tx>
          <c:layout/>
          <c:overlay val="0"/>
        </c:title>
        <c:numFmt formatCode="0.0" sourceLinked="0"/>
        <c:majorTickMark val="out"/>
        <c:minorTickMark val="none"/>
        <c:tickLblPos val="nextTo"/>
        <c:txPr>
          <a:bodyPr/>
          <a:lstStyle/>
          <a:p>
            <a:pPr>
              <a:defRPr sz="2400" b="1"/>
            </a:pPr>
            <a:endParaRPr lang="en-US"/>
          </a:p>
        </c:txPr>
        <c:crossAx val="2098454376"/>
        <c:crosses val="autoZero"/>
        <c:crossBetween val="between"/>
      </c:valAx>
    </c:plotArea>
    <c:legend>
      <c:legendPos val="r"/>
      <c:layout>
        <c:manualLayout>
          <c:xMode val="edge"/>
          <c:yMode val="edge"/>
          <c:x val="0.137048941080641"/>
          <c:y val="0.029031459095782"/>
          <c:w val="0.861801633632003"/>
          <c:h val="0.112646544181977"/>
        </c:manualLayout>
      </c:layout>
      <c:overlay val="0"/>
      <c:spPr>
        <a:solidFill>
          <a:schemeClr val="bg1"/>
        </a:solidFill>
      </c:spPr>
      <c:txPr>
        <a:bodyPr/>
        <a:lstStyle/>
        <a:p>
          <a:pPr>
            <a:defRPr sz="3200" b="1"/>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FFFDA-459D-4B3F-BD6B-7C437873908E}" type="datetimeFigureOut">
              <a:rPr lang="zh-TW" altLang="en-US" smtClean="0"/>
              <a:t>9/8/14</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183F68-7819-4557-A3C9-E71969CBAC9C}" type="slidenum">
              <a:rPr lang="zh-TW" altLang="en-US" smtClean="0"/>
              <a:t>‹#›</a:t>
            </a:fld>
            <a:endParaRPr lang="zh-TW" altLang="en-US"/>
          </a:p>
        </p:txBody>
      </p:sp>
    </p:spTree>
    <p:extLst>
      <p:ext uri="{BB962C8B-B14F-4D97-AF65-F5344CB8AC3E}">
        <p14:creationId xmlns:p14="http://schemas.microsoft.com/office/powerpoint/2010/main" val="3785552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F5352-3050-4C84-9977-514D8A13AEDC}" type="slidenum">
              <a:rPr lang="en-US" smtClean="0"/>
              <a:t>5</a:t>
            </a:fld>
            <a:endParaRPr lang="en-US"/>
          </a:p>
        </p:txBody>
      </p:sp>
    </p:spTree>
    <p:extLst>
      <p:ext uri="{BB962C8B-B14F-4D97-AF65-F5344CB8AC3E}">
        <p14:creationId xmlns:p14="http://schemas.microsoft.com/office/powerpoint/2010/main" val="1241406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pPr/>
              <a:t>47</a:t>
            </a:fld>
            <a:endParaRPr lang="en-US"/>
          </a:p>
        </p:txBody>
      </p:sp>
    </p:spTree>
    <p:extLst>
      <p:ext uri="{BB962C8B-B14F-4D97-AF65-F5344CB8AC3E}">
        <p14:creationId xmlns:p14="http://schemas.microsoft.com/office/powerpoint/2010/main" val="1357960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5259C2D-02FE-4C64-AD33-18B082577A5F}" type="slidenum">
              <a:rPr lang="en-US" smtClean="0"/>
              <a:pPr/>
              <a:t>48</a:t>
            </a:fld>
            <a:endParaRPr lang="en-US"/>
          </a:p>
        </p:txBody>
      </p:sp>
    </p:spTree>
    <p:extLst>
      <p:ext uri="{BB962C8B-B14F-4D97-AF65-F5344CB8AC3E}">
        <p14:creationId xmlns:p14="http://schemas.microsoft.com/office/powerpoint/2010/main" val="316379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5259C2D-02FE-4C64-AD33-18B082577A5F}" type="slidenum">
              <a:rPr lang="en-US" smtClean="0"/>
              <a:pPr/>
              <a:t>50</a:t>
            </a:fld>
            <a:endParaRPr lang="en-US"/>
          </a:p>
        </p:txBody>
      </p:sp>
    </p:spTree>
    <p:extLst>
      <p:ext uri="{BB962C8B-B14F-4D97-AF65-F5344CB8AC3E}">
        <p14:creationId xmlns:p14="http://schemas.microsoft.com/office/powerpoint/2010/main" val="1805492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F5352-3050-4C84-9977-514D8A13AEDC}" type="slidenum">
              <a:rPr lang="en-US" smtClean="0"/>
              <a:t>6</a:t>
            </a:fld>
            <a:endParaRPr lang="en-US"/>
          </a:p>
        </p:txBody>
      </p:sp>
    </p:spTree>
    <p:extLst>
      <p:ext uri="{BB962C8B-B14F-4D97-AF65-F5344CB8AC3E}">
        <p14:creationId xmlns:p14="http://schemas.microsoft.com/office/powerpoint/2010/main" val="1241406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F5352-3050-4C84-9977-514D8A13AEDC}" type="slidenum">
              <a:rPr lang="en-US" smtClean="0"/>
              <a:t>13</a:t>
            </a:fld>
            <a:endParaRPr lang="en-US"/>
          </a:p>
        </p:txBody>
      </p:sp>
    </p:spTree>
    <p:extLst>
      <p:ext uri="{BB962C8B-B14F-4D97-AF65-F5344CB8AC3E}">
        <p14:creationId xmlns:p14="http://schemas.microsoft.com/office/powerpoint/2010/main" val="419921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F5352-3050-4C84-9977-514D8A13AEDC}" type="slidenum">
              <a:rPr lang="en-US" smtClean="0"/>
              <a:t>14</a:t>
            </a:fld>
            <a:endParaRPr lang="en-US"/>
          </a:p>
        </p:txBody>
      </p:sp>
    </p:spTree>
    <p:extLst>
      <p:ext uri="{BB962C8B-B14F-4D97-AF65-F5344CB8AC3E}">
        <p14:creationId xmlns:p14="http://schemas.microsoft.com/office/powerpoint/2010/main" val="3920077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When GPU is introduced into the system &lt;click&gt;, because the GPU is memory-intensive,</a:t>
            </a:r>
            <a:r>
              <a:rPr lang="en-US" baseline="0" dirty="0" smtClean="0"/>
              <a:t> requests from cores contend heavily with request from the GPU, as you can see from</a:t>
            </a:r>
            <a:r>
              <a:rPr lang="en-US" baseline="0" dirty="0"/>
              <a:t> </a:t>
            </a:r>
            <a:r>
              <a:rPr lang="en-US" baseline="0" dirty="0" smtClean="0"/>
              <a:t>this example</a:t>
            </a:r>
          </a:p>
          <a:p>
            <a:r>
              <a:rPr lang="en-US" baseline="0" dirty="0" smtClean="0"/>
              <a:t>&lt;click&gt;</a:t>
            </a:r>
          </a:p>
          <a:p>
            <a:r>
              <a:rPr lang="en-US" baseline="0" dirty="0" smtClean="0"/>
              <a:t>The memory-intensive GPU application will send a lot of request to the memory request buffer</a:t>
            </a:r>
          </a:p>
          <a:p>
            <a:r>
              <a:rPr lang="en-US" baseline="0" dirty="0" smtClean="0"/>
              <a:t>&lt;click&gt;</a:t>
            </a:r>
          </a:p>
          <a:p>
            <a:r>
              <a:rPr lang="en-US" baseline="0" dirty="0" smtClean="0"/>
              <a:t>As a result, some of the requests are unable to be inject into the request buffer, as illustrated by this blue request from core 2.</a:t>
            </a:r>
          </a:p>
          <a:p>
            <a:r>
              <a:rPr lang="en-US" baseline="0" dirty="0" smtClean="0"/>
              <a:t>&lt;click&gt;</a:t>
            </a:r>
          </a:p>
          <a:p>
            <a:r>
              <a:rPr lang="en-US" baseline="0" dirty="0" smtClean="0"/>
              <a:t>When only some of the memory requests can inject into the request buffer, memory scheduler cannot observe full applications behavior. This can lead to a poor scheduling decision</a:t>
            </a:r>
          </a:p>
          <a:p>
            <a:r>
              <a:rPr lang="en-US" baseline="0" dirty="0" smtClean="0"/>
              <a:t>&lt;click… transition&gt;</a:t>
            </a:r>
          </a:p>
          <a:p>
            <a:r>
              <a:rPr lang="en-US" baseline="0" dirty="0" smtClean="0"/>
              <a:t>A naïve solution to this problem is to increase the size of the monolithic request buffer…</a:t>
            </a:r>
          </a:p>
        </p:txBody>
      </p:sp>
      <p:sp>
        <p:nvSpPr>
          <p:cNvPr id="4" name="Slide Number Placeholder 3"/>
          <p:cNvSpPr>
            <a:spLocks noGrp="1"/>
          </p:cNvSpPr>
          <p:nvPr>
            <p:ph type="sldNum" sz="quarter" idx="10"/>
          </p:nvPr>
        </p:nvSpPr>
        <p:spPr/>
        <p:txBody>
          <a:bodyPr/>
          <a:lstStyle/>
          <a:p>
            <a:fld id="{AB959945-7217-484B-8E74-88DC87A74BB0}" type="slidenum">
              <a:rPr lang="en-US" smtClean="0"/>
              <a:pPr/>
              <a:t>25</a:t>
            </a:fld>
            <a:endParaRPr lang="en-US"/>
          </a:p>
        </p:txBody>
      </p:sp>
    </p:spTree>
    <p:extLst>
      <p:ext uri="{BB962C8B-B14F-4D97-AF65-F5344CB8AC3E}">
        <p14:creationId xmlns:p14="http://schemas.microsoft.com/office/powerpoint/2010/main" val="1258267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baseline="0" dirty="0" smtClean="0"/>
              <a:t>&lt;However (continue from the previous slide) a large buffer requires more complicated logic to analyze memory requests (for example, to determine if each request is a row hit), analyze application characteristics, assign and enforce priorities. </a:t>
            </a:r>
          </a:p>
          <a:p>
            <a:r>
              <a:rPr lang="en-US" baseline="0" dirty="0" smtClean="0"/>
              <a:t>&lt;click&gt;</a:t>
            </a:r>
          </a:p>
          <a:p>
            <a:r>
              <a:rPr lang="en-US" baseline="0" dirty="0" smtClean="0"/>
              <a:t>This leads to high complexity, high power, and large die area</a:t>
            </a:r>
          </a:p>
          <a:p>
            <a:r>
              <a:rPr lang="en-US" baseline="0" dirty="0" smtClean="0"/>
              <a:t>&lt;click, the big </a:t>
            </a:r>
            <a:r>
              <a:rPr lang="en-US" baseline="0" dirty="0" err="1" smtClean="0"/>
              <a:t>Mem</a:t>
            </a:r>
            <a:r>
              <a:rPr lang="en-US" baseline="0" dirty="0" smtClean="0"/>
              <a:t> </a:t>
            </a:r>
            <a:r>
              <a:rPr lang="en-US" baseline="0" dirty="0" err="1" smtClean="0"/>
              <a:t>sched</a:t>
            </a:r>
            <a:r>
              <a:rPr lang="en-US" baseline="0" dirty="0" smtClean="0"/>
              <a:t>. Appears&gt;</a:t>
            </a:r>
          </a:p>
          <a:p>
            <a:r>
              <a:rPr lang="en-US" baseline="0" dirty="0" smtClean="0"/>
              <a:t>&lt;click, transition&gt;</a:t>
            </a:r>
          </a:p>
          <a:p>
            <a:r>
              <a:rPr lang="en-US" baseline="0" dirty="0" smtClean="0"/>
              <a:t>Our goal in this project is…</a:t>
            </a:r>
          </a:p>
        </p:txBody>
      </p:sp>
      <p:sp>
        <p:nvSpPr>
          <p:cNvPr id="4" name="Slide Number Placeholder 3"/>
          <p:cNvSpPr>
            <a:spLocks noGrp="1"/>
          </p:cNvSpPr>
          <p:nvPr>
            <p:ph type="sldNum" sz="quarter" idx="10"/>
          </p:nvPr>
        </p:nvSpPr>
        <p:spPr/>
        <p:txBody>
          <a:bodyPr/>
          <a:lstStyle/>
          <a:p>
            <a:fld id="{AB959945-7217-484B-8E74-88DC87A74BB0}" type="slidenum">
              <a:rPr lang="en-US" smtClean="0"/>
              <a:pPr/>
              <a:t>27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baseline="0" dirty="0" smtClean="0"/>
              <a:t>With these key observations, we will show how we can decouple a monolithic schedulers into a simpler design through &lt;click&gt; stage 1, the batch formation, &lt;click&gt; stage 2, the batch scheduler, &lt;click&gt; stage 3, the DRAM command scheduler</a:t>
            </a:r>
          </a:p>
        </p:txBody>
      </p:sp>
      <p:sp>
        <p:nvSpPr>
          <p:cNvPr id="4" name="Slide Number Placeholder 3"/>
          <p:cNvSpPr>
            <a:spLocks noGrp="1"/>
          </p:cNvSpPr>
          <p:nvPr>
            <p:ph type="sldNum" sz="quarter" idx="10"/>
          </p:nvPr>
        </p:nvSpPr>
        <p:spPr/>
        <p:txBody>
          <a:bodyPr/>
          <a:lstStyle/>
          <a:p>
            <a:fld id="{AB959945-7217-484B-8E74-88DC87A74BB0}" type="slidenum">
              <a:rPr lang="en-US" smtClean="0"/>
              <a:pPr/>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baseline="0" dirty="0" smtClean="0"/>
              <a:t>I will show an example of how the batch formation work</a:t>
            </a:r>
          </a:p>
          <a:p>
            <a:r>
              <a:rPr lang="en-US" baseline="0" dirty="0" smtClean="0"/>
              <a:t>&lt;click&gt; </a:t>
            </a:r>
          </a:p>
          <a:p>
            <a:r>
              <a:rPr lang="en-US" baseline="0" dirty="0" smtClean="0"/>
              <a:t>When there is an incoming requests that access the same row as an earlier requests. (This yellow request that accesses row B), they will be batched. And a batch will become ready to be scheduled under two conditions. First, it will become ready when a subsequent request wants to access a different row, in this case row C. The earlier request to row B will become ready to be scheduled. </a:t>
            </a:r>
          </a:p>
          <a:p>
            <a:r>
              <a:rPr lang="en-US" baseline="0" dirty="0" smtClean="0"/>
              <a:t>A batch can become ready to be scheduled under another condition, which is when the time window for the batch formation expires, which is shown in this example in core 1. this batch formation will happen across all the cores including the GPU.</a:t>
            </a:r>
          </a:p>
        </p:txBody>
      </p:sp>
      <p:sp>
        <p:nvSpPr>
          <p:cNvPr id="4" name="Slide Number Placeholder 3"/>
          <p:cNvSpPr>
            <a:spLocks noGrp="1"/>
          </p:cNvSpPr>
          <p:nvPr>
            <p:ph type="sldNum" sz="quarter" idx="10"/>
          </p:nvPr>
        </p:nvSpPr>
        <p:spPr/>
        <p:txBody>
          <a:bodyPr/>
          <a:lstStyle/>
          <a:p>
            <a:fld id="{AB959945-7217-484B-8E74-88DC87A74BB0}" type="slidenum">
              <a:rPr lang="en-US" smtClean="0"/>
              <a:pPr/>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In this example,</a:t>
            </a:r>
            <a:r>
              <a:rPr lang="en-US" baseline="0" dirty="0" smtClean="0"/>
              <a:t> the system consist of 4 CPU cores and a GPU, and the color represent a row the request wants to access. Similar color means these requests want to access the same row. </a:t>
            </a:r>
          </a:p>
          <a:p>
            <a:r>
              <a:rPr lang="en-US" baseline="0" dirty="0" smtClean="0"/>
              <a:t>In the batch formation stage, memory requests that access the same row will be batched.</a:t>
            </a:r>
            <a:endParaRPr lang="en-US" baseline="0" dirty="0"/>
          </a:p>
          <a:p>
            <a:r>
              <a:rPr lang="en-US" baseline="0" dirty="0" smtClean="0"/>
              <a:t>&lt;click&gt;</a:t>
            </a:r>
          </a:p>
          <a:p>
            <a:r>
              <a:rPr lang="en-US" baseline="0" dirty="0" smtClean="0"/>
              <a:t>One criteria that a batch becomes ready to be scheduled is when the next request is going to a different row, as illustrated in this example at core 2 and core 3. &lt;click </a:t>
            </a:r>
            <a:r>
              <a:rPr lang="en-US" baseline="0" dirty="0" err="1" smtClean="0"/>
              <a:t>click</a:t>
            </a:r>
            <a:r>
              <a:rPr lang="en-US" baseline="0" dirty="0" smtClean="0"/>
              <a:t>&gt;</a:t>
            </a:r>
          </a:p>
          <a:p>
            <a:r>
              <a:rPr lang="en-US" baseline="0" dirty="0" smtClean="0"/>
              <a:t>Another criteria is when the timeout for the batch formation expires.</a:t>
            </a:r>
          </a:p>
          <a:p>
            <a:r>
              <a:rPr lang="en-US" baseline="0" dirty="0" smtClean="0"/>
              <a:t>This batching process will happen across all cores including the GPU </a:t>
            </a:r>
          </a:p>
          <a:p>
            <a:r>
              <a:rPr lang="en-US" baseline="0" dirty="0" smtClean="0"/>
              <a:t>&lt;click&gt;</a:t>
            </a:r>
          </a:p>
          <a:p>
            <a:r>
              <a:rPr lang="en-US" baseline="0" dirty="0" smtClean="0"/>
              <a:t>&lt;click&gt; and how the batch scheduler will select one of these front batch to send to &lt;click&gt; the DRAM command scheduler. </a:t>
            </a:r>
          </a:p>
          <a:p>
            <a:r>
              <a:rPr lang="en-US" baseline="0" dirty="0" smtClean="0"/>
              <a:t>The scheduler can either use a shortest job </a:t>
            </a:r>
            <a:r>
              <a:rPr lang="en-US" baseline="0" dirty="0" err="1" smtClean="0"/>
              <a:t>poilcy</a:t>
            </a:r>
            <a:endParaRPr lang="en-US" baseline="0" dirty="0" smtClean="0"/>
          </a:p>
          <a:p>
            <a:r>
              <a:rPr lang="en-US" baseline="0" dirty="0" smtClean="0"/>
              <a:t>&lt;click&gt; which will pick this purple request because it is from an application with the fewest number of requests.</a:t>
            </a:r>
          </a:p>
          <a:p>
            <a:r>
              <a:rPr lang="en-US" baseline="0" dirty="0" smtClean="0"/>
              <a:t>Or a round-robin policy</a:t>
            </a:r>
          </a:p>
          <a:p>
            <a:r>
              <a:rPr lang="en-US" baseline="0" dirty="0" smtClean="0"/>
              <a:t>&lt;click&gt; </a:t>
            </a:r>
          </a:p>
          <a:p>
            <a:r>
              <a:rPr lang="en-US" baseline="0" dirty="0" smtClean="0"/>
              <a:t>Whenever the bank is ready to schedule a next request. DRAM command scheduler will schedule the requests in an in-order manner.</a:t>
            </a:r>
          </a:p>
          <a:p>
            <a:r>
              <a:rPr lang="en-US" baseline="0" dirty="0" smtClean="0"/>
              <a:t>&lt;click&gt;</a:t>
            </a:r>
          </a:p>
          <a:p>
            <a:r>
              <a:rPr lang="en-US" dirty="0" smtClean="0"/>
              <a:t>Now that I told you about how SMS works, let me tell you about the complexity of SMS</a:t>
            </a:r>
          </a:p>
          <a:p>
            <a:r>
              <a:rPr lang="en-US" baseline="0" dirty="0" smtClean="0"/>
              <a:t>&lt;click … transition&gt;</a:t>
            </a:r>
          </a:p>
        </p:txBody>
      </p:sp>
      <p:sp>
        <p:nvSpPr>
          <p:cNvPr id="4" name="Slide Number Placeholder 3"/>
          <p:cNvSpPr>
            <a:spLocks noGrp="1"/>
          </p:cNvSpPr>
          <p:nvPr>
            <p:ph type="sldNum" sz="quarter" idx="10"/>
          </p:nvPr>
        </p:nvSpPr>
        <p:spPr/>
        <p:txBody>
          <a:bodyPr/>
          <a:lstStyle/>
          <a:p>
            <a:fld id="{AB959945-7217-484B-8E74-88DC87A74BB0}"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emf"/><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p>
        </p:txBody>
      </p:sp>
      <p:sp>
        <p:nvSpPr>
          <p:cNvPr id="6" name="Line 10"/>
          <p:cNvSpPr>
            <a:spLocks noChangeShapeType="1"/>
          </p:cNvSpPr>
          <p:nvPr/>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zh-TW" altLang="en-US"/>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zh-TW" altLang="en-US"/>
          </a:p>
        </p:txBody>
      </p:sp>
      <p:sp>
        <p:nvSpPr>
          <p:cNvPr id="9" name="Rectangle 6"/>
          <p:cNvSpPr>
            <a:spLocks noGrp="1" noChangeArrowheads="1"/>
          </p:cNvSpPr>
          <p:nvPr>
            <p:ph type="sldNum" sz="quarter" idx="12"/>
          </p:nvPr>
        </p:nvSpPr>
        <p:spPr/>
        <p:txBody>
          <a:bodyPr/>
          <a:lstStyle>
            <a:lvl1pPr>
              <a:defRPr sz="1200"/>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3541643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zh-TW" altLang="en-US"/>
          </a:p>
        </p:txBody>
      </p:sp>
      <p:sp>
        <p:nvSpPr>
          <p:cNvPr id="5" name="Rectangle 1030"/>
          <p:cNvSpPr>
            <a:spLocks noGrp="1" noChangeArrowheads="1"/>
          </p:cNvSpPr>
          <p:nvPr>
            <p:ph type="sldNum" sz="quarter" idx="11"/>
          </p:nvPr>
        </p:nvSpPr>
        <p:spPr>
          <a:ln/>
        </p:spPr>
        <p:txBody>
          <a:bodyPr/>
          <a:lstStyle>
            <a:lvl1pPr>
              <a:defRPr/>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3687950067"/>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197444"/>
            <a:ext cx="109728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8" name="Title 1"/>
          <p:cNvSpPr>
            <a:spLocks noGrp="1"/>
          </p:cNvSpPr>
          <p:nvPr>
            <p:ph type="title"/>
          </p:nvPr>
        </p:nvSpPr>
        <p:spPr>
          <a:xfrm>
            <a:off x="609600" y="274653"/>
            <a:ext cx="10972800" cy="532719"/>
          </a:xfrm>
        </p:spPr>
        <p:txBody>
          <a:bodyPr/>
          <a:lstStyle>
            <a:lvl1pPr>
              <a:defRPr>
                <a:latin typeface="Arial"/>
              </a:defRPr>
            </a:lvl1pPr>
          </a:lstStyle>
          <a:p>
            <a:r>
              <a:rPr lang="zh-TW" altLang="en-US" smtClean="0"/>
              <a:t>按一下以編輯母片標題樣式</a:t>
            </a:r>
            <a:endParaRPr lang="en-US" dirty="0"/>
          </a:p>
        </p:txBody>
      </p:sp>
    </p:spTree>
    <p:extLst>
      <p:ext uri="{BB962C8B-B14F-4D97-AF65-F5344CB8AC3E}">
        <p14:creationId xmlns:p14="http://schemas.microsoft.com/office/powerpoint/2010/main" val="404767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137557"/>
            <a:ext cx="73152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2389717" y="5252357"/>
            <a:ext cx="73152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Title 1"/>
          <p:cNvSpPr>
            <a:spLocks noGrp="1"/>
          </p:cNvSpPr>
          <p:nvPr>
            <p:ph type="title"/>
          </p:nvPr>
        </p:nvSpPr>
        <p:spPr>
          <a:xfrm>
            <a:off x="609600" y="274653"/>
            <a:ext cx="10972800" cy="532719"/>
          </a:xfrm>
        </p:spPr>
        <p:txBody>
          <a:bodyPr/>
          <a:lstStyle>
            <a:lvl1pPr>
              <a:defRPr>
                <a:latin typeface="Arial"/>
              </a:defRPr>
            </a:lvl1pPr>
          </a:lstStyle>
          <a:p>
            <a:r>
              <a:rPr lang="zh-TW" altLang="en-US" smtClean="0"/>
              <a:t>按一下以編輯母片標題樣式</a:t>
            </a:r>
            <a:endParaRPr lang="en-US" dirty="0"/>
          </a:p>
        </p:txBody>
      </p:sp>
    </p:spTree>
    <p:extLst>
      <p:ext uri="{BB962C8B-B14F-4D97-AF65-F5344CB8AC3E}">
        <p14:creationId xmlns:p14="http://schemas.microsoft.com/office/powerpoint/2010/main" val="3969624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zh-TW" altLang="en-US" smtClean="0"/>
              <a:t>按一下以編輯母片標題樣式</a:t>
            </a:r>
            <a:endParaRPr lang="en-US" dirty="0"/>
          </a:p>
        </p:txBody>
      </p:sp>
      <p:sp>
        <p:nvSpPr>
          <p:cNvPr id="7" name="Picture Placeholder 2"/>
          <p:cNvSpPr>
            <a:spLocks noGrp="1"/>
          </p:cNvSpPr>
          <p:nvPr>
            <p:ph type="pic" idx="1"/>
          </p:nvPr>
        </p:nvSpPr>
        <p:spPr>
          <a:xfrm>
            <a:off x="4421717" y="1070426"/>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8" name="Text Placeholder 3"/>
          <p:cNvSpPr>
            <a:spLocks noGrp="1"/>
          </p:cNvSpPr>
          <p:nvPr>
            <p:ph type="body" sz="half" idx="2"/>
          </p:nvPr>
        </p:nvSpPr>
        <p:spPr>
          <a:xfrm>
            <a:off x="4421717" y="5185226"/>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9" name="Text Placeholder 3"/>
          <p:cNvSpPr>
            <a:spLocks noGrp="1"/>
          </p:cNvSpPr>
          <p:nvPr>
            <p:ph type="body" sz="half" idx="10"/>
          </p:nvPr>
        </p:nvSpPr>
        <p:spPr>
          <a:xfrm>
            <a:off x="609604" y="1070426"/>
            <a:ext cx="3812117"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7481166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直排標題及文字">
    <p:spTree>
      <p:nvGrpSpPr>
        <p:cNvPr id="1" name=""/>
        <p:cNvGrpSpPr/>
        <p:nvPr/>
      </p:nvGrpSpPr>
      <p:grpSpPr>
        <a:xfrm>
          <a:off x="0" y="0"/>
          <a:ext cx="0" cy="0"/>
          <a:chOff x="0" y="0"/>
          <a:chExt cx="0" cy="0"/>
        </a:xfrm>
      </p:grpSpPr>
      <p:sp>
        <p:nvSpPr>
          <p:cNvPr id="7" name="Rectangle 6"/>
          <p:cNvSpPr/>
          <p:nvPr userDrawn="1"/>
        </p:nvSpPr>
        <p:spPr>
          <a:xfrm>
            <a:off x="4245431" y="145158"/>
            <a:ext cx="7946572"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srgbClr val="FFFFFF"/>
              </a:solidFill>
              <a:latin typeface="Arial"/>
            </a:endParaRPr>
          </a:p>
        </p:txBody>
      </p:sp>
    </p:spTree>
    <p:extLst>
      <p:ext uri="{BB962C8B-B14F-4D97-AF65-F5344CB8AC3E}">
        <p14:creationId xmlns:p14="http://schemas.microsoft.com/office/powerpoint/2010/main" val="11930331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18393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488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220348"/>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55568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755096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915003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zh-TW" altLang="en-US"/>
          </a:p>
        </p:txBody>
      </p:sp>
      <p:sp>
        <p:nvSpPr>
          <p:cNvPr id="5" name="Rectangle 1030"/>
          <p:cNvSpPr>
            <a:spLocks noGrp="1" noChangeArrowheads="1"/>
          </p:cNvSpPr>
          <p:nvPr>
            <p:ph type="sldNum" sz="quarter" idx="11"/>
          </p:nvPr>
        </p:nvSpPr>
        <p:spPr>
          <a:ln/>
        </p:spPr>
        <p:txBody>
          <a:bodyPr/>
          <a:lstStyle>
            <a:lvl1pPr>
              <a:defRPr/>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1132080773"/>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8194691"/>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693025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3696629"/>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6212280"/>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863802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82046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1592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37053"/>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3317963"/>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080823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746386635"/>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9327528"/>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698582"/>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2513915"/>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592254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346133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17413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7605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20106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5845960"/>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984554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a:xfrm>
            <a:off x="304800" y="997532"/>
            <a:ext cx="11480800" cy="519372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24036257"/>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40119"/>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404982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4819024"/>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8615603"/>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8953808"/>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6927648"/>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8424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901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18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635079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924832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6316979"/>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322535"/>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684822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136768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467414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833370"/>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58779"/>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5271675"/>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56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51690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7034687"/>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906072"/>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076334"/>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001222"/>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841282"/>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6297023"/>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180810"/>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0685590"/>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329447"/>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160960"/>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194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351980358"/>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0270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447411"/>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26590"/>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22897"/>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5725290"/>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47469"/>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41679"/>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807416"/>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1284807"/>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09859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24557810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795717255"/>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a:xfrm>
            <a:off x="304800" y="997532"/>
            <a:ext cx="11480800" cy="519372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574849721"/>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404188671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38913694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06301310"/>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676822510"/>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116451860"/>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60766139"/>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461981542"/>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576698632"/>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4290861719"/>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494225560"/>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zh-TW" altLang="en-US" smtClean="0"/>
              <a:t>按一下以編輯母片標題樣式</a:t>
            </a:r>
            <a:endParaRPr lang="en-US"/>
          </a:p>
        </p:txBody>
      </p:sp>
      <p:sp>
        <p:nvSpPr>
          <p:cNvPr id="3" name="ClipArt Placeholder 2"/>
          <p:cNvSpPr>
            <a:spLocks noGrp="1"/>
          </p:cNvSpPr>
          <p:nvPr>
            <p:ph type="clipArt" sz="half" idx="1"/>
          </p:nvPr>
        </p:nvSpPr>
        <p:spPr>
          <a:xfrm>
            <a:off x="304800" y="1371600"/>
            <a:ext cx="5638800" cy="4876800"/>
          </a:xfrm>
        </p:spPr>
        <p:txBody>
          <a:bodyPr/>
          <a:lstStyle/>
          <a:p>
            <a:pPr lvl="0"/>
            <a:r>
              <a:rPr lang="zh-TW" altLang="en-US" noProof="0" smtClean="0"/>
              <a:t>按一下圖示以新增線上圖像</a:t>
            </a:r>
            <a:endParaRPr lang="en-US" noProof="0" smtClean="0"/>
          </a:p>
        </p:txBody>
      </p:sp>
      <p:sp>
        <p:nvSpPr>
          <p:cNvPr id="4" name="Text Placeholder 3"/>
          <p:cNvSpPr>
            <a:spLocks noGrp="1"/>
          </p:cNvSpPr>
          <p:nvPr>
            <p:ph type="body" sz="half" idx="2"/>
          </p:nvPr>
        </p:nvSpPr>
        <p:spPr>
          <a:xfrm>
            <a:off x="6146800" y="1371600"/>
            <a:ext cx="5638800" cy="4876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131487377"/>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3877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934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443839"/>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4705304"/>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7839478"/>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7437398"/>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6660687"/>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1882533"/>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984549337"/>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2386719"/>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8805794"/>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352685"/>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1"/>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1"/>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4165601"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2614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6496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8"/>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71075"/>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738374"/>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1416713"/>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169546"/>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42033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zh-TW" altLang="en-US"/>
          </a:p>
        </p:txBody>
      </p:sp>
      <p:sp>
        <p:nvSpPr>
          <p:cNvPr id="5" name="Rectangle 1030"/>
          <p:cNvSpPr>
            <a:spLocks noGrp="1" noChangeArrowheads="1"/>
          </p:cNvSpPr>
          <p:nvPr>
            <p:ph type="sldNum" sz="quarter" idx="11"/>
          </p:nvPr>
        </p:nvSpPr>
        <p:spPr>
          <a:ln/>
        </p:spPr>
        <p:txBody>
          <a:bodyPr/>
          <a:lstStyle>
            <a:lvl1pPr>
              <a:defRPr/>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1264764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894698358"/>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152494"/>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1312716"/>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673054"/>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1"/>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1"/>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8961304"/>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0604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191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2955113"/>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257307"/>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634663"/>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257788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22833569"/>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0452190"/>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626818"/>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974264"/>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0319455"/>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579661"/>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011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12934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48463"/>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514282"/>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5983186"/>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746725198"/>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860850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404762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27324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888283"/>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2853028"/>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0577554"/>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846151267"/>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a:xfrm>
            <a:off x="304800" y="997532"/>
            <a:ext cx="11480800" cy="519372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04590775"/>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03145435"/>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4027959894"/>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zh-TW" altLang="en-US" smtClean="0"/>
              <a:t>按一下以編輯母片標題樣式</a:t>
            </a:r>
            <a:endParaRPr lang="en-US"/>
          </a:p>
        </p:txBody>
      </p:sp>
      <p:sp>
        <p:nvSpPr>
          <p:cNvPr id="3" name="ClipArt Placeholder 2"/>
          <p:cNvSpPr>
            <a:spLocks noGrp="1"/>
          </p:cNvSpPr>
          <p:nvPr>
            <p:ph type="clipArt" sz="half" idx="1"/>
          </p:nvPr>
        </p:nvSpPr>
        <p:spPr>
          <a:xfrm>
            <a:off x="304800" y="1371600"/>
            <a:ext cx="5638800" cy="4876800"/>
          </a:xfrm>
        </p:spPr>
        <p:txBody>
          <a:bodyPr/>
          <a:lstStyle/>
          <a:p>
            <a:pPr lvl="0"/>
            <a:r>
              <a:rPr lang="zh-TW" altLang="en-US" noProof="0" smtClean="0"/>
              <a:t>按一下圖示以新增線上圖像</a:t>
            </a:r>
            <a:endParaRPr lang="en-US" noProof="0" smtClean="0"/>
          </a:p>
        </p:txBody>
      </p:sp>
      <p:sp>
        <p:nvSpPr>
          <p:cNvPr id="4" name="Text Placeholder 3"/>
          <p:cNvSpPr>
            <a:spLocks noGrp="1"/>
          </p:cNvSpPr>
          <p:nvPr>
            <p:ph type="body" sz="half" idx="2"/>
          </p:nvPr>
        </p:nvSpPr>
        <p:spPr>
          <a:xfrm>
            <a:off x="6146800" y="1371600"/>
            <a:ext cx="5638800" cy="4876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1535430"/>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933101627"/>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522509750"/>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586865548"/>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85831108"/>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889420310"/>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550641506"/>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63919746"/>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zh-TW" altLang="en-US" smtClean="0"/>
              <a:t>按一下以編輯母片標題樣式</a:t>
            </a:r>
            <a:endParaRPr lang="en-US"/>
          </a:p>
        </p:txBody>
      </p:sp>
      <p:sp>
        <p:nvSpPr>
          <p:cNvPr id="3" name="ClipArt Placeholder 2"/>
          <p:cNvSpPr>
            <a:spLocks noGrp="1"/>
          </p:cNvSpPr>
          <p:nvPr>
            <p:ph type="clipArt" sz="half" idx="1"/>
          </p:nvPr>
        </p:nvSpPr>
        <p:spPr>
          <a:xfrm>
            <a:off x="304800" y="1371600"/>
            <a:ext cx="5638800" cy="4876800"/>
          </a:xfrm>
        </p:spPr>
        <p:txBody>
          <a:bodyPr/>
          <a:lstStyle/>
          <a:p>
            <a:pPr lvl="0"/>
            <a:r>
              <a:rPr lang="zh-TW" altLang="en-US" noProof="0" smtClean="0"/>
              <a:t>按一下圖示以新增線上圖像</a:t>
            </a:r>
            <a:endParaRPr lang="en-US" noProof="0" smtClean="0"/>
          </a:p>
        </p:txBody>
      </p:sp>
      <p:sp>
        <p:nvSpPr>
          <p:cNvPr id="4" name="Text Placeholder 3"/>
          <p:cNvSpPr>
            <a:spLocks noGrp="1"/>
          </p:cNvSpPr>
          <p:nvPr>
            <p:ph type="body" sz="half" idx="2"/>
          </p:nvPr>
        </p:nvSpPr>
        <p:spPr>
          <a:xfrm>
            <a:off x="6146800" y="1371600"/>
            <a:ext cx="5638800" cy="4876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61896806"/>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1"/>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1"/>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4165601"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25719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38606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2862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8"/>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845503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8220662"/>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314440"/>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051822"/>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932224"/>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610783"/>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35336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950327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1"/>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1"/>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332820"/>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1"/>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1"/>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4165601"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394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37949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3864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8"/>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3867587"/>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1181269"/>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3193219"/>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471989"/>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22867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350739"/>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66533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527581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1"/>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1"/>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8608778"/>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1804317"/>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9115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33721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9929768"/>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6407229"/>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4521471"/>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7831530"/>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0834814"/>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5793808"/>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6745977"/>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005956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771256"/>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38253"/>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2916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5896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39305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4846984"/>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745306"/>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81185"/>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6113346"/>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12464"/>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80183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6449370"/>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295681"/>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7240629"/>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0187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1503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0358168"/>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0747874"/>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719436"/>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1178372"/>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4096606"/>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07797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9138050"/>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4639011"/>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2859795"/>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8536933"/>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4370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655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0452284"/>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0102559"/>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394367"/>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7307674"/>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38802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zh-TW" altLang="en-US"/>
          </a:p>
        </p:txBody>
      </p:sp>
      <p:sp>
        <p:nvSpPr>
          <p:cNvPr id="5" name="Rectangle 1030"/>
          <p:cNvSpPr>
            <a:spLocks noGrp="1" noChangeArrowheads="1"/>
          </p:cNvSpPr>
          <p:nvPr>
            <p:ph type="sldNum" sz="quarter" idx="11"/>
          </p:nvPr>
        </p:nvSpPr>
        <p:spPr>
          <a:ln/>
        </p:spPr>
        <p:txBody>
          <a:bodyPr/>
          <a:lstStyle>
            <a:lvl1pPr>
              <a:defRPr/>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324481217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4008391"/>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153231"/>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345358"/>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677532"/>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264863"/>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15"/>
            <a:ext cx="10363200" cy="1470025"/>
          </a:xfrm>
        </p:spPr>
        <p:txBody>
          <a:bodyPr/>
          <a:lstStyle>
            <a:lvl1pPr>
              <a:defRPr>
                <a:solidFill>
                  <a:srgbClr val="006633"/>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828800" y="3733800"/>
            <a:ext cx="85344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609600" y="3371850"/>
            <a:ext cx="109728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2040199434"/>
      </p:ext>
    </p:extLst>
  </p:cSld>
  <p:clrMapOvr>
    <a:masterClrMapping/>
  </p:clrMapOvr>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09600" y="1295400"/>
            <a:ext cx="10972800" cy="5029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8940801" y="6416693"/>
            <a:ext cx="28448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609600" y="1065212"/>
            <a:ext cx="109728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221257"/>
      </p:ext>
    </p:extLst>
  </p:cSld>
  <p:clrMapOvr>
    <a:masterClrMapping/>
  </p:clrMapOvr>
  <p:timing>
    <p:tnLst>
      <p:par>
        <p:cTn xmlns:p14="http://schemas.microsoft.com/office/powerpoint/2010/mai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8"/>
            <a:ext cx="10363200" cy="1362075"/>
          </a:xfr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32076425"/>
      </p:ext>
    </p:extLst>
  </p:cSld>
  <p:clrMapOvr>
    <a:masterClrMapping/>
  </p:clrMapOvr>
  <p:timing>
    <p:tnLst>
      <p:par>
        <p:cTn xmlns:p14="http://schemas.microsoft.com/office/powerpoint/2010/mai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599853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304917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63336858"/>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061560"/>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159390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721183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703549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7710121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6"/>
            <a:ext cx="27432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609600" y="274656"/>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60526755"/>
      </p:ext>
    </p:extLst>
  </p:cSld>
  <p:clrMapOvr>
    <a:masterClrMapping/>
  </p:clrMapOvr>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52456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563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469548"/>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46923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43637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7973639"/>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5398749"/>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982920"/>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9218876"/>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4768738"/>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4477606"/>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811028"/>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8270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2080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59885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0584057"/>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5658498"/>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285896"/>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7354126"/>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942325"/>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059811"/>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5942033"/>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340810"/>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20326"/>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86866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07338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698925"/>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1139749"/>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644769"/>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4198561"/>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580365"/>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964516"/>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386734"/>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6586241"/>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0439135"/>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789980"/>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4640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138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94295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596050"/>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440980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1815292"/>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6575695"/>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1000940"/>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9187386"/>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1844454"/>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0159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93431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85567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934659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2583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887763"/>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076722"/>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81964"/>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167969"/>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7901118"/>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068950"/>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8059640"/>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1706589"/>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47518"/>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34274"/>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02004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35380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682777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506285"/>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4665854"/>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1733283"/>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00750"/>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39522"/>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214324"/>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574147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389982989"/>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4702951"/>
      </p:ext>
    </p:extLst>
  </p:cSld>
  <p:clrMapOvr>
    <a:masterClrMapping/>
  </p:clrMapOvr>
  <p:transition xmlns:p14="http://schemas.microsoft.com/office/powerpoint/2010/main"/>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5954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787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6379070"/>
      </p:ext>
    </p:extLst>
  </p:cSld>
  <p:clrMapOvr>
    <a:masterClrMapping/>
  </p:clrMapOvr>
  <p:transition xmlns:p14="http://schemas.microsoft.com/office/powerpoint/2010/main"/>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686981"/>
      </p:ext>
    </p:extLst>
  </p:cSld>
  <p:clrMapOvr>
    <a:masterClrMapping/>
  </p:clrMapOvr>
  <p:transition xmlns:p14="http://schemas.microsoft.com/office/powerpoint/2010/main"/>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384819"/>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81546"/>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0195339"/>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586925"/>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921611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123642115"/>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9562155"/>
      </p:ext>
    </p:extLst>
  </p:cSld>
  <p:clrMapOvr>
    <a:masterClrMapping/>
  </p:clrMapOvr>
  <p:transition xmlns:p14="http://schemas.microsoft.com/office/powerpoint/2010/mai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981661"/>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7654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7443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5555254"/>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089162"/>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2996090"/>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856897"/>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701116"/>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86058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zh-TW" altLang="en-US"/>
          </a:p>
        </p:txBody>
      </p:sp>
      <p:sp>
        <p:nvSpPr>
          <p:cNvPr id="6" name="Rectangle 1030"/>
          <p:cNvSpPr>
            <a:spLocks noGrp="1" noChangeArrowheads="1"/>
          </p:cNvSpPr>
          <p:nvPr>
            <p:ph type="sldNum" sz="quarter" idx="11"/>
          </p:nvPr>
        </p:nvSpPr>
        <p:spPr>
          <a:ln/>
        </p:spPr>
        <p:txBody>
          <a:bodyPr/>
          <a:lstStyle>
            <a:lvl1pPr>
              <a:defRPr/>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359404659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798086129"/>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0974410"/>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8572"/>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2555792"/>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dirty="0" smtClean="0">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188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xfrm>
            <a:off x="4165600" y="6248400"/>
            <a:ext cx="3860800" cy="395310"/>
          </a:xfrm>
          <a:ln/>
        </p:spPr>
        <p:txBody>
          <a:bodyPr/>
          <a:lstStyle>
            <a:lvl1pPr>
              <a:defRPr/>
            </a:lvl1pPr>
          </a:lstStyle>
          <a:p>
            <a:endParaRPr lang="en-US" altLang="en-US" dirty="0" smtClean="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1117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dirty="0" smtClean="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3229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dirty="0" smtClean="0">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6010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dirty="0" smtClean="0">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1410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4205175"/>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585878"/>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659279754"/>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266230"/>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4452878"/>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6221500"/>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7884167"/>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750405212"/>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a:xfrm>
            <a:off x="304800" y="997532"/>
            <a:ext cx="11480800" cy="519372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211915290"/>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1407152055"/>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3265663335"/>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2969693087"/>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3098473574"/>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217102103"/>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184784998"/>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57482007"/>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209271049"/>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3769603673"/>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634497793"/>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zh-TW" altLang="en-US" smtClean="0"/>
              <a:t>按一下以編輯母片標題樣式</a:t>
            </a:r>
            <a:endParaRPr lang="en-US"/>
          </a:p>
        </p:txBody>
      </p:sp>
      <p:sp>
        <p:nvSpPr>
          <p:cNvPr id="3" name="ClipArt Placeholder 2"/>
          <p:cNvSpPr>
            <a:spLocks noGrp="1"/>
          </p:cNvSpPr>
          <p:nvPr>
            <p:ph type="clipArt" sz="half" idx="1"/>
          </p:nvPr>
        </p:nvSpPr>
        <p:spPr>
          <a:xfrm>
            <a:off x="304800" y="1371600"/>
            <a:ext cx="5638800" cy="4876800"/>
          </a:xfrm>
        </p:spPr>
        <p:txBody>
          <a:bodyPr/>
          <a:lstStyle/>
          <a:p>
            <a:pPr lvl="0"/>
            <a:r>
              <a:rPr lang="zh-TW" altLang="en-US" noProof="0" smtClean="0"/>
              <a:t>按一下圖示以新增線上圖像</a:t>
            </a:r>
            <a:endParaRPr lang="en-US" noProof="0" smtClean="0"/>
          </a:p>
        </p:txBody>
      </p:sp>
      <p:sp>
        <p:nvSpPr>
          <p:cNvPr id="4" name="Text Placeholder 3"/>
          <p:cNvSpPr>
            <a:spLocks noGrp="1"/>
          </p:cNvSpPr>
          <p:nvPr>
            <p:ph type="body" sz="half" idx="2"/>
          </p:nvPr>
        </p:nvSpPr>
        <p:spPr>
          <a:xfrm>
            <a:off x="6146800" y="1371600"/>
            <a:ext cx="5638800" cy="4876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9882868"/>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084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83930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3381453"/>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080638"/>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00103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089569"/>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2981457"/>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855736"/>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2804311"/>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402735"/>
      </p:ext>
    </p:extLst>
  </p:cSld>
  <p:clrMapOvr>
    <a:masterClrMapping/>
  </p:clrMapOvr>
  <p:transition xmlns:p14="http://schemas.microsoft.com/office/powerpoint/2010/mai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696631"/>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157545"/>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90516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74132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2303496"/>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4007413173"/>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182113"/>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898551"/>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64237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7377200"/>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8712684"/>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581529"/>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811036"/>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351348"/>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06786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340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690775042"/>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6538997"/>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616500"/>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753931"/>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75857"/>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752894"/>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158912"/>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8780220"/>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877107"/>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801371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123950"/>
            <a:ext cx="10972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800"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800"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800"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155468446"/>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3170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a:xfrm>
            <a:off x="304800" y="997532"/>
            <a:ext cx="11480800" cy="519372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1880404732"/>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738526683"/>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2362576309"/>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795983293"/>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93037002"/>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1590118520"/>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244432549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596461885"/>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1947918256"/>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2904940382"/>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408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zh-TW" altLang="en-US" smtClean="0"/>
              <a:t>按一下以編輯母片標題樣式</a:t>
            </a:r>
            <a:endParaRPr lang="en-US"/>
          </a:p>
        </p:txBody>
      </p:sp>
      <p:sp>
        <p:nvSpPr>
          <p:cNvPr id="3" name="ClipArt Placeholder 2"/>
          <p:cNvSpPr>
            <a:spLocks noGrp="1"/>
          </p:cNvSpPr>
          <p:nvPr>
            <p:ph type="clipArt" sz="half" idx="1"/>
          </p:nvPr>
        </p:nvSpPr>
        <p:spPr>
          <a:xfrm>
            <a:off x="304800" y="1371600"/>
            <a:ext cx="5638800" cy="4876800"/>
          </a:xfrm>
        </p:spPr>
        <p:txBody>
          <a:bodyPr/>
          <a:lstStyle/>
          <a:p>
            <a:pPr lvl="0"/>
            <a:r>
              <a:rPr lang="zh-TW" altLang="en-US" noProof="0" smtClean="0"/>
              <a:t>按一下圖示以新增線上圖像</a:t>
            </a:r>
            <a:endParaRPr lang="en-US" noProof="0" smtClean="0"/>
          </a:p>
        </p:txBody>
      </p:sp>
      <p:sp>
        <p:nvSpPr>
          <p:cNvPr id="4" name="Text Placeholder 3"/>
          <p:cNvSpPr>
            <a:spLocks noGrp="1"/>
          </p:cNvSpPr>
          <p:nvPr>
            <p:ph type="body" sz="half" idx="2"/>
          </p:nvPr>
        </p:nvSpPr>
        <p:spPr>
          <a:xfrm>
            <a:off x="6146800" y="1371600"/>
            <a:ext cx="5638800" cy="4876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3384356399"/>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zh-TW" altLang="en-US" smtClean="0"/>
              <a:t>按一下以編輯母片標題樣式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70430068"/>
      </p:ext>
    </p:extLst>
  </p:cSld>
  <p:clrMapOvr>
    <a:masterClrMapping/>
  </p:clrMapOvr>
  <p:timing>
    <p:tnLst>
      <p:par>
        <p:cTn xmlns:p14="http://schemas.microsoft.com/office/powerpoint/2010/mai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138030780"/>
      </p:ext>
    </p:extLst>
  </p:cSld>
  <p:clrMapOvr>
    <a:masterClrMapping/>
  </p:clrMapOvr>
  <p:timing>
    <p:tnLst>
      <p:par>
        <p:cTn xmlns:p14="http://schemas.microsoft.com/office/powerpoint/2010/mai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83870036"/>
      </p:ext>
    </p:extLst>
  </p:cSld>
  <p:clrMapOvr>
    <a:masterClrMapping/>
  </p:clrMapOvr>
  <p:timing>
    <p:tnLst>
      <p:par>
        <p:cTn xmlns:p14="http://schemas.microsoft.com/office/powerpoint/2010/mai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15207916"/>
      </p:ext>
    </p:extLst>
  </p:cSld>
  <p:clrMapOvr>
    <a:masterClrMapping/>
  </p:clrMapOvr>
  <p:timing>
    <p:tnLst>
      <p:par>
        <p:cTn xmlns:p14="http://schemas.microsoft.com/office/powerpoint/2010/mai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3987886"/>
      </p:ext>
    </p:extLst>
  </p:cSld>
  <p:clrMapOvr>
    <a:masterClrMapping/>
  </p:clrMapOvr>
  <p:timing>
    <p:tnLst>
      <p:par>
        <p:cTn xmlns:p14="http://schemas.microsoft.com/office/powerpoint/2010/mai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67355061"/>
      </p:ext>
    </p:extLst>
  </p:cSld>
  <p:clrMapOvr>
    <a:masterClrMapping/>
  </p:clrMapOvr>
  <p:timing>
    <p:tnLst>
      <p:par>
        <p:cTn xmlns:p14="http://schemas.microsoft.com/office/powerpoint/2010/mai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73486557"/>
      </p:ext>
    </p:extLst>
  </p:cSld>
  <p:clrMapOvr>
    <a:masterClrMapping/>
  </p:clrMapOvr>
  <p:timing>
    <p:tnLst>
      <p:par>
        <p:cTn xmlns:p14="http://schemas.microsoft.com/office/powerpoint/2010/mai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14241420"/>
      </p:ext>
    </p:extLst>
  </p:cSld>
  <p:clrMapOvr>
    <a:masterClrMapping/>
  </p:clrMapOvr>
  <p:timing>
    <p:tnLst>
      <p:par>
        <p:cTn xmlns:p14="http://schemas.microsoft.com/office/powerpoint/2010/mai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23636525"/>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63204"/>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76324705"/>
      </p:ext>
    </p:extLst>
  </p:cSld>
  <p:clrMapOvr>
    <a:masterClrMapping/>
  </p:clrMapOvr>
  <p:timing>
    <p:tnLst>
      <p:par>
        <p:cTn xmlns:p14="http://schemas.microsoft.com/office/powerpoint/2010/mai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594933883"/>
      </p:ext>
    </p:extLst>
  </p:cSld>
  <p:clrMapOvr>
    <a:masterClrMapping/>
  </p:clrMapOvr>
  <p:timing>
    <p:tnLst>
      <p:par>
        <p:cTn xmlns:p14="http://schemas.microsoft.com/office/powerpoint/2010/mai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zh-TW" altLang="en-US" smtClean="0"/>
              <a:t>按一下以編輯母片標題樣式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88513196"/>
      </p:ext>
    </p:extLst>
  </p:cSld>
  <p:clrMapOvr>
    <a:masterClrMapping/>
  </p:clrMapOvr>
  <p:timing>
    <p:tnLst>
      <p:par>
        <p:cTn xmlns:p14="http://schemas.microsoft.com/office/powerpoint/2010/mai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18147167"/>
      </p:ext>
    </p:extLst>
  </p:cSld>
  <p:clrMapOvr>
    <a:masterClrMapping/>
  </p:clrMapOvr>
  <p:timing>
    <p:tnLst>
      <p:par>
        <p:cTn xmlns:p14="http://schemas.microsoft.com/office/powerpoint/2010/mai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523167368"/>
      </p:ext>
    </p:extLst>
  </p:cSld>
  <p:clrMapOvr>
    <a:masterClrMapping/>
  </p:clrMapOvr>
  <p:timing>
    <p:tnLst>
      <p:par>
        <p:cTn xmlns:p14="http://schemas.microsoft.com/office/powerpoint/2010/mai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203951308"/>
      </p:ext>
    </p:extLst>
  </p:cSld>
  <p:clrMapOvr>
    <a:masterClrMapping/>
  </p:clrMapOvr>
  <p:timing>
    <p:tnLst>
      <p:par>
        <p:cTn xmlns:p14="http://schemas.microsoft.com/office/powerpoint/2010/mai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71913631"/>
      </p:ext>
    </p:extLst>
  </p:cSld>
  <p:clrMapOvr>
    <a:masterClrMapping/>
  </p:clrMapOvr>
  <p:timing>
    <p:tnLst>
      <p:par>
        <p:cTn xmlns:p14="http://schemas.microsoft.com/office/powerpoint/2010/mai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27756274"/>
      </p:ext>
    </p:extLst>
  </p:cSld>
  <p:clrMapOvr>
    <a:masterClrMapping/>
  </p:clrMapOvr>
  <p:timing>
    <p:tnLst>
      <p:par>
        <p:cTn xmlns:p14="http://schemas.microsoft.com/office/powerpoint/2010/mai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360730516"/>
      </p:ext>
    </p:extLst>
  </p:cSld>
  <p:clrMapOvr>
    <a:masterClrMapping/>
  </p:clrMapOvr>
  <p:timing>
    <p:tnLst>
      <p:par>
        <p:cTn xmlns:p14="http://schemas.microsoft.com/office/powerpoint/2010/mai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640849018"/>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0064872"/>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75362473"/>
      </p:ext>
    </p:extLst>
  </p:cSld>
  <p:clrMapOvr>
    <a:masterClrMapping/>
  </p:clrMapOvr>
  <p:timing>
    <p:tnLst>
      <p:par>
        <p:cTn xmlns:p14="http://schemas.microsoft.com/office/powerpoint/2010/mai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269402016"/>
      </p:ext>
    </p:extLst>
  </p:cSld>
  <p:clrMapOvr>
    <a:masterClrMapping/>
  </p:clrMapOvr>
  <p:timing>
    <p:tnLst>
      <p:par>
        <p:cTn xmlns:p14="http://schemas.microsoft.com/office/powerpoint/2010/mai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60833950"/>
      </p:ext>
    </p:extLst>
  </p:cSld>
  <p:clrMapOvr>
    <a:masterClrMapping/>
  </p:clrMapOvr>
  <p:timing>
    <p:tnLst>
      <p:par>
        <p:cTn xmlns:p14="http://schemas.microsoft.com/office/powerpoint/2010/mai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28800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39659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3115011"/>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3145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0105727"/>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282300"/>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15057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zh-TW" altLang="en-US"/>
          </a:p>
        </p:txBody>
      </p:sp>
      <p:sp>
        <p:nvSpPr>
          <p:cNvPr id="8" name="Rectangle 1030"/>
          <p:cNvSpPr>
            <a:spLocks noGrp="1" noChangeArrowheads="1"/>
          </p:cNvSpPr>
          <p:nvPr>
            <p:ph type="sldNum" sz="quarter" idx="11"/>
          </p:nvPr>
        </p:nvSpPr>
        <p:spPr>
          <a:ln/>
        </p:spPr>
        <p:txBody>
          <a:bodyPr/>
          <a:lstStyle>
            <a:lvl1pPr>
              <a:defRPr/>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109649496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915837"/>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2351362"/>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673471"/>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898943"/>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292533"/>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zh-TW" altLang="en-US" smtClean="0"/>
              <a:t>按一下以編輯母片標題樣式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630462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261501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734612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34243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05608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11054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787085"/>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135421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49172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012245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469090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976940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3"/>
            <a:ext cx="10363200" cy="1470025"/>
          </a:xfrm>
        </p:spPr>
        <p:txBody>
          <a:bodyPr/>
          <a:lstStyle/>
          <a:p>
            <a:r>
              <a:rPr lang="zh-TW" altLang="en-US" smtClean="0"/>
              <a:t>按一下以編輯母片標題樣式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zh-TW" altLang="en-US" smtClean="0"/>
              <a:t>按一下以編輯母片副標題樣式</a:t>
            </a:r>
            <a:endParaRPr lang="en-US"/>
          </a:p>
        </p:txBody>
      </p:sp>
    </p:spTree>
    <p:extLst>
      <p:ext uri="{BB962C8B-B14F-4D97-AF65-F5344CB8AC3E}">
        <p14:creationId xmlns:p14="http://schemas.microsoft.com/office/powerpoint/2010/main" val="3454126729"/>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77812178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8"/>
            <a:ext cx="10363200" cy="1362075"/>
          </a:xfrm>
        </p:spPr>
        <p:txBody>
          <a:bodyPr/>
          <a:lstStyle>
            <a:lvl1pPr algn="l">
              <a:defRPr sz="2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2"/>
            <a:ext cx="103632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zh-TW" altLang="en-US" smtClean="0"/>
              <a:t>按一下以編輯母片文字樣式</a:t>
            </a:r>
          </a:p>
        </p:txBody>
      </p:sp>
    </p:spTree>
    <p:extLst>
      <p:ext uri="{BB962C8B-B14F-4D97-AF65-F5344CB8AC3E}">
        <p14:creationId xmlns:p14="http://schemas.microsoft.com/office/powerpoint/2010/main" val="2093885148"/>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558800" y="1047750"/>
            <a:ext cx="53340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5994400" y="1047750"/>
            <a:ext cx="53340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791963581"/>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2"/>
            <a:ext cx="5386917"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81" y="1535112"/>
            <a:ext cx="5389033"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81" y="2174875"/>
            <a:ext cx="5389033"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191891156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419066"/>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1395134601"/>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79725"/>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1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8"/>
            <a:ext cx="6815667"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7" y="1435103"/>
            <a:ext cx="4011084"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zh-TW" altLang="en-US" smtClean="0"/>
              <a:t>按一下以編輯母片文字樣式</a:t>
            </a:r>
          </a:p>
        </p:txBody>
      </p:sp>
    </p:spTree>
    <p:extLst>
      <p:ext uri="{BB962C8B-B14F-4D97-AF65-F5344CB8AC3E}">
        <p14:creationId xmlns:p14="http://schemas.microsoft.com/office/powerpoint/2010/main" val="480771475"/>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2389717" y="5367356"/>
            <a:ext cx="73152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zh-TW" altLang="en-US" smtClean="0"/>
              <a:t>按一下以編輯母片文字樣式</a:t>
            </a:r>
          </a:p>
        </p:txBody>
      </p:sp>
    </p:spTree>
    <p:extLst>
      <p:ext uri="{BB962C8B-B14F-4D97-AF65-F5344CB8AC3E}">
        <p14:creationId xmlns:p14="http://schemas.microsoft.com/office/powerpoint/2010/main" val="1520628413"/>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71685352"/>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36000" y="196850"/>
            <a:ext cx="2692400" cy="602615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558800" y="196850"/>
            <a:ext cx="7975600" cy="60261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776619796"/>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98744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9950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905362"/>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12374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8744549"/>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1854247"/>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9743755"/>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5030151"/>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7046424"/>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2352345"/>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4351197"/>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80232"/>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2654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377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73393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064928"/>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977428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81783"/>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2266460"/>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76880"/>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2264628"/>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8445620"/>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78867"/>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348075"/>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338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4476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95053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4599667"/>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2330122"/>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3561578"/>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6507598"/>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4195800"/>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1420482"/>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493969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108268"/>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367827"/>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609600" y="1123950"/>
            <a:ext cx="10972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z="1800">
              <a:solidFill>
                <a:prstClr val="black"/>
              </a:solidFill>
              <a:latin typeface="Calibri" charset="0"/>
              <a:ea typeface="ＭＳ Ｐゴシック" charset="0"/>
              <a:cs typeface="ＭＳ Ｐゴシック" charset="0"/>
            </a:endParaRPr>
          </a:p>
        </p:txBody>
      </p:sp>
      <p:sp>
        <p:nvSpPr>
          <p:cNvPr id="5" name="Freeform 7"/>
          <p:cNvSpPr>
            <a:spLocks noChangeArrowheads="1"/>
          </p:cNvSpPr>
          <p:nvPr userDrawn="1"/>
        </p:nvSpPr>
        <p:spPr bwMode="auto">
          <a:xfrm flipH="1" flipV="1">
            <a:off x="586317" y="2030413"/>
            <a:ext cx="10972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z="1800">
              <a:solidFill>
                <a:prstClr val="black"/>
              </a:solidFill>
              <a:latin typeface="Calibri" charset="0"/>
              <a:ea typeface="ＭＳ Ｐゴシック" charset="0"/>
              <a:cs typeface="ＭＳ Ｐゴシック" charset="0"/>
            </a:endParaRPr>
          </a:p>
        </p:txBody>
      </p:sp>
      <p:sp>
        <p:nvSpPr>
          <p:cNvPr id="2" name="Title 1"/>
          <p:cNvSpPr>
            <a:spLocks noGrp="1"/>
          </p:cNvSpPr>
          <p:nvPr>
            <p:ph type="ctrTitle"/>
          </p:nvPr>
        </p:nvSpPr>
        <p:spPr>
          <a:xfrm>
            <a:off x="914400" y="1303339"/>
            <a:ext cx="10363200" cy="1470025"/>
          </a:xfrm>
        </p:spPr>
        <p:txBody>
          <a:bodyPr/>
          <a:lstStyle>
            <a:lvl1pPr>
              <a:defRPr>
                <a:solidFill>
                  <a:srgbClr val="008000"/>
                </a:solidFill>
                <a:latin typeface="Times"/>
                <a:cs typeface="Times"/>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828800" y="3410032"/>
            <a:ext cx="8534400" cy="2228783"/>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3610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8662553"/>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cxnSp>
        <p:nvCxnSpPr>
          <p:cNvPr id="4" name="Straight Connector 3"/>
          <p:cNvCxnSpPr/>
          <p:nvPr userDrawn="1"/>
        </p:nvCxnSpPr>
        <p:spPr>
          <a:xfrm>
            <a:off x="609600" y="1300178"/>
            <a:ext cx="10972800" cy="158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09600" y="1417644"/>
            <a:ext cx="10972800" cy="4708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197328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3160289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5502796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713541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0075062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7136557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9590268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9370863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7726757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65886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9125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72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6161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5073729"/>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661412"/>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947442"/>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490009"/>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0953903"/>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228127"/>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1947679"/>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36336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7193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6330653"/>
      </p:ext>
    </p:extLst>
  </p:cSld>
  <p:clrMapOvr>
    <a:masterClrMapping/>
  </p:clrMapOvr>
  <p:transition xmlns:p14="http://schemas.microsoft.com/office/powerpoint/2010/mai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zh-TW" altLang="en-US" smtClean="0"/>
              <a:t>按一下以編輯母片標題樣式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934763678"/>
      </p:ext>
    </p:extLst>
  </p:cSld>
  <p:clrMapOvr>
    <a:masterClrMapping/>
  </p:clrMapOvr>
  <p:timing>
    <p:tnLst>
      <p:par>
        <p:cTn xmlns:p14="http://schemas.microsoft.com/office/powerpoint/2010/mai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241195600"/>
      </p:ext>
    </p:extLst>
  </p:cSld>
  <p:clrMapOvr>
    <a:masterClrMapping/>
  </p:clrMapOvr>
  <p:timing>
    <p:tnLst>
      <p:par>
        <p:cTn xmlns:p14="http://schemas.microsoft.com/office/powerpoint/2010/mai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928330415"/>
      </p:ext>
    </p:extLst>
  </p:cSld>
  <p:clrMapOvr>
    <a:masterClrMapping/>
  </p:clrMapOvr>
  <p:timing>
    <p:tnLst>
      <p:par>
        <p:cTn xmlns:p14="http://schemas.microsoft.com/office/powerpoint/2010/mai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831461896"/>
      </p:ext>
    </p:extLst>
  </p:cSld>
  <p:clrMapOvr>
    <a:masterClrMapping/>
  </p:clrMapOvr>
  <p:timing>
    <p:tnLst>
      <p:par>
        <p:cTn xmlns:p14="http://schemas.microsoft.com/office/powerpoint/2010/mai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38650311"/>
      </p:ext>
    </p:extLst>
  </p:cSld>
  <p:clrMapOvr>
    <a:masterClrMapping/>
  </p:clrMapOvr>
  <p:timing>
    <p:tnLst>
      <p:par>
        <p:cTn xmlns:p14="http://schemas.microsoft.com/office/powerpoint/2010/mai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921088104"/>
      </p:ext>
    </p:extLst>
  </p:cSld>
  <p:clrMapOvr>
    <a:masterClrMapping/>
  </p:clrMapOvr>
  <p:timing>
    <p:tnLst>
      <p:par>
        <p:cTn xmlns:p14="http://schemas.microsoft.com/office/powerpoint/2010/mai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57322560"/>
      </p:ext>
    </p:extLst>
  </p:cSld>
  <p:clrMapOvr>
    <a:masterClrMapping/>
  </p:clrMapOvr>
  <p:timing>
    <p:tnLst>
      <p:par>
        <p:cTn xmlns:p14="http://schemas.microsoft.com/office/powerpoint/2010/mai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622074125"/>
      </p:ext>
    </p:extLst>
  </p:cSld>
  <p:clrMapOvr>
    <a:masterClrMapping/>
  </p:clrMapOvr>
  <p:timing>
    <p:tnLst>
      <p:par>
        <p:cTn xmlns:p14="http://schemas.microsoft.com/office/powerpoint/2010/mai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203631688"/>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629052"/>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741157921"/>
      </p:ext>
    </p:extLst>
  </p:cSld>
  <p:clrMapOvr>
    <a:masterClrMapping/>
  </p:clrMapOvr>
  <p:timing>
    <p:tnLst>
      <p:par>
        <p:cTn xmlns:p14="http://schemas.microsoft.com/office/powerpoint/2010/mai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400815"/>
            <a:ext cx="28448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59727642"/>
      </p:ext>
    </p:extLst>
  </p:cSld>
  <p:clrMapOvr>
    <a:masterClrMapping/>
  </p:clrMapOvr>
  <p:timing>
    <p:tnLst>
      <p:par>
        <p:cTn xmlns:p14="http://schemas.microsoft.com/office/powerpoint/2010/mai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978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5376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761390"/>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870932"/>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66398"/>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719649"/>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5678406"/>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976374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zh-TW" altLang="en-US"/>
          </a:p>
        </p:txBody>
      </p:sp>
      <p:sp>
        <p:nvSpPr>
          <p:cNvPr id="4" name="Rectangle 1030"/>
          <p:cNvSpPr>
            <a:spLocks noGrp="1" noChangeArrowheads="1"/>
          </p:cNvSpPr>
          <p:nvPr>
            <p:ph type="sldNum" sz="quarter" idx="11"/>
          </p:nvPr>
        </p:nvSpPr>
        <p:spPr>
          <a:ln/>
        </p:spPr>
        <p:txBody>
          <a:bodyPr/>
          <a:lstStyle>
            <a:lvl1pPr>
              <a:defRPr/>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980525971"/>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5262572"/>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5114197"/>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434057"/>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5726119"/>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zh-TW" altLang="en-US" smtClean="0"/>
              <a:t>按一下以編輯母片標題樣式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28540489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6409191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47019245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27234842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39295966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2609989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9106280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129093"/>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00632251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3699696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73815781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05534878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698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764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7678518"/>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3198796"/>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9975097"/>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7383652"/>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9175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6270952"/>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9746242"/>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5814127"/>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460476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2346176"/>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04769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39428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4149"/>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20012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8199306"/>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938128"/>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484662"/>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7671530"/>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5370657"/>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56542"/>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2931407"/>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4529322"/>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4805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5674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885764"/>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350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6763833"/>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6428948"/>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2895072"/>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0781182"/>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7011190"/>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1041239"/>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0989731"/>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259405"/>
      </p:ext>
    </p:extLst>
  </p:cSld>
  <p:clrMapOvr>
    <a:masterClrMapping/>
  </p:clrMapOvr>
  <p:transition xmlns:p14="http://schemas.microsoft.com/office/powerpoint/2010/main"/>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4770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384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6573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563015"/>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2452938"/>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5243100"/>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4352379"/>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792461"/>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2860257"/>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5347063"/>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297942"/>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7462213"/>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39786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37544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983336"/>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9599587"/>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3623891"/>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880167"/>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548866"/>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0089286"/>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8704230"/>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8914263"/>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28319"/>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42913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5440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6723806"/>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9268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6769266"/>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725760"/>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878792"/>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682317"/>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934867"/>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9781580"/>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363759"/>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2981248"/>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856795"/>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3065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1"/>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1"/>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4165601"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1859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977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0"/>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8246988"/>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0834180"/>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6575819"/>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8744570"/>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3533305"/>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7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789631"/>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8220590"/>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926028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931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1"/>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1"/>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597481"/>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1"/>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1"/>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4165601"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8663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83414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0"/>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6525072"/>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235259"/>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9052709"/>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1883168"/>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6501125"/>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7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282854"/>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592003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zh-TW" altLang="en-US"/>
          </a:p>
        </p:txBody>
      </p:sp>
      <p:sp>
        <p:nvSpPr>
          <p:cNvPr id="3" name="Rectangle 1030"/>
          <p:cNvSpPr>
            <a:spLocks noGrp="1" noChangeArrowheads="1"/>
          </p:cNvSpPr>
          <p:nvPr>
            <p:ph type="sldNum" sz="quarter" idx="11"/>
          </p:nvPr>
        </p:nvSpPr>
        <p:spPr>
          <a:ln/>
        </p:spPr>
        <p:txBody>
          <a:bodyPr/>
          <a:lstStyle>
            <a:lvl1pPr>
              <a:defRPr/>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2813388701"/>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7554454"/>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6115494"/>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1"/>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1"/>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189119"/>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1"/>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1"/>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4165601"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22405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8641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602061"/>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4685133"/>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757106"/>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102205"/>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3683931"/>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4811292"/>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6690322"/>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4782367"/>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996798"/>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1"/>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1"/>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32961"/>
      </p:ext>
    </p:extLst>
  </p:cSld>
  <p:clrMapOvr>
    <a:masterClrMapping/>
  </p:clrMapOvr>
  <p:transition xmlns:p14="http://schemas.microsoft.com/office/powerpoint/2010/main"/>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4497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170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1193912"/>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01392"/>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4384559"/>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334"/>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7134980"/>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2938124"/>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0516639"/>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9764431"/>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139686"/>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2123058"/>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2471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1475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114507"/>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4967800"/>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9087732"/>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4685094"/>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7463241"/>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086718"/>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3645640"/>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152794"/>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2301471"/>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918119"/>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5531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269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4705694"/>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985365"/>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695113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492639"/>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0771964"/>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700192"/>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8062027"/>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055625"/>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066819"/>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785823"/>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3990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457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9892810"/>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053253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84470"/>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43741"/>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70967"/>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003137"/>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555483"/>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8181947"/>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5830326"/>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9861340"/>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423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02924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870076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1175448"/>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890224"/>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9349313"/>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9791534"/>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006909"/>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2941667"/>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0485089"/>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803516"/>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396200"/>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6063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5932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8389649"/>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9746702"/>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434999"/>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932947"/>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552224"/>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894593"/>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6291363"/>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6835981"/>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9025265"/>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3496272"/>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938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1182819"/>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1238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030573"/>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615966"/>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257570"/>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2927600"/>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4189231"/>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834229"/>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770295"/>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1436104"/>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8522092"/>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914400" y="1524000"/>
            <a:ext cx="10566400" cy="1752600"/>
          </a:xfrm>
        </p:spPr>
        <p:txBody>
          <a:bodyPr/>
          <a:lstStyle>
            <a:lvl1pPr algn="ctr">
              <a:defRPr sz="4800"/>
            </a:lvl1pPr>
          </a:lstStyle>
          <a:p>
            <a:r>
              <a:rPr lang="zh-TW" altLang="en-US" smtClean="0"/>
              <a:t>按一下以編輯母片標題樣式</a:t>
            </a:r>
            <a:endParaRPr lang="en-US" altLang="en-US" dirty="0"/>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884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zh-TW" altLang="en-US" smtClean="0"/>
              <a:t>按一下以編輯母片標題樣式</a:t>
            </a:r>
            <a:endParaRPr lang="en-US" altLang="en-US"/>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zh-TW" altLang="en-US" smtClean="0"/>
              <a:t>按一下以編輯母片副標題樣式</a:t>
            </a:r>
            <a:endParaRPr lang="en-US" altLang="en-US"/>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3890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3545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6343585"/>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58798"/>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461593"/>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438028"/>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021912"/>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652288"/>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6132712"/>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11390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zh-TW" altLang="en-US"/>
          </a:p>
        </p:txBody>
      </p:sp>
      <p:sp>
        <p:nvSpPr>
          <p:cNvPr id="6" name="Rectangle 1030"/>
          <p:cNvSpPr>
            <a:spLocks noGrp="1" noChangeArrowheads="1"/>
          </p:cNvSpPr>
          <p:nvPr>
            <p:ph type="sldNum" sz="quarter" idx="11"/>
          </p:nvPr>
        </p:nvSpPr>
        <p:spPr>
          <a:ln/>
        </p:spPr>
        <p:txBody>
          <a:bodyPr/>
          <a:lstStyle>
            <a:lvl1pPr>
              <a:defRPr/>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2841176347"/>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304800" y="908720"/>
            <a:ext cx="114808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35066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947105"/>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56317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304800" y="908720"/>
            <a:ext cx="114808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732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94419299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03581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84874631"/>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398164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8009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534977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665873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29"/>
          <p:cNvSpPr>
            <a:spLocks noGrp="1" noChangeArrowheads="1"/>
          </p:cNvSpPr>
          <p:nvPr>
            <p:ph type="ftr" sz="quarter" idx="10"/>
          </p:nvPr>
        </p:nvSpPr>
        <p:spPr>
          <a:ln/>
        </p:spPr>
        <p:txBody>
          <a:bodyPr/>
          <a:lstStyle>
            <a:lvl1pPr>
              <a:defRPr/>
            </a:lvl1pPr>
          </a:lstStyle>
          <a:p>
            <a:endParaRPr lang="zh-TW" altLang="en-US"/>
          </a:p>
        </p:txBody>
      </p:sp>
      <p:sp>
        <p:nvSpPr>
          <p:cNvPr id="6" name="Rectangle 1030"/>
          <p:cNvSpPr>
            <a:spLocks noGrp="1" noChangeArrowheads="1"/>
          </p:cNvSpPr>
          <p:nvPr>
            <p:ph type="sldNum" sz="quarter" idx="11"/>
          </p:nvPr>
        </p:nvSpPr>
        <p:spPr>
          <a:ln/>
        </p:spPr>
        <p:txBody>
          <a:bodyPr/>
          <a:lstStyle>
            <a:lvl1pPr>
              <a:defRPr/>
            </a:lvl1pPr>
          </a:lstStyle>
          <a:p>
            <a:fld id="{57595DAD-AFE7-4B7F-80B9-8D48AFD13685}" type="slidenum">
              <a:rPr lang="zh-TW" altLang="en-US" smtClean="0"/>
              <a:t>‹#›</a:t>
            </a:fld>
            <a:endParaRPr lang="zh-TW" altLang="en-US"/>
          </a:p>
        </p:txBody>
      </p:sp>
    </p:spTree>
    <p:extLst>
      <p:ext uri="{BB962C8B-B14F-4D97-AF65-F5344CB8AC3E}">
        <p14:creationId xmlns:p14="http://schemas.microsoft.com/office/powerpoint/2010/main" val="3569078890"/>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12192001" cy="6858000"/>
          </a:xfrm>
          <a:prstGeom prst="rect">
            <a:avLst/>
          </a:prstGeom>
          <a:solidFill>
            <a:schemeClr val="bg1"/>
          </a:solidFill>
        </p:spPr>
      </p:pic>
      <p:sp>
        <p:nvSpPr>
          <p:cNvPr id="2" name="Title 1"/>
          <p:cNvSpPr>
            <a:spLocks noGrp="1"/>
          </p:cNvSpPr>
          <p:nvPr>
            <p:ph type="ctrTitle"/>
          </p:nvPr>
        </p:nvSpPr>
        <p:spPr>
          <a:xfrm>
            <a:off x="515325" y="469200"/>
            <a:ext cx="10363200" cy="1308232"/>
          </a:xfrm>
          <a:prstGeom prst="rect">
            <a:avLst/>
          </a:prstGeom>
        </p:spPr>
        <p:txBody>
          <a:bodyPr anchor="t"/>
          <a:lstStyle>
            <a:lvl1pPr>
              <a:defRPr>
                <a:latin typeface="Aria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515327" y="1941516"/>
            <a:ext cx="6678804"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8" name="Rectangle 7"/>
          <p:cNvSpPr/>
          <p:nvPr userDrawn="1"/>
        </p:nvSpPr>
        <p:spPr>
          <a:xfrm>
            <a:off x="-1" y="5967630"/>
            <a:ext cx="12192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336714" y="6080245"/>
            <a:ext cx="4366905"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6811361" y="6259215"/>
            <a:ext cx="5194451" cy="354413"/>
          </a:xfrm>
          <a:prstGeom prst="rect">
            <a:avLst/>
          </a:prstGeom>
          <a:effectLst/>
        </p:spPr>
      </p:pic>
    </p:spTree>
    <p:extLst>
      <p:ext uri="{BB962C8B-B14F-4D97-AF65-F5344CB8AC3E}">
        <p14:creationId xmlns:p14="http://schemas.microsoft.com/office/powerpoint/2010/main" val="28309043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53"/>
            <a:ext cx="10972800" cy="534327"/>
          </a:xfrm>
          <a:prstGeom prst="rect">
            <a:avLst/>
          </a:prstGeom>
        </p:spPr>
        <p:txBody>
          <a:bodyPr/>
          <a:lstStyle>
            <a:lvl1pPr>
              <a:defRPr>
                <a:latin typeface="Aria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09600" y="1079505"/>
            <a:ext cx="109728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15885625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23648"/>
          </a:xfrm>
          <a:prstGeom prst="rect">
            <a:avLst/>
          </a:prstGeom>
        </p:spPr>
        <p:txBody>
          <a:bodyPr/>
          <a:lstStyle>
            <a:lvl1pPr>
              <a:defRPr>
                <a:latin typeface="Aria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609600" y="1197444"/>
            <a:ext cx="109728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val="4966997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8" name="Content Placeholder 2"/>
          <p:cNvSpPr>
            <a:spLocks noGrp="1"/>
          </p:cNvSpPr>
          <p:nvPr>
            <p:ph idx="13"/>
          </p:nvPr>
        </p:nvSpPr>
        <p:spPr>
          <a:xfrm>
            <a:off x="609600" y="1079505"/>
            <a:ext cx="53848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2" name="Title 1"/>
          <p:cNvSpPr>
            <a:spLocks noGrp="1"/>
          </p:cNvSpPr>
          <p:nvPr>
            <p:ph type="title"/>
          </p:nvPr>
        </p:nvSpPr>
        <p:spPr>
          <a:xfrm>
            <a:off x="609600" y="274653"/>
            <a:ext cx="10972800" cy="532719"/>
          </a:xfrm>
          <a:prstGeom prst="rect">
            <a:avLst/>
          </a:prstGeom>
        </p:spPr>
        <p:txBody>
          <a:bodyPr/>
          <a:lstStyle>
            <a:lvl1pPr>
              <a:defRPr>
                <a:latin typeface="Arial"/>
              </a:defRPr>
            </a:lvl1pPr>
          </a:lstStyle>
          <a:p>
            <a:r>
              <a:rPr lang="zh-TW" altLang="en-US" smtClean="0"/>
              <a:t>按一下以編輯母片標題樣式</a:t>
            </a:r>
            <a:endParaRPr lang="en-US" dirty="0"/>
          </a:p>
        </p:txBody>
      </p:sp>
      <p:sp>
        <p:nvSpPr>
          <p:cNvPr id="10" name="Content Placeholder 2"/>
          <p:cNvSpPr>
            <a:spLocks noGrp="1"/>
          </p:cNvSpPr>
          <p:nvPr>
            <p:ph idx="14"/>
          </p:nvPr>
        </p:nvSpPr>
        <p:spPr>
          <a:xfrm>
            <a:off x="6197600" y="1079505"/>
            <a:ext cx="53848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9207639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23648"/>
          </a:xfrm>
          <a:prstGeom prst="rect">
            <a:avLst/>
          </a:prstGeom>
        </p:spPr>
        <p:txBody>
          <a:bodyPr/>
          <a:lstStyle>
            <a:lvl1pPr>
              <a:defRPr>
                <a:latin typeface="Aria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09600" y="1170229"/>
            <a:ext cx="5386917"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5" name="Text Placeholder 4"/>
          <p:cNvSpPr>
            <a:spLocks noGrp="1"/>
          </p:cNvSpPr>
          <p:nvPr>
            <p:ph type="body" sz="quarter" idx="3"/>
          </p:nvPr>
        </p:nvSpPr>
        <p:spPr>
          <a:xfrm>
            <a:off x="6193377" y="1170229"/>
            <a:ext cx="5389033"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11" name="Picture Placeholder 10"/>
          <p:cNvSpPr>
            <a:spLocks noGrp="1"/>
          </p:cNvSpPr>
          <p:nvPr>
            <p:ph type="pic" sz="quarter" idx="13"/>
          </p:nvPr>
        </p:nvSpPr>
        <p:spPr>
          <a:xfrm>
            <a:off x="609600" y="2174875"/>
            <a:ext cx="5386917" cy="3903663"/>
          </a:xfrm>
          <a:prstGeom prst="rect">
            <a:avLst/>
          </a:prstGeom>
        </p:spPr>
        <p:txBody>
          <a:bodyPr vert="horz"/>
          <a:lstStyle>
            <a:lvl1pPr>
              <a:buFont typeface="Wingdings" charset="2"/>
              <a:buChar char="§"/>
              <a:defRPr>
                <a:solidFill>
                  <a:srgbClr val="606060"/>
                </a:solidFill>
                <a:latin typeface="Arial"/>
              </a:defRPr>
            </a:lvl1pPr>
          </a:lstStyle>
          <a:p>
            <a:r>
              <a:rPr lang="zh-TW" altLang="en-US" smtClean="0"/>
              <a:t>按一下圖示以新增圖片</a:t>
            </a:r>
            <a:endParaRPr lang="en-US" dirty="0"/>
          </a:p>
        </p:txBody>
      </p:sp>
      <p:sp>
        <p:nvSpPr>
          <p:cNvPr id="12" name="Picture Placeholder 10"/>
          <p:cNvSpPr>
            <a:spLocks noGrp="1"/>
          </p:cNvSpPr>
          <p:nvPr>
            <p:ph type="pic" sz="quarter" idx="14"/>
          </p:nvPr>
        </p:nvSpPr>
        <p:spPr>
          <a:xfrm>
            <a:off x="6199720" y="2174875"/>
            <a:ext cx="5386917" cy="3903663"/>
          </a:xfrm>
          <a:prstGeom prst="rect">
            <a:avLst/>
          </a:prstGeom>
        </p:spPr>
        <p:txBody>
          <a:bodyPr vert="horz"/>
          <a:lstStyle>
            <a:lvl1pPr>
              <a:buFont typeface="Wingdings" charset="2"/>
              <a:buChar char="§"/>
              <a:defRPr>
                <a:solidFill>
                  <a:srgbClr val="606060"/>
                </a:solidFill>
                <a:latin typeface="Arial"/>
              </a:defRPr>
            </a:lvl1pPr>
          </a:lstStyle>
          <a:p>
            <a:r>
              <a:rPr lang="zh-TW" altLang="en-US" smtClean="0"/>
              <a:t>按一下圖示以新增圖片</a:t>
            </a:r>
            <a:endParaRPr lang="en-US" dirty="0"/>
          </a:p>
        </p:txBody>
      </p:sp>
    </p:spTree>
    <p:extLst>
      <p:ext uri="{BB962C8B-B14F-4D97-AF65-F5344CB8AC3E}">
        <p14:creationId xmlns:p14="http://schemas.microsoft.com/office/powerpoint/2010/main" val="29801007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23648"/>
          </a:xfrm>
          <a:prstGeom prst="rect">
            <a:avLst/>
          </a:prstGeom>
        </p:spPr>
        <p:txBody>
          <a:bodyPr/>
          <a:lstStyle>
            <a:lvl1pPr>
              <a:defRPr>
                <a:latin typeface="Arial"/>
              </a:defRPr>
            </a:lvl1pPr>
          </a:lstStyle>
          <a:p>
            <a:r>
              <a:rPr lang="zh-TW" altLang="en-US" smtClean="0"/>
              <a:t>按一下以編輯母片標題樣式</a:t>
            </a:r>
            <a:endParaRPr lang="en-US" dirty="0"/>
          </a:p>
        </p:txBody>
      </p:sp>
    </p:spTree>
    <p:extLst>
      <p:ext uri="{BB962C8B-B14F-4D97-AF65-F5344CB8AC3E}">
        <p14:creationId xmlns:p14="http://schemas.microsoft.com/office/powerpoint/2010/main" val="36455538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p:cNvSpPr/>
          <p:nvPr userDrawn="1"/>
        </p:nvSpPr>
        <p:spPr>
          <a:xfrm>
            <a:off x="5672668" y="117929"/>
            <a:ext cx="6519333"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srgbClr val="FFFFFF"/>
              </a:solidFill>
              <a:latin typeface="Arial"/>
            </a:endParaRPr>
          </a:p>
        </p:txBody>
      </p:sp>
    </p:spTree>
    <p:extLst>
      <p:ext uri="{BB962C8B-B14F-4D97-AF65-F5344CB8AC3E}">
        <p14:creationId xmlns:p14="http://schemas.microsoft.com/office/powerpoint/2010/main" val="13114426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Rectangle 7"/>
          <p:cNvSpPr/>
          <p:nvPr userDrawn="1"/>
        </p:nvSpPr>
        <p:spPr>
          <a:xfrm>
            <a:off x="5672668" y="117929"/>
            <a:ext cx="6519333"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srgbClr val="FFFFFF"/>
              </a:solidFill>
              <a:latin typeface="Arial"/>
            </a:endParaRPr>
          </a:p>
        </p:txBody>
      </p:sp>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a:defRPr>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7966781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53"/>
            <a:ext cx="10972800" cy="532719"/>
          </a:xfrm>
        </p:spPr>
        <p:txBody>
          <a:bodyPr/>
          <a:lstStyle>
            <a:lvl1pPr>
              <a:defRPr>
                <a:latin typeface="Arial"/>
              </a:defRPr>
            </a:lvl1pPr>
          </a:lstStyle>
          <a:p>
            <a:r>
              <a:rPr lang="zh-TW" altLang="en-US" smtClean="0"/>
              <a:t>按一下以編輯母片標題樣式</a:t>
            </a:r>
            <a:endParaRPr lang="en-US" dirty="0"/>
          </a:p>
        </p:txBody>
      </p:sp>
      <p:sp>
        <p:nvSpPr>
          <p:cNvPr id="6" name="Text Placeholder 2"/>
          <p:cNvSpPr>
            <a:spLocks noGrp="1"/>
          </p:cNvSpPr>
          <p:nvPr>
            <p:ph idx="1" hasCustomPrompt="1"/>
          </p:nvPr>
        </p:nvSpPr>
        <p:spPr>
          <a:xfrm>
            <a:off x="609600" y="1161158"/>
            <a:ext cx="109728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28491775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53"/>
            <a:ext cx="10972800" cy="532719"/>
          </a:xfrm>
        </p:spPr>
        <p:txBody>
          <a:bodyPr/>
          <a:lstStyle>
            <a:lvl1pPr>
              <a:defRPr>
                <a:latin typeface="Arial"/>
              </a:defRPr>
            </a:lvl1pPr>
          </a:lstStyle>
          <a:p>
            <a:r>
              <a:rPr lang="zh-TW" altLang="en-US" smtClean="0"/>
              <a:t>按一下以編輯母片標題樣式</a:t>
            </a:r>
            <a:endParaRPr lang="en-US" dirty="0"/>
          </a:p>
        </p:txBody>
      </p:sp>
      <p:sp>
        <p:nvSpPr>
          <p:cNvPr id="6" name="Text Placeholder 2"/>
          <p:cNvSpPr>
            <a:spLocks noGrp="1"/>
          </p:cNvSpPr>
          <p:nvPr>
            <p:ph idx="1" hasCustomPrompt="1"/>
          </p:nvPr>
        </p:nvSpPr>
        <p:spPr>
          <a:xfrm>
            <a:off x="609600" y="1161158"/>
            <a:ext cx="109728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0173294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slideLayout" Target="../slideLayouts/slideLayout103.xml"/><Relationship Id="rId15" Type="http://schemas.openxmlformats.org/officeDocument/2006/relationships/theme" Target="../theme/theme10.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slideLayout" Target="../slideLayouts/slideLayout181.xml"/><Relationship Id="rId13" Type="http://schemas.openxmlformats.org/officeDocument/2006/relationships/theme" Target="../theme/theme17.xml"/><Relationship Id="rId14" Type="http://schemas.openxmlformats.org/officeDocument/2006/relationships/image" Target="../media/image1.png"/><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slideLayout" Target="../slideLayouts/slideLayout237.xml"/><Relationship Id="rId13" Type="http://schemas.openxmlformats.org/officeDocument/2006/relationships/theme" Target="../theme/theme22.xml"/><Relationship Id="rId14" Type="http://schemas.openxmlformats.org/officeDocument/2006/relationships/image" Target="../media/image1.pn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0.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60.xml"/><Relationship Id="rId2" Type="http://schemas.openxmlformats.org/officeDocument/2006/relationships/slideLayout" Target="../slideLayouts/slideLayout261.xml"/><Relationship Id="rId3" Type="http://schemas.openxmlformats.org/officeDocument/2006/relationships/slideLayout" Target="../slideLayouts/slideLayout262.xml"/><Relationship Id="rId4" Type="http://schemas.openxmlformats.org/officeDocument/2006/relationships/slideLayout" Target="../slideLayouts/slideLayout263.xml"/><Relationship Id="rId5" Type="http://schemas.openxmlformats.org/officeDocument/2006/relationships/slideLayout" Target="../slideLayouts/slideLayout264.xml"/><Relationship Id="rId6" Type="http://schemas.openxmlformats.org/officeDocument/2006/relationships/slideLayout" Target="../slideLayouts/slideLayout265.xml"/><Relationship Id="rId7" Type="http://schemas.openxmlformats.org/officeDocument/2006/relationships/slideLayout" Target="../slideLayouts/slideLayout266.xml"/><Relationship Id="rId8" Type="http://schemas.openxmlformats.org/officeDocument/2006/relationships/slideLayout" Target="../slideLayouts/slideLayout267.xml"/><Relationship Id="rId9" Type="http://schemas.openxmlformats.org/officeDocument/2006/relationships/slideLayout" Target="../slideLayouts/slideLayout268.xml"/><Relationship Id="rId10"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1.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71.xml"/><Relationship Id="rId2" Type="http://schemas.openxmlformats.org/officeDocument/2006/relationships/slideLayout" Target="../slideLayouts/slideLayout272.xml"/><Relationship Id="rId3" Type="http://schemas.openxmlformats.org/officeDocument/2006/relationships/slideLayout" Target="../slideLayouts/slideLayout273.xml"/><Relationship Id="rId4" Type="http://schemas.openxmlformats.org/officeDocument/2006/relationships/slideLayout" Target="../slideLayouts/slideLayout274.xml"/><Relationship Id="rId5" Type="http://schemas.openxmlformats.org/officeDocument/2006/relationships/slideLayout" Target="../slideLayouts/slideLayout275.xml"/><Relationship Id="rId6" Type="http://schemas.openxmlformats.org/officeDocument/2006/relationships/slideLayout" Target="../slideLayouts/slideLayout276.xml"/><Relationship Id="rId7" Type="http://schemas.openxmlformats.org/officeDocument/2006/relationships/slideLayout" Target="../slideLayouts/slideLayout277.xml"/><Relationship Id="rId8" Type="http://schemas.openxmlformats.org/officeDocument/2006/relationships/slideLayout" Target="../slideLayouts/slideLayout278.xml"/><Relationship Id="rId9" Type="http://schemas.openxmlformats.org/officeDocument/2006/relationships/slideLayout" Target="../slideLayouts/slideLayout279.xml"/><Relationship Id="rId10"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2.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82.xml"/><Relationship Id="rId2" Type="http://schemas.openxmlformats.org/officeDocument/2006/relationships/slideLayout" Target="../slideLayouts/slideLayout283.xml"/><Relationship Id="rId3" Type="http://schemas.openxmlformats.org/officeDocument/2006/relationships/slideLayout" Target="../slideLayouts/slideLayout284.xml"/><Relationship Id="rId4" Type="http://schemas.openxmlformats.org/officeDocument/2006/relationships/slideLayout" Target="../slideLayouts/slideLayout285.xml"/><Relationship Id="rId5" Type="http://schemas.openxmlformats.org/officeDocument/2006/relationships/slideLayout" Target="../slideLayouts/slideLayout286.xml"/><Relationship Id="rId6" Type="http://schemas.openxmlformats.org/officeDocument/2006/relationships/slideLayout" Target="../slideLayouts/slideLayout287.xml"/><Relationship Id="rId7" Type="http://schemas.openxmlformats.org/officeDocument/2006/relationships/slideLayout" Target="../slideLayouts/slideLayout288.xml"/><Relationship Id="rId8" Type="http://schemas.openxmlformats.org/officeDocument/2006/relationships/slideLayout" Target="../slideLayouts/slideLayout289.xml"/><Relationship Id="rId9" Type="http://schemas.openxmlformats.org/officeDocument/2006/relationships/slideLayout" Target="../slideLayouts/slideLayout290.xml"/><Relationship Id="rId10"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3.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293.xml"/><Relationship Id="rId2" Type="http://schemas.openxmlformats.org/officeDocument/2006/relationships/slideLayout" Target="../slideLayouts/slideLayout294.xml"/><Relationship Id="rId3" Type="http://schemas.openxmlformats.org/officeDocument/2006/relationships/slideLayout" Target="../slideLayouts/slideLayout295.xml"/><Relationship Id="rId4" Type="http://schemas.openxmlformats.org/officeDocument/2006/relationships/slideLayout" Target="../slideLayouts/slideLayout296.xml"/><Relationship Id="rId5" Type="http://schemas.openxmlformats.org/officeDocument/2006/relationships/slideLayout" Target="../slideLayouts/slideLayout297.xml"/><Relationship Id="rId6" Type="http://schemas.openxmlformats.org/officeDocument/2006/relationships/slideLayout" Target="../slideLayouts/slideLayout298.xml"/><Relationship Id="rId7" Type="http://schemas.openxmlformats.org/officeDocument/2006/relationships/slideLayout" Target="../slideLayouts/slideLayout299.xml"/><Relationship Id="rId8" Type="http://schemas.openxmlformats.org/officeDocument/2006/relationships/slideLayout" Target="../slideLayouts/slideLayout300.xml"/><Relationship Id="rId9" Type="http://schemas.openxmlformats.org/officeDocument/2006/relationships/slideLayout" Target="../slideLayouts/slideLayout301.xml"/><Relationship Id="rId10"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4.xml"/><Relationship Id="rId12" Type="http://schemas.openxmlformats.org/officeDocument/2006/relationships/theme" Target="../theme/theme29.xml"/><Relationship Id="rId13" Type="http://schemas.openxmlformats.org/officeDocument/2006/relationships/image" Target="../media/image1.png"/><Relationship Id="rId1" Type="http://schemas.openxmlformats.org/officeDocument/2006/relationships/slideLayout" Target="../slideLayouts/slideLayout304.xml"/><Relationship Id="rId2" Type="http://schemas.openxmlformats.org/officeDocument/2006/relationships/slideLayout" Target="../slideLayouts/slideLayout305.xml"/><Relationship Id="rId3" Type="http://schemas.openxmlformats.org/officeDocument/2006/relationships/slideLayout" Target="../slideLayouts/slideLayout306.xml"/><Relationship Id="rId4" Type="http://schemas.openxmlformats.org/officeDocument/2006/relationships/slideLayout" Target="../slideLayouts/slideLayout307.xml"/><Relationship Id="rId5" Type="http://schemas.openxmlformats.org/officeDocument/2006/relationships/slideLayout" Target="../slideLayouts/slideLayout308.xml"/><Relationship Id="rId6" Type="http://schemas.openxmlformats.org/officeDocument/2006/relationships/slideLayout" Target="../slideLayouts/slideLayout309.xml"/><Relationship Id="rId7" Type="http://schemas.openxmlformats.org/officeDocument/2006/relationships/slideLayout" Target="../slideLayouts/slideLayout310.xml"/><Relationship Id="rId8" Type="http://schemas.openxmlformats.org/officeDocument/2006/relationships/slideLayout" Target="../slideLayouts/slideLayout311.xml"/><Relationship Id="rId9" Type="http://schemas.openxmlformats.org/officeDocument/2006/relationships/slideLayout" Target="../slideLayouts/slideLayout312.xml"/><Relationship Id="rId10"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5.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5.xml"/><Relationship Id="rId2" Type="http://schemas.openxmlformats.org/officeDocument/2006/relationships/slideLayout" Target="../slideLayouts/slideLayout316.xml"/><Relationship Id="rId3" Type="http://schemas.openxmlformats.org/officeDocument/2006/relationships/slideLayout" Target="../slideLayouts/slideLayout317.xml"/><Relationship Id="rId4" Type="http://schemas.openxmlformats.org/officeDocument/2006/relationships/slideLayout" Target="../slideLayouts/slideLayout318.xml"/><Relationship Id="rId5" Type="http://schemas.openxmlformats.org/officeDocument/2006/relationships/slideLayout" Target="../slideLayouts/slideLayout319.xml"/><Relationship Id="rId6" Type="http://schemas.openxmlformats.org/officeDocument/2006/relationships/slideLayout" Target="../slideLayouts/slideLayout320.xml"/><Relationship Id="rId7" Type="http://schemas.openxmlformats.org/officeDocument/2006/relationships/slideLayout" Target="../slideLayouts/slideLayout321.xml"/><Relationship Id="rId8" Type="http://schemas.openxmlformats.org/officeDocument/2006/relationships/slideLayout" Target="../slideLayouts/slideLayout322.xml"/><Relationship Id="rId9" Type="http://schemas.openxmlformats.org/officeDocument/2006/relationships/slideLayout" Target="../slideLayouts/slideLayout323.xml"/><Relationship Id="rId10" Type="http://schemas.openxmlformats.org/officeDocument/2006/relationships/slideLayout" Target="../slideLayouts/slideLayout324.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6.xml"/><Relationship Id="rId12" Type="http://schemas.openxmlformats.org/officeDocument/2006/relationships/theme" Target="../theme/theme31.xml"/><Relationship Id="rId13" Type="http://schemas.openxmlformats.org/officeDocument/2006/relationships/image" Target="../media/image1.png"/><Relationship Id="rId1" Type="http://schemas.openxmlformats.org/officeDocument/2006/relationships/slideLayout" Target="../slideLayouts/slideLayout326.xml"/><Relationship Id="rId2" Type="http://schemas.openxmlformats.org/officeDocument/2006/relationships/slideLayout" Target="../slideLayouts/slideLayout327.xml"/><Relationship Id="rId3" Type="http://schemas.openxmlformats.org/officeDocument/2006/relationships/slideLayout" Target="../slideLayouts/slideLayout328.xml"/><Relationship Id="rId4" Type="http://schemas.openxmlformats.org/officeDocument/2006/relationships/slideLayout" Target="../slideLayouts/slideLayout329.xml"/><Relationship Id="rId5" Type="http://schemas.openxmlformats.org/officeDocument/2006/relationships/slideLayout" Target="../slideLayouts/slideLayout330.xml"/><Relationship Id="rId6" Type="http://schemas.openxmlformats.org/officeDocument/2006/relationships/slideLayout" Target="../slideLayouts/slideLayout331.xml"/><Relationship Id="rId7" Type="http://schemas.openxmlformats.org/officeDocument/2006/relationships/slideLayout" Target="../slideLayouts/slideLayout332.xml"/><Relationship Id="rId8" Type="http://schemas.openxmlformats.org/officeDocument/2006/relationships/slideLayout" Target="../slideLayouts/slideLayout333.xml"/><Relationship Id="rId9" Type="http://schemas.openxmlformats.org/officeDocument/2006/relationships/slideLayout" Target="../slideLayouts/slideLayout334.xml"/><Relationship Id="rId10" Type="http://schemas.openxmlformats.org/officeDocument/2006/relationships/slideLayout" Target="../slideLayouts/slideLayout335.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7.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7.xml"/><Relationship Id="rId2" Type="http://schemas.openxmlformats.org/officeDocument/2006/relationships/slideLayout" Target="../slideLayouts/slideLayout338.xml"/><Relationship Id="rId3" Type="http://schemas.openxmlformats.org/officeDocument/2006/relationships/slideLayout" Target="../slideLayouts/slideLayout339.xml"/><Relationship Id="rId4" Type="http://schemas.openxmlformats.org/officeDocument/2006/relationships/slideLayout" Target="../slideLayouts/slideLayout340.xml"/><Relationship Id="rId5" Type="http://schemas.openxmlformats.org/officeDocument/2006/relationships/slideLayout" Target="../slideLayouts/slideLayout341.xml"/><Relationship Id="rId6" Type="http://schemas.openxmlformats.org/officeDocument/2006/relationships/slideLayout" Target="../slideLayouts/slideLayout342.xml"/><Relationship Id="rId7" Type="http://schemas.openxmlformats.org/officeDocument/2006/relationships/slideLayout" Target="../slideLayouts/slideLayout343.xml"/><Relationship Id="rId8" Type="http://schemas.openxmlformats.org/officeDocument/2006/relationships/slideLayout" Target="../slideLayouts/slideLayout344.xml"/><Relationship Id="rId9" Type="http://schemas.openxmlformats.org/officeDocument/2006/relationships/slideLayout" Target="../slideLayouts/slideLayout345.xml"/><Relationship Id="rId10" Type="http://schemas.openxmlformats.org/officeDocument/2006/relationships/slideLayout" Target="../slideLayouts/slideLayout346.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9.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9.xml"/><Relationship Id="rId2" Type="http://schemas.openxmlformats.org/officeDocument/2006/relationships/slideLayout" Target="../slideLayouts/slideLayout360.xml"/><Relationship Id="rId3" Type="http://schemas.openxmlformats.org/officeDocument/2006/relationships/slideLayout" Target="../slideLayouts/slideLayout361.xml"/><Relationship Id="rId4" Type="http://schemas.openxmlformats.org/officeDocument/2006/relationships/slideLayout" Target="../slideLayouts/slideLayout362.xml"/><Relationship Id="rId5" Type="http://schemas.openxmlformats.org/officeDocument/2006/relationships/slideLayout" Target="../slideLayouts/slideLayout363.xml"/><Relationship Id="rId6" Type="http://schemas.openxmlformats.org/officeDocument/2006/relationships/slideLayout" Target="../slideLayouts/slideLayout364.xml"/><Relationship Id="rId7" Type="http://schemas.openxmlformats.org/officeDocument/2006/relationships/slideLayout" Target="../slideLayouts/slideLayout365.xml"/><Relationship Id="rId8" Type="http://schemas.openxmlformats.org/officeDocument/2006/relationships/slideLayout" Target="../slideLayouts/slideLayout366.xml"/><Relationship Id="rId9" Type="http://schemas.openxmlformats.org/officeDocument/2006/relationships/slideLayout" Target="../slideLayouts/slideLayout367.xml"/><Relationship Id="rId10" Type="http://schemas.openxmlformats.org/officeDocument/2006/relationships/slideLayout" Target="../slideLayouts/slideLayout368.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0.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70.xml"/><Relationship Id="rId2" Type="http://schemas.openxmlformats.org/officeDocument/2006/relationships/slideLayout" Target="../slideLayouts/slideLayout371.xml"/><Relationship Id="rId3" Type="http://schemas.openxmlformats.org/officeDocument/2006/relationships/slideLayout" Target="../slideLayouts/slideLayout372.xml"/><Relationship Id="rId4" Type="http://schemas.openxmlformats.org/officeDocument/2006/relationships/slideLayout" Target="../slideLayouts/slideLayout373.xml"/><Relationship Id="rId5" Type="http://schemas.openxmlformats.org/officeDocument/2006/relationships/slideLayout" Target="../slideLayouts/slideLayout374.xml"/><Relationship Id="rId6" Type="http://schemas.openxmlformats.org/officeDocument/2006/relationships/slideLayout" Target="../slideLayouts/slideLayout375.xml"/><Relationship Id="rId7" Type="http://schemas.openxmlformats.org/officeDocument/2006/relationships/slideLayout" Target="../slideLayouts/slideLayout376.xml"/><Relationship Id="rId8" Type="http://schemas.openxmlformats.org/officeDocument/2006/relationships/slideLayout" Target="../slideLayouts/slideLayout377.xml"/><Relationship Id="rId9" Type="http://schemas.openxmlformats.org/officeDocument/2006/relationships/slideLayout" Target="../slideLayouts/slideLayout378.xml"/><Relationship Id="rId10" Type="http://schemas.openxmlformats.org/officeDocument/2006/relationships/slideLayout" Target="../slideLayouts/slideLayout37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1.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81.xml"/><Relationship Id="rId2" Type="http://schemas.openxmlformats.org/officeDocument/2006/relationships/slideLayout" Target="../slideLayouts/slideLayout382.xml"/><Relationship Id="rId3" Type="http://schemas.openxmlformats.org/officeDocument/2006/relationships/slideLayout" Target="../slideLayouts/slideLayout383.xml"/><Relationship Id="rId4" Type="http://schemas.openxmlformats.org/officeDocument/2006/relationships/slideLayout" Target="../slideLayouts/slideLayout384.xml"/><Relationship Id="rId5" Type="http://schemas.openxmlformats.org/officeDocument/2006/relationships/slideLayout" Target="../slideLayouts/slideLayout385.xml"/><Relationship Id="rId6" Type="http://schemas.openxmlformats.org/officeDocument/2006/relationships/slideLayout" Target="../slideLayouts/slideLayout386.xml"/><Relationship Id="rId7" Type="http://schemas.openxmlformats.org/officeDocument/2006/relationships/slideLayout" Target="../slideLayouts/slideLayout387.xml"/><Relationship Id="rId8" Type="http://schemas.openxmlformats.org/officeDocument/2006/relationships/slideLayout" Target="../slideLayouts/slideLayout388.xml"/><Relationship Id="rId9" Type="http://schemas.openxmlformats.org/officeDocument/2006/relationships/slideLayout" Target="../slideLayouts/slideLayout389.xml"/><Relationship Id="rId10" Type="http://schemas.openxmlformats.org/officeDocument/2006/relationships/slideLayout" Target="../slideLayouts/slideLayout390.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2.xml"/><Relationship Id="rId12" Type="http://schemas.openxmlformats.org/officeDocument/2006/relationships/theme" Target="../theme/theme37.xml"/><Relationship Id="rId13" Type="http://schemas.openxmlformats.org/officeDocument/2006/relationships/image" Target="../media/image1.png"/><Relationship Id="rId1" Type="http://schemas.openxmlformats.org/officeDocument/2006/relationships/slideLayout" Target="../slideLayouts/slideLayout392.xml"/><Relationship Id="rId2" Type="http://schemas.openxmlformats.org/officeDocument/2006/relationships/slideLayout" Target="../slideLayouts/slideLayout393.xml"/><Relationship Id="rId3" Type="http://schemas.openxmlformats.org/officeDocument/2006/relationships/slideLayout" Target="../slideLayouts/slideLayout394.xml"/><Relationship Id="rId4" Type="http://schemas.openxmlformats.org/officeDocument/2006/relationships/slideLayout" Target="../slideLayouts/slideLayout395.xml"/><Relationship Id="rId5" Type="http://schemas.openxmlformats.org/officeDocument/2006/relationships/slideLayout" Target="../slideLayouts/slideLayout396.xml"/><Relationship Id="rId6" Type="http://schemas.openxmlformats.org/officeDocument/2006/relationships/slideLayout" Target="../slideLayouts/slideLayout397.xml"/><Relationship Id="rId7" Type="http://schemas.openxmlformats.org/officeDocument/2006/relationships/slideLayout" Target="../slideLayouts/slideLayout398.xml"/><Relationship Id="rId8" Type="http://schemas.openxmlformats.org/officeDocument/2006/relationships/slideLayout" Target="../slideLayouts/slideLayout399.xml"/><Relationship Id="rId9" Type="http://schemas.openxmlformats.org/officeDocument/2006/relationships/slideLayout" Target="../slideLayouts/slideLayout400.xml"/><Relationship Id="rId10" Type="http://schemas.openxmlformats.org/officeDocument/2006/relationships/slideLayout" Target="../slideLayouts/slideLayout401.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3.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3.xml"/><Relationship Id="rId2" Type="http://schemas.openxmlformats.org/officeDocument/2006/relationships/slideLayout" Target="../slideLayouts/slideLayout404.xml"/><Relationship Id="rId3" Type="http://schemas.openxmlformats.org/officeDocument/2006/relationships/slideLayout" Target="../slideLayouts/slideLayout405.xml"/><Relationship Id="rId4" Type="http://schemas.openxmlformats.org/officeDocument/2006/relationships/slideLayout" Target="../slideLayouts/slideLayout406.xml"/><Relationship Id="rId5" Type="http://schemas.openxmlformats.org/officeDocument/2006/relationships/slideLayout" Target="../slideLayouts/slideLayout407.xml"/><Relationship Id="rId6" Type="http://schemas.openxmlformats.org/officeDocument/2006/relationships/slideLayout" Target="../slideLayouts/slideLayout408.xml"/><Relationship Id="rId7" Type="http://schemas.openxmlformats.org/officeDocument/2006/relationships/slideLayout" Target="../slideLayouts/slideLayout409.xml"/><Relationship Id="rId8" Type="http://schemas.openxmlformats.org/officeDocument/2006/relationships/slideLayout" Target="../slideLayouts/slideLayout410.xml"/><Relationship Id="rId9" Type="http://schemas.openxmlformats.org/officeDocument/2006/relationships/slideLayout" Target="../slideLayouts/slideLayout411.xml"/><Relationship Id="rId10"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4.xml"/><Relationship Id="rId12" Type="http://schemas.openxmlformats.org/officeDocument/2006/relationships/slideLayout" Target="../slideLayouts/slideLayout425.xml"/><Relationship Id="rId13" Type="http://schemas.openxmlformats.org/officeDocument/2006/relationships/theme" Target="../theme/theme39.xml"/><Relationship Id="rId1" Type="http://schemas.openxmlformats.org/officeDocument/2006/relationships/slideLayout" Target="../slideLayouts/slideLayout414.xml"/><Relationship Id="rId2" Type="http://schemas.openxmlformats.org/officeDocument/2006/relationships/slideLayout" Target="../slideLayouts/slideLayout415.xml"/><Relationship Id="rId3" Type="http://schemas.openxmlformats.org/officeDocument/2006/relationships/slideLayout" Target="../slideLayouts/slideLayout416.xml"/><Relationship Id="rId4" Type="http://schemas.openxmlformats.org/officeDocument/2006/relationships/slideLayout" Target="../slideLayouts/slideLayout417.xml"/><Relationship Id="rId5" Type="http://schemas.openxmlformats.org/officeDocument/2006/relationships/slideLayout" Target="../slideLayouts/slideLayout418.xml"/><Relationship Id="rId6" Type="http://schemas.openxmlformats.org/officeDocument/2006/relationships/slideLayout" Target="../slideLayouts/slideLayout419.xml"/><Relationship Id="rId7" Type="http://schemas.openxmlformats.org/officeDocument/2006/relationships/slideLayout" Target="../slideLayouts/slideLayout420.xml"/><Relationship Id="rId8" Type="http://schemas.openxmlformats.org/officeDocument/2006/relationships/slideLayout" Target="../slideLayouts/slideLayout421.xml"/><Relationship Id="rId9" Type="http://schemas.openxmlformats.org/officeDocument/2006/relationships/slideLayout" Target="../slideLayouts/slideLayout422.xml"/><Relationship Id="rId10"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6.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6.xml"/><Relationship Id="rId2" Type="http://schemas.openxmlformats.org/officeDocument/2006/relationships/slideLayout" Target="../slideLayouts/slideLayout427.xml"/><Relationship Id="rId3" Type="http://schemas.openxmlformats.org/officeDocument/2006/relationships/slideLayout" Target="../slideLayouts/slideLayout428.xml"/><Relationship Id="rId4" Type="http://schemas.openxmlformats.org/officeDocument/2006/relationships/slideLayout" Target="../slideLayouts/slideLayout429.xml"/><Relationship Id="rId5" Type="http://schemas.openxmlformats.org/officeDocument/2006/relationships/slideLayout" Target="../slideLayouts/slideLayout430.xml"/><Relationship Id="rId6" Type="http://schemas.openxmlformats.org/officeDocument/2006/relationships/slideLayout" Target="../slideLayouts/slideLayout431.xml"/><Relationship Id="rId7" Type="http://schemas.openxmlformats.org/officeDocument/2006/relationships/slideLayout" Target="../slideLayouts/slideLayout432.xml"/><Relationship Id="rId8" Type="http://schemas.openxmlformats.org/officeDocument/2006/relationships/slideLayout" Target="../slideLayouts/slideLayout433.xml"/><Relationship Id="rId9" Type="http://schemas.openxmlformats.org/officeDocument/2006/relationships/slideLayout" Target="../slideLayouts/slideLayout434.xml"/><Relationship Id="rId10" Type="http://schemas.openxmlformats.org/officeDocument/2006/relationships/slideLayout" Target="../slideLayouts/slideLayout435.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8.xml"/><Relationship Id="rId12" Type="http://schemas.openxmlformats.org/officeDocument/2006/relationships/theme" Target="../theme/theme42.xml"/><Relationship Id="rId13" Type="http://schemas.openxmlformats.org/officeDocument/2006/relationships/image" Target="../media/image1.png"/><Relationship Id="rId1" Type="http://schemas.openxmlformats.org/officeDocument/2006/relationships/slideLayout" Target="../slideLayouts/slideLayout448.xml"/><Relationship Id="rId2" Type="http://schemas.openxmlformats.org/officeDocument/2006/relationships/slideLayout" Target="../slideLayouts/slideLayout449.xml"/><Relationship Id="rId3" Type="http://schemas.openxmlformats.org/officeDocument/2006/relationships/slideLayout" Target="../slideLayouts/slideLayout450.xml"/><Relationship Id="rId4" Type="http://schemas.openxmlformats.org/officeDocument/2006/relationships/slideLayout" Target="../slideLayouts/slideLayout451.xml"/><Relationship Id="rId5" Type="http://schemas.openxmlformats.org/officeDocument/2006/relationships/slideLayout" Target="../slideLayouts/slideLayout452.xml"/><Relationship Id="rId6" Type="http://schemas.openxmlformats.org/officeDocument/2006/relationships/slideLayout" Target="../slideLayouts/slideLayout453.xml"/><Relationship Id="rId7" Type="http://schemas.openxmlformats.org/officeDocument/2006/relationships/slideLayout" Target="../slideLayouts/slideLayout454.xml"/><Relationship Id="rId8" Type="http://schemas.openxmlformats.org/officeDocument/2006/relationships/slideLayout" Target="../slideLayouts/slideLayout455.xml"/><Relationship Id="rId9" Type="http://schemas.openxmlformats.org/officeDocument/2006/relationships/slideLayout" Target="../slideLayouts/slideLayout456.xml"/><Relationship Id="rId10" Type="http://schemas.openxmlformats.org/officeDocument/2006/relationships/slideLayout" Target="../slideLayouts/slideLayout457.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9.xml"/><Relationship Id="rId12" Type="http://schemas.openxmlformats.org/officeDocument/2006/relationships/slideLayout" Target="../slideLayouts/slideLayout470.xml"/><Relationship Id="rId13" Type="http://schemas.openxmlformats.org/officeDocument/2006/relationships/theme" Target="../theme/theme43.xml"/><Relationship Id="rId1" Type="http://schemas.openxmlformats.org/officeDocument/2006/relationships/slideLayout" Target="../slideLayouts/slideLayout459.xml"/><Relationship Id="rId2" Type="http://schemas.openxmlformats.org/officeDocument/2006/relationships/slideLayout" Target="../slideLayouts/slideLayout460.xml"/><Relationship Id="rId3" Type="http://schemas.openxmlformats.org/officeDocument/2006/relationships/slideLayout" Target="../slideLayouts/slideLayout461.xml"/><Relationship Id="rId4" Type="http://schemas.openxmlformats.org/officeDocument/2006/relationships/slideLayout" Target="../slideLayouts/slideLayout462.xml"/><Relationship Id="rId5" Type="http://schemas.openxmlformats.org/officeDocument/2006/relationships/slideLayout" Target="../slideLayouts/slideLayout463.xml"/><Relationship Id="rId6" Type="http://schemas.openxmlformats.org/officeDocument/2006/relationships/slideLayout" Target="../slideLayouts/slideLayout464.xml"/><Relationship Id="rId7" Type="http://schemas.openxmlformats.org/officeDocument/2006/relationships/slideLayout" Target="../slideLayouts/slideLayout465.xml"/><Relationship Id="rId8" Type="http://schemas.openxmlformats.org/officeDocument/2006/relationships/slideLayout" Target="../slideLayouts/slideLayout466.xml"/><Relationship Id="rId9" Type="http://schemas.openxmlformats.org/officeDocument/2006/relationships/slideLayout" Target="../slideLayouts/slideLayout467.xml"/><Relationship Id="rId10" Type="http://schemas.openxmlformats.org/officeDocument/2006/relationships/slideLayout" Target="../slideLayouts/slideLayout468.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1.xml"/><Relationship Id="rId12" Type="http://schemas.openxmlformats.org/officeDocument/2006/relationships/theme" Target="../theme/theme44.xml"/><Relationship Id="rId1" Type="http://schemas.openxmlformats.org/officeDocument/2006/relationships/slideLayout" Target="../slideLayouts/slideLayout471.xml"/><Relationship Id="rId2" Type="http://schemas.openxmlformats.org/officeDocument/2006/relationships/slideLayout" Target="../slideLayouts/slideLayout472.xml"/><Relationship Id="rId3" Type="http://schemas.openxmlformats.org/officeDocument/2006/relationships/slideLayout" Target="../slideLayouts/slideLayout473.xml"/><Relationship Id="rId4" Type="http://schemas.openxmlformats.org/officeDocument/2006/relationships/slideLayout" Target="../slideLayouts/slideLayout474.xml"/><Relationship Id="rId5" Type="http://schemas.openxmlformats.org/officeDocument/2006/relationships/slideLayout" Target="../slideLayouts/slideLayout475.xml"/><Relationship Id="rId6" Type="http://schemas.openxmlformats.org/officeDocument/2006/relationships/slideLayout" Target="../slideLayouts/slideLayout476.xml"/><Relationship Id="rId7" Type="http://schemas.openxmlformats.org/officeDocument/2006/relationships/slideLayout" Target="../slideLayouts/slideLayout477.xml"/><Relationship Id="rId8" Type="http://schemas.openxmlformats.org/officeDocument/2006/relationships/slideLayout" Target="../slideLayouts/slideLayout478.xml"/><Relationship Id="rId9" Type="http://schemas.openxmlformats.org/officeDocument/2006/relationships/slideLayout" Target="../slideLayouts/slideLayout479.xml"/><Relationship Id="rId10" Type="http://schemas.openxmlformats.org/officeDocument/2006/relationships/slideLayout" Target="../slideLayouts/slideLayout48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2.xml"/><Relationship Id="rId12" Type="http://schemas.openxmlformats.org/officeDocument/2006/relationships/theme" Target="../theme/theme45.xml"/><Relationship Id="rId1" Type="http://schemas.openxmlformats.org/officeDocument/2006/relationships/slideLayout" Target="../slideLayouts/slideLayout482.xml"/><Relationship Id="rId2" Type="http://schemas.openxmlformats.org/officeDocument/2006/relationships/slideLayout" Target="../slideLayouts/slideLayout483.xml"/><Relationship Id="rId3" Type="http://schemas.openxmlformats.org/officeDocument/2006/relationships/slideLayout" Target="../slideLayouts/slideLayout484.xml"/><Relationship Id="rId4" Type="http://schemas.openxmlformats.org/officeDocument/2006/relationships/slideLayout" Target="../slideLayouts/slideLayout485.xml"/><Relationship Id="rId5" Type="http://schemas.openxmlformats.org/officeDocument/2006/relationships/slideLayout" Target="../slideLayouts/slideLayout486.xml"/><Relationship Id="rId6" Type="http://schemas.openxmlformats.org/officeDocument/2006/relationships/slideLayout" Target="../slideLayouts/slideLayout487.xml"/><Relationship Id="rId7" Type="http://schemas.openxmlformats.org/officeDocument/2006/relationships/slideLayout" Target="../slideLayouts/slideLayout488.xml"/><Relationship Id="rId8" Type="http://schemas.openxmlformats.org/officeDocument/2006/relationships/slideLayout" Target="../slideLayouts/slideLayout489.xml"/><Relationship Id="rId9" Type="http://schemas.openxmlformats.org/officeDocument/2006/relationships/slideLayout" Target="../slideLayouts/slideLayout490.xml"/><Relationship Id="rId10" Type="http://schemas.openxmlformats.org/officeDocument/2006/relationships/slideLayout" Target="../slideLayouts/slideLayout491.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3.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3.xml"/><Relationship Id="rId2" Type="http://schemas.openxmlformats.org/officeDocument/2006/relationships/slideLayout" Target="../slideLayouts/slideLayout494.xml"/><Relationship Id="rId3" Type="http://schemas.openxmlformats.org/officeDocument/2006/relationships/slideLayout" Target="../slideLayouts/slideLayout495.xml"/><Relationship Id="rId4" Type="http://schemas.openxmlformats.org/officeDocument/2006/relationships/slideLayout" Target="../slideLayouts/slideLayout496.xml"/><Relationship Id="rId5" Type="http://schemas.openxmlformats.org/officeDocument/2006/relationships/slideLayout" Target="../slideLayouts/slideLayout497.xml"/><Relationship Id="rId6" Type="http://schemas.openxmlformats.org/officeDocument/2006/relationships/slideLayout" Target="../slideLayouts/slideLayout498.xml"/><Relationship Id="rId7" Type="http://schemas.openxmlformats.org/officeDocument/2006/relationships/slideLayout" Target="../slideLayouts/slideLayout499.xml"/><Relationship Id="rId8" Type="http://schemas.openxmlformats.org/officeDocument/2006/relationships/slideLayout" Target="../slideLayouts/slideLayout500.xml"/><Relationship Id="rId9" Type="http://schemas.openxmlformats.org/officeDocument/2006/relationships/slideLayout" Target="../slideLayouts/slideLayout501.xml"/><Relationship Id="rId10" Type="http://schemas.openxmlformats.org/officeDocument/2006/relationships/slideLayout" Target="../slideLayouts/slideLayout502.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4.xml"/><Relationship Id="rId12" Type="http://schemas.openxmlformats.org/officeDocument/2006/relationships/theme" Target="../theme/theme47.xml"/><Relationship Id="rId1" Type="http://schemas.openxmlformats.org/officeDocument/2006/relationships/slideLayout" Target="../slideLayouts/slideLayout504.xml"/><Relationship Id="rId2" Type="http://schemas.openxmlformats.org/officeDocument/2006/relationships/slideLayout" Target="../slideLayouts/slideLayout505.xml"/><Relationship Id="rId3" Type="http://schemas.openxmlformats.org/officeDocument/2006/relationships/slideLayout" Target="../slideLayouts/slideLayout506.xml"/><Relationship Id="rId4" Type="http://schemas.openxmlformats.org/officeDocument/2006/relationships/slideLayout" Target="../slideLayouts/slideLayout507.xml"/><Relationship Id="rId5" Type="http://schemas.openxmlformats.org/officeDocument/2006/relationships/slideLayout" Target="../slideLayouts/slideLayout508.xml"/><Relationship Id="rId6" Type="http://schemas.openxmlformats.org/officeDocument/2006/relationships/slideLayout" Target="../slideLayouts/slideLayout509.xml"/><Relationship Id="rId7" Type="http://schemas.openxmlformats.org/officeDocument/2006/relationships/slideLayout" Target="../slideLayouts/slideLayout510.xml"/><Relationship Id="rId8" Type="http://schemas.openxmlformats.org/officeDocument/2006/relationships/slideLayout" Target="../slideLayouts/slideLayout511.xml"/><Relationship Id="rId9" Type="http://schemas.openxmlformats.org/officeDocument/2006/relationships/slideLayout" Target="../slideLayouts/slideLayout512.xml"/><Relationship Id="rId10" Type="http://schemas.openxmlformats.org/officeDocument/2006/relationships/slideLayout" Target="../slideLayouts/slideLayout513.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5.xml"/><Relationship Id="rId12" Type="http://schemas.openxmlformats.org/officeDocument/2006/relationships/theme" Target="../theme/theme48.xml"/><Relationship Id="rId1" Type="http://schemas.openxmlformats.org/officeDocument/2006/relationships/slideLayout" Target="../slideLayouts/slideLayout515.xml"/><Relationship Id="rId2" Type="http://schemas.openxmlformats.org/officeDocument/2006/relationships/slideLayout" Target="../slideLayouts/slideLayout516.xml"/><Relationship Id="rId3" Type="http://schemas.openxmlformats.org/officeDocument/2006/relationships/slideLayout" Target="../slideLayouts/slideLayout517.xml"/><Relationship Id="rId4" Type="http://schemas.openxmlformats.org/officeDocument/2006/relationships/slideLayout" Target="../slideLayouts/slideLayout518.xml"/><Relationship Id="rId5" Type="http://schemas.openxmlformats.org/officeDocument/2006/relationships/slideLayout" Target="../slideLayouts/slideLayout519.xml"/><Relationship Id="rId6" Type="http://schemas.openxmlformats.org/officeDocument/2006/relationships/slideLayout" Target="../slideLayouts/slideLayout520.xml"/><Relationship Id="rId7" Type="http://schemas.openxmlformats.org/officeDocument/2006/relationships/slideLayout" Target="../slideLayouts/slideLayout521.xml"/><Relationship Id="rId8" Type="http://schemas.openxmlformats.org/officeDocument/2006/relationships/slideLayout" Target="../slideLayouts/slideLayout522.xml"/><Relationship Id="rId9" Type="http://schemas.openxmlformats.org/officeDocument/2006/relationships/slideLayout" Target="../slideLayouts/slideLayout523.xml"/><Relationship Id="rId10" Type="http://schemas.openxmlformats.org/officeDocument/2006/relationships/slideLayout" Target="../slideLayouts/slideLayout52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6.xml"/><Relationship Id="rId12" Type="http://schemas.openxmlformats.org/officeDocument/2006/relationships/theme" Target="../theme/theme49.xml"/><Relationship Id="rId13" Type="http://schemas.openxmlformats.org/officeDocument/2006/relationships/image" Target="../media/image1.png"/><Relationship Id="rId1" Type="http://schemas.openxmlformats.org/officeDocument/2006/relationships/slideLayout" Target="../slideLayouts/slideLayout526.xml"/><Relationship Id="rId2" Type="http://schemas.openxmlformats.org/officeDocument/2006/relationships/slideLayout" Target="../slideLayouts/slideLayout527.xml"/><Relationship Id="rId3" Type="http://schemas.openxmlformats.org/officeDocument/2006/relationships/slideLayout" Target="../slideLayouts/slideLayout528.xml"/><Relationship Id="rId4" Type="http://schemas.openxmlformats.org/officeDocument/2006/relationships/slideLayout" Target="../slideLayouts/slideLayout529.xml"/><Relationship Id="rId5" Type="http://schemas.openxmlformats.org/officeDocument/2006/relationships/slideLayout" Target="../slideLayouts/slideLayout530.xml"/><Relationship Id="rId6" Type="http://schemas.openxmlformats.org/officeDocument/2006/relationships/slideLayout" Target="../slideLayouts/slideLayout531.xml"/><Relationship Id="rId7" Type="http://schemas.openxmlformats.org/officeDocument/2006/relationships/slideLayout" Target="../slideLayouts/slideLayout532.xml"/><Relationship Id="rId8" Type="http://schemas.openxmlformats.org/officeDocument/2006/relationships/slideLayout" Target="../slideLayouts/slideLayout533.xml"/><Relationship Id="rId9" Type="http://schemas.openxmlformats.org/officeDocument/2006/relationships/slideLayout" Target="../slideLayouts/slideLayout534.xml"/><Relationship Id="rId10" Type="http://schemas.openxmlformats.org/officeDocument/2006/relationships/slideLayout" Target="../slideLayouts/slideLayout5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47.xml"/><Relationship Id="rId12" Type="http://schemas.openxmlformats.org/officeDocument/2006/relationships/theme" Target="../theme/theme50.xml"/><Relationship Id="rId13" Type="http://schemas.openxmlformats.org/officeDocument/2006/relationships/image" Target="../media/image1.png"/><Relationship Id="rId1" Type="http://schemas.openxmlformats.org/officeDocument/2006/relationships/slideLayout" Target="../slideLayouts/slideLayout537.xml"/><Relationship Id="rId2" Type="http://schemas.openxmlformats.org/officeDocument/2006/relationships/slideLayout" Target="../slideLayouts/slideLayout538.xml"/><Relationship Id="rId3" Type="http://schemas.openxmlformats.org/officeDocument/2006/relationships/slideLayout" Target="../slideLayouts/slideLayout539.xml"/><Relationship Id="rId4" Type="http://schemas.openxmlformats.org/officeDocument/2006/relationships/slideLayout" Target="../slideLayouts/slideLayout540.xml"/><Relationship Id="rId5" Type="http://schemas.openxmlformats.org/officeDocument/2006/relationships/slideLayout" Target="../slideLayouts/slideLayout541.xml"/><Relationship Id="rId6" Type="http://schemas.openxmlformats.org/officeDocument/2006/relationships/slideLayout" Target="../slideLayouts/slideLayout542.xml"/><Relationship Id="rId7" Type="http://schemas.openxmlformats.org/officeDocument/2006/relationships/slideLayout" Target="../slideLayouts/slideLayout543.xml"/><Relationship Id="rId8" Type="http://schemas.openxmlformats.org/officeDocument/2006/relationships/slideLayout" Target="../slideLayouts/slideLayout544.xml"/><Relationship Id="rId9" Type="http://schemas.openxmlformats.org/officeDocument/2006/relationships/slideLayout" Target="../slideLayouts/slideLayout545.xml"/><Relationship Id="rId10" Type="http://schemas.openxmlformats.org/officeDocument/2006/relationships/slideLayout" Target="../slideLayouts/slideLayout546.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58.xml"/><Relationship Id="rId12" Type="http://schemas.openxmlformats.org/officeDocument/2006/relationships/theme" Target="../theme/theme51.xml"/><Relationship Id="rId13" Type="http://schemas.openxmlformats.org/officeDocument/2006/relationships/image" Target="../media/image1.png"/><Relationship Id="rId1" Type="http://schemas.openxmlformats.org/officeDocument/2006/relationships/slideLayout" Target="../slideLayouts/slideLayout548.xml"/><Relationship Id="rId2" Type="http://schemas.openxmlformats.org/officeDocument/2006/relationships/slideLayout" Target="../slideLayouts/slideLayout549.xml"/><Relationship Id="rId3" Type="http://schemas.openxmlformats.org/officeDocument/2006/relationships/slideLayout" Target="../slideLayouts/slideLayout550.xml"/><Relationship Id="rId4" Type="http://schemas.openxmlformats.org/officeDocument/2006/relationships/slideLayout" Target="../slideLayouts/slideLayout551.xml"/><Relationship Id="rId5" Type="http://schemas.openxmlformats.org/officeDocument/2006/relationships/slideLayout" Target="../slideLayouts/slideLayout552.xml"/><Relationship Id="rId6" Type="http://schemas.openxmlformats.org/officeDocument/2006/relationships/slideLayout" Target="../slideLayouts/slideLayout553.xml"/><Relationship Id="rId7" Type="http://schemas.openxmlformats.org/officeDocument/2006/relationships/slideLayout" Target="../slideLayouts/slideLayout554.xml"/><Relationship Id="rId8" Type="http://schemas.openxmlformats.org/officeDocument/2006/relationships/slideLayout" Target="../slideLayouts/slideLayout555.xml"/><Relationship Id="rId9" Type="http://schemas.openxmlformats.org/officeDocument/2006/relationships/slideLayout" Target="../slideLayouts/slideLayout556.xml"/><Relationship Id="rId10" Type="http://schemas.openxmlformats.org/officeDocument/2006/relationships/slideLayout" Target="../slideLayouts/slideLayout557.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69.xml"/><Relationship Id="rId12" Type="http://schemas.openxmlformats.org/officeDocument/2006/relationships/theme" Target="../theme/theme52.xml"/><Relationship Id="rId1" Type="http://schemas.openxmlformats.org/officeDocument/2006/relationships/slideLayout" Target="../slideLayouts/slideLayout559.xml"/><Relationship Id="rId2" Type="http://schemas.openxmlformats.org/officeDocument/2006/relationships/slideLayout" Target="../slideLayouts/slideLayout560.xml"/><Relationship Id="rId3" Type="http://schemas.openxmlformats.org/officeDocument/2006/relationships/slideLayout" Target="../slideLayouts/slideLayout561.xml"/><Relationship Id="rId4" Type="http://schemas.openxmlformats.org/officeDocument/2006/relationships/slideLayout" Target="../slideLayouts/slideLayout562.xml"/><Relationship Id="rId5" Type="http://schemas.openxmlformats.org/officeDocument/2006/relationships/slideLayout" Target="../slideLayouts/slideLayout563.xml"/><Relationship Id="rId6" Type="http://schemas.openxmlformats.org/officeDocument/2006/relationships/slideLayout" Target="../slideLayouts/slideLayout564.xml"/><Relationship Id="rId7" Type="http://schemas.openxmlformats.org/officeDocument/2006/relationships/slideLayout" Target="../slideLayouts/slideLayout565.xml"/><Relationship Id="rId8" Type="http://schemas.openxmlformats.org/officeDocument/2006/relationships/slideLayout" Target="../slideLayouts/slideLayout566.xml"/><Relationship Id="rId9" Type="http://schemas.openxmlformats.org/officeDocument/2006/relationships/slideLayout" Target="../slideLayouts/slideLayout567.xml"/><Relationship Id="rId10" Type="http://schemas.openxmlformats.org/officeDocument/2006/relationships/slideLayout" Target="../slideLayouts/slideLayout568.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80.xml"/><Relationship Id="rId12" Type="http://schemas.openxmlformats.org/officeDocument/2006/relationships/theme" Target="../theme/theme53.xml"/><Relationship Id="rId13" Type="http://schemas.openxmlformats.org/officeDocument/2006/relationships/image" Target="../media/image1.png"/><Relationship Id="rId1" Type="http://schemas.openxmlformats.org/officeDocument/2006/relationships/slideLayout" Target="../slideLayouts/slideLayout570.xml"/><Relationship Id="rId2" Type="http://schemas.openxmlformats.org/officeDocument/2006/relationships/slideLayout" Target="../slideLayouts/slideLayout571.xml"/><Relationship Id="rId3" Type="http://schemas.openxmlformats.org/officeDocument/2006/relationships/slideLayout" Target="../slideLayouts/slideLayout572.xml"/><Relationship Id="rId4" Type="http://schemas.openxmlformats.org/officeDocument/2006/relationships/slideLayout" Target="../slideLayouts/slideLayout573.xml"/><Relationship Id="rId5" Type="http://schemas.openxmlformats.org/officeDocument/2006/relationships/slideLayout" Target="../slideLayouts/slideLayout574.xml"/><Relationship Id="rId6" Type="http://schemas.openxmlformats.org/officeDocument/2006/relationships/slideLayout" Target="../slideLayouts/slideLayout575.xml"/><Relationship Id="rId7" Type="http://schemas.openxmlformats.org/officeDocument/2006/relationships/slideLayout" Target="../slideLayouts/slideLayout576.xml"/><Relationship Id="rId8" Type="http://schemas.openxmlformats.org/officeDocument/2006/relationships/slideLayout" Target="../slideLayouts/slideLayout577.xml"/><Relationship Id="rId9" Type="http://schemas.openxmlformats.org/officeDocument/2006/relationships/slideLayout" Target="../slideLayouts/slideLayout578.xml"/><Relationship Id="rId10" Type="http://schemas.openxmlformats.org/officeDocument/2006/relationships/slideLayout" Target="../slideLayouts/slideLayout579.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theme" Target="../theme/theme54.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2.xml"/><Relationship Id="rId12" Type="http://schemas.openxmlformats.org/officeDocument/2006/relationships/theme" Target="../theme/theme55.xml"/><Relationship Id="rId13" Type="http://schemas.openxmlformats.org/officeDocument/2006/relationships/image" Target="../media/image1.png"/><Relationship Id="rId1" Type="http://schemas.openxmlformats.org/officeDocument/2006/relationships/slideLayout" Target="../slideLayouts/slideLayout592.xml"/><Relationship Id="rId2" Type="http://schemas.openxmlformats.org/officeDocument/2006/relationships/slideLayout" Target="../slideLayouts/slideLayout593.xml"/><Relationship Id="rId3" Type="http://schemas.openxmlformats.org/officeDocument/2006/relationships/slideLayout" Target="../slideLayouts/slideLayout594.xml"/><Relationship Id="rId4" Type="http://schemas.openxmlformats.org/officeDocument/2006/relationships/slideLayout" Target="../slideLayouts/slideLayout595.xml"/><Relationship Id="rId5" Type="http://schemas.openxmlformats.org/officeDocument/2006/relationships/slideLayout" Target="../slideLayouts/slideLayout596.xml"/><Relationship Id="rId6" Type="http://schemas.openxmlformats.org/officeDocument/2006/relationships/slideLayout" Target="../slideLayouts/slideLayout597.xml"/><Relationship Id="rId7" Type="http://schemas.openxmlformats.org/officeDocument/2006/relationships/slideLayout" Target="../slideLayouts/slideLayout598.xml"/><Relationship Id="rId8" Type="http://schemas.openxmlformats.org/officeDocument/2006/relationships/slideLayout" Target="../slideLayouts/slideLayout599.xml"/><Relationship Id="rId9" Type="http://schemas.openxmlformats.org/officeDocument/2006/relationships/slideLayout" Target="../slideLayouts/slideLayout600.xml"/><Relationship Id="rId10"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3.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603.xml"/><Relationship Id="rId2" Type="http://schemas.openxmlformats.org/officeDocument/2006/relationships/slideLayout" Target="../slideLayouts/slideLayout604.xml"/><Relationship Id="rId3" Type="http://schemas.openxmlformats.org/officeDocument/2006/relationships/slideLayout" Target="../slideLayouts/slideLayout605.xml"/><Relationship Id="rId4" Type="http://schemas.openxmlformats.org/officeDocument/2006/relationships/slideLayout" Target="../slideLayouts/slideLayout606.xml"/><Relationship Id="rId5" Type="http://schemas.openxmlformats.org/officeDocument/2006/relationships/slideLayout" Target="../slideLayouts/slideLayout607.xml"/><Relationship Id="rId6" Type="http://schemas.openxmlformats.org/officeDocument/2006/relationships/slideLayout" Target="../slideLayouts/slideLayout608.xml"/><Relationship Id="rId7" Type="http://schemas.openxmlformats.org/officeDocument/2006/relationships/slideLayout" Target="../slideLayouts/slideLayout609.xml"/><Relationship Id="rId8" Type="http://schemas.openxmlformats.org/officeDocument/2006/relationships/slideLayout" Target="../slideLayouts/slideLayout610.xml"/><Relationship Id="rId9" Type="http://schemas.openxmlformats.org/officeDocument/2006/relationships/slideLayout" Target="../slideLayouts/slideLayout611.xml"/><Relationship Id="rId10"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4.xml"/><Relationship Id="rId12" Type="http://schemas.openxmlformats.org/officeDocument/2006/relationships/theme" Target="../theme/theme57.xml"/><Relationship Id="rId13" Type="http://schemas.openxmlformats.org/officeDocument/2006/relationships/image" Target="../media/image1.png"/><Relationship Id="rId1" Type="http://schemas.openxmlformats.org/officeDocument/2006/relationships/slideLayout" Target="../slideLayouts/slideLayout614.xml"/><Relationship Id="rId2" Type="http://schemas.openxmlformats.org/officeDocument/2006/relationships/slideLayout" Target="../slideLayouts/slideLayout615.xml"/><Relationship Id="rId3" Type="http://schemas.openxmlformats.org/officeDocument/2006/relationships/slideLayout" Target="../slideLayouts/slideLayout616.xml"/><Relationship Id="rId4" Type="http://schemas.openxmlformats.org/officeDocument/2006/relationships/slideLayout" Target="../slideLayouts/slideLayout617.xml"/><Relationship Id="rId5" Type="http://schemas.openxmlformats.org/officeDocument/2006/relationships/slideLayout" Target="../slideLayouts/slideLayout618.xml"/><Relationship Id="rId6" Type="http://schemas.openxmlformats.org/officeDocument/2006/relationships/slideLayout" Target="../slideLayouts/slideLayout619.xml"/><Relationship Id="rId7" Type="http://schemas.openxmlformats.org/officeDocument/2006/relationships/slideLayout" Target="../slideLayouts/slideLayout620.xml"/><Relationship Id="rId8" Type="http://schemas.openxmlformats.org/officeDocument/2006/relationships/slideLayout" Target="../slideLayouts/slideLayout621.xml"/><Relationship Id="rId9" Type="http://schemas.openxmlformats.org/officeDocument/2006/relationships/slideLayout" Target="../slideLayouts/slideLayout622.xml"/><Relationship Id="rId10"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5.xml"/><Relationship Id="rId12" Type="http://schemas.openxmlformats.org/officeDocument/2006/relationships/theme" Target="../theme/theme58.xml"/><Relationship Id="rId1" Type="http://schemas.openxmlformats.org/officeDocument/2006/relationships/slideLayout" Target="../slideLayouts/slideLayout625.xml"/><Relationship Id="rId2" Type="http://schemas.openxmlformats.org/officeDocument/2006/relationships/slideLayout" Target="../slideLayouts/slideLayout626.xml"/><Relationship Id="rId3" Type="http://schemas.openxmlformats.org/officeDocument/2006/relationships/slideLayout" Target="../slideLayouts/slideLayout627.xml"/><Relationship Id="rId4" Type="http://schemas.openxmlformats.org/officeDocument/2006/relationships/slideLayout" Target="../slideLayouts/slideLayout628.xml"/><Relationship Id="rId5" Type="http://schemas.openxmlformats.org/officeDocument/2006/relationships/slideLayout" Target="../slideLayouts/slideLayout629.xml"/><Relationship Id="rId6" Type="http://schemas.openxmlformats.org/officeDocument/2006/relationships/slideLayout" Target="../slideLayouts/slideLayout630.xml"/><Relationship Id="rId7" Type="http://schemas.openxmlformats.org/officeDocument/2006/relationships/slideLayout" Target="../slideLayouts/slideLayout631.xml"/><Relationship Id="rId8" Type="http://schemas.openxmlformats.org/officeDocument/2006/relationships/slideLayout" Target="../slideLayouts/slideLayout632.xml"/><Relationship Id="rId9" Type="http://schemas.openxmlformats.org/officeDocument/2006/relationships/slideLayout" Target="../slideLayouts/slideLayout633.xml"/><Relationship Id="rId10"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6.xml"/><Relationship Id="rId12" Type="http://schemas.openxmlformats.org/officeDocument/2006/relationships/theme" Target="../theme/theme59.xml"/><Relationship Id="rId13" Type="http://schemas.openxmlformats.org/officeDocument/2006/relationships/image" Target="../media/image1.png"/><Relationship Id="rId1" Type="http://schemas.openxmlformats.org/officeDocument/2006/relationships/slideLayout" Target="../slideLayouts/slideLayout636.xml"/><Relationship Id="rId2" Type="http://schemas.openxmlformats.org/officeDocument/2006/relationships/slideLayout" Target="../slideLayouts/slideLayout637.xml"/><Relationship Id="rId3" Type="http://schemas.openxmlformats.org/officeDocument/2006/relationships/slideLayout" Target="../slideLayouts/slideLayout638.xml"/><Relationship Id="rId4" Type="http://schemas.openxmlformats.org/officeDocument/2006/relationships/slideLayout" Target="../slideLayouts/slideLayout639.xml"/><Relationship Id="rId5" Type="http://schemas.openxmlformats.org/officeDocument/2006/relationships/slideLayout" Target="../slideLayouts/slideLayout640.xml"/><Relationship Id="rId6" Type="http://schemas.openxmlformats.org/officeDocument/2006/relationships/slideLayout" Target="../slideLayouts/slideLayout641.xml"/><Relationship Id="rId7" Type="http://schemas.openxmlformats.org/officeDocument/2006/relationships/slideLayout" Target="../slideLayouts/slideLayout642.xml"/><Relationship Id="rId8" Type="http://schemas.openxmlformats.org/officeDocument/2006/relationships/slideLayout" Target="../slideLayouts/slideLayout643.xml"/><Relationship Id="rId9" Type="http://schemas.openxmlformats.org/officeDocument/2006/relationships/slideLayout" Target="../slideLayouts/slideLayout644.xml"/><Relationship Id="rId10"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theme" Target="../theme/theme60.xml"/><Relationship Id="rId13" Type="http://schemas.openxmlformats.org/officeDocument/2006/relationships/image" Target="../media/image1.png"/><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68.xml"/><Relationship Id="rId12" Type="http://schemas.openxmlformats.org/officeDocument/2006/relationships/theme" Target="../theme/theme61.xml"/><Relationship Id="rId1" Type="http://schemas.openxmlformats.org/officeDocument/2006/relationships/slideLayout" Target="../slideLayouts/slideLayout658.xml"/><Relationship Id="rId2" Type="http://schemas.openxmlformats.org/officeDocument/2006/relationships/slideLayout" Target="../slideLayouts/slideLayout659.xml"/><Relationship Id="rId3" Type="http://schemas.openxmlformats.org/officeDocument/2006/relationships/slideLayout" Target="../slideLayouts/slideLayout660.xml"/><Relationship Id="rId4" Type="http://schemas.openxmlformats.org/officeDocument/2006/relationships/slideLayout" Target="../slideLayouts/slideLayout661.xml"/><Relationship Id="rId5" Type="http://schemas.openxmlformats.org/officeDocument/2006/relationships/slideLayout" Target="../slideLayouts/slideLayout662.xml"/><Relationship Id="rId6" Type="http://schemas.openxmlformats.org/officeDocument/2006/relationships/slideLayout" Target="../slideLayouts/slideLayout663.xml"/><Relationship Id="rId7" Type="http://schemas.openxmlformats.org/officeDocument/2006/relationships/slideLayout" Target="../slideLayouts/slideLayout664.xml"/><Relationship Id="rId8" Type="http://schemas.openxmlformats.org/officeDocument/2006/relationships/slideLayout" Target="../slideLayouts/slideLayout665.xml"/><Relationship Id="rId9" Type="http://schemas.openxmlformats.org/officeDocument/2006/relationships/slideLayout" Target="../slideLayouts/slideLayout666.xml"/><Relationship Id="rId10" Type="http://schemas.openxmlformats.org/officeDocument/2006/relationships/slideLayout" Target="../slideLayouts/slideLayout667.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79.xml"/><Relationship Id="rId12" Type="http://schemas.openxmlformats.org/officeDocument/2006/relationships/theme" Target="../theme/theme62.xml"/><Relationship Id="rId13" Type="http://schemas.openxmlformats.org/officeDocument/2006/relationships/image" Target="../media/image1.png"/><Relationship Id="rId1" Type="http://schemas.openxmlformats.org/officeDocument/2006/relationships/slideLayout" Target="../slideLayouts/slideLayout669.xml"/><Relationship Id="rId2" Type="http://schemas.openxmlformats.org/officeDocument/2006/relationships/slideLayout" Target="../slideLayouts/slideLayout670.xml"/><Relationship Id="rId3" Type="http://schemas.openxmlformats.org/officeDocument/2006/relationships/slideLayout" Target="../slideLayouts/slideLayout671.xml"/><Relationship Id="rId4" Type="http://schemas.openxmlformats.org/officeDocument/2006/relationships/slideLayout" Target="../slideLayouts/slideLayout672.xml"/><Relationship Id="rId5" Type="http://schemas.openxmlformats.org/officeDocument/2006/relationships/slideLayout" Target="../slideLayouts/slideLayout673.xml"/><Relationship Id="rId6" Type="http://schemas.openxmlformats.org/officeDocument/2006/relationships/slideLayout" Target="../slideLayouts/slideLayout674.xml"/><Relationship Id="rId7" Type="http://schemas.openxmlformats.org/officeDocument/2006/relationships/slideLayout" Target="../slideLayouts/slideLayout675.xml"/><Relationship Id="rId8" Type="http://schemas.openxmlformats.org/officeDocument/2006/relationships/slideLayout" Target="../slideLayouts/slideLayout676.xml"/><Relationship Id="rId9" Type="http://schemas.openxmlformats.org/officeDocument/2006/relationships/slideLayout" Target="../slideLayouts/slideLayout677.xml"/><Relationship Id="rId10" Type="http://schemas.openxmlformats.org/officeDocument/2006/relationships/slideLayout" Target="../slideLayouts/slideLayout678.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90.xml"/><Relationship Id="rId12" Type="http://schemas.openxmlformats.org/officeDocument/2006/relationships/theme" Target="../theme/theme63.xml"/><Relationship Id="rId13" Type="http://schemas.openxmlformats.org/officeDocument/2006/relationships/image" Target="../media/image1.png"/><Relationship Id="rId1" Type="http://schemas.openxmlformats.org/officeDocument/2006/relationships/slideLayout" Target="../slideLayouts/slideLayout680.xml"/><Relationship Id="rId2" Type="http://schemas.openxmlformats.org/officeDocument/2006/relationships/slideLayout" Target="../slideLayouts/slideLayout681.xml"/><Relationship Id="rId3" Type="http://schemas.openxmlformats.org/officeDocument/2006/relationships/slideLayout" Target="../slideLayouts/slideLayout682.xml"/><Relationship Id="rId4" Type="http://schemas.openxmlformats.org/officeDocument/2006/relationships/slideLayout" Target="../slideLayouts/slideLayout683.xml"/><Relationship Id="rId5" Type="http://schemas.openxmlformats.org/officeDocument/2006/relationships/slideLayout" Target="../slideLayouts/slideLayout684.xml"/><Relationship Id="rId6" Type="http://schemas.openxmlformats.org/officeDocument/2006/relationships/slideLayout" Target="../slideLayouts/slideLayout685.xml"/><Relationship Id="rId7" Type="http://schemas.openxmlformats.org/officeDocument/2006/relationships/slideLayout" Target="../slideLayouts/slideLayout686.xml"/><Relationship Id="rId8" Type="http://schemas.openxmlformats.org/officeDocument/2006/relationships/slideLayout" Target="../slideLayouts/slideLayout687.xml"/><Relationship Id="rId9" Type="http://schemas.openxmlformats.org/officeDocument/2006/relationships/slideLayout" Target="../slideLayouts/slideLayout688.xml"/><Relationship Id="rId10" Type="http://schemas.openxmlformats.org/officeDocument/2006/relationships/slideLayout" Target="../slideLayouts/slideLayout689.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01.xml"/><Relationship Id="rId12" Type="http://schemas.openxmlformats.org/officeDocument/2006/relationships/theme" Target="../theme/theme64.xml"/><Relationship Id="rId1" Type="http://schemas.openxmlformats.org/officeDocument/2006/relationships/slideLayout" Target="../slideLayouts/slideLayout691.xml"/><Relationship Id="rId2" Type="http://schemas.openxmlformats.org/officeDocument/2006/relationships/slideLayout" Target="../slideLayouts/slideLayout692.xml"/><Relationship Id="rId3" Type="http://schemas.openxmlformats.org/officeDocument/2006/relationships/slideLayout" Target="../slideLayouts/slideLayout693.xml"/><Relationship Id="rId4" Type="http://schemas.openxmlformats.org/officeDocument/2006/relationships/slideLayout" Target="../slideLayouts/slideLayout694.xml"/><Relationship Id="rId5" Type="http://schemas.openxmlformats.org/officeDocument/2006/relationships/slideLayout" Target="../slideLayouts/slideLayout695.xml"/><Relationship Id="rId6" Type="http://schemas.openxmlformats.org/officeDocument/2006/relationships/slideLayout" Target="../slideLayouts/slideLayout696.xml"/><Relationship Id="rId7" Type="http://schemas.openxmlformats.org/officeDocument/2006/relationships/slideLayout" Target="../slideLayouts/slideLayout697.xml"/><Relationship Id="rId8" Type="http://schemas.openxmlformats.org/officeDocument/2006/relationships/slideLayout" Target="../slideLayouts/slideLayout698.xml"/><Relationship Id="rId9" Type="http://schemas.openxmlformats.org/officeDocument/2006/relationships/slideLayout" Target="../slideLayouts/slideLayout699.xml"/><Relationship Id="rId10" Type="http://schemas.openxmlformats.org/officeDocument/2006/relationships/slideLayout" Target="../slideLayouts/slideLayout700.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2.xml"/><Relationship Id="rId12" Type="http://schemas.openxmlformats.org/officeDocument/2006/relationships/theme" Target="../theme/theme65.xml"/><Relationship Id="rId13" Type="http://schemas.openxmlformats.org/officeDocument/2006/relationships/image" Target="../media/image1.png"/><Relationship Id="rId1" Type="http://schemas.openxmlformats.org/officeDocument/2006/relationships/slideLayout" Target="../slideLayouts/slideLayout702.xml"/><Relationship Id="rId2" Type="http://schemas.openxmlformats.org/officeDocument/2006/relationships/slideLayout" Target="../slideLayouts/slideLayout703.xml"/><Relationship Id="rId3" Type="http://schemas.openxmlformats.org/officeDocument/2006/relationships/slideLayout" Target="../slideLayouts/slideLayout704.xml"/><Relationship Id="rId4" Type="http://schemas.openxmlformats.org/officeDocument/2006/relationships/slideLayout" Target="../slideLayouts/slideLayout705.xml"/><Relationship Id="rId5" Type="http://schemas.openxmlformats.org/officeDocument/2006/relationships/slideLayout" Target="../slideLayouts/slideLayout706.xml"/><Relationship Id="rId6" Type="http://schemas.openxmlformats.org/officeDocument/2006/relationships/slideLayout" Target="../slideLayouts/slideLayout707.xml"/><Relationship Id="rId7" Type="http://schemas.openxmlformats.org/officeDocument/2006/relationships/slideLayout" Target="../slideLayouts/slideLayout708.xml"/><Relationship Id="rId8" Type="http://schemas.openxmlformats.org/officeDocument/2006/relationships/slideLayout" Target="../slideLayouts/slideLayout709.xml"/><Relationship Id="rId9" Type="http://schemas.openxmlformats.org/officeDocument/2006/relationships/slideLayout" Target="../slideLayouts/slideLayout710.xml"/><Relationship Id="rId10" Type="http://schemas.openxmlformats.org/officeDocument/2006/relationships/slideLayout" Target="../slideLayouts/slideLayout711.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3.xml"/><Relationship Id="rId12" Type="http://schemas.openxmlformats.org/officeDocument/2006/relationships/theme" Target="../theme/theme66.xml"/><Relationship Id="rId1" Type="http://schemas.openxmlformats.org/officeDocument/2006/relationships/slideLayout" Target="../slideLayouts/slideLayout713.xml"/><Relationship Id="rId2" Type="http://schemas.openxmlformats.org/officeDocument/2006/relationships/slideLayout" Target="../slideLayouts/slideLayout714.xml"/><Relationship Id="rId3" Type="http://schemas.openxmlformats.org/officeDocument/2006/relationships/slideLayout" Target="../slideLayouts/slideLayout715.xml"/><Relationship Id="rId4" Type="http://schemas.openxmlformats.org/officeDocument/2006/relationships/slideLayout" Target="../slideLayouts/slideLayout716.xml"/><Relationship Id="rId5" Type="http://schemas.openxmlformats.org/officeDocument/2006/relationships/slideLayout" Target="../slideLayouts/slideLayout717.xml"/><Relationship Id="rId6" Type="http://schemas.openxmlformats.org/officeDocument/2006/relationships/slideLayout" Target="../slideLayouts/slideLayout718.xml"/><Relationship Id="rId7" Type="http://schemas.openxmlformats.org/officeDocument/2006/relationships/slideLayout" Target="../slideLayouts/slideLayout719.xml"/><Relationship Id="rId8" Type="http://schemas.openxmlformats.org/officeDocument/2006/relationships/slideLayout" Target="../slideLayouts/slideLayout720.xml"/><Relationship Id="rId9" Type="http://schemas.openxmlformats.org/officeDocument/2006/relationships/slideLayout" Target="../slideLayouts/slideLayout721.xml"/><Relationship Id="rId10" Type="http://schemas.openxmlformats.org/officeDocument/2006/relationships/slideLayout" Target="../slideLayouts/slideLayout722.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4.xml"/><Relationship Id="rId12" Type="http://schemas.openxmlformats.org/officeDocument/2006/relationships/theme" Target="../theme/theme67.xml"/><Relationship Id="rId13" Type="http://schemas.openxmlformats.org/officeDocument/2006/relationships/image" Target="../media/image1.png"/><Relationship Id="rId1" Type="http://schemas.openxmlformats.org/officeDocument/2006/relationships/slideLayout" Target="../slideLayouts/slideLayout724.xml"/><Relationship Id="rId2" Type="http://schemas.openxmlformats.org/officeDocument/2006/relationships/slideLayout" Target="../slideLayouts/slideLayout725.xml"/><Relationship Id="rId3" Type="http://schemas.openxmlformats.org/officeDocument/2006/relationships/slideLayout" Target="../slideLayouts/slideLayout726.xml"/><Relationship Id="rId4" Type="http://schemas.openxmlformats.org/officeDocument/2006/relationships/slideLayout" Target="../slideLayouts/slideLayout727.xml"/><Relationship Id="rId5" Type="http://schemas.openxmlformats.org/officeDocument/2006/relationships/slideLayout" Target="../slideLayouts/slideLayout728.xml"/><Relationship Id="rId6" Type="http://schemas.openxmlformats.org/officeDocument/2006/relationships/slideLayout" Target="../slideLayouts/slideLayout729.xml"/><Relationship Id="rId7" Type="http://schemas.openxmlformats.org/officeDocument/2006/relationships/slideLayout" Target="../slideLayouts/slideLayout730.xml"/><Relationship Id="rId8" Type="http://schemas.openxmlformats.org/officeDocument/2006/relationships/slideLayout" Target="../slideLayouts/slideLayout731.xml"/><Relationship Id="rId9" Type="http://schemas.openxmlformats.org/officeDocument/2006/relationships/slideLayout" Target="../slideLayouts/slideLayout732.xml"/><Relationship Id="rId10" Type="http://schemas.openxmlformats.org/officeDocument/2006/relationships/slideLayout" Target="../slideLayouts/slideLayout733.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5.xml"/><Relationship Id="rId12" Type="http://schemas.openxmlformats.org/officeDocument/2006/relationships/theme" Target="../theme/theme68.xml"/><Relationship Id="rId1" Type="http://schemas.openxmlformats.org/officeDocument/2006/relationships/slideLayout" Target="../slideLayouts/slideLayout735.xml"/><Relationship Id="rId2" Type="http://schemas.openxmlformats.org/officeDocument/2006/relationships/slideLayout" Target="../slideLayouts/slideLayout736.xml"/><Relationship Id="rId3" Type="http://schemas.openxmlformats.org/officeDocument/2006/relationships/slideLayout" Target="../slideLayouts/slideLayout737.xml"/><Relationship Id="rId4" Type="http://schemas.openxmlformats.org/officeDocument/2006/relationships/slideLayout" Target="../slideLayouts/slideLayout738.xml"/><Relationship Id="rId5" Type="http://schemas.openxmlformats.org/officeDocument/2006/relationships/slideLayout" Target="../slideLayouts/slideLayout739.xml"/><Relationship Id="rId6" Type="http://schemas.openxmlformats.org/officeDocument/2006/relationships/slideLayout" Target="../slideLayouts/slideLayout740.xml"/><Relationship Id="rId7" Type="http://schemas.openxmlformats.org/officeDocument/2006/relationships/slideLayout" Target="../slideLayouts/slideLayout741.xml"/><Relationship Id="rId8" Type="http://schemas.openxmlformats.org/officeDocument/2006/relationships/slideLayout" Target="../slideLayouts/slideLayout742.xml"/><Relationship Id="rId9" Type="http://schemas.openxmlformats.org/officeDocument/2006/relationships/slideLayout" Target="../slideLayouts/slideLayout743.xml"/><Relationship Id="rId10" Type="http://schemas.openxmlformats.org/officeDocument/2006/relationships/slideLayout" Target="../slideLayouts/slideLayout744.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56.xml"/><Relationship Id="rId12" Type="http://schemas.openxmlformats.org/officeDocument/2006/relationships/theme" Target="../theme/theme69.xml"/><Relationship Id="rId1" Type="http://schemas.openxmlformats.org/officeDocument/2006/relationships/slideLayout" Target="../slideLayouts/slideLayout746.xml"/><Relationship Id="rId2" Type="http://schemas.openxmlformats.org/officeDocument/2006/relationships/slideLayout" Target="../slideLayouts/slideLayout747.xml"/><Relationship Id="rId3" Type="http://schemas.openxmlformats.org/officeDocument/2006/relationships/slideLayout" Target="../slideLayouts/slideLayout748.xml"/><Relationship Id="rId4" Type="http://schemas.openxmlformats.org/officeDocument/2006/relationships/slideLayout" Target="../slideLayouts/slideLayout749.xml"/><Relationship Id="rId5" Type="http://schemas.openxmlformats.org/officeDocument/2006/relationships/slideLayout" Target="../slideLayouts/slideLayout750.xml"/><Relationship Id="rId6" Type="http://schemas.openxmlformats.org/officeDocument/2006/relationships/slideLayout" Target="../slideLayouts/slideLayout751.xml"/><Relationship Id="rId7" Type="http://schemas.openxmlformats.org/officeDocument/2006/relationships/slideLayout" Target="../slideLayouts/slideLayout752.xml"/><Relationship Id="rId8" Type="http://schemas.openxmlformats.org/officeDocument/2006/relationships/slideLayout" Target="../slideLayouts/slideLayout753.xml"/><Relationship Id="rId9" Type="http://schemas.openxmlformats.org/officeDocument/2006/relationships/slideLayout" Target="../slideLayouts/slideLayout754.xml"/><Relationship Id="rId10" Type="http://schemas.openxmlformats.org/officeDocument/2006/relationships/slideLayout" Target="../slideLayouts/slideLayout75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67.xml"/><Relationship Id="rId12" Type="http://schemas.openxmlformats.org/officeDocument/2006/relationships/theme" Target="../theme/theme70.xml"/><Relationship Id="rId1" Type="http://schemas.openxmlformats.org/officeDocument/2006/relationships/slideLayout" Target="../slideLayouts/slideLayout757.xml"/><Relationship Id="rId2" Type="http://schemas.openxmlformats.org/officeDocument/2006/relationships/slideLayout" Target="../slideLayouts/slideLayout758.xml"/><Relationship Id="rId3" Type="http://schemas.openxmlformats.org/officeDocument/2006/relationships/slideLayout" Target="../slideLayouts/slideLayout759.xml"/><Relationship Id="rId4" Type="http://schemas.openxmlformats.org/officeDocument/2006/relationships/slideLayout" Target="../slideLayouts/slideLayout760.xml"/><Relationship Id="rId5" Type="http://schemas.openxmlformats.org/officeDocument/2006/relationships/slideLayout" Target="../slideLayouts/slideLayout761.xml"/><Relationship Id="rId6" Type="http://schemas.openxmlformats.org/officeDocument/2006/relationships/slideLayout" Target="../slideLayouts/slideLayout762.xml"/><Relationship Id="rId7" Type="http://schemas.openxmlformats.org/officeDocument/2006/relationships/slideLayout" Target="../slideLayouts/slideLayout763.xml"/><Relationship Id="rId8" Type="http://schemas.openxmlformats.org/officeDocument/2006/relationships/slideLayout" Target="../slideLayouts/slideLayout764.xml"/><Relationship Id="rId9" Type="http://schemas.openxmlformats.org/officeDocument/2006/relationships/slideLayout" Target="../slideLayouts/slideLayout765.xml"/><Relationship Id="rId10" Type="http://schemas.openxmlformats.org/officeDocument/2006/relationships/slideLayout" Target="../slideLayouts/slideLayout766.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78.xml"/><Relationship Id="rId12" Type="http://schemas.openxmlformats.org/officeDocument/2006/relationships/theme" Target="../theme/theme71.xml"/><Relationship Id="rId1" Type="http://schemas.openxmlformats.org/officeDocument/2006/relationships/slideLayout" Target="../slideLayouts/slideLayout768.xml"/><Relationship Id="rId2" Type="http://schemas.openxmlformats.org/officeDocument/2006/relationships/slideLayout" Target="../slideLayouts/slideLayout769.xml"/><Relationship Id="rId3" Type="http://schemas.openxmlformats.org/officeDocument/2006/relationships/slideLayout" Target="../slideLayouts/slideLayout770.xml"/><Relationship Id="rId4" Type="http://schemas.openxmlformats.org/officeDocument/2006/relationships/slideLayout" Target="../slideLayouts/slideLayout771.xml"/><Relationship Id="rId5" Type="http://schemas.openxmlformats.org/officeDocument/2006/relationships/slideLayout" Target="../slideLayouts/slideLayout772.xml"/><Relationship Id="rId6" Type="http://schemas.openxmlformats.org/officeDocument/2006/relationships/slideLayout" Target="../slideLayouts/slideLayout773.xml"/><Relationship Id="rId7" Type="http://schemas.openxmlformats.org/officeDocument/2006/relationships/slideLayout" Target="../slideLayouts/slideLayout774.xml"/><Relationship Id="rId8" Type="http://schemas.openxmlformats.org/officeDocument/2006/relationships/slideLayout" Target="../slideLayouts/slideLayout775.xml"/><Relationship Id="rId9" Type="http://schemas.openxmlformats.org/officeDocument/2006/relationships/slideLayout" Target="../slideLayouts/slideLayout776.xml"/><Relationship Id="rId10" Type="http://schemas.openxmlformats.org/officeDocument/2006/relationships/slideLayout" Target="../slideLayouts/slideLayout777.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89.xml"/><Relationship Id="rId12" Type="http://schemas.openxmlformats.org/officeDocument/2006/relationships/theme" Target="../theme/theme72.xml"/><Relationship Id="rId1" Type="http://schemas.openxmlformats.org/officeDocument/2006/relationships/slideLayout" Target="../slideLayouts/slideLayout779.xml"/><Relationship Id="rId2" Type="http://schemas.openxmlformats.org/officeDocument/2006/relationships/slideLayout" Target="../slideLayouts/slideLayout780.xml"/><Relationship Id="rId3" Type="http://schemas.openxmlformats.org/officeDocument/2006/relationships/slideLayout" Target="../slideLayouts/slideLayout781.xml"/><Relationship Id="rId4" Type="http://schemas.openxmlformats.org/officeDocument/2006/relationships/slideLayout" Target="../slideLayouts/slideLayout782.xml"/><Relationship Id="rId5" Type="http://schemas.openxmlformats.org/officeDocument/2006/relationships/slideLayout" Target="../slideLayouts/slideLayout783.xml"/><Relationship Id="rId6" Type="http://schemas.openxmlformats.org/officeDocument/2006/relationships/slideLayout" Target="../slideLayouts/slideLayout784.xml"/><Relationship Id="rId7" Type="http://schemas.openxmlformats.org/officeDocument/2006/relationships/slideLayout" Target="../slideLayouts/slideLayout785.xml"/><Relationship Id="rId8" Type="http://schemas.openxmlformats.org/officeDocument/2006/relationships/slideLayout" Target="../slideLayouts/slideLayout786.xml"/><Relationship Id="rId9" Type="http://schemas.openxmlformats.org/officeDocument/2006/relationships/slideLayout" Target="../slideLayouts/slideLayout787.xml"/><Relationship Id="rId10" Type="http://schemas.openxmlformats.org/officeDocument/2006/relationships/slideLayout" Target="../slideLayouts/slideLayout788.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00.xml"/><Relationship Id="rId12" Type="http://schemas.openxmlformats.org/officeDocument/2006/relationships/theme" Target="../theme/theme73.xml"/><Relationship Id="rId13" Type="http://schemas.openxmlformats.org/officeDocument/2006/relationships/image" Target="../media/image1.png"/><Relationship Id="rId1" Type="http://schemas.openxmlformats.org/officeDocument/2006/relationships/slideLayout" Target="../slideLayouts/slideLayout790.xml"/><Relationship Id="rId2" Type="http://schemas.openxmlformats.org/officeDocument/2006/relationships/slideLayout" Target="../slideLayouts/slideLayout791.xml"/><Relationship Id="rId3" Type="http://schemas.openxmlformats.org/officeDocument/2006/relationships/slideLayout" Target="../slideLayouts/slideLayout792.xml"/><Relationship Id="rId4" Type="http://schemas.openxmlformats.org/officeDocument/2006/relationships/slideLayout" Target="../slideLayouts/slideLayout793.xml"/><Relationship Id="rId5" Type="http://schemas.openxmlformats.org/officeDocument/2006/relationships/slideLayout" Target="../slideLayouts/slideLayout794.xml"/><Relationship Id="rId6" Type="http://schemas.openxmlformats.org/officeDocument/2006/relationships/slideLayout" Target="../slideLayouts/slideLayout795.xml"/><Relationship Id="rId7" Type="http://schemas.openxmlformats.org/officeDocument/2006/relationships/slideLayout" Target="../slideLayouts/slideLayout796.xml"/><Relationship Id="rId8" Type="http://schemas.openxmlformats.org/officeDocument/2006/relationships/slideLayout" Target="../slideLayouts/slideLayout797.xml"/><Relationship Id="rId9" Type="http://schemas.openxmlformats.org/officeDocument/2006/relationships/slideLayout" Target="../slideLayouts/slideLayout798.xml"/><Relationship Id="rId10" Type="http://schemas.openxmlformats.org/officeDocument/2006/relationships/slideLayout" Target="../slideLayouts/slideLayout79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zh-TW" altLang="en-US"/>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57595DAD-AFE7-4B7F-80B9-8D48AFD13685}" type="slidenum">
              <a:rPr lang="zh-TW" altLang="en-US" smtClean="0"/>
              <a:t>‹#›</a:t>
            </a:fld>
            <a:endParaRPr lang="zh-TW" altLang="en-US"/>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12628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p:nvPicPr>
        <p:blipFill>
          <a:blip r:embed="rId16"/>
          <a:stretch>
            <a:fillRect/>
          </a:stretch>
        </p:blipFill>
        <p:spPr>
          <a:xfrm>
            <a:off x="5404481" y="264849"/>
            <a:ext cx="6802683" cy="542508"/>
          </a:xfrm>
          <a:prstGeom prst="rect">
            <a:avLst/>
          </a:prstGeom>
        </p:spPr>
      </p:pic>
      <p:sp>
        <p:nvSpPr>
          <p:cNvPr id="8" name="Title Placeholder 1"/>
          <p:cNvSpPr>
            <a:spLocks noGrp="1"/>
          </p:cNvSpPr>
          <p:nvPr>
            <p:ph type="title"/>
          </p:nvPr>
        </p:nvSpPr>
        <p:spPr>
          <a:xfrm>
            <a:off x="399076" y="274653"/>
            <a:ext cx="11183325"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p:nvPicPr>
        <p:blipFill>
          <a:blip r:embed="rId17"/>
          <a:stretch>
            <a:fillRect/>
          </a:stretch>
        </p:blipFill>
        <p:spPr>
          <a:xfrm>
            <a:off x="-36287" y="6267150"/>
            <a:ext cx="12252960" cy="611833"/>
          </a:xfrm>
          <a:prstGeom prst="rect">
            <a:avLst/>
          </a:prstGeom>
          <a:ln>
            <a:noFill/>
          </a:ln>
        </p:spPr>
      </p:pic>
      <p:pic>
        <p:nvPicPr>
          <p:cNvPr id="10" name="Picture 9" descr="ecelogorb.psd"/>
          <p:cNvPicPr>
            <a:picLocks noChangeAspect="1"/>
          </p:cNvPicPr>
          <p:nvPr/>
        </p:nvPicPr>
        <p:blipFill>
          <a:blip r:embed="rId18" cstate="screen">
            <a:lum bright="-8000"/>
            <a:extLst>
              <a:ext uri="{28A0092B-C50C-407E-A947-70E740481C1C}">
                <a14:useLocalDpi xmlns:a14="http://schemas.microsoft.com/office/drawing/2010/main"/>
              </a:ext>
            </a:extLst>
          </a:blip>
          <a:stretch>
            <a:fillRect/>
          </a:stretch>
        </p:blipFill>
        <p:spPr>
          <a:xfrm>
            <a:off x="257800" y="6294382"/>
            <a:ext cx="3417728" cy="512659"/>
          </a:xfrm>
          <a:prstGeom prst="rect">
            <a:avLst/>
          </a:prstGeom>
          <a:effectLst/>
        </p:spPr>
      </p:pic>
      <p:pic>
        <p:nvPicPr>
          <p:cNvPr id="11" name="Picture 10" descr="CMU_logo_horiz_black.eps"/>
          <p:cNvPicPr>
            <a:picLocks noChangeAspect="1"/>
          </p:cNvPicPr>
          <p:nvPr/>
        </p:nvPicPr>
        <p:blipFill>
          <a:blip r:embed="rId19"/>
          <a:stretch>
            <a:fillRect/>
          </a:stretch>
        </p:blipFill>
        <p:spPr>
          <a:xfrm>
            <a:off x="7018224" y="6393688"/>
            <a:ext cx="4952552" cy="337908"/>
          </a:xfrm>
          <a:prstGeom prst="rect">
            <a:avLst/>
          </a:prstGeom>
          <a:effectLst/>
        </p:spPr>
      </p:pic>
    </p:spTree>
    <p:extLst>
      <p:ext uri="{BB962C8B-B14F-4D97-AF65-F5344CB8AC3E}">
        <p14:creationId xmlns:p14="http://schemas.microsoft.com/office/powerpoint/2010/main" val="308508823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hdr="0" ftr="0" dt="0"/>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79145993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248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90210191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248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417046771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63676736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90318609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13454411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304800" y="152400"/>
            <a:ext cx="1148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p>
        </p:txBody>
      </p:sp>
      <p:sp>
        <p:nvSpPr>
          <p:cNvPr id="1027" name="Rectangle 1027"/>
          <p:cNvSpPr>
            <a:spLocks noGrp="1" noChangeArrowheads="1"/>
          </p:cNvSpPr>
          <p:nvPr>
            <p:ph type="body" idx="1"/>
          </p:nvPr>
        </p:nvSpPr>
        <p:spPr bwMode="auto">
          <a:xfrm>
            <a:off x="304800" y="898531"/>
            <a:ext cx="114808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304800" y="6481763"/>
            <a:ext cx="11480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304800" y="898525"/>
            <a:ext cx="11480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239349" y="6525344"/>
            <a:ext cx="1440160" cy="312522"/>
          </a:xfrm>
          <a:prstGeom prst="rect">
            <a:avLst/>
          </a:prstGeom>
        </p:spPr>
      </p:pic>
    </p:spTree>
    <p:extLst>
      <p:ext uri="{BB962C8B-B14F-4D97-AF65-F5344CB8AC3E}">
        <p14:creationId xmlns:p14="http://schemas.microsoft.com/office/powerpoint/2010/main" val="317668357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1" fontAlgn="base" hangingPunct="1">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1" fontAlgn="base" hangingPunct="1">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1" fontAlgn="base" hangingPunct="1">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500854"/>
            <a:ext cx="1440160" cy="312522"/>
          </a:xfrm>
          <a:prstGeom prst="rect">
            <a:avLst/>
          </a:prstGeom>
        </p:spPr>
      </p:pic>
    </p:spTree>
    <p:extLst>
      <p:ext uri="{BB962C8B-B14F-4D97-AF65-F5344CB8AC3E}">
        <p14:creationId xmlns:p14="http://schemas.microsoft.com/office/powerpoint/2010/main" val="175855080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1"/>
            <a:ext cx="114808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smtClean="0">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51" y="6453336"/>
            <a:ext cx="1440160" cy="312522"/>
          </a:xfrm>
          <a:prstGeom prst="rect">
            <a:avLst/>
          </a:prstGeom>
        </p:spPr>
      </p:pic>
    </p:spTree>
    <p:extLst>
      <p:ext uri="{BB962C8B-B14F-4D97-AF65-F5344CB8AC3E}">
        <p14:creationId xmlns:p14="http://schemas.microsoft.com/office/powerpoint/2010/main" val="297616071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130" algn="l" rtl="0" eaLnBrk="1" fontAlgn="base" hangingPunct="1">
        <a:spcBef>
          <a:spcPct val="0"/>
        </a:spcBef>
        <a:spcAft>
          <a:spcPct val="0"/>
        </a:spcAft>
        <a:defRPr sz="4000">
          <a:solidFill>
            <a:schemeClr val="tx2"/>
          </a:solidFill>
          <a:latin typeface="Garamond" pitchFamily="18" charset="0"/>
        </a:defRPr>
      </a:lvl6pPr>
      <a:lvl7pPr marL="914259" algn="l" rtl="0" eaLnBrk="1" fontAlgn="base" hangingPunct="1">
        <a:spcBef>
          <a:spcPct val="0"/>
        </a:spcBef>
        <a:spcAft>
          <a:spcPct val="0"/>
        </a:spcAft>
        <a:defRPr sz="4000">
          <a:solidFill>
            <a:schemeClr val="tx2"/>
          </a:solidFill>
          <a:latin typeface="Garamond" pitchFamily="18" charset="0"/>
        </a:defRPr>
      </a:lvl7pPr>
      <a:lvl8pPr marL="1371390" algn="l" rtl="0" eaLnBrk="1" fontAlgn="base" hangingPunct="1">
        <a:spcBef>
          <a:spcPct val="0"/>
        </a:spcBef>
        <a:spcAft>
          <a:spcPct val="0"/>
        </a:spcAft>
        <a:defRPr sz="4000">
          <a:solidFill>
            <a:schemeClr val="tx2"/>
          </a:solidFill>
          <a:latin typeface="Garamond" pitchFamily="18" charset="0"/>
        </a:defRPr>
      </a:lvl8pPr>
      <a:lvl9pPr marL="1828519" algn="l" rtl="0" eaLnBrk="1" fontAlgn="base" hangingPunct="1">
        <a:spcBef>
          <a:spcPct val="0"/>
        </a:spcBef>
        <a:spcAft>
          <a:spcPct val="0"/>
        </a:spcAft>
        <a:defRPr sz="4000">
          <a:solidFill>
            <a:schemeClr val="tx2"/>
          </a:solidFill>
          <a:latin typeface="Garamond" pitchFamily="18" charset="0"/>
        </a:defRPr>
      </a:lvl9pPr>
    </p:titleStyle>
    <p:bodyStyle>
      <a:lvl1pPr marL="342848" indent="-342848"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248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endParaRPr>
          </a:p>
        </p:txBody>
      </p:sp>
      <p:pic>
        <p:nvPicPr>
          <p:cNvPr id="8" name="Picture 7" descr="safari.png"/>
          <p:cNvPicPr>
            <a:picLocks noChangeAspect="1"/>
          </p:cNvPicPr>
          <p:nvPr/>
        </p:nvPicPr>
        <p:blipFill>
          <a:blip r:embed="rId2"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784996758"/>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72427294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31805898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304800" y="152400"/>
            <a:ext cx="1148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p>
        </p:txBody>
      </p:sp>
      <p:sp>
        <p:nvSpPr>
          <p:cNvPr id="1027" name="Rectangle 1027"/>
          <p:cNvSpPr>
            <a:spLocks noGrp="1" noChangeArrowheads="1"/>
          </p:cNvSpPr>
          <p:nvPr>
            <p:ph type="body" idx="1"/>
          </p:nvPr>
        </p:nvSpPr>
        <p:spPr bwMode="auto">
          <a:xfrm>
            <a:off x="304800" y="898531"/>
            <a:ext cx="114808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304800" y="6481763"/>
            <a:ext cx="11480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304800" y="898525"/>
            <a:ext cx="11480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006737428"/>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1" fontAlgn="base" hangingPunct="1">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1" fontAlgn="base" hangingPunct="1">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1" fontAlgn="base" hangingPunct="1">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1"/>
            <a:ext cx="114808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smtClean="0">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51" y="6453336"/>
            <a:ext cx="1440160" cy="312522"/>
          </a:xfrm>
          <a:prstGeom prst="rect">
            <a:avLst/>
          </a:prstGeom>
        </p:spPr>
      </p:pic>
    </p:spTree>
    <p:extLst>
      <p:ext uri="{BB962C8B-B14F-4D97-AF65-F5344CB8AC3E}">
        <p14:creationId xmlns:p14="http://schemas.microsoft.com/office/powerpoint/2010/main" val="408864077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130" algn="l" rtl="0" eaLnBrk="1" fontAlgn="base" hangingPunct="1">
        <a:spcBef>
          <a:spcPct val="0"/>
        </a:spcBef>
        <a:spcAft>
          <a:spcPct val="0"/>
        </a:spcAft>
        <a:defRPr sz="4000">
          <a:solidFill>
            <a:schemeClr val="tx2"/>
          </a:solidFill>
          <a:latin typeface="Garamond" pitchFamily="18" charset="0"/>
        </a:defRPr>
      </a:lvl6pPr>
      <a:lvl7pPr marL="914259" algn="l" rtl="0" eaLnBrk="1" fontAlgn="base" hangingPunct="1">
        <a:spcBef>
          <a:spcPct val="0"/>
        </a:spcBef>
        <a:spcAft>
          <a:spcPct val="0"/>
        </a:spcAft>
        <a:defRPr sz="4000">
          <a:solidFill>
            <a:schemeClr val="tx2"/>
          </a:solidFill>
          <a:latin typeface="Garamond" pitchFamily="18" charset="0"/>
        </a:defRPr>
      </a:lvl7pPr>
      <a:lvl8pPr marL="1371390" algn="l" rtl="0" eaLnBrk="1" fontAlgn="base" hangingPunct="1">
        <a:spcBef>
          <a:spcPct val="0"/>
        </a:spcBef>
        <a:spcAft>
          <a:spcPct val="0"/>
        </a:spcAft>
        <a:defRPr sz="4000">
          <a:solidFill>
            <a:schemeClr val="tx2"/>
          </a:solidFill>
          <a:latin typeface="Garamond" pitchFamily="18" charset="0"/>
        </a:defRPr>
      </a:lvl8pPr>
      <a:lvl9pPr marL="1828519" algn="l" rtl="0" eaLnBrk="1" fontAlgn="base" hangingPunct="1">
        <a:spcBef>
          <a:spcPct val="0"/>
        </a:spcBef>
        <a:spcAft>
          <a:spcPct val="0"/>
        </a:spcAft>
        <a:defRPr sz="4000">
          <a:solidFill>
            <a:schemeClr val="tx2"/>
          </a:solidFill>
          <a:latin typeface="Garamond" pitchFamily="18" charset="0"/>
        </a:defRPr>
      </a:lvl9pPr>
    </p:titleStyle>
    <p:bodyStyle>
      <a:lvl1pPr marL="342848" indent="-342848"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1"/>
            <a:ext cx="114808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smtClean="0">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304800" y="6248400"/>
            <a:ext cx="114808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51" y="6453336"/>
            <a:ext cx="1440160" cy="312522"/>
          </a:xfrm>
          <a:prstGeom prst="rect">
            <a:avLst/>
          </a:prstGeom>
        </p:spPr>
      </p:pic>
    </p:spTree>
    <p:extLst>
      <p:ext uri="{BB962C8B-B14F-4D97-AF65-F5344CB8AC3E}">
        <p14:creationId xmlns:p14="http://schemas.microsoft.com/office/powerpoint/2010/main" val="315052490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130" algn="l" rtl="0" eaLnBrk="1" fontAlgn="base" hangingPunct="1">
        <a:spcBef>
          <a:spcPct val="0"/>
        </a:spcBef>
        <a:spcAft>
          <a:spcPct val="0"/>
        </a:spcAft>
        <a:defRPr sz="4000">
          <a:solidFill>
            <a:schemeClr val="tx2"/>
          </a:solidFill>
          <a:latin typeface="Garamond" pitchFamily="18" charset="0"/>
        </a:defRPr>
      </a:lvl6pPr>
      <a:lvl7pPr marL="914259" algn="l" rtl="0" eaLnBrk="1" fontAlgn="base" hangingPunct="1">
        <a:spcBef>
          <a:spcPct val="0"/>
        </a:spcBef>
        <a:spcAft>
          <a:spcPct val="0"/>
        </a:spcAft>
        <a:defRPr sz="4000">
          <a:solidFill>
            <a:schemeClr val="tx2"/>
          </a:solidFill>
          <a:latin typeface="Garamond" pitchFamily="18" charset="0"/>
        </a:defRPr>
      </a:lvl7pPr>
      <a:lvl8pPr marL="1371390" algn="l" rtl="0" eaLnBrk="1" fontAlgn="base" hangingPunct="1">
        <a:spcBef>
          <a:spcPct val="0"/>
        </a:spcBef>
        <a:spcAft>
          <a:spcPct val="0"/>
        </a:spcAft>
        <a:defRPr sz="4000">
          <a:solidFill>
            <a:schemeClr val="tx2"/>
          </a:solidFill>
          <a:latin typeface="Garamond" pitchFamily="18" charset="0"/>
        </a:defRPr>
      </a:lvl8pPr>
      <a:lvl9pPr marL="1828519" algn="l" rtl="0" eaLnBrk="1" fontAlgn="base" hangingPunct="1">
        <a:spcBef>
          <a:spcPct val="0"/>
        </a:spcBef>
        <a:spcAft>
          <a:spcPct val="0"/>
        </a:spcAft>
        <a:defRPr sz="4000">
          <a:solidFill>
            <a:schemeClr val="tx2"/>
          </a:solidFill>
          <a:latin typeface="Garamond" pitchFamily="18" charset="0"/>
        </a:defRPr>
      </a:lvl9pPr>
    </p:titleStyle>
    <p:bodyStyle>
      <a:lvl1pPr marL="342848" indent="-342848"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9845184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977435121"/>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119604420"/>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31003139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92162"/>
          </a:xfrm>
          <a:prstGeom prst="rect">
            <a:avLst/>
          </a:prstGeom>
        </p:spPr>
        <p:txBody>
          <a:bodyPr vert="horz" lIns="0" tIns="45713" rIns="0" bIns="45713" rtlCol="0" anchor="ctr">
            <a:normAutofit/>
          </a:body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295403"/>
            <a:ext cx="10972800" cy="4830763"/>
          </a:xfrm>
          <a:prstGeom prst="rect">
            <a:avLst/>
          </a:prstGeom>
        </p:spPr>
        <p:txBody>
          <a:bodyPr vert="horz" lIns="91425" tIns="45713" rIns="91425" bIns="45713"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609600" y="6356368"/>
            <a:ext cx="28448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dirty="0">
              <a:solidFill>
                <a:prstClr val="black">
                  <a:tint val="75000"/>
                </a:prstClr>
              </a:solidFill>
            </a:endParaRPr>
          </a:p>
        </p:txBody>
      </p:sp>
      <p:sp>
        <p:nvSpPr>
          <p:cNvPr id="5" name="Footer Placeholder 4"/>
          <p:cNvSpPr>
            <a:spLocks noGrp="1"/>
          </p:cNvSpPr>
          <p:nvPr>
            <p:ph type="ftr" sz="quarter" idx="3"/>
          </p:nvPr>
        </p:nvSpPr>
        <p:spPr>
          <a:xfrm>
            <a:off x="4165601" y="6356368"/>
            <a:ext cx="38608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68"/>
            <a:ext cx="28448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239351" y="6453336"/>
            <a:ext cx="1440160" cy="312522"/>
          </a:xfrm>
          <a:prstGeom prst="rect">
            <a:avLst/>
          </a:prstGeom>
        </p:spPr>
      </p:pic>
    </p:spTree>
    <p:extLst>
      <p:ext uri="{BB962C8B-B14F-4D97-AF65-F5344CB8AC3E}">
        <p14:creationId xmlns:p14="http://schemas.microsoft.com/office/powerpoint/2010/main" val="2820028998"/>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iming>
    <p:tnLst>
      <p:par>
        <p:cTn xmlns:p14="http://schemas.microsoft.com/office/powerpoint/2010/main" id="1" dur="indefinite" restart="never" nodeType="tmRoot"/>
      </p:par>
    </p:tnLst>
  </p:timing>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304800" y="152400"/>
            <a:ext cx="1148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p>
        </p:txBody>
      </p:sp>
      <p:sp>
        <p:nvSpPr>
          <p:cNvPr id="1027" name="Rectangle 1027"/>
          <p:cNvSpPr>
            <a:spLocks noGrp="1" noChangeArrowheads="1"/>
          </p:cNvSpPr>
          <p:nvPr>
            <p:ph type="body" idx="1"/>
          </p:nvPr>
        </p:nvSpPr>
        <p:spPr bwMode="auto">
          <a:xfrm>
            <a:off x="304800" y="898531"/>
            <a:ext cx="114808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304800" y="6481763"/>
            <a:ext cx="11480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304800" y="898525"/>
            <a:ext cx="11480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239349" y="6500854"/>
            <a:ext cx="1440160" cy="312522"/>
          </a:xfrm>
          <a:prstGeom prst="rect">
            <a:avLst/>
          </a:prstGeom>
        </p:spPr>
      </p:pic>
    </p:spTree>
    <p:extLst>
      <p:ext uri="{BB962C8B-B14F-4D97-AF65-F5344CB8AC3E}">
        <p14:creationId xmlns:p14="http://schemas.microsoft.com/office/powerpoint/2010/main" val="16655732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1" fontAlgn="base" hangingPunct="1">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1" fontAlgn="base" hangingPunct="1">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1" fontAlgn="base" hangingPunct="1">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29529726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02538185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61642697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87136953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76890930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4845665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02565139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760607758"/>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248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380970" y="6357958"/>
            <a:ext cx="1796905" cy="389938"/>
          </a:xfrm>
          <a:prstGeom prst="rect">
            <a:avLst/>
          </a:prstGeom>
        </p:spPr>
      </p:pic>
    </p:spTree>
    <p:extLst>
      <p:ext uri="{BB962C8B-B14F-4D97-AF65-F5344CB8AC3E}">
        <p14:creationId xmlns:p14="http://schemas.microsoft.com/office/powerpoint/2010/main" val="2221001342"/>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304800" y="152400"/>
            <a:ext cx="1148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p>
        </p:txBody>
      </p:sp>
      <p:sp>
        <p:nvSpPr>
          <p:cNvPr id="1027" name="Rectangle 1027"/>
          <p:cNvSpPr>
            <a:spLocks noGrp="1" noChangeArrowheads="1"/>
          </p:cNvSpPr>
          <p:nvPr>
            <p:ph type="body" idx="1"/>
          </p:nvPr>
        </p:nvSpPr>
        <p:spPr bwMode="auto">
          <a:xfrm>
            <a:off x="304800" y="898531"/>
            <a:ext cx="114808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304800" y="6481763"/>
            <a:ext cx="11480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304800" y="898525"/>
            <a:ext cx="11480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800">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2958424163"/>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1" fontAlgn="base" hangingPunct="1">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1" fontAlgn="base" hangingPunct="1">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1" fontAlgn="base" hangingPunct="1">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41531448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4284141390"/>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985137203"/>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367926"/>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363164"/>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500854"/>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572862"/>
            <a:ext cx="1440160" cy="312522"/>
          </a:xfrm>
          <a:prstGeom prst="rect">
            <a:avLst/>
          </a:prstGeom>
        </p:spPr>
      </p:pic>
    </p:spTree>
    <p:extLst>
      <p:ext uri="{BB962C8B-B14F-4D97-AF65-F5344CB8AC3E}">
        <p14:creationId xmlns:p14="http://schemas.microsoft.com/office/powerpoint/2010/main" val="2427006395"/>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304800" y="152400"/>
            <a:ext cx="1148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p>
        </p:txBody>
      </p:sp>
      <p:sp>
        <p:nvSpPr>
          <p:cNvPr id="1027" name="Rectangle 1027"/>
          <p:cNvSpPr>
            <a:spLocks noGrp="1" noChangeArrowheads="1"/>
          </p:cNvSpPr>
          <p:nvPr>
            <p:ph type="body" idx="1"/>
          </p:nvPr>
        </p:nvSpPr>
        <p:spPr bwMode="auto">
          <a:xfrm>
            <a:off x="304800" y="898531"/>
            <a:ext cx="114808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304800" y="6481763"/>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800"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p:nvSpPr>
        <p:spPr bwMode="auto">
          <a:xfrm>
            <a:off x="304800" y="898525"/>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8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03161539"/>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1" fontAlgn="base" hangingPunct="1">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1" fontAlgn="base" hangingPunct="1">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1" fontAlgn="base" hangingPunct="1">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76200"/>
            <a:ext cx="11379200" cy="9144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06400" y="990600"/>
            <a:ext cx="11379200" cy="5365750"/>
          </a:xfrm>
          <a:prstGeom prst="rect">
            <a:avLst/>
          </a:prstGeom>
        </p:spPr>
        <p:txBody>
          <a:bodyPr vert="horz" lIns="91440" tIns="45720" rIns="91440" bIns="45720" rtlCol="0">
            <a:no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09600" y="6400815"/>
            <a:ext cx="28448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400815"/>
            <a:ext cx="38608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p:nvSpPr>
        <p:spPr>
          <a:xfrm>
            <a:off x="10769600" y="6248400"/>
            <a:ext cx="14224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latin typeface="Calibri"/>
              </a:rPr>
              <a:pPr algn="ctr"/>
              <a:t>‹#›</a:t>
            </a:fld>
            <a:endParaRPr lang="en-US" sz="2000">
              <a:solidFill>
                <a:prstClr val="black"/>
              </a:solidFill>
              <a:latin typeface="Calibri"/>
            </a:endParaRPr>
          </a:p>
        </p:txBody>
      </p:sp>
    </p:spTree>
    <p:extLst>
      <p:ext uri="{BB962C8B-B14F-4D97-AF65-F5344CB8AC3E}">
        <p14:creationId xmlns:p14="http://schemas.microsoft.com/office/powerpoint/2010/main" val="2720401347"/>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76200"/>
            <a:ext cx="11379200" cy="9144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06400" y="990600"/>
            <a:ext cx="11379200" cy="5365750"/>
          </a:xfrm>
          <a:prstGeom prst="rect">
            <a:avLst/>
          </a:prstGeom>
        </p:spPr>
        <p:txBody>
          <a:bodyPr vert="horz" lIns="91440" tIns="45720" rIns="91440" bIns="45720" rtlCol="0">
            <a:no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09600" y="6400815"/>
            <a:ext cx="28448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400815"/>
            <a:ext cx="38608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p:nvSpPr>
        <p:spPr>
          <a:xfrm>
            <a:off x="10769600" y="6248400"/>
            <a:ext cx="14224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latin typeface="Calibri"/>
              </a:rPr>
              <a:pPr algn="ctr"/>
              <a:t>‹#›</a:t>
            </a:fld>
            <a:endParaRPr lang="en-US" sz="2000">
              <a:solidFill>
                <a:prstClr val="black"/>
              </a:solidFill>
              <a:latin typeface="Calibri"/>
            </a:endParaRPr>
          </a:p>
        </p:txBody>
      </p:sp>
    </p:spTree>
    <p:extLst>
      <p:ext uri="{BB962C8B-B14F-4D97-AF65-F5344CB8AC3E}">
        <p14:creationId xmlns:p14="http://schemas.microsoft.com/office/powerpoint/2010/main" val="331589539"/>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4055512511"/>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0783943"/>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58800" y="196850"/>
            <a:ext cx="107696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zh-TW" altLang="en-US" smtClean="0">
                <a:sym typeface="Myriad Pro Bold Cond" charset="0"/>
              </a:rPr>
              <a:t>按一下以編輯母片標題樣式</a:t>
            </a:r>
            <a:endParaRPr lang="en-US">
              <a:sym typeface="Myriad Pro Bold Cond" charset="0"/>
            </a:endParaRPr>
          </a:p>
        </p:txBody>
      </p:sp>
      <p:sp>
        <p:nvSpPr>
          <p:cNvPr id="2050" name="Rectangle 2"/>
          <p:cNvSpPr>
            <a:spLocks noGrp="1" noChangeArrowheads="1"/>
          </p:cNvSpPr>
          <p:nvPr>
            <p:ph type="body" idx="1"/>
          </p:nvPr>
        </p:nvSpPr>
        <p:spPr bwMode="auto">
          <a:xfrm>
            <a:off x="558800" y="1047750"/>
            <a:ext cx="107696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zh-TW" altLang="en-US" smtClean="0">
                <a:sym typeface="Myriad Pro Bold Cond" charset="0"/>
              </a:rPr>
              <a:t>按一下以編輯母片文字樣式</a:t>
            </a:r>
          </a:p>
          <a:p>
            <a:pPr lvl="1"/>
            <a:r>
              <a:rPr lang="zh-TW" altLang="en-US" smtClean="0">
                <a:sym typeface="Myriad Pro Bold Cond" charset="0"/>
              </a:rPr>
              <a:t>第二層</a:t>
            </a:r>
          </a:p>
          <a:p>
            <a:pPr lvl="2"/>
            <a:r>
              <a:rPr lang="zh-TW" altLang="en-US" smtClean="0">
                <a:sym typeface="Myriad Pro Bold Cond" charset="0"/>
              </a:rPr>
              <a:t>第三層</a:t>
            </a:r>
          </a:p>
          <a:p>
            <a:pPr lvl="3"/>
            <a:r>
              <a:rPr lang="zh-TW" altLang="en-US" smtClean="0">
                <a:sym typeface="Myriad Pro Bold Cond" charset="0"/>
              </a:rPr>
              <a:t>第四層</a:t>
            </a:r>
          </a:p>
          <a:p>
            <a:pPr lvl="4"/>
            <a:r>
              <a:rPr lang="zh-TW" altLang="en-US" smtClean="0">
                <a:sym typeface="Myriad Pro Bold Cond" charset="0"/>
              </a:rPr>
              <a:t>第五層</a:t>
            </a:r>
            <a:endParaRPr lang="en-US">
              <a:sym typeface="Myriad Pro Bold Cond" charset="0"/>
            </a:endParaRPr>
          </a:p>
        </p:txBody>
      </p:sp>
    </p:spTree>
    <p:extLst>
      <p:ext uri="{BB962C8B-B14F-4D97-AF65-F5344CB8AC3E}">
        <p14:creationId xmlns:p14="http://schemas.microsoft.com/office/powerpoint/2010/main" val="2361948587"/>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ransition xmlns:p14="http://schemas.microsoft.com/office/powerpoint/2010/main"/>
  <p:hf hdr="0" ftr="0" dt="0"/>
  <p:txStyles>
    <p:titleStyle>
      <a:lvl1pPr algn="l" rtl="0" eaLnBrk="1" fontAlgn="base" hangingPunct="1">
        <a:spcBef>
          <a:spcPct val="0"/>
        </a:spcBef>
        <a:spcAft>
          <a:spcPct val="0"/>
        </a:spcAft>
        <a:defRPr sz="4200">
          <a:solidFill>
            <a:schemeClr val="tx1"/>
          </a:solidFill>
          <a:latin typeface="+mj-lt"/>
          <a:ea typeface="+mj-ea"/>
          <a:cs typeface="+mj-cs"/>
          <a:sym typeface="Myriad Pro Bold Cond" charset="0"/>
        </a:defRPr>
      </a:lvl1pPr>
      <a:lvl2pPr algn="l" rtl="0" eaLnBrk="1" fontAlgn="base" hangingPunct="1">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eaLnBrk="1" fontAlgn="base" hangingPunct="1">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eaLnBrk="1" fontAlgn="base" hangingPunct="1">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eaLnBrk="1" fontAlgn="base" hangingPunct="1">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eaLnBrk="1" fontAlgn="base" hangingPunct="1">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eaLnBrk="1" fontAlgn="base" hangingPunct="1">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eaLnBrk="1" fontAlgn="base" hangingPunct="1">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eaLnBrk="1" fontAlgn="base" hangingPunct="1">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eaLnBrk="1" fontAlgn="base" hangingPunct="1">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eaLnBrk="1" fontAlgn="base" hangingPunct="1">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eaLnBrk="1" fontAlgn="base" hangingPunct="1">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eaLnBrk="1" fontAlgn="base" hangingPunct="1">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eaLnBrk="1" fontAlgn="base" hangingPunct="1">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eaLnBrk="1" fontAlgn="base" hangingPunct="1">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eaLnBrk="1" fontAlgn="base" hangingPunct="1">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eaLnBrk="1" fontAlgn="base" hangingPunct="1">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eaLnBrk="1" fontAlgn="base" hangingPunct="1">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7023021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Tree>
    <p:extLst>
      <p:ext uri="{BB962C8B-B14F-4D97-AF65-F5344CB8AC3E}">
        <p14:creationId xmlns:p14="http://schemas.microsoft.com/office/powerpoint/2010/main" val="61706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470998537"/>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901912250"/>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p>
        </p:txBody>
      </p:sp>
      <p:sp>
        <p:nvSpPr>
          <p:cNvPr id="205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fontAlgn="auto">
              <a:spcBef>
                <a:spcPts val="0"/>
              </a:spcBef>
              <a:spcAft>
                <a:spcPts val="0"/>
              </a:spcAft>
              <a:defRPr sz="2000" smtClean="0">
                <a:solidFill>
                  <a:schemeClr val="tx1">
                    <a:tint val="75000"/>
                  </a:schemeClr>
                </a:solidFill>
                <a:latin typeface="+mn-lt"/>
                <a:ea typeface="+mn-ea"/>
                <a:cs typeface="+mn-cs"/>
              </a:defRPr>
            </a:lvl1pPr>
          </a:lstStyle>
          <a:p>
            <a:pPr defTabSz="457200">
              <a:defRPr/>
            </a:pPr>
            <a:fld id="{8A7AAB5F-675F-1E47-950A-8D7D15C05443}"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762925147"/>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4139052717"/>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76200"/>
            <a:ext cx="11379200" cy="9144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06400" y="990600"/>
            <a:ext cx="11379200" cy="5365750"/>
          </a:xfrm>
          <a:prstGeom prst="rect">
            <a:avLst/>
          </a:prstGeom>
        </p:spPr>
        <p:txBody>
          <a:bodyPr vert="horz" lIns="91440" tIns="45720" rIns="91440" bIns="45720" rtlCol="0">
            <a:no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09600" y="6400815"/>
            <a:ext cx="28448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400815"/>
            <a:ext cx="38608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p:nvSpPr>
        <p:spPr>
          <a:xfrm>
            <a:off x="10769600" y="6248400"/>
            <a:ext cx="14224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latin typeface="Calibri"/>
              </a:rPr>
              <a:pPr algn="ctr"/>
              <a:t>‹#›</a:t>
            </a:fld>
            <a:endParaRPr lang="en-US" sz="2000">
              <a:solidFill>
                <a:prstClr val="black"/>
              </a:solidFill>
              <a:latin typeface="Calibri"/>
            </a:endParaRPr>
          </a:p>
        </p:txBody>
      </p:sp>
    </p:spTree>
    <p:extLst>
      <p:ext uri="{BB962C8B-B14F-4D97-AF65-F5344CB8AC3E}">
        <p14:creationId xmlns:p14="http://schemas.microsoft.com/office/powerpoint/2010/main" val="2391823570"/>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271182430"/>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smtClean="0"/>
              <a:t>按一下以編輯母片標題樣式</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rgbClr val="000000"/>
                </a:solidFill>
              </a:defRPr>
            </a:lvl1pPr>
          </a:lstStyle>
          <a:p>
            <a:pPr defTabSz="457200"/>
            <a:fld id="{938804F6-1EC8-4F45-958E-1A743EB96386}" type="slidenum">
              <a:rPr lang="en-US" smtClean="0"/>
              <a:pPr defTabSz="457200"/>
              <a:t>‹#›</a:t>
            </a:fld>
            <a:endParaRPr lang="en-US"/>
          </a:p>
        </p:txBody>
      </p:sp>
      <p:pic>
        <p:nvPicPr>
          <p:cNvPr id="7" name="Picture 6"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16837519"/>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759220048"/>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819819" y="6356176"/>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304800" y="6453336"/>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Tree>
    <p:extLst>
      <p:ext uri="{BB962C8B-B14F-4D97-AF65-F5344CB8AC3E}">
        <p14:creationId xmlns:p14="http://schemas.microsoft.com/office/powerpoint/2010/main" val="3802382049"/>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542408098"/>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042863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033754597"/>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819819" y="6356176"/>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304800" y="6453336"/>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Tree>
    <p:extLst>
      <p:ext uri="{BB962C8B-B14F-4D97-AF65-F5344CB8AC3E}">
        <p14:creationId xmlns:p14="http://schemas.microsoft.com/office/powerpoint/2010/main" val="3855946610"/>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1628140595"/>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1"/>
            <a:ext cx="114808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51" y="6453336"/>
            <a:ext cx="1440160" cy="312522"/>
          </a:xfrm>
          <a:prstGeom prst="rect">
            <a:avLst/>
          </a:prstGeom>
        </p:spPr>
      </p:pic>
    </p:spTree>
    <p:extLst>
      <p:ext uri="{BB962C8B-B14F-4D97-AF65-F5344CB8AC3E}">
        <p14:creationId xmlns:p14="http://schemas.microsoft.com/office/powerpoint/2010/main" val="1409098174"/>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082" algn="l" rtl="0" eaLnBrk="1" fontAlgn="base" hangingPunct="1">
        <a:spcBef>
          <a:spcPct val="0"/>
        </a:spcBef>
        <a:spcAft>
          <a:spcPct val="0"/>
        </a:spcAft>
        <a:defRPr sz="4000">
          <a:solidFill>
            <a:schemeClr val="tx2"/>
          </a:solidFill>
          <a:latin typeface="Garamond" pitchFamily="18" charset="0"/>
        </a:defRPr>
      </a:lvl6pPr>
      <a:lvl7pPr marL="914165" algn="l" rtl="0" eaLnBrk="1" fontAlgn="base" hangingPunct="1">
        <a:spcBef>
          <a:spcPct val="0"/>
        </a:spcBef>
        <a:spcAft>
          <a:spcPct val="0"/>
        </a:spcAft>
        <a:defRPr sz="4000">
          <a:solidFill>
            <a:schemeClr val="tx2"/>
          </a:solidFill>
          <a:latin typeface="Garamond" pitchFamily="18" charset="0"/>
        </a:defRPr>
      </a:lvl7pPr>
      <a:lvl8pPr marL="1371250" algn="l" rtl="0" eaLnBrk="1" fontAlgn="base" hangingPunct="1">
        <a:spcBef>
          <a:spcPct val="0"/>
        </a:spcBef>
        <a:spcAft>
          <a:spcPct val="0"/>
        </a:spcAft>
        <a:defRPr sz="4000">
          <a:solidFill>
            <a:schemeClr val="tx2"/>
          </a:solidFill>
          <a:latin typeface="Garamond" pitchFamily="18" charset="0"/>
        </a:defRPr>
      </a:lvl8pPr>
      <a:lvl9pPr marL="1828332" algn="l" rtl="0" eaLnBrk="1" fontAlgn="base" hangingPunct="1">
        <a:spcBef>
          <a:spcPct val="0"/>
        </a:spcBef>
        <a:spcAft>
          <a:spcPct val="0"/>
        </a:spcAft>
        <a:defRPr sz="4000">
          <a:solidFill>
            <a:schemeClr val="tx2"/>
          </a:solidFill>
          <a:latin typeface="Garamond" pitchFamily="18" charset="0"/>
        </a:defRPr>
      </a:lvl9pPr>
    </p:titleStyle>
    <p:bodyStyle>
      <a:lvl1pPr marL="342813" indent="-342813"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1"/>
            <a:ext cx="114808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sz="1800">
              <a:solidFill>
                <a:srgbClr val="000000"/>
              </a:solidFill>
              <a:latin typeface="Tahoma"/>
            </a:endParaRPr>
          </a:p>
        </p:txBody>
      </p:sp>
    </p:spTree>
    <p:extLst>
      <p:ext uri="{BB962C8B-B14F-4D97-AF65-F5344CB8AC3E}">
        <p14:creationId xmlns:p14="http://schemas.microsoft.com/office/powerpoint/2010/main" val="267740213"/>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082" algn="l" rtl="0" eaLnBrk="1" fontAlgn="base" hangingPunct="1">
        <a:spcBef>
          <a:spcPct val="0"/>
        </a:spcBef>
        <a:spcAft>
          <a:spcPct val="0"/>
        </a:spcAft>
        <a:defRPr sz="4000">
          <a:solidFill>
            <a:schemeClr val="tx2"/>
          </a:solidFill>
          <a:latin typeface="Garamond" pitchFamily="18" charset="0"/>
        </a:defRPr>
      </a:lvl6pPr>
      <a:lvl7pPr marL="914165" algn="l" rtl="0" eaLnBrk="1" fontAlgn="base" hangingPunct="1">
        <a:spcBef>
          <a:spcPct val="0"/>
        </a:spcBef>
        <a:spcAft>
          <a:spcPct val="0"/>
        </a:spcAft>
        <a:defRPr sz="4000">
          <a:solidFill>
            <a:schemeClr val="tx2"/>
          </a:solidFill>
          <a:latin typeface="Garamond" pitchFamily="18" charset="0"/>
        </a:defRPr>
      </a:lvl7pPr>
      <a:lvl8pPr marL="1371250" algn="l" rtl="0" eaLnBrk="1" fontAlgn="base" hangingPunct="1">
        <a:spcBef>
          <a:spcPct val="0"/>
        </a:spcBef>
        <a:spcAft>
          <a:spcPct val="0"/>
        </a:spcAft>
        <a:defRPr sz="4000">
          <a:solidFill>
            <a:schemeClr val="tx2"/>
          </a:solidFill>
          <a:latin typeface="Garamond" pitchFamily="18" charset="0"/>
        </a:defRPr>
      </a:lvl8pPr>
      <a:lvl9pPr marL="1828332" algn="l" rtl="0" eaLnBrk="1" fontAlgn="base" hangingPunct="1">
        <a:spcBef>
          <a:spcPct val="0"/>
        </a:spcBef>
        <a:spcAft>
          <a:spcPct val="0"/>
        </a:spcAft>
        <a:defRPr sz="4000">
          <a:solidFill>
            <a:schemeClr val="tx2"/>
          </a:solidFill>
          <a:latin typeface="Garamond" pitchFamily="18" charset="0"/>
        </a:defRPr>
      </a:lvl9pPr>
    </p:titleStyle>
    <p:bodyStyle>
      <a:lvl1pPr marL="342813" indent="-342813"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1"/>
            <a:ext cx="114808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smtClean="0">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51" y="6453336"/>
            <a:ext cx="1440160" cy="312522"/>
          </a:xfrm>
          <a:prstGeom prst="rect">
            <a:avLst/>
          </a:prstGeom>
        </p:spPr>
      </p:pic>
    </p:spTree>
    <p:extLst>
      <p:ext uri="{BB962C8B-B14F-4D97-AF65-F5344CB8AC3E}">
        <p14:creationId xmlns:p14="http://schemas.microsoft.com/office/powerpoint/2010/main" val="1292709386"/>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011" algn="l" rtl="0" eaLnBrk="1" fontAlgn="base" hangingPunct="1">
        <a:spcBef>
          <a:spcPct val="0"/>
        </a:spcBef>
        <a:spcAft>
          <a:spcPct val="0"/>
        </a:spcAft>
        <a:defRPr sz="4000">
          <a:solidFill>
            <a:schemeClr val="tx2"/>
          </a:solidFill>
          <a:latin typeface="Garamond" pitchFamily="18" charset="0"/>
        </a:defRPr>
      </a:lvl6pPr>
      <a:lvl7pPr marL="914024" algn="l" rtl="0" eaLnBrk="1" fontAlgn="base" hangingPunct="1">
        <a:spcBef>
          <a:spcPct val="0"/>
        </a:spcBef>
        <a:spcAft>
          <a:spcPct val="0"/>
        </a:spcAft>
        <a:defRPr sz="4000">
          <a:solidFill>
            <a:schemeClr val="tx2"/>
          </a:solidFill>
          <a:latin typeface="Garamond" pitchFamily="18" charset="0"/>
        </a:defRPr>
      </a:lvl7pPr>
      <a:lvl8pPr marL="1371040" algn="l" rtl="0" eaLnBrk="1" fontAlgn="base" hangingPunct="1">
        <a:spcBef>
          <a:spcPct val="0"/>
        </a:spcBef>
        <a:spcAft>
          <a:spcPct val="0"/>
        </a:spcAft>
        <a:defRPr sz="4000">
          <a:solidFill>
            <a:schemeClr val="tx2"/>
          </a:solidFill>
          <a:latin typeface="Garamond" pitchFamily="18" charset="0"/>
        </a:defRPr>
      </a:lvl8pPr>
      <a:lvl9pPr marL="1828052" algn="l" rtl="0" eaLnBrk="1" fontAlgn="base" hangingPunct="1">
        <a:spcBef>
          <a:spcPct val="0"/>
        </a:spcBef>
        <a:spcAft>
          <a:spcPct val="0"/>
        </a:spcAft>
        <a:defRPr sz="4000">
          <a:solidFill>
            <a:schemeClr val="tx2"/>
          </a:solidFill>
          <a:latin typeface="Garamond" pitchFamily="18" charset="0"/>
        </a:defRPr>
      </a:lvl9pPr>
    </p:titleStyle>
    <p:bodyStyle>
      <a:lvl1pPr marL="342761" indent="-342761"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248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Tree>
    <p:extLst>
      <p:ext uri="{BB962C8B-B14F-4D97-AF65-F5344CB8AC3E}">
        <p14:creationId xmlns:p14="http://schemas.microsoft.com/office/powerpoint/2010/main" val="737948736"/>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898617536"/>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819819" y="6356176"/>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304800" y="6453336"/>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Tree>
    <p:extLst>
      <p:ext uri="{BB962C8B-B14F-4D97-AF65-F5344CB8AC3E}">
        <p14:creationId xmlns:p14="http://schemas.microsoft.com/office/powerpoint/2010/main" val="1378924114"/>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819819" y="6356176"/>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304800" y="6453336"/>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Tree>
    <p:extLst>
      <p:ext uri="{BB962C8B-B14F-4D97-AF65-F5344CB8AC3E}">
        <p14:creationId xmlns:p14="http://schemas.microsoft.com/office/powerpoint/2010/main" val="4172608798"/>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248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3466719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819819" y="6356176"/>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304800" y="6453336"/>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Tree>
    <p:extLst>
      <p:ext uri="{BB962C8B-B14F-4D97-AF65-F5344CB8AC3E}">
        <p14:creationId xmlns:p14="http://schemas.microsoft.com/office/powerpoint/2010/main" val="772435777"/>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819819" y="6356176"/>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304800" y="6453336"/>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Tree>
    <p:extLst>
      <p:ext uri="{BB962C8B-B14F-4D97-AF65-F5344CB8AC3E}">
        <p14:creationId xmlns:p14="http://schemas.microsoft.com/office/powerpoint/2010/main" val="1881864993"/>
      </p:ext>
    </p:extLst>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819819" y="6356176"/>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304800" y="6453336"/>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Tree>
    <p:extLst>
      <p:ext uri="{BB962C8B-B14F-4D97-AF65-F5344CB8AC3E}">
        <p14:creationId xmlns:p14="http://schemas.microsoft.com/office/powerpoint/2010/main" val="2528296735"/>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26726125"/>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smtClean="0"/>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248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80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17402429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en-US" dirty="0" smtClean="0"/>
          </a:p>
        </p:txBody>
      </p:sp>
      <p:sp>
        <p:nvSpPr>
          <p:cNvPr id="5123" name="Rectangle 1027"/>
          <p:cNvSpPr>
            <a:spLocks noGrp="1" noChangeArrowheads="1"/>
          </p:cNvSpPr>
          <p:nvPr>
            <p:ph type="body" idx="1"/>
          </p:nvPr>
        </p:nvSpPr>
        <p:spPr bwMode="auto">
          <a:xfrm>
            <a:off x="304800" y="908720"/>
            <a:ext cx="114808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dirty="0" smtClean="0"/>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6389279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1"/>
          </a:solidFill>
          <a:latin typeface="Times New Roman"/>
          <a:ea typeface="+mj-ea"/>
          <a:cs typeface="Times New Roman"/>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 Id="rId3" Type="http://schemas.openxmlformats.org/officeDocument/2006/relationships/image" Target="../media/image1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ctr"/>
            <a:r>
              <a:rPr lang="en-US" altLang="zh-TW" dirty="0" smtClean="0"/>
              <a:t>Paper Discussion for 18-742</a:t>
            </a:r>
            <a:endParaRPr lang="zh-TW" altLang="en-US" dirty="0"/>
          </a:p>
        </p:txBody>
      </p:sp>
      <p:sp>
        <p:nvSpPr>
          <p:cNvPr id="3" name="副標題 2"/>
          <p:cNvSpPr>
            <a:spLocks noGrp="1"/>
          </p:cNvSpPr>
          <p:nvPr>
            <p:ph type="subTitle" idx="1"/>
          </p:nvPr>
        </p:nvSpPr>
        <p:spPr/>
        <p:txBody>
          <a:bodyPr/>
          <a:lstStyle/>
          <a:p>
            <a:r>
              <a:rPr lang="en-US" altLang="zh-TW" dirty="0" smtClean="0"/>
              <a:t>Kevin Hsieh</a:t>
            </a:r>
          </a:p>
          <a:p>
            <a:r>
              <a:rPr lang="en-US" altLang="zh-TW" dirty="0" smtClean="0"/>
              <a:t>Sep 9, 2014</a:t>
            </a:r>
            <a:endParaRPr lang="zh-TW" altLang="en-US" dirty="0"/>
          </a:p>
        </p:txBody>
      </p:sp>
      <p:sp>
        <p:nvSpPr>
          <p:cNvPr id="4" name="投影片編號版面配置區 3"/>
          <p:cNvSpPr>
            <a:spLocks noGrp="1"/>
          </p:cNvSpPr>
          <p:nvPr>
            <p:ph type="sldNum" sz="quarter" idx="12"/>
          </p:nvPr>
        </p:nvSpPr>
        <p:spPr/>
        <p:txBody>
          <a:bodyPr/>
          <a:lstStyle/>
          <a:p>
            <a:fld id="{57595DAD-AFE7-4B7F-80B9-8D48AFD13685}" type="slidenum">
              <a:rPr lang="zh-TW" altLang="en-US" smtClean="0"/>
              <a:t>1</a:t>
            </a:fld>
            <a:endParaRPr lang="zh-TW" altLang="en-US"/>
          </a:p>
        </p:txBody>
      </p:sp>
      <p:pic>
        <p:nvPicPr>
          <p:cNvPr id="5" name="Picture 6" descr="safari.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pic>
        <p:nvPicPr>
          <p:cNvPr id="6" name="Picture 5" descr="Burgundy_CMU_JPG_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3702" y="5333594"/>
            <a:ext cx="3786215" cy="1367244"/>
          </a:xfrm>
          <a:prstGeom prst="rect">
            <a:avLst/>
          </a:prstGeom>
        </p:spPr>
      </p:pic>
    </p:spTree>
    <p:extLst>
      <p:ext uri="{BB962C8B-B14F-4D97-AF65-F5344CB8AC3E}">
        <p14:creationId xmlns:p14="http://schemas.microsoft.com/office/powerpoint/2010/main" val="644840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of DBI</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10</a:t>
            </a:fld>
            <a:endParaRPr lang="zh-TW" altLang="en-US"/>
          </a:p>
        </p:txBody>
      </p:sp>
      <p:pic>
        <p:nvPicPr>
          <p:cNvPr id="5" name="Picture 4"/>
          <p:cNvPicPr>
            <a:picLocks noChangeAspect="1"/>
          </p:cNvPicPr>
          <p:nvPr/>
        </p:nvPicPr>
        <p:blipFill>
          <a:blip r:embed="rId2"/>
          <a:stretch>
            <a:fillRect/>
          </a:stretch>
        </p:blipFill>
        <p:spPr>
          <a:xfrm>
            <a:off x="2932757" y="1354666"/>
            <a:ext cx="6736179" cy="4550098"/>
          </a:xfrm>
          <a:prstGeom prst="rect">
            <a:avLst/>
          </a:prstGeom>
        </p:spPr>
      </p:pic>
    </p:spTree>
    <p:extLst>
      <p:ext uri="{BB962C8B-B14F-4D97-AF65-F5344CB8AC3E}">
        <p14:creationId xmlns:p14="http://schemas.microsoft.com/office/powerpoint/2010/main" val="3107684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Evaluated Mechanism</a:t>
            </a:r>
            <a:endParaRPr lang="en-US" dirty="0"/>
          </a:p>
        </p:txBody>
      </p:sp>
      <p:sp>
        <p:nvSpPr>
          <p:cNvPr id="3" name="Content Placeholder 2"/>
          <p:cNvSpPr>
            <a:spLocks noGrp="1"/>
          </p:cNvSpPr>
          <p:nvPr>
            <p:ph idx="1"/>
          </p:nvPr>
        </p:nvSpPr>
        <p:spPr/>
        <p:txBody>
          <a:bodyPr/>
          <a:lstStyle/>
          <a:p>
            <a:r>
              <a:rPr lang="en-US" dirty="0" smtClean="0"/>
              <a:t>Baseline (LRU, Least Recently Used)</a:t>
            </a:r>
          </a:p>
          <a:p>
            <a:r>
              <a:rPr lang="en-US" dirty="0" smtClean="0"/>
              <a:t>TA-DIP (Thread-aware dynamic insertion policy)</a:t>
            </a:r>
          </a:p>
          <a:p>
            <a:r>
              <a:rPr lang="en-US" dirty="0" smtClean="0"/>
              <a:t>DAWB (DRAM aware </a:t>
            </a:r>
            <a:r>
              <a:rPr lang="en-US" dirty="0" err="1" smtClean="0"/>
              <a:t>writeback</a:t>
            </a:r>
            <a:r>
              <a:rPr lang="en-US" dirty="0" smtClean="0"/>
              <a:t>)</a:t>
            </a:r>
          </a:p>
          <a:p>
            <a:r>
              <a:rPr lang="en-US" dirty="0" smtClean="0"/>
              <a:t>VWQ (Virtual write queue)</a:t>
            </a:r>
          </a:p>
          <a:p>
            <a:r>
              <a:rPr lang="en-US" dirty="0" smtClean="0"/>
              <a:t>CLB (cache lookup bypass)</a:t>
            </a:r>
          </a:p>
          <a:p>
            <a:r>
              <a:rPr lang="en-US" dirty="0" smtClean="0"/>
              <a:t>DBI</a:t>
            </a:r>
          </a:p>
          <a:p>
            <a:pPr lvl="1"/>
            <a:r>
              <a:rPr lang="en-US" dirty="0" smtClean="0"/>
              <a:t>No optimization</a:t>
            </a:r>
          </a:p>
          <a:p>
            <a:pPr lvl="1"/>
            <a:r>
              <a:rPr lang="en-US" dirty="0" smtClean="0"/>
              <a:t>+DAWB</a:t>
            </a:r>
          </a:p>
          <a:p>
            <a:pPr lvl="1"/>
            <a:r>
              <a:rPr lang="en-US" dirty="0" smtClean="0"/>
              <a:t>+CLB</a:t>
            </a:r>
          </a:p>
          <a:p>
            <a:pPr lvl="1"/>
            <a:r>
              <a:rPr lang="en-US" dirty="0" smtClean="0"/>
              <a:t>+AWB+DBI</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11</a:t>
            </a:fld>
            <a:endParaRPr lang="zh-TW" altLang="en-US"/>
          </a:p>
        </p:txBody>
      </p:sp>
    </p:spTree>
    <p:extLst>
      <p:ext uri="{BB962C8B-B14F-4D97-AF65-F5344CB8AC3E}">
        <p14:creationId xmlns:p14="http://schemas.microsoft.com/office/powerpoint/2010/main" val="1030517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Configuration</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12</a:t>
            </a:fld>
            <a:endParaRPr lang="zh-TW" altLang="en-US"/>
          </a:p>
        </p:txBody>
      </p:sp>
      <p:pic>
        <p:nvPicPr>
          <p:cNvPr id="5" name="Picture 4"/>
          <p:cNvPicPr>
            <a:picLocks noChangeAspect="1"/>
          </p:cNvPicPr>
          <p:nvPr/>
        </p:nvPicPr>
        <p:blipFill>
          <a:blip r:embed="rId2"/>
          <a:stretch>
            <a:fillRect/>
          </a:stretch>
        </p:blipFill>
        <p:spPr>
          <a:xfrm>
            <a:off x="292109" y="1697567"/>
            <a:ext cx="11185985" cy="3145366"/>
          </a:xfrm>
          <a:prstGeom prst="rect">
            <a:avLst/>
          </a:prstGeom>
        </p:spPr>
      </p:pic>
      <p:sp>
        <p:nvSpPr>
          <p:cNvPr id="6" name="Rounded Rectangle 5"/>
          <p:cNvSpPr/>
          <p:nvPr/>
        </p:nvSpPr>
        <p:spPr>
          <a:xfrm>
            <a:off x="304800" y="2658533"/>
            <a:ext cx="11176000" cy="111760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1905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on Writes and Tag Lookups (</a:t>
            </a:r>
            <a:r>
              <a:rPr lang="en-US" dirty="0" err="1" smtClean="0"/>
              <a:t>Vivek’s</a:t>
            </a:r>
            <a:r>
              <a:rPr lang="en-US" dirty="0" smtClean="0"/>
              <a:t> slide)</a:t>
            </a:r>
            <a:endParaRPr lang="en-US" dirty="0"/>
          </a:p>
        </p:txBody>
      </p:sp>
      <p:sp>
        <p:nvSpPr>
          <p:cNvPr id="4" name="Slide Number Placeholder 3"/>
          <p:cNvSpPr>
            <a:spLocks noGrp="1"/>
          </p:cNvSpPr>
          <p:nvPr>
            <p:ph type="sldNum" sz="quarter" idx="4294967295"/>
          </p:nvPr>
        </p:nvSpPr>
        <p:spPr>
          <a:xfrm>
            <a:off x="6096000" y="6553200"/>
            <a:ext cx="6096000" cy="304800"/>
          </a:xfrm>
          <a:prstGeom prst="rect">
            <a:avLst/>
          </a:prstGeom>
        </p:spPr>
        <p:txBody>
          <a:bodyPr/>
          <a:lstStyle/>
          <a:p>
            <a:fld id="{650CCC6F-3220-49CD-89DB-71B165F2F9D5}" type="slidenum">
              <a:rPr lang="en-US" smtClean="0"/>
              <a:pPr/>
              <a:t>13</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007691715"/>
              </p:ext>
            </p:extLst>
          </p:nvPr>
        </p:nvGraphicFramePr>
        <p:xfrm>
          <a:off x="38274" y="1143000"/>
          <a:ext cx="12052135"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rot="236251">
            <a:off x="420127" y="2803594"/>
            <a:ext cx="11302304" cy="173871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lumMod val="95000"/>
                    <a:lumOff val="5000"/>
                  </a:schemeClr>
                </a:solidFill>
                <a:latin typeface="+mj-lt"/>
              </a:rPr>
              <a:t>DBI achieves almost all the benefits of DAWB </a:t>
            </a:r>
          </a:p>
          <a:p>
            <a:pPr algn="ctr"/>
            <a:r>
              <a:rPr lang="en-US" sz="3200" b="1" dirty="0" smtClean="0">
                <a:solidFill>
                  <a:schemeClr val="tx1">
                    <a:lumMod val="95000"/>
                    <a:lumOff val="5000"/>
                  </a:schemeClr>
                </a:solidFill>
                <a:latin typeface="+mj-lt"/>
              </a:rPr>
              <a:t>with significantly lower tag store contention</a:t>
            </a:r>
            <a:endParaRPr lang="en-US" sz="3200" b="1" dirty="0">
              <a:solidFill>
                <a:schemeClr val="tx1">
                  <a:lumMod val="95000"/>
                  <a:lumOff val="5000"/>
                </a:schemeClr>
              </a:solidFill>
              <a:latin typeface="+mj-lt"/>
            </a:endParaRPr>
          </a:p>
        </p:txBody>
      </p:sp>
    </p:spTree>
    <p:extLst>
      <p:ext uri="{BB962C8B-B14F-4D97-AF65-F5344CB8AC3E}">
        <p14:creationId xmlns:p14="http://schemas.microsoft.com/office/powerpoint/2010/main" val="36812270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down)">
                                      <p:cBhvr>
                                        <p:cTn id="12" dur="500"/>
                                        <p:tgtEl>
                                          <p:spTgt spid="5">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down)">
                                      <p:cBhvr>
                                        <p:cTn id="17" dur="500"/>
                                        <p:tgtEl>
                                          <p:spTgt spid="5">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down)">
                                      <p:cBhvr>
                                        <p:cTn id="22" dur="500"/>
                                        <p:tgtEl>
                                          <p:spTgt spid="5">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rctx="PPT">
                                        <p:cTn id="26" dur="indefinite"/>
                                        <p:tgtEl>
                                          <p:spTgt spid="5">
                                            <p:graphicEl>
                                              <a:chart seriesIdx="-3" categoryIdx="-3" bldStep="gridLegend"/>
                                            </p:graphicEl>
                                          </p:spTgt>
                                        </p:tgtEl>
                                        <p:attrNameLst>
                                          <p:attrName>style.opacity</p:attrName>
                                        </p:attrNameLst>
                                      </p:cBhvr>
                                      <p:to>
                                        <p:strVal val="0.2"/>
                                      </p:to>
                                    </p:set>
                                    <p:animEffect filter="image" prLst="opacity: 0.2">
                                      <p:cBhvr rctx="IE">
                                        <p:cTn id="27" dur="indefinite"/>
                                        <p:tgtEl>
                                          <p:spTgt spid="5">
                                            <p:graphicEl>
                                              <a:chart seriesIdx="-3" categoryIdx="-3" bldStep="gridLegend"/>
                                            </p:graphicEl>
                                          </p:spTgt>
                                        </p:tgtEl>
                                      </p:cBhvr>
                                    </p:animEffect>
                                  </p:childTnLst>
                                </p:cTn>
                              </p:par>
                              <p:par>
                                <p:cTn id="28" presetID="9" presetClass="emph" presetSubtype="0" grpId="1" nodeType="withEffect">
                                  <p:stCondLst>
                                    <p:cond delay="0"/>
                                  </p:stCondLst>
                                  <p:childTnLst>
                                    <p:set>
                                      <p:cBhvr rctx="PPT">
                                        <p:cTn id="29" dur="indefinite"/>
                                        <p:tgtEl>
                                          <p:spTgt spid="5">
                                            <p:graphicEl>
                                              <a:chart seriesIdx="-4" categoryIdx="0" bldStep="category"/>
                                            </p:graphicEl>
                                          </p:spTgt>
                                        </p:tgtEl>
                                        <p:attrNameLst>
                                          <p:attrName>style.opacity</p:attrName>
                                        </p:attrNameLst>
                                      </p:cBhvr>
                                      <p:to>
                                        <p:strVal val="0.2"/>
                                      </p:to>
                                    </p:set>
                                    <p:animEffect filter="image" prLst="opacity: 0.2">
                                      <p:cBhvr rctx="IE">
                                        <p:cTn id="30" dur="indefinite"/>
                                        <p:tgtEl>
                                          <p:spTgt spid="5">
                                            <p:graphicEl>
                                              <a:chart seriesIdx="-4" categoryIdx="0" bldStep="category"/>
                                            </p:graphicEl>
                                          </p:spTgt>
                                        </p:tgtEl>
                                      </p:cBhvr>
                                    </p:animEffect>
                                  </p:childTnLst>
                                </p:cTn>
                              </p:par>
                              <p:par>
                                <p:cTn id="31" presetID="9" presetClass="emph" presetSubtype="0" grpId="1" nodeType="withEffect">
                                  <p:stCondLst>
                                    <p:cond delay="0"/>
                                  </p:stCondLst>
                                  <p:childTnLst>
                                    <p:set>
                                      <p:cBhvr rctx="PPT">
                                        <p:cTn id="32" dur="indefinite"/>
                                        <p:tgtEl>
                                          <p:spTgt spid="5">
                                            <p:graphicEl>
                                              <a:chart seriesIdx="-4" categoryIdx="1" bldStep="category"/>
                                            </p:graphicEl>
                                          </p:spTgt>
                                        </p:tgtEl>
                                        <p:attrNameLst>
                                          <p:attrName>style.opacity</p:attrName>
                                        </p:attrNameLst>
                                      </p:cBhvr>
                                      <p:to>
                                        <p:strVal val="0.2"/>
                                      </p:to>
                                    </p:set>
                                    <p:animEffect filter="image" prLst="opacity: 0.2">
                                      <p:cBhvr rctx="IE">
                                        <p:cTn id="33" dur="indefinite"/>
                                        <p:tgtEl>
                                          <p:spTgt spid="5">
                                            <p:graphicEl>
                                              <a:chart seriesIdx="-4" categoryIdx="1" bldStep="category"/>
                                            </p:graphicEl>
                                          </p:spTgt>
                                        </p:tgtEl>
                                      </p:cBhvr>
                                    </p:animEffect>
                                  </p:childTnLst>
                                </p:cTn>
                              </p:par>
                              <p:par>
                                <p:cTn id="34" presetID="9" presetClass="emph" presetSubtype="0" grpId="1" nodeType="withEffect">
                                  <p:stCondLst>
                                    <p:cond delay="0"/>
                                  </p:stCondLst>
                                  <p:childTnLst>
                                    <p:set>
                                      <p:cBhvr rctx="PPT">
                                        <p:cTn id="35" dur="indefinite"/>
                                        <p:tgtEl>
                                          <p:spTgt spid="5">
                                            <p:graphicEl>
                                              <a:chart seriesIdx="-4" categoryIdx="2" bldStep="category"/>
                                            </p:graphicEl>
                                          </p:spTgt>
                                        </p:tgtEl>
                                        <p:attrNameLst>
                                          <p:attrName>style.opacity</p:attrName>
                                        </p:attrNameLst>
                                      </p:cBhvr>
                                      <p:to>
                                        <p:strVal val="0.2"/>
                                      </p:to>
                                    </p:set>
                                    <p:animEffect filter="image" prLst="opacity: 0.2">
                                      <p:cBhvr rctx="IE">
                                        <p:cTn id="36" dur="indefinite"/>
                                        <p:tgtEl>
                                          <p:spTgt spid="5">
                                            <p:graphicEl>
                                              <a:chart seriesIdx="-4" categoryIdx="2" bldStep="category"/>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Graphic spid="5" grpId="1">
        <p:bldSub>
          <a:bldChart bld="category"/>
        </p:bldSub>
      </p:bldGraphic>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Performance (</a:t>
            </a:r>
            <a:r>
              <a:rPr lang="en-US" dirty="0" err="1" smtClean="0"/>
              <a:t>Vivek’s</a:t>
            </a:r>
            <a:r>
              <a:rPr lang="en-US" dirty="0" smtClean="0"/>
              <a:t> slide)</a:t>
            </a:r>
            <a:endParaRPr lang="en-US" dirty="0"/>
          </a:p>
        </p:txBody>
      </p:sp>
      <p:sp>
        <p:nvSpPr>
          <p:cNvPr id="4" name="Slide Number Placeholder 3"/>
          <p:cNvSpPr>
            <a:spLocks noGrp="1"/>
          </p:cNvSpPr>
          <p:nvPr>
            <p:ph type="sldNum" sz="quarter" idx="4294967295"/>
          </p:nvPr>
        </p:nvSpPr>
        <p:spPr>
          <a:xfrm>
            <a:off x="6096000" y="6553200"/>
            <a:ext cx="6096000" cy="304800"/>
          </a:xfrm>
          <a:prstGeom prst="rect">
            <a:avLst/>
          </a:prstGeom>
        </p:spPr>
        <p:txBody>
          <a:bodyPr/>
          <a:lstStyle/>
          <a:p>
            <a:fld id="{650CCC6F-3220-49CD-89DB-71B165F2F9D5}" type="slidenum">
              <a:rPr lang="en-US" smtClean="0"/>
              <a:pPr/>
              <a:t>14</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4089969687"/>
              </p:ext>
            </p:extLst>
          </p:nvPr>
        </p:nvGraphicFramePr>
        <p:xfrm>
          <a:off x="203200" y="1066800"/>
          <a:ext cx="117856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036810" y="4114801"/>
            <a:ext cx="1199166" cy="584776"/>
          </a:xfrm>
          <a:prstGeom prst="rect">
            <a:avLst/>
          </a:prstGeom>
          <a:solidFill>
            <a:schemeClr val="bg1"/>
          </a:solidFill>
        </p:spPr>
        <p:txBody>
          <a:bodyPr wrap="none" rtlCol="0">
            <a:spAutoFit/>
          </a:bodyPr>
          <a:lstStyle/>
          <a:p>
            <a:pPr algn="ctr"/>
            <a:r>
              <a:rPr lang="en-US" sz="3200" b="1" dirty="0" smtClean="0">
                <a:solidFill>
                  <a:schemeClr val="tx2"/>
                </a:solidFill>
              </a:rPr>
              <a:t>13%</a:t>
            </a:r>
          </a:p>
        </p:txBody>
      </p:sp>
      <p:sp>
        <p:nvSpPr>
          <p:cNvPr id="16" name="TextBox 15"/>
          <p:cNvSpPr txBox="1"/>
          <p:nvPr/>
        </p:nvSpPr>
        <p:spPr>
          <a:xfrm>
            <a:off x="3189526" y="4114801"/>
            <a:ext cx="937877" cy="584776"/>
          </a:xfrm>
          <a:prstGeom prst="rect">
            <a:avLst/>
          </a:prstGeom>
          <a:solidFill>
            <a:schemeClr val="bg1"/>
          </a:solidFill>
        </p:spPr>
        <p:txBody>
          <a:bodyPr wrap="none" rtlCol="0">
            <a:spAutoFit/>
          </a:bodyPr>
          <a:lstStyle/>
          <a:p>
            <a:pPr algn="ctr"/>
            <a:r>
              <a:rPr lang="en-US" sz="3200" b="1" dirty="0" smtClean="0"/>
              <a:t>0%</a:t>
            </a:r>
          </a:p>
        </p:txBody>
      </p:sp>
      <p:sp>
        <p:nvSpPr>
          <p:cNvPr id="17" name="TextBox 16"/>
          <p:cNvSpPr txBox="1"/>
          <p:nvPr/>
        </p:nvSpPr>
        <p:spPr>
          <a:xfrm>
            <a:off x="4563226" y="3479116"/>
            <a:ext cx="1199166" cy="584776"/>
          </a:xfrm>
          <a:prstGeom prst="rect">
            <a:avLst/>
          </a:prstGeom>
          <a:solidFill>
            <a:schemeClr val="bg1"/>
          </a:solidFill>
        </p:spPr>
        <p:txBody>
          <a:bodyPr wrap="none" rtlCol="0">
            <a:spAutoFit/>
          </a:bodyPr>
          <a:lstStyle>
            <a:defPPr>
              <a:defRPr lang="en-US"/>
            </a:defPPr>
            <a:lvl1pPr algn="ctr">
              <a:defRPr sz="3200" b="1">
                <a:solidFill>
                  <a:schemeClr val="tx2"/>
                </a:solidFill>
              </a:defRPr>
            </a:lvl1pPr>
          </a:lstStyle>
          <a:p>
            <a:r>
              <a:rPr lang="en-US" dirty="0"/>
              <a:t>23%</a:t>
            </a:r>
          </a:p>
        </p:txBody>
      </p:sp>
      <p:sp>
        <p:nvSpPr>
          <p:cNvPr id="21" name="TextBox 20"/>
          <p:cNvSpPr txBox="1"/>
          <p:nvPr/>
        </p:nvSpPr>
        <p:spPr>
          <a:xfrm>
            <a:off x="5715944" y="3479116"/>
            <a:ext cx="937877" cy="584776"/>
          </a:xfrm>
          <a:prstGeom prst="rect">
            <a:avLst/>
          </a:prstGeom>
          <a:solidFill>
            <a:schemeClr val="bg1"/>
          </a:solidFill>
        </p:spPr>
        <p:txBody>
          <a:bodyPr wrap="none" rtlCol="0">
            <a:spAutoFit/>
          </a:bodyPr>
          <a:lstStyle>
            <a:defPPr>
              <a:defRPr lang="en-US"/>
            </a:defPPr>
            <a:lvl1pPr algn="ctr">
              <a:defRPr sz="3200" b="1"/>
            </a:lvl1pPr>
          </a:lstStyle>
          <a:p>
            <a:r>
              <a:rPr lang="en-US" dirty="0"/>
              <a:t>4%</a:t>
            </a:r>
          </a:p>
        </p:txBody>
      </p:sp>
      <p:sp>
        <p:nvSpPr>
          <p:cNvPr id="23" name="TextBox 22"/>
          <p:cNvSpPr txBox="1"/>
          <p:nvPr/>
        </p:nvSpPr>
        <p:spPr>
          <a:xfrm>
            <a:off x="7149638" y="2870146"/>
            <a:ext cx="1199166" cy="584776"/>
          </a:xfrm>
          <a:prstGeom prst="rect">
            <a:avLst/>
          </a:prstGeom>
          <a:solidFill>
            <a:schemeClr val="bg1"/>
          </a:solidFill>
        </p:spPr>
        <p:txBody>
          <a:bodyPr wrap="none" rtlCol="0">
            <a:spAutoFit/>
          </a:bodyPr>
          <a:lstStyle>
            <a:defPPr>
              <a:defRPr lang="en-US"/>
            </a:defPPr>
            <a:lvl1pPr algn="ctr">
              <a:defRPr sz="3200" b="1">
                <a:solidFill>
                  <a:schemeClr val="tx2"/>
                </a:solidFill>
              </a:defRPr>
            </a:lvl1pPr>
          </a:lstStyle>
          <a:p>
            <a:r>
              <a:rPr lang="en-US" dirty="0"/>
              <a:t>35%</a:t>
            </a:r>
          </a:p>
        </p:txBody>
      </p:sp>
      <p:sp>
        <p:nvSpPr>
          <p:cNvPr id="24" name="TextBox 23"/>
          <p:cNvSpPr txBox="1"/>
          <p:nvPr/>
        </p:nvSpPr>
        <p:spPr>
          <a:xfrm>
            <a:off x="8302356" y="2870146"/>
            <a:ext cx="937877" cy="584776"/>
          </a:xfrm>
          <a:prstGeom prst="rect">
            <a:avLst/>
          </a:prstGeom>
          <a:solidFill>
            <a:schemeClr val="bg1"/>
          </a:solidFill>
        </p:spPr>
        <p:txBody>
          <a:bodyPr wrap="none" rtlCol="0">
            <a:spAutoFit/>
          </a:bodyPr>
          <a:lstStyle>
            <a:defPPr>
              <a:defRPr lang="en-US"/>
            </a:defPPr>
            <a:lvl1pPr algn="ctr">
              <a:defRPr sz="3200" b="1"/>
            </a:lvl1pPr>
          </a:lstStyle>
          <a:p>
            <a:r>
              <a:rPr lang="en-US" dirty="0"/>
              <a:t>6%</a:t>
            </a:r>
          </a:p>
        </p:txBody>
      </p:sp>
      <p:sp>
        <p:nvSpPr>
          <p:cNvPr id="25" name="TextBox 24"/>
          <p:cNvSpPr txBox="1"/>
          <p:nvPr/>
        </p:nvSpPr>
        <p:spPr>
          <a:xfrm>
            <a:off x="9643226" y="1955746"/>
            <a:ext cx="1199166" cy="584776"/>
          </a:xfrm>
          <a:prstGeom prst="rect">
            <a:avLst/>
          </a:prstGeom>
          <a:solidFill>
            <a:schemeClr val="bg1"/>
          </a:solidFill>
        </p:spPr>
        <p:txBody>
          <a:bodyPr wrap="none" rtlCol="0">
            <a:spAutoFit/>
          </a:bodyPr>
          <a:lstStyle>
            <a:defPPr>
              <a:defRPr lang="en-US"/>
            </a:defPPr>
            <a:lvl1pPr algn="ctr">
              <a:defRPr sz="3200" b="1">
                <a:solidFill>
                  <a:schemeClr val="tx2"/>
                </a:solidFill>
              </a:defRPr>
            </a:lvl1pPr>
          </a:lstStyle>
          <a:p>
            <a:r>
              <a:rPr lang="en-US" dirty="0"/>
              <a:t>28%</a:t>
            </a:r>
          </a:p>
        </p:txBody>
      </p:sp>
      <p:sp>
        <p:nvSpPr>
          <p:cNvPr id="26" name="TextBox 25"/>
          <p:cNvSpPr txBox="1"/>
          <p:nvPr/>
        </p:nvSpPr>
        <p:spPr>
          <a:xfrm>
            <a:off x="10795944" y="1955746"/>
            <a:ext cx="937877" cy="584776"/>
          </a:xfrm>
          <a:prstGeom prst="rect">
            <a:avLst/>
          </a:prstGeom>
          <a:solidFill>
            <a:schemeClr val="bg1"/>
          </a:solidFill>
        </p:spPr>
        <p:txBody>
          <a:bodyPr wrap="none" rtlCol="0">
            <a:spAutoFit/>
          </a:bodyPr>
          <a:lstStyle>
            <a:defPPr>
              <a:defRPr lang="en-US"/>
            </a:defPPr>
            <a:lvl1pPr algn="ctr">
              <a:defRPr sz="3200" b="1"/>
            </a:lvl1pPr>
          </a:lstStyle>
          <a:p>
            <a:r>
              <a:rPr lang="en-US" dirty="0"/>
              <a:t>6%</a:t>
            </a:r>
          </a:p>
        </p:txBody>
      </p:sp>
      <p:sp>
        <p:nvSpPr>
          <p:cNvPr id="27" name="Rounded Rectangle 26"/>
          <p:cNvSpPr/>
          <p:nvPr/>
        </p:nvSpPr>
        <p:spPr>
          <a:xfrm rot="236251">
            <a:off x="330660" y="3073087"/>
            <a:ext cx="11481237" cy="173871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95000"/>
                    <a:lumOff val="5000"/>
                  </a:schemeClr>
                </a:solidFill>
                <a:latin typeface="+mj-lt"/>
              </a:rPr>
              <a:t>R</a:t>
            </a:r>
            <a:r>
              <a:rPr lang="en-US" sz="2800" b="1" dirty="0" smtClean="0">
                <a:solidFill>
                  <a:schemeClr val="tx1">
                    <a:lumMod val="95000"/>
                    <a:lumOff val="5000"/>
                  </a:schemeClr>
                </a:solidFill>
                <a:latin typeface="+mj-lt"/>
              </a:rPr>
              <a:t>educed tag store contention due to DBI </a:t>
            </a:r>
          </a:p>
          <a:p>
            <a:pPr algn="ctr"/>
            <a:r>
              <a:rPr lang="en-US" sz="2800" b="1" dirty="0" smtClean="0">
                <a:solidFill>
                  <a:schemeClr val="tx1">
                    <a:lumMod val="95000"/>
                    <a:lumOff val="5000"/>
                  </a:schemeClr>
                </a:solidFill>
                <a:latin typeface="+mj-lt"/>
              </a:rPr>
              <a:t>translates to significant performance improvement</a:t>
            </a:r>
          </a:p>
        </p:txBody>
      </p:sp>
    </p:spTree>
    <p:extLst>
      <p:ext uri="{BB962C8B-B14F-4D97-AF65-F5344CB8AC3E}">
        <p14:creationId xmlns:p14="http://schemas.microsoft.com/office/powerpoint/2010/main" val="28055661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6"/>
                                        </p:tgtEl>
                                        <p:attrNameLst>
                                          <p:attrName>style.opacity</p:attrName>
                                        </p:attrNameLst>
                                      </p:cBhvr>
                                      <p:to>
                                        <p:strVal val="0.2"/>
                                      </p:to>
                                    </p:set>
                                    <p:animEffect filter="image" prLst="opacity: 0.2">
                                      <p:cBhvr rctx="IE">
                                        <p:cTn id="7" dur="indefinite"/>
                                        <p:tgtEl>
                                          <p:spTgt spid="6"/>
                                        </p:tgtEl>
                                      </p:cBhvr>
                                    </p:animEffect>
                                  </p:childTnLst>
                                </p:cTn>
                              </p:par>
                              <p:par>
                                <p:cTn id="8" presetID="9" presetClass="emph" presetSubtype="0" grpId="0" nodeType="withEffect">
                                  <p:stCondLst>
                                    <p:cond delay="0"/>
                                  </p:stCondLst>
                                  <p:childTnLst>
                                    <p:set>
                                      <p:cBhvr rctx="PPT">
                                        <p:cTn id="9" dur="indefinite"/>
                                        <p:tgtEl>
                                          <p:spTgt spid="3"/>
                                        </p:tgtEl>
                                        <p:attrNameLst>
                                          <p:attrName>style.opacity</p:attrName>
                                        </p:attrNameLst>
                                      </p:cBhvr>
                                      <p:to>
                                        <p:strVal val="0.2"/>
                                      </p:to>
                                    </p:set>
                                    <p:animEffect filter="image" prLst="opacity: 0.2">
                                      <p:cBhvr rctx="IE">
                                        <p:cTn id="10" dur="indefinite"/>
                                        <p:tgtEl>
                                          <p:spTgt spid="3"/>
                                        </p:tgtEl>
                                      </p:cBhvr>
                                    </p:animEffect>
                                  </p:childTnLst>
                                </p:cTn>
                              </p:par>
                              <p:par>
                                <p:cTn id="11" presetID="9" presetClass="emph" presetSubtype="0" grpId="0" nodeType="withEffect">
                                  <p:stCondLst>
                                    <p:cond delay="0"/>
                                  </p:stCondLst>
                                  <p:childTnLst>
                                    <p:set>
                                      <p:cBhvr rctx="PPT">
                                        <p:cTn id="12" dur="indefinite"/>
                                        <p:tgtEl>
                                          <p:spTgt spid="16"/>
                                        </p:tgtEl>
                                        <p:attrNameLst>
                                          <p:attrName>style.opacity</p:attrName>
                                        </p:attrNameLst>
                                      </p:cBhvr>
                                      <p:to>
                                        <p:strVal val="0.2"/>
                                      </p:to>
                                    </p:set>
                                    <p:animEffect filter="image" prLst="opacity: 0.2">
                                      <p:cBhvr rctx="IE">
                                        <p:cTn id="13" dur="indefinite"/>
                                        <p:tgtEl>
                                          <p:spTgt spid="16"/>
                                        </p:tgtEl>
                                      </p:cBhvr>
                                    </p:animEffect>
                                  </p:childTnLst>
                                </p:cTn>
                              </p:par>
                              <p:par>
                                <p:cTn id="14" presetID="9" presetClass="emph" presetSubtype="0" grpId="0" nodeType="withEffect">
                                  <p:stCondLst>
                                    <p:cond delay="0"/>
                                  </p:stCondLst>
                                  <p:childTnLst>
                                    <p:set>
                                      <p:cBhvr rctx="PPT">
                                        <p:cTn id="15" dur="indefinite"/>
                                        <p:tgtEl>
                                          <p:spTgt spid="17"/>
                                        </p:tgtEl>
                                        <p:attrNameLst>
                                          <p:attrName>style.opacity</p:attrName>
                                        </p:attrNameLst>
                                      </p:cBhvr>
                                      <p:to>
                                        <p:strVal val="0.2"/>
                                      </p:to>
                                    </p:set>
                                    <p:animEffect filter="image" prLst="opacity: 0.2">
                                      <p:cBhvr rctx="IE">
                                        <p:cTn id="16" dur="indefinite"/>
                                        <p:tgtEl>
                                          <p:spTgt spid="17"/>
                                        </p:tgtEl>
                                      </p:cBhvr>
                                    </p:animEffect>
                                  </p:childTnLst>
                                </p:cTn>
                              </p:par>
                              <p:par>
                                <p:cTn id="17" presetID="9" presetClass="emph" presetSubtype="0" grpId="0" nodeType="withEffect">
                                  <p:stCondLst>
                                    <p:cond delay="0"/>
                                  </p:stCondLst>
                                  <p:childTnLst>
                                    <p:set>
                                      <p:cBhvr rctx="PPT">
                                        <p:cTn id="18" dur="indefinite"/>
                                        <p:tgtEl>
                                          <p:spTgt spid="21"/>
                                        </p:tgtEl>
                                        <p:attrNameLst>
                                          <p:attrName>style.opacity</p:attrName>
                                        </p:attrNameLst>
                                      </p:cBhvr>
                                      <p:to>
                                        <p:strVal val="0.2"/>
                                      </p:to>
                                    </p:set>
                                    <p:animEffect filter="image" prLst="opacity: 0.2">
                                      <p:cBhvr rctx="IE">
                                        <p:cTn id="19" dur="indefinite"/>
                                        <p:tgtEl>
                                          <p:spTgt spid="21"/>
                                        </p:tgtEl>
                                      </p:cBhvr>
                                    </p:animEffect>
                                  </p:childTnLst>
                                </p:cTn>
                              </p:par>
                              <p:par>
                                <p:cTn id="20" presetID="9" presetClass="emph" presetSubtype="0" grpId="0" nodeType="withEffect">
                                  <p:stCondLst>
                                    <p:cond delay="0"/>
                                  </p:stCondLst>
                                  <p:childTnLst>
                                    <p:set>
                                      <p:cBhvr rctx="PPT">
                                        <p:cTn id="21" dur="indefinite"/>
                                        <p:tgtEl>
                                          <p:spTgt spid="23"/>
                                        </p:tgtEl>
                                        <p:attrNameLst>
                                          <p:attrName>style.opacity</p:attrName>
                                        </p:attrNameLst>
                                      </p:cBhvr>
                                      <p:to>
                                        <p:strVal val="0.2"/>
                                      </p:to>
                                    </p:set>
                                    <p:animEffect filter="image" prLst="opacity: 0.2">
                                      <p:cBhvr rctx="IE">
                                        <p:cTn id="22" dur="indefinite"/>
                                        <p:tgtEl>
                                          <p:spTgt spid="23"/>
                                        </p:tgtEl>
                                      </p:cBhvr>
                                    </p:animEffect>
                                  </p:childTnLst>
                                </p:cTn>
                              </p:par>
                              <p:par>
                                <p:cTn id="23" presetID="9" presetClass="emph" presetSubtype="0" grpId="0" nodeType="withEffect">
                                  <p:stCondLst>
                                    <p:cond delay="0"/>
                                  </p:stCondLst>
                                  <p:childTnLst>
                                    <p:set>
                                      <p:cBhvr rctx="PPT">
                                        <p:cTn id="24" dur="indefinite"/>
                                        <p:tgtEl>
                                          <p:spTgt spid="24"/>
                                        </p:tgtEl>
                                        <p:attrNameLst>
                                          <p:attrName>style.opacity</p:attrName>
                                        </p:attrNameLst>
                                      </p:cBhvr>
                                      <p:to>
                                        <p:strVal val="0.2"/>
                                      </p:to>
                                    </p:set>
                                    <p:animEffect filter="image" prLst="opacity: 0.2">
                                      <p:cBhvr rctx="IE">
                                        <p:cTn id="25" dur="indefinite"/>
                                        <p:tgtEl>
                                          <p:spTgt spid="24"/>
                                        </p:tgtEl>
                                      </p:cBhvr>
                                    </p:animEffect>
                                  </p:childTnLst>
                                </p:cTn>
                              </p:par>
                              <p:par>
                                <p:cTn id="26" presetID="9" presetClass="emph" presetSubtype="0" grpId="0" nodeType="withEffect">
                                  <p:stCondLst>
                                    <p:cond delay="0"/>
                                  </p:stCondLst>
                                  <p:childTnLst>
                                    <p:set>
                                      <p:cBhvr rctx="PPT">
                                        <p:cTn id="27" dur="indefinite"/>
                                        <p:tgtEl>
                                          <p:spTgt spid="25"/>
                                        </p:tgtEl>
                                        <p:attrNameLst>
                                          <p:attrName>style.opacity</p:attrName>
                                        </p:attrNameLst>
                                      </p:cBhvr>
                                      <p:to>
                                        <p:strVal val="0.2"/>
                                      </p:to>
                                    </p:set>
                                    <p:animEffect filter="image" prLst="opacity: 0.2">
                                      <p:cBhvr rctx="IE">
                                        <p:cTn id="28" dur="indefinite"/>
                                        <p:tgtEl>
                                          <p:spTgt spid="25"/>
                                        </p:tgtEl>
                                      </p:cBhvr>
                                    </p:animEffect>
                                  </p:childTnLst>
                                </p:cTn>
                              </p:par>
                              <p:par>
                                <p:cTn id="29" presetID="9" presetClass="emph" presetSubtype="0" grpId="0" nodeType="withEffect">
                                  <p:stCondLst>
                                    <p:cond delay="0"/>
                                  </p:stCondLst>
                                  <p:childTnLst>
                                    <p:set>
                                      <p:cBhvr rctx="PPT">
                                        <p:cTn id="30" dur="indefinite"/>
                                        <p:tgtEl>
                                          <p:spTgt spid="26"/>
                                        </p:tgtEl>
                                        <p:attrNameLst>
                                          <p:attrName>style.opacity</p:attrName>
                                        </p:attrNameLst>
                                      </p:cBhvr>
                                      <p:to>
                                        <p:strVal val="0.2"/>
                                      </p:to>
                                    </p:set>
                                    <p:animEffect filter="image" prLst="opacity: 0.2">
                                      <p:cBhvr rctx="IE">
                                        <p:cTn id="31" dur="indefinite"/>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animBg="1"/>
      <p:bldP spid="16" grpId="0" animBg="1"/>
      <p:bldP spid="17" grpId="0" animBg="1"/>
      <p:bldP spid="21" grpId="0" animBg="1"/>
      <p:bldP spid="23" grpId="0" animBg="1"/>
      <p:bldP spid="24"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and Power</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15</a:t>
            </a:fld>
            <a:endParaRPr lang="zh-TW" altLang="en-US"/>
          </a:p>
        </p:txBody>
      </p:sp>
      <p:pic>
        <p:nvPicPr>
          <p:cNvPr id="5" name="Picture 4"/>
          <p:cNvPicPr>
            <a:picLocks noChangeAspect="1"/>
          </p:cNvPicPr>
          <p:nvPr/>
        </p:nvPicPr>
        <p:blipFill>
          <a:blip r:embed="rId2"/>
          <a:stretch>
            <a:fillRect/>
          </a:stretch>
        </p:blipFill>
        <p:spPr>
          <a:xfrm>
            <a:off x="2400303" y="1447800"/>
            <a:ext cx="6134100" cy="1802674"/>
          </a:xfrm>
          <a:prstGeom prst="rect">
            <a:avLst/>
          </a:prstGeom>
        </p:spPr>
      </p:pic>
      <p:sp>
        <p:nvSpPr>
          <p:cNvPr id="6" name="TextBox 5"/>
          <p:cNvSpPr txBox="1"/>
          <p:nvPr/>
        </p:nvSpPr>
        <p:spPr>
          <a:xfrm>
            <a:off x="1385341" y="1051469"/>
            <a:ext cx="4387464" cy="523220"/>
          </a:xfrm>
          <a:prstGeom prst="rect">
            <a:avLst/>
          </a:prstGeom>
          <a:noFill/>
        </p:spPr>
        <p:txBody>
          <a:bodyPr wrap="none" rtlCol="0">
            <a:spAutoFit/>
          </a:bodyPr>
          <a:lstStyle/>
          <a:p>
            <a:r>
              <a:rPr lang="en-US" sz="2800" dirty="0" smtClean="0">
                <a:solidFill>
                  <a:srgbClr val="800000"/>
                </a:solidFill>
              </a:rPr>
              <a:t>Bit cost reduction of cache</a:t>
            </a:r>
            <a:endParaRPr lang="en-US" sz="2800" dirty="0">
              <a:solidFill>
                <a:srgbClr val="800000"/>
              </a:solidFill>
            </a:endParaRPr>
          </a:p>
        </p:txBody>
      </p:sp>
      <p:pic>
        <p:nvPicPr>
          <p:cNvPr id="7" name="Picture 6"/>
          <p:cNvPicPr>
            <a:picLocks noChangeAspect="1"/>
          </p:cNvPicPr>
          <p:nvPr/>
        </p:nvPicPr>
        <p:blipFill>
          <a:blip r:embed="rId3"/>
          <a:stretch>
            <a:fillRect/>
          </a:stretch>
        </p:blipFill>
        <p:spPr>
          <a:xfrm>
            <a:off x="2548474" y="3877734"/>
            <a:ext cx="6053665" cy="1862666"/>
          </a:xfrm>
          <a:prstGeom prst="rect">
            <a:avLst/>
          </a:prstGeom>
        </p:spPr>
      </p:pic>
      <p:sp>
        <p:nvSpPr>
          <p:cNvPr id="8" name="TextBox 7"/>
          <p:cNvSpPr txBox="1"/>
          <p:nvPr/>
        </p:nvSpPr>
        <p:spPr>
          <a:xfrm>
            <a:off x="1385351" y="3489869"/>
            <a:ext cx="7816187" cy="523220"/>
          </a:xfrm>
          <a:prstGeom prst="rect">
            <a:avLst/>
          </a:prstGeom>
          <a:noFill/>
        </p:spPr>
        <p:txBody>
          <a:bodyPr wrap="none" rtlCol="0">
            <a:spAutoFit/>
          </a:bodyPr>
          <a:lstStyle/>
          <a:p>
            <a:r>
              <a:rPr lang="en-US" sz="2800" dirty="0" smtClean="0">
                <a:solidFill>
                  <a:srgbClr val="800000"/>
                </a:solidFill>
              </a:rPr>
              <a:t>Power increase in cache (not including memory)</a:t>
            </a:r>
            <a:endParaRPr lang="en-US" sz="2800" dirty="0">
              <a:solidFill>
                <a:srgbClr val="800000"/>
              </a:solidFill>
            </a:endParaRPr>
          </a:p>
        </p:txBody>
      </p:sp>
    </p:spTree>
    <p:extLst>
      <p:ext uri="{BB962C8B-B14F-4D97-AF65-F5344CB8AC3E}">
        <p14:creationId xmlns:p14="http://schemas.microsoft.com/office/powerpoint/2010/main" val="2257307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DBI design consideration</a:t>
            </a:r>
            <a:endParaRPr lang="en-US" dirty="0"/>
          </a:p>
        </p:txBody>
      </p:sp>
      <p:sp>
        <p:nvSpPr>
          <p:cNvPr id="3" name="Content Placeholder 2"/>
          <p:cNvSpPr>
            <a:spLocks noGrp="1"/>
          </p:cNvSpPr>
          <p:nvPr>
            <p:ph idx="1"/>
          </p:nvPr>
        </p:nvSpPr>
        <p:spPr>
          <a:xfrm>
            <a:off x="304800" y="1371600"/>
            <a:ext cx="11480800" cy="2032000"/>
          </a:xfrm>
        </p:spPr>
        <p:txBody>
          <a:bodyPr/>
          <a:lstStyle/>
          <a:p>
            <a:r>
              <a:rPr lang="en-US" dirty="0" smtClean="0"/>
              <a:t>Major design considerations</a:t>
            </a:r>
          </a:p>
          <a:p>
            <a:pPr lvl="1"/>
            <a:r>
              <a:rPr lang="en-US" dirty="0"/>
              <a:t>DBI </a:t>
            </a:r>
            <a:r>
              <a:rPr lang="en-US" dirty="0" smtClean="0"/>
              <a:t>size (number of total blocks tracked by DBI, </a:t>
            </a:r>
            <a:r>
              <a:rPr lang="el-GR" dirty="0" smtClean="0"/>
              <a:t>α</a:t>
            </a:r>
            <a:r>
              <a:rPr lang="en-US" dirty="0" smtClean="0"/>
              <a:t>, in ratio of total cache blocks)</a:t>
            </a:r>
          </a:p>
          <a:p>
            <a:pPr lvl="1"/>
            <a:r>
              <a:rPr lang="en-US" dirty="0" smtClean="0"/>
              <a:t>DBI granularity (number of blocks tracked by a single DBI entry)</a:t>
            </a:r>
          </a:p>
          <a:p>
            <a:pPr lvl="1"/>
            <a:r>
              <a:rPr lang="en-US" dirty="0" smtClean="0"/>
              <a:t>DBI replacement policy </a:t>
            </a:r>
          </a:p>
          <a:p>
            <a:pPr lvl="2"/>
            <a:r>
              <a:rPr lang="en-US" dirty="0" smtClean="0"/>
              <a:t>5 policies evaluated, better policy gives better performance</a:t>
            </a:r>
          </a:p>
          <a:p>
            <a:pPr lvl="2"/>
            <a:endParaRPr lang="en-US" dirty="0"/>
          </a:p>
          <a:p>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16</a:t>
            </a:fld>
            <a:endParaRPr lang="zh-TW" altLang="en-US"/>
          </a:p>
        </p:txBody>
      </p:sp>
      <p:pic>
        <p:nvPicPr>
          <p:cNvPr id="5" name="Picture 4"/>
          <p:cNvPicPr>
            <a:picLocks noChangeAspect="1"/>
          </p:cNvPicPr>
          <p:nvPr/>
        </p:nvPicPr>
        <p:blipFill>
          <a:blip r:embed="rId2"/>
          <a:stretch>
            <a:fillRect/>
          </a:stretch>
        </p:blipFill>
        <p:spPr>
          <a:xfrm>
            <a:off x="2992969" y="3733813"/>
            <a:ext cx="5675843" cy="1837267"/>
          </a:xfrm>
          <a:prstGeom prst="rect">
            <a:avLst/>
          </a:prstGeom>
        </p:spPr>
      </p:pic>
    </p:spTree>
    <p:extLst>
      <p:ext uri="{BB962C8B-B14F-4D97-AF65-F5344CB8AC3E}">
        <p14:creationId xmlns:p14="http://schemas.microsoft.com/office/powerpoint/2010/main" val="1078887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Dirty-Block Index is a new cache organization, which decouples dirty bit information from main tag store. All dirty bits are indexed by DRAM row at a separate, much smaller store.</a:t>
            </a:r>
          </a:p>
          <a:p>
            <a:endParaRPr lang="en-US" dirty="0"/>
          </a:p>
          <a:p>
            <a:r>
              <a:rPr lang="en-US" dirty="0" smtClean="0"/>
              <a:t>By doing so, it’s much faster to</a:t>
            </a:r>
          </a:p>
          <a:p>
            <a:pPr lvl="1"/>
            <a:r>
              <a:rPr lang="en-US" dirty="0" smtClean="0"/>
              <a:t>Query all dirty bits for a DRAM row (makes AWB much easier)</a:t>
            </a:r>
          </a:p>
          <a:p>
            <a:pPr lvl="1"/>
            <a:r>
              <a:rPr lang="en-US" dirty="0" smtClean="0"/>
              <a:t>Query whether certain cache line is dirty (makes CLB much easier)</a:t>
            </a:r>
          </a:p>
          <a:p>
            <a:pPr lvl="1"/>
            <a:r>
              <a:rPr lang="en-US" dirty="0" smtClean="0"/>
              <a:t>Organize correction bits for dirty cache line (hybrid ECC)</a:t>
            </a:r>
          </a:p>
          <a:p>
            <a:pPr lvl="1"/>
            <a:endParaRPr lang="en-US" dirty="0" smtClean="0"/>
          </a:p>
          <a:p>
            <a:r>
              <a:rPr lang="en-US" dirty="0" smtClean="0"/>
              <a:t>Evaluation results showed</a:t>
            </a:r>
          </a:p>
          <a:p>
            <a:pPr lvl="1"/>
            <a:r>
              <a:rPr lang="en-US" dirty="0" smtClean="0"/>
              <a:t>6% performance improvement over best previous mechanism</a:t>
            </a:r>
          </a:p>
          <a:p>
            <a:pPr lvl="1"/>
            <a:r>
              <a:rPr lang="en-US" dirty="0" smtClean="0"/>
              <a:t>8% overall cache area reduction (with ECC)</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17</a:t>
            </a:fld>
            <a:endParaRPr lang="zh-TW" altLang="en-US"/>
          </a:p>
        </p:txBody>
      </p:sp>
    </p:spTree>
    <p:extLst>
      <p:ext uri="{BB962C8B-B14F-4D97-AF65-F5344CB8AC3E}">
        <p14:creationId xmlns:p14="http://schemas.microsoft.com/office/powerpoint/2010/main" val="4117831409"/>
      </p:ext>
    </p:extLst>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Discussion</a:t>
            </a:r>
            <a:endParaRPr lang="en-US" dirty="0"/>
          </a:p>
        </p:txBody>
      </p:sp>
      <p:sp>
        <p:nvSpPr>
          <p:cNvPr id="3" name="Content Placeholder 2"/>
          <p:cNvSpPr>
            <a:spLocks noGrp="1"/>
          </p:cNvSpPr>
          <p:nvPr>
            <p:ph idx="1"/>
          </p:nvPr>
        </p:nvSpPr>
        <p:spPr/>
        <p:txBody>
          <a:bodyPr/>
          <a:lstStyle/>
          <a:p>
            <a:r>
              <a:rPr lang="en-US" dirty="0" smtClean="0"/>
              <a:t>What are the major strengths?</a:t>
            </a:r>
          </a:p>
          <a:p>
            <a:endParaRPr lang="en-US" dirty="0"/>
          </a:p>
          <a:p>
            <a:r>
              <a:rPr lang="en-US" dirty="0"/>
              <a:t>What are the major </a:t>
            </a:r>
            <a:r>
              <a:rPr lang="en-US" dirty="0" smtClean="0"/>
              <a:t>weakness?</a:t>
            </a:r>
          </a:p>
          <a:p>
            <a:endParaRPr lang="en-US" dirty="0"/>
          </a:p>
          <a:p>
            <a:r>
              <a:rPr lang="en-US" dirty="0" smtClean="0"/>
              <a:t>Any other ideas from this paper?</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18</a:t>
            </a:fld>
            <a:endParaRPr lang="zh-TW" altLang="en-US"/>
          </a:p>
        </p:txBody>
      </p:sp>
    </p:spTree>
    <p:extLst>
      <p:ext uri="{BB962C8B-B14F-4D97-AF65-F5344CB8AC3E}">
        <p14:creationId xmlns:p14="http://schemas.microsoft.com/office/powerpoint/2010/main" val="4113943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2 cents - Strength</a:t>
            </a:r>
            <a:endParaRPr lang="en-US" dirty="0"/>
          </a:p>
        </p:txBody>
      </p:sp>
      <p:sp>
        <p:nvSpPr>
          <p:cNvPr id="3" name="Content Placeholder 2"/>
          <p:cNvSpPr>
            <a:spLocks noGrp="1"/>
          </p:cNvSpPr>
          <p:nvPr>
            <p:ph idx="1"/>
          </p:nvPr>
        </p:nvSpPr>
        <p:spPr/>
        <p:txBody>
          <a:bodyPr/>
          <a:lstStyle/>
          <a:p>
            <a:r>
              <a:rPr lang="en-US" dirty="0" smtClean="0"/>
              <a:t>This </a:t>
            </a:r>
            <a:r>
              <a:rPr lang="en-US" dirty="0"/>
              <a:t>paper proposed a </a:t>
            </a:r>
            <a:r>
              <a:rPr lang="en-US" dirty="0">
                <a:solidFill>
                  <a:srgbClr val="0000FF"/>
                </a:solidFill>
              </a:rPr>
              <a:t>novel cache organization </a:t>
            </a:r>
            <a:r>
              <a:rPr lang="en-US" dirty="0"/>
              <a:t>which can improve both performance and cost of cache at the same time.</a:t>
            </a:r>
          </a:p>
          <a:p>
            <a:endParaRPr lang="en-US" dirty="0"/>
          </a:p>
          <a:p>
            <a:endParaRPr lang="en-US" dirty="0"/>
          </a:p>
          <a:p>
            <a:r>
              <a:rPr lang="en-US" dirty="0" smtClean="0"/>
              <a:t>The </a:t>
            </a:r>
            <a:r>
              <a:rPr lang="en-US" dirty="0"/>
              <a:t>analysis of </a:t>
            </a:r>
            <a:r>
              <a:rPr lang="en-US" dirty="0">
                <a:solidFill>
                  <a:srgbClr val="0000FF"/>
                </a:solidFill>
              </a:rPr>
              <a:t>design consideration </a:t>
            </a:r>
            <a:r>
              <a:rPr lang="en-US" dirty="0"/>
              <a:t>was comprehensive and solid. The authors not only mentioned most of major considerations, but also rigorously evaluated the sensitivity of them (granularity, size, replacement </a:t>
            </a:r>
            <a:r>
              <a:rPr lang="en-US" dirty="0" smtClean="0"/>
              <a:t>policy</a:t>
            </a:r>
            <a:r>
              <a:rPr lang="en-US" dirty="0"/>
              <a:t>)</a:t>
            </a:r>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19</a:t>
            </a:fld>
            <a:endParaRPr lang="zh-TW" altLang="en-US"/>
          </a:p>
        </p:txBody>
      </p:sp>
    </p:spTree>
    <p:extLst>
      <p:ext uri="{BB962C8B-B14F-4D97-AF65-F5344CB8AC3E}">
        <p14:creationId xmlns:p14="http://schemas.microsoft.com/office/powerpoint/2010/main" val="634583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to Discuss (1/3)</a:t>
            </a:r>
            <a:endParaRPr lang="en-US" dirty="0"/>
          </a:p>
        </p:txBody>
      </p:sp>
      <p:sp>
        <p:nvSpPr>
          <p:cNvPr id="3" name="Content Placeholder 2"/>
          <p:cNvSpPr>
            <a:spLocks noGrp="1"/>
          </p:cNvSpPr>
          <p:nvPr>
            <p:ph idx="1"/>
          </p:nvPr>
        </p:nvSpPr>
        <p:spPr/>
        <p:txBody>
          <a:bodyPr/>
          <a:lstStyle/>
          <a:p>
            <a:r>
              <a:rPr lang="en-US" dirty="0" err="1">
                <a:solidFill>
                  <a:srgbClr val="0000FF"/>
                </a:solidFill>
              </a:rPr>
              <a:t>Seshadri</a:t>
            </a:r>
            <a:r>
              <a:rPr lang="en-US" dirty="0">
                <a:solidFill>
                  <a:srgbClr val="0000FF"/>
                </a:solidFill>
              </a:rPr>
              <a:t> et al., "The Dirty-Block Index", ISCA 2014.</a:t>
            </a:r>
          </a:p>
          <a:p>
            <a:pPr lvl="1"/>
            <a:r>
              <a:rPr lang="en-US" dirty="0">
                <a:solidFill>
                  <a:srgbClr val="0000FF"/>
                </a:solidFill>
              </a:rPr>
              <a:t>Introducing a cache organization to achieve better performance and cost.</a:t>
            </a:r>
            <a:endParaRPr lang="en-US" dirty="0" smtClean="0">
              <a:solidFill>
                <a:srgbClr val="0000FF"/>
              </a:solidFill>
            </a:endParaRPr>
          </a:p>
          <a:p>
            <a:pPr lvl="1"/>
            <a:endParaRPr lang="en-US" dirty="0"/>
          </a:p>
          <a:p>
            <a:r>
              <a:rPr lang="en-US" dirty="0" err="1">
                <a:solidFill>
                  <a:schemeClr val="bg1">
                    <a:lumMod val="50000"/>
                  </a:schemeClr>
                </a:solidFill>
              </a:rPr>
              <a:t>Ausavarungnirun</a:t>
            </a:r>
            <a:r>
              <a:rPr lang="en-US" dirty="0">
                <a:solidFill>
                  <a:schemeClr val="bg1">
                    <a:lumMod val="50000"/>
                  </a:schemeClr>
                </a:solidFill>
              </a:rPr>
              <a:t> et al., "Staged Memory Scheduling: Achieving High Performance and Scalability in Heterogeneous Systems", ISCA 2012</a:t>
            </a:r>
            <a:r>
              <a:rPr lang="en-US" dirty="0" smtClean="0">
                <a:solidFill>
                  <a:schemeClr val="bg1">
                    <a:lumMod val="50000"/>
                  </a:schemeClr>
                </a:solidFill>
              </a:rPr>
              <a:t>.</a:t>
            </a:r>
          </a:p>
          <a:p>
            <a:pPr lvl="1"/>
            <a:r>
              <a:rPr lang="en-US" dirty="0" smtClean="0">
                <a:solidFill>
                  <a:schemeClr val="bg1">
                    <a:lumMod val="50000"/>
                  </a:schemeClr>
                </a:solidFill>
              </a:rPr>
              <a:t>Introducing a memory controller which is simpler and works better in heterogeneous system.</a:t>
            </a:r>
            <a:endParaRPr lang="en-US" dirty="0">
              <a:solidFill>
                <a:schemeClr val="bg1">
                  <a:lumMod val="50000"/>
                </a:schemeClr>
              </a:solidFill>
            </a:endParaRPr>
          </a:p>
          <a:p>
            <a:pPr lvl="1"/>
            <a:endParaRPr lang="en-US" dirty="0">
              <a:solidFill>
                <a:schemeClr val="bg1">
                  <a:lumMod val="50000"/>
                </a:schemeClr>
              </a:solidFill>
            </a:endParaRPr>
          </a:p>
          <a:p>
            <a:r>
              <a:rPr lang="en-US" dirty="0">
                <a:solidFill>
                  <a:schemeClr val="bg1">
                    <a:lumMod val="50000"/>
                  </a:schemeClr>
                </a:solidFill>
              </a:rPr>
              <a:t>Chang et al., "Improving DRAM Performance by Parallelizing Refreshes with Accesses", HPCA 2014</a:t>
            </a:r>
            <a:r>
              <a:rPr lang="en-US" dirty="0" smtClean="0">
                <a:solidFill>
                  <a:schemeClr val="bg1">
                    <a:lumMod val="50000"/>
                  </a:schemeClr>
                </a:solidFill>
              </a:rPr>
              <a:t>.</a:t>
            </a:r>
          </a:p>
          <a:p>
            <a:pPr lvl="1"/>
            <a:r>
              <a:rPr lang="en-US" dirty="0" smtClean="0">
                <a:solidFill>
                  <a:schemeClr val="bg1">
                    <a:lumMod val="50000"/>
                  </a:schemeClr>
                </a:solidFill>
              </a:rPr>
              <a:t>Introducing a few parallelism schemes for refresh commands.</a:t>
            </a:r>
            <a:endParaRPr lang="en-US" dirty="0">
              <a:solidFill>
                <a:schemeClr val="bg1">
                  <a:lumMod val="50000"/>
                </a:schemeClr>
              </a:solidFill>
            </a:endParaRPr>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2</a:t>
            </a:fld>
            <a:endParaRPr lang="zh-TW" altLang="en-US"/>
          </a:p>
        </p:txBody>
      </p:sp>
    </p:spTree>
    <p:extLst>
      <p:ext uri="{BB962C8B-B14F-4D97-AF65-F5344CB8AC3E}">
        <p14:creationId xmlns:p14="http://schemas.microsoft.com/office/powerpoint/2010/main" val="38304253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a:t>
            </a:r>
            <a:r>
              <a:rPr lang="en-US" dirty="0" smtClean="0"/>
              <a:t>2 cents - Weakness</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DBI eviction induces some </a:t>
            </a:r>
            <a:r>
              <a:rPr lang="en-US" dirty="0">
                <a:solidFill>
                  <a:srgbClr val="FF0000"/>
                </a:solidFill>
              </a:rPr>
              <a:t>unnecessary write back traffics</a:t>
            </a:r>
            <a:r>
              <a:rPr lang="en-US" dirty="0"/>
              <a:t> when handling write request. The worst case is all DBI-associated cache lines have to be written back.</a:t>
            </a:r>
          </a:p>
          <a:p>
            <a:endParaRPr lang="en-US" dirty="0"/>
          </a:p>
          <a:p>
            <a:r>
              <a:rPr lang="en-US" dirty="0" smtClean="0"/>
              <a:t>The </a:t>
            </a:r>
            <a:r>
              <a:rPr lang="en-US" dirty="0"/>
              <a:t>evaluation was done on a system with L1/L2/L3 caches and specific 2-core, 4-core, 8-core workloads. Some analysis should be done to prove it works on </a:t>
            </a:r>
            <a:r>
              <a:rPr lang="en-US" dirty="0">
                <a:solidFill>
                  <a:srgbClr val="FF0000"/>
                </a:solidFill>
              </a:rPr>
              <a:t>different memory hierarchy and different workload/core combinations</a:t>
            </a:r>
            <a:r>
              <a:rPr lang="en-US" dirty="0"/>
              <a:t>.</a:t>
            </a:r>
          </a:p>
          <a:p>
            <a:endParaRPr lang="en-US" dirty="0"/>
          </a:p>
          <a:p>
            <a:r>
              <a:rPr lang="en-US" dirty="0" smtClean="0"/>
              <a:t>One </a:t>
            </a:r>
            <a:r>
              <a:rPr lang="en-US" dirty="0"/>
              <a:t>of the major weakness of DBI is that its structure is limited to DRAM row (though it can be adjusted by granularity). If the </a:t>
            </a:r>
            <a:r>
              <a:rPr lang="en-US" dirty="0">
                <a:solidFill>
                  <a:srgbClr val="FF0000"/>
                </a:solidFill>
              </a:rPr>
              <a:t>dirty lines are sparsely distributed in different DRAM row</a:t>
            </a:r>
            <a:r>
              <a:rPr lang="en-US" dirty="0"/>
              <a:t>, this structure will be inefficient and keep thrashing DBI cache.</a:t>
            </a:r>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20</a:t>
            </a:fld>
            <a:endParaRPr lang="zh-TW" altLang="en-US"/>
          </a:p>
        </p:txBody>
      </p:sp>
    </p:spTree>
    <p:extLst>
      <p:ext uri="{BB962C8B-B14F-4D97-AF65-F5344CB8AC3E}">
        <p14:creationId xmlns:p14="http://schemas.microsoft.com/office/powerpoint/2010/main" val="21237543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2 cents - Ideas</a:t>
            </a:r>
            <a:endParaRPr lang="en-US" dirty="0"/>
          </a:p>
        </p:txBody>
      </p:sp>
      <p:sp>
        <p:nvSpPr>
          <p:cNvPr id="3" name="Content Placeholder 2"/>
          <p:cNvSpPr>
            <a:spLocks noGrp="1"/>
          </p:cNvSpPr>
          <p:nvPr>
            <p:ph idx="1"/>
          </p:nvPr>
        </p:nvSpPr>
        <p:spPr/>
        <p:txBody>
          <a:bodyPr/>
          <a:lstStyle/>
          <a:p>
            <a:r>
              <a:rPr lang="en-US" dirty="0" smtClean="0"/>
              <a:t>Investigate </a:t>
            </a:r>
            <a:r>
              <a:rPr lang="en-US" dirty="0"/>
              <a:t>the possibility of </a:t>
            </a:r>
            <a:r>
              <a:rPr lang="en-US" dirty="0">
                <a:solidFill>
                  <a:srgbClr val="0000FF"/>
                </a:solidFill>
              </a:rPr>
              <a:t>moving other bits out of tag store</a:t>
            </a:r>
            <a:r>
              <a:rPr lang="en-US" dirty="0"/>
              <a:t>, such as cache coherency bits or even ECC bits.</a:t>
            </a:r>
          </a:p>
          <a:p>
            <a:endParaRPr lang="en-US" dirty="0"/>
          </a:p>
          <a:p>
            <a:r>
              <a:rPr lang="en-US" dirty="0" smtClean="0"/>
              <a:t>Try </a:t>
            </a:r>
            <a:r>
              <a:rPr lang="en-US" dirty="0"/>
              <a:t>if </a:t>
            </a:r>
            <a:r>
              <a:rPr lang="en-US" dirty="0">
                <a:solidFill>
                  <a:srgbClr val="0000FF"/>
                </a:solidFill>
              </a:rPr>
              <a:t>DRAM-oriented cache structure works better</a:t>
            </a:r>
            <a:r>
              <a:rPr lang="en-US" dirty="0"/>
              <a:t>, not just dirty bits. We can have smaller α and a vector to manage cache lines by DRAM row tag address.</a:t>
            </a:r>
          </a:p>
          <a:p>
            <a:endParaRPr lang="en-US" dirty="0"/>
          </a:p>
          <a:p>
            <a:r>
              <a:rPr lang="en-US" dirty="0" smtClean="0"/>
              <a:t>Evaluate </a:t>
            </a:r>
            <a:r>
              <a:rPr lang="en-US" dirty="0"/>
              <a:t>the </a:t>
            </a:r>
            <a:r>
              <a:rPr lang="en-US" dirty="0">
                <a:solidFill>
                  <a:srgbClr val="0000FF"/>
                </a:solidFill>
              </a:rPr>
              <a:t>density of DRAM rows </a:t>
            </a:r>
            <a:r>
              <a:rPr lang="en-US" dirty="0"/>
              <a:t>in cache for various workloads. Also evaluate DBI with </a:t>
            </a:r>
            <a:r>
              <a:rPr lang="en-US" dirty="0">
                <a:solidFill>
                  <a:srgbClr val="0000FF"/>
                </a:solidFill>
              </a:rPr>
              <a:t>different memory hierarchies</a:t>
            </a:r>
            <a:r>
              <a:rPr lang="en-US" dirty="0"/>
              <a:t> to show whether it can be applied to different systems.</a:t>
            </a:r>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21</a:t>
            </a:fld>
            <a:endParaRPr lang="zh-TW" altLang="en-US"/>
          </a:p>
        </p:txBody>
      </p:sp>
    </p:spTree>
    <p:extLst>
      <p:ext uri="{BB962C8B-B14F-4D97-AF65-F5344CB8AC3E}">
        <p14:creationId xmlns:p14="http://schemas.microsoft.com/office/powerpoint/2010/main" val="3240620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to Discuss (2/3)</a:t>
            </a:r>
            <a:endParaRPr lang="en-US" dirty="0"/>
          </a:p>
        </p:txBody>
      </p:sp>
      <p:sp>
        <p:nvSpPr>
          <p:cNvPr id="3" name="Content Placeholder 2"/>
          <p:cNvSpPr>
            <a:spLocks noGrp="1"/>
          </p:cNvSpPr>
          <p:nvPr>
            <p:ph idx="1"/>
          </p:nvPr>
        </p:nvSpPr>
        <p:spPr/>
        <p:txBody>
          <a:bodyPr/>
          <a:lstStyle/>
          <a:p>
            <a:r>
              <a:rPr lang="en-US" dirty="0" err="1" smtClean="0">
                <a:solidFill>
                  <a:schemeClr val="bg1">
                    <a:lumMod val="50000"/>
                  </a:schemeClr>
                </a:solidFill>
              </a:rPr>
              <a:t>Seshadri</a:t>
            </a:r>
            <a:r>
              <a:rPr lang="en-US" dirty="0" smtClean="0">
                <a:solidFill>
                  <a:schemeClr val="bg1">
                    <a:lumMod val="50000"/>
                  </a:schemeClr>
                </a:solidFill>
              </a:rPr>
              <a:t> </a:t>
            </a:r>
            <a:r>
              <a:rPr lang="en-US" dirty="0">
                <a:solidFill>
                  <a:schemeClr val="bg1">
                    <a:lumMod val="50000"/>
                  </a:schemeClr>
                </a:solidFill>
              </a:rPr>
              <a:t>et al., "The Dirty-Block Index", ISCA 2014.</a:t>
            </a:r>
          </a:p>
          <a:p>
            <a:pPr lvl="1"/>
            <a:r>
              <a:rPr lang="en-US" dirty="0">
                <a:solidFill>
                  <a:schemeClr val="bg1">
                    <a:lumMod val="50000"/>
                  </a:schemeClr>
                </a:solidFill>
              </a:rPr>
              <a:t>Introducing a cache organization to achieve better performance and cost</a:t>
            </a:r>
            <a:r>
              <a:rPr lang="en-US" dirty="0" smtClean="0">
                <a:solidFill>
                  <a:schemeClr val="bg1">
                    <a:lumMod val="50000"/>
                  </a:schemeClr>
                </a:solidFill>
              </a:rPr>
              <a:t>.</a:t>
            </a:r>
          </a:p>
          <a:p>
            <a:pPr lvl="1"/>
            <a:endParaRPr lang="en-US" dirty="0" smtClean="0">
              <a:solidFill>
                <a:schemeClr val="bg1">
                  <a:lumMod val="50000"/>
                </a:schemeClr>
              </a:solidFill>
            </a:endParaRPr>
          </a:p>
          <a:p>
            <a:r>
              <a:rPr lang="en-US" dirty="0" err="1" smtClean="0">
                <a:solidFill>
                  <a:srgbClr val="0000FF"/>
                </a:solidFill>
              </a:rPr>
              <a:t>Ausavarungnirun</a:t>
            </a:r>
            <a:r>
              <a:rPr lang="en-US" dirty="0" smtClean="0">
                <a:solidFill>
                  <a:srgbClr val="0000FF"/>
                </a:solidFill>
              </a:rPr>
              <a:t> </a:t>
            </a:r>
            <a:r>
              <a:rPr lang="en-US" dirty="0">
                <a:solidFill>
                  <a:srgbClr val="0000FF"/>
                </a:solidFill>
              </a:rPr>
              <a:t>et al., "Staged Memory Scheduling: Achieving High Performance and Scalability in Heterogeneous Systems", ISCA 2012</a:t>
            </a:r>
            <a:r>
              <a:rPr lang="en-US" dirty="0" smtClean="0">
                <a:solidFill>
                  <a:srgbClr val="0000FF"/>
                </a:solidFill>
              </a:rPr>
              <a:t>.</a:t>
            </a:r>
          </a:p>
          <a:p>
            <a:pPr lvl="1"/>
            <a:r>
              <a:rPr lang="en-US" dirty="0" smtClean="0">
                <a:solidFill>
                  <a:srgbClr val="0000FF"/>
                </a:solidFill>
              </a:rPr>
              <a:t>Introducing a memory controller which is simpler and works better in heterogeneous system.</a:t>
            </a:r>
            <a:endParaRPr lang="en-US" dirty="0">
              <a:solidFill>
                <a:srgbClr val="0000FF"/>
              </a:solidFill>
            </a:endParaRPr>
          </a:p>
          <a:p>
            <a:pPr lvl="1"/>
            <a:endParaRPr lang="en-US" dirty="0">
              <a:solidFill>
                <a:srgbClr val="0000FF"/>
              </a:solidFill>
            </a:endParaRPr>
          </a:p>
          <a:p>
            <a:r>
              <a:rPr lang="en-US" dirty="0">
                <a:solidFill>
                  <a:schemeClr val="bg1">
                    <a:lumMod val="50000"/>
                  </a:schemeClr>
                </a:solidFill>
              </a:rPr>
              <a:t>Chang et al., "Improving DRAM Performance by Parallelizing Refreshes with Accesses", HPCA 2014</a:t>
            </a:r>
            <a:r>
              <a:rPr lang="en-US" dirty="0" smtClean="0">
                <a:solidFill>
                  <a:schemeClr val="bg1">
                    <a:lumMod val="50000"/>
                  </a:schemeClr>
                </a:solidFill>
              </a:rPr>
              <a:t>.</a:t>
            </a:r>
          </a:p>
          <a:p>
            <a:pPr lvl="1"/>
            <a:r>
              <a:rPr lang="en-US" dirty="0" smtClean="0">
                <a:solidFill>
                  <a:schemeClr val="bg1">
                    <a:lumMod val="50000"/>
                  </a:schemeClr>
                </a:solidFill>
              </a:rPr>
              <a:t>Introducing a few parallelism schemes for refresh commands.</a:t>
            </a:r>
            <a:endParaRPr lang="en-US" dirty="0">
              <a:solidFill>
                <a:schemeClr val="bg1">
                  <a:lumMod val="50000"/>
                </a:schemeClr>
              </a:solidFill>
            </a:endParaRPr>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22</a:t>
            </a:fld>
            <a:endParaRPr lang="zh-TW" altLang="en-US"/>
          </a:p>
        </p:txBody>
      </p:sp>
    </p:spTree>
    <p:extLst>
      <p:ext uri="{BB962C8B-B14F-4D97-AF65-F5344CB8AC3E}">
        <p14:creationId xmlns:p14="http://schemas.microsoft.com/office/powerpoint/2010/main" val="2215539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and Problem</a:t>
            </a:r>
            <a:endParaRPr lang="en-US" dirty="0"/>
          </a:p>
        </p:txBody>
      </p:sp>
      <p:sp>
        <p:nvSpPr>
          <p:cNvPr id="3" name="Content Placeholder 2"/>
          <p:cNvSpPr>
            <a:spLocks noGrp="1"/>
          </p:cNvSpPr>
          <p:nvPr>
            <p:ph idx="1"/>
          </p:nvPr>
        </p:nvSpPr>
        <p:spPr/>
        <p:txBody>
          <a:bodyPr/>
          <a:lstStyle/>
          <a:p>
            <a:r>
              <a:rPr lang="en-US" dirty="0"/>
              <a:t>In multi-core CPU-GPU systems, the </a:t>
            </a:r>
            <a:r>
              <a:rPr lang="en-US" dirty="0">
                <a:solidFill>
                  <a:srgbClr val="FF0000"/>
                </a:solidFill>
              </a:rPr>
              <a:t>memory requests from GPUs can overwhelm that from </a:t>
            </a:r>
            <a:r>
              <a:rPr lang="en-US" dirty="0" smtClean="0">
                <a:solidFill>
                  <a:srgbClr val="FF0000"/>
                </a:solidFill>
              </a:rPr>
              <a:t>CPUs</a:t>
            </a:r>
            <a:r>
              <a:rPr lang="en-US" dirty="0" smtClean="0"/>
              <a:t>.</a:t>
            </a:r>
          </a:p>
          <a:p>
            <a:pPr lvl="1"/>
            <a:r>
              <a:rPr lang="en-US" dirty="0" smtClean="0"/>
              <a:t>The nature of GPU makes it be able to issue much more outstanding requests than CPU</a:t>
            </a:r>
          </a:p>
          <a:p>
            <a:pPr lvl="1"/>
            <a:r>
              <a:rPr lang="en-US" dirty="0"/>
              <a:t>GPU is </a:t>
            </a:r>
            <a:r>
              <a:rPr lang="en-US" dirty="0">
                <a:solidFill>
                  <a:srgbClr val="FF0000"/>
                </a:solidFill>
              </a:rPr>
              <a:t>much more (4x-20x) memory-intensive</a:t>
            </a:r>
            <a:r>
              <a:rPr lang="en-US" dirty="0"/>
              <a:t> than CPU</a:t>
            </a:r>
            <a:endParaRPr lang="en-US" dirty="0" smtClean="0"/>
          </a:p>
          <a:p>
            <a:pPr lvl="1"/>
            <a:endParaRPr lang="en-US" dirty="0"/>
          </a:p>
          <a:p>
            <a:r>
              <a:rPr lang="en-US" dirty="0"/>
              <a:t>The memory controller with centralized request buffer will become </a:t>
            </a:r>
            <a:r>
              <a:rPr lang="en-US" dirty="0">
                <a:solidFill>
                  <a:srgbClr val="FF0000"/>
                </a:solidFill>
              </a:rPr>
              <a:t>very complex and costly for such system</a:t>
            </a:r>
            <a:r>
              <a:rPr lang="en-US" dirty="0"/>
              <a:t>.</a:t>
            </a:r>
          </a:p>
          <a:p>
            <a:pPr lvl="1"/>
            <a:r>
              <a:rPr lang="en-US" dirty="0" smtClean="0"/>
              <a:t>Unless it has a lot of buffer, it can’t see enough pending requests from CPUs as buffers are overwhelmed by those from GPU</a:t>
            </a:r>
          </a:p>
          <a:p>
            <a:pPr lvl="1"/>
            <a:r>
              <a:rPr lang="en-US" dirty="0" smtClean="0"/>
              <a:t>But a lot of buffer can make the design very complicated</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23</a:t>
            </a:fld>
            <a:endParaRPr lang="zh-TW" altLang="en-US"/>
          </a:p>
        </p:txBody>
      </p:sp>
    </p:spTree>
    <p:extLst>
      <p:ext uri="{BB962C8B-B14F-4D97-AF65-F5344CB8AC3E}">
        <p14:creationId xmlns:p14="http://schemas.microsoft.com/office/powerpoint/2010/main" val="41282287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Memory Scheduling Schemes</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0000FF"/>
                </a:solidFill>
              </a:rPr>
              <a:t>FR-FCFS (First ready, First Come First Serve) </a:t>
            </a:r>
            <a:r>
              <a:rPr lang="en-US" dirty="0">
                <a:solidFill>
                  <a:schemeClr val="accent2"/>
                </a:solidFill>
              </a:rPr>
              <a:t>[</a:t>
            </a:r>
            <a:r>
              <a:rPr lang="en-US" dirty="0" err="1">
                <a:solidFill>
                  <a:schemeClr val="accent2"/>
                </a:solidFill>
              </a:rPr>
              <a:t>Rixner</a:t>
            </a:r>
            <a:r>
              <a:rPr lang="en-US" dirty="0">
                <a:solidFill>
                  <a:schemeClr val="accent2"/>
                </a:solidFill>
              </a:rPr>
              <a:t>+, ISCA’00]</a:t>
            </a:r>
            <a:endParaRPr lang="en-US" dirty="0" smtClean="0">
              <a:solidFill>
                <a:srgbClr val="0000FF"/>
              </a:solidFill>
            </a:endParaRPr>
          </a:p>
          <a:p>
            <a:pPr lvl="1"/>
            <a:r>
              <a:rPr lang="en-US" dirty="0" smtClean="0"/>
              <a:t>Totally memory throughput driven</a:t>
            </a:r>
          </a:p>
          <a:p>
            <a:pPr lvl="1"/>
            <a:r>
              <a:rPr lang="en-US" dirty="0" smtClean="0"/>
              <a:t>Can lead to serious fairness problem</a:t>
            </a:r>
            <a:endParaRPr lang="en-US" dirty="0"/>
          </a:p>
          <a:p>
            <a:r>
              <a:rPr lang="en-US" dirty="0" smtClean="0">
                <a:solidFill>
                  <a:srgbClr val="0000FF"/>
                </a:solidFill>
              </a:rPr>
              <a:t>PAR-BS (Parallelism-aware Batch Scheduling) </a:t>
            </a:r>
            <a:r>
              <a:rPr lang="en-US" dirty="0">
                <a:solidFill>
                  <a:schemeClr val="accent2"/>
                </a:solidFill>
              </a:rPr>
              <a:t>[</a:t>
            </a:r>
            <a:r>
              <a:rPr lang="en-US" dirty="0" err="1">
                <a:solidFill>
                  <a:schemeClr val="accent2"/>
                </a:solidFill>
              </a:rPr>
              <a:t>Mutlu</a:t>
            </a:r>
            <a:r>
              <a:rPr lang="en-US" dirty="0">
                <a:solidFill>
                  <a:schemeClr val="accent2"/>
                </a:solidFill>
              </a:rPr>
              <a:t> and </a:t>
            </a:r>
            <a:r>
              <a:rPr lang="en-US" dirty="0" err="1">
                <a:solidFill>
                  <a:schemeClr val="accent2"/>
                </a:solidFill>
              </a:rPr>
              <a:t>Moscibroda</a:t>
            </a:r>
            <a:r>
              <a:rPr lang="en-US" dirty="0">
                <a:solidFill>
                  <a:schemeClr val="accent2"/>
                </a:solidFill>
              </a:rPr>
              <a:t>, MICRO’07]</a:t>
            </a:r>
            <a:endParaRPr lang="en-US" dirty="0" smtClean="0">
              <a:solidFill>
                <a:srgbClr val="0000FF"/>
              </a:solidFill>
            </a:endParaRPr>
          </a:p>
          <a:p>
            <a:pPr lvl="1"/>
            <a:r>
              <a:rPr lang="en-US" dirty="0" smtClean="0"/>
              <a:t>Batches request based on arrival time, oldest first.</a:t>
            </a:r>
          </a:p>
          <a:p>
            <a:pPr lvl="1"/>
            <a:r>
              <a:rPr lang="en-US" dirty="0" smtClean="0"/>
              <a:t>Minimize fairness issue </a:t>
            </a:r>
          </a:p>
          <a:p>
            <a:r>
              <a:rPr lang="en-US" dirty="0">
                <a:solidFill>
                  <a:srgbClr val="0000FF"/>
                </a:solidFill>
              </a:rPr>
              <a:t>ATLAS (Adaptive per-Thread Least- Attained-Service memory </a:t>
            </a:r>
            <a:r>
              <a:rPr lang="en-US" dirty="0" smtClean="0">
                <a:solidFill>
                  <a:srgbClr val="0000FF"/>
                </a:solidFill>
              </a:rPr>
              <a:t>scheduling)</a:t>
            </a:r>
            <a:r>
              <a:rPr lang="en-US" dirty="0" smtClean="0"/>
              <a:t> </a:t>
            </a:r>
            <a:r>
              <a:rPr lang="en-US" dirty="0">
                <a:solidFill>
                  <a:schemeClr val="accent2"/>
                </a:solidFill>
              </a:rPr>
              <a:t>[Kim+, HPCA’10]</a:t>
            </a:r>
          </a:p>
          <a:p>
            <a:pPr lvl="1"/>
            <a:r>
              <a:rPr lang="en-US" dirty="0" smtClean="0"/>
              <a:t>Prioritize applications with least memory service. But high memory intensity application can be slowed down significantly.</a:t>
            </a:r>
          </a:p>
          <a:p>
            <a:r>
              <a:rPr lang="en-US" dirty="0" smtClean="0">
                <a:solidFill>
                  <a:srgbClr val="0000FF"/>
                </a:solidFill>
              </a:rPr>
              <a:t>TCM (Thread Cluster Memory Scheduling) </a:t>
            </a:r>
            <a:r>
              <a:rPr lang="en-US" dirty="0">
                <a:solidFill>
                  <a:schemeClr val="accent2"/>
                </a:solidFill>
              </a:rPr>
              <a:t>[Kim+, MICRO’10]</a:t>
            </a:r>
            <a:endParaRPr lang="en-US" dirty="0"/>
          </a:p>
          <a:p>
            <a:pPr lvl="1"/>
            <a:r>
              <a:rPr lang="en-US" dirty="0" smtClean="0"/>
              <a:t>Cluster threads into high or low memory-intensity buckets and apply different approaches</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24</a:t>
            </a:fld>
            <a:endParaRPr lang="zh-TW" altLang="en-US"/>
          </a:p>
        </p:txBody>
      </p:sp>
      <p:sp>
        <p:nvSpPr>
          <p:cNvPr id="5" name="TextBox 4"/>
          <p:cNvSpPr txBox="1"/>
          <p:nvPr/>
        </p:nvSpPr>
        <p:spPr>
          <a:xfrm rot="20250539">
            <a:off x="904872" y="3041468"/>
            <a:ext cx="10046413"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smtClean="0"/>
              <a:t>Most schemes need certain visibility to requests from all applications to be effective</a:t>
            </a:r>
            <a:endParaRPr lang="en-US" sz="3200" dirty="0"/>
          </a:p>
        </p:txBody>
      </p:sp>
    </p:spTree>
    <p:extLst>
      <p:ext uri="{BB962C8B-B14F-4D97-AF65-F5344CB8AC3E}">
        <p14:creationId xmlns:p14="http://schemas.microsoft.com/office/powerpoint/2010/main" val="42907958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heckerboard(across)">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ontent Placeholder 73"/>
          <p:cNvSpPr>
            <a:spLocks noGrp="1"/>
          </p:cNvSpPr>
          <p:nvPr>
            <p:ph idx="1"/>
          </p:nvPr>
        </p:nvSpPr>
        <p:spPr>
          <a:xfrm>
            <a:off x="304800" y="908720"/>
            <a:ext cx="11480800" cy="5339680"/>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pPr marL="0" indent="0">
              <a:buNone/>
            </a:pPr>
            <a:endParaRPr lang="en-US" dirty="0"/>
          </a:p>
          <a:p>
            <a:r>
              <a:rPr lang="en-US" dirty="0" smtClean="0"/>
              <a:t>GPU occupies a significant portion of the request buffers</a:t>
            </a:r>
          </a:p>
          <a:p>
            <a:pPr lvl="1"/>
            <a:r>
              <a:rPr lang="en-US" dirty="0" smtClean="0"/>
              <a:t>Limits </a:t>
            </a:r>
            <a:r>
              <a:rPr lang="en-US" dirty="0"/>
              <a:t>the MC’s visibility of the </a:t>
            </a:r>
            <a:r>
              <a:rPr lang="en-US" dirty="0" smtClean="0"/>
              <a:t>CPU applications</a:t>
            </a:r>
            <a:r>
              <a:rPr lang="en-US" dirty="0"/>
              <a:t>’ differing memory </a:t>
            </a:r>
            <a:r>
              <a:rPr lang="en-US" dirty="0" smtClean="0"/>
              <a:t>behavior </a:t>
            </a:r>
            <a:r>
              <a:rPr lang="en-US" dirty="0" smtClean="0">
                <a:sym typeface="Wingdings" pitchFamily="2" charset="2"/>
              </a:rPr>
              <a:t> can lead to a </a:t>
            </a:r>
            <a:r>
              <a:rPr lang="en-US" dirty="0" smtClean="0">
                <a:solidFill>
                  <a:srgbClr val="FF0000"/>
                </a:solidFill>
                <a:sym typeface="Wingdings" pitchFamily="2" charset="2"/>
              </a:rPr>
              <a:t>poor scheduling decision</a:t>
            </a:r>
            <a:endParaRPr lang="en-US" dirty="0">
              <a:solidFill>
                <a:srgbClr val="FF0000"/>
              </a:solidFill>
            </a:endParaRPr>
          </a:p>
        </p:txBody>
      </p:sp>
      <p:sp>
        <p:nvSpPr>
          <p:cNvPr id="2" name="Title 1"/>
          <p:cNvSpPr>
            <a:spLocks noGrp="1"/>
          </p:cNvSpPr>
          <p:nvPr>
            <p:ph type="title"/>
          </p:nvPr>
        </p:nvSpPr>
        <p:spPr/>
        <p:txBody>
          <a:bodyPr/>
          <a:lstStyle/>
          <a:p>
            <a:r>
              <a:rPr lang="en-US" dirty="0" smtClean="0"/>
              <a:t>Introducing the GPU into the </a:t>
            </a:r>
            <a:r>
              <a:rPr lang="en-US" dirty="0" smtClean="0"/>
              <a:t>System (</a:t>
            </a:r>
            <a:r>
              <a:rPr lang="en-US" dirty="0" err="1" smtClean="0"/>
              <a:t>Rachata’s</a:t>
            </a:r>
            <a:r>
              <a:rPr lang="en-US" dirty="0" smtClean="0"/>
              <a:t> slide)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25</a:t>
            </a:fld>
            <a:endParaRPr lang="en-US" altLang="en-US"/>
          </a:p>
        </p:txBody>
      </p:sp>
      <p:sp>
        <p:nvSpPr>
          <p:cNvPr id="25" name="Rectangle 24"/>
          <p:cNvSpPr/>
          <p:nvPr/>
        </p:nvSpPr>
        <p:spPr>
          <a:xfrm>
            <a:off x="1007437" y="1916832"/>
            <a:ext cx="10177131" cy="122413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07443" y="3140968"/>
            <a:ext cx="10177129" cy="523220"/>
          </a:xfrm>
          <a:prstGeom prst="rect">
            <a:avLst/>
          </a:prstGeom>
          <a:solidFill>
            <a:schemeClr val="tx2">
              <a:lumMod val="60000"/>
              <a:lumOff val="40000"/>
            </a:schemeClr>
          </a:solidFill>
          <a:ln w="38100">
            <a:solidFill>
              <a:schemeClr val="tx1"/>
            </a:solidFill>
          </a:ln>
        </p:spPr>
        <p:txBody>
          <a:bodyPr wrap="square" rtlCol="0">
            <a:spAutoFit/>
          </a:bodyPr>
          <a:lstStyle/>
          <a:p>
            <a:pPr algn="ctr"/>
            <a:r>
              <a:rPr lang="en-US" sz="2800" dirty="0" smtClean="0"/>
              <a:t>Memory Scheduler</a:t>
            </a:r>
            <a:endParaRPr lang="en-US" sz="2800" dirty="0"/>
          </a:p>
        </p:txBody>
      </p:sp>
      <p:sp>
        <p:nvSpPr>
          <p:cNvPr id="27" name="TextBox 26"/>
          <p:cNvSpPr txBox="1"/>
          <p:nvPr/>
        </p:nvSpPr>
        <p:spPr>
          <a:xfrm>
            <a:off x="1487489" y="908733"/>
            <a:ext cx="1466971" cy="461665"/>
          </a:xfrm>
          <a:prstGeom prst="rect">
            <a:avLst/>
          </a:prstGeom>
          <a:noFill/>
        </p:spPr>
        <p:txBody>
          <a:bodyPr wrap="square" rtlCol="0">
            <a:spAutoFit/>
          </a:bodyPr>
          <a:lstStyle/>
          <a:p>
            <a:r>
              <a:rPr lang="en-US" sz="2400" dirty="0" smtClean="0">
                <a:solidFill>
                  <a:srgbClr val="CC9900"/>
                </a:solidFill>
              </a:rPr>
              <a:t>Core 1</a:t>
            </a:r>
            <a:endParaRPr lang="en-US" sz="2400" dirty="0">
              <a:solidFill>
                <a:srgbClr val="CC9900"/>
              </a:solidFill>
            </a:endParaRPr>
          </a:p>
        </p:txBody>
      </p:sp>
      <p:sp>
        <p:nvSpPr>
          <p:cNvPr id="28" name="TextBox 27"/>
          <p:cNvSpPr txBox="1"/>
          <p:nvPr/>
        </p:nvSpPr>
        <p:spPr>
          <a:xfrm>
            <a:off x="3462773" y="908733"/>
            <a:ext cx="1466971" cy="461665"/>
          </a:xfrm>
          <a:prstGeom prst="rect">
            <a:avLst/>
          </a:prstGeom>
          <a:noFill/>
        </p:spPr>
        <p:txBody>
          <a:bodyPr wrap="square" rtlCol="0">
            <a:spAutoFit/>
          </a:bodyPr>
          <a:lstStyle/>
          <a:p>
            <a:r>
              <a:rPr lang="en-US" sz="2400" dirty="0" smtClean="0">
                <a:solidFill>
                  <a:srgbClr val="0000FF"/>
                </a:solidFill>
              </a:rPr>
              <a:t>Core 2</a:t>
            </a:r>
            <a:endParaRPr lang="en-US" sz="2400" dirty="0">
              <a:solidFill>
                <a:srgbClr val="0000FF"/>
              </a:solidFill>
            </a:endParaRPr>
          </a:p>
        </p:txBody>
      </p:sp>
      <p:sp>
        <p:nvSpPr>
          <p:cNvPr id="29" name="TextBox 28"/>
          <p:cNvSpPr txBox="1"/>
          <p:nvPr/>
        </p:nvSpPr>
        <p:spPr>
          <a:xfrm>
            <a:off x="5438057" y="908733"/>
            <a:ext cx="1466971" cy="461665"/>
          </a:xfrm>
          <a:prstGeom prst="rect">
            <a:avLst/>
          </a:prstGeom>
          <a:noFill/>
        </p:spPr>
        <p:txBody>
          <a:bodyPr wrap="square" rtlCol="0">
            <a:spAutoFit/>
          </a:bodyPr>
          <a:lstStyle/>
          <a:p>
            <a:r>
              <a:rPr lang="en-US" sz="2400" dirty="0" smtClean="0">
                <a:solidFill>
                  <a:srgbClr val="FF0000"/>
                </a:solidFill>
              </a:rPr>
              <a:t>Core 3</a:t>
            </a:r>
            <a:endParaRPr lang="en-US" sz="2400" dirty="0">
              <a:solidFill>
                <a:srgbClr val="FF0000"/>
              </a:solidFill>
            </a:endParaRPr>
          </a:p>
        </p:txBody>
      </p:sp>
      <p:sp>
        <p:nvSpPr>
          <p:cNvPr id="30" name="TextBox 29"/>
          <p:cNvSpPr txBox="1"/>
          <p:nvPr/>
        </p:nvSpPr>
        <p:spPr>
          <a:xfrm>
            <a:off x="7323553" y="908733"/>
            <a:ext cx="1466971" cy="461665"/>
          </a:xfrm>
          <a:prstGeom prst="rect">
            <a:avLst/>
          </a:prstGeom>
          <a:noFill/>
        </p:spPr>
        <p:txBody>
          <a:bodyPr wrap="square" rtlCol="0">
            <a:spAutoFit/>
          </a:bodyPr>
          <a:lstStyle/>
          <a:p>
            <a:r>
              <a:rPr lang="en-US" sz="2400" dirty="0" smtClean="0">
                <a:solidFill>
                  <a:schemeClr val="accent2">
                    <a:lumMod val="75000"/>
                  </a:schemeClr>
                </a:solidFill>
              </a:rPr>
              <a:t>Core 4</a:t>
            </a:r>
            <a:endParaRPr lang="en-US" sz="2400" dirty="0">
              <a:solidFill>
                <a:schemeClr val="accent2">
                  <a:lumMod val="75000"/>
                </a:schemeClr>
              </a:solidFill>
            </a:endParaRPr>
          </a:p>
        </p:txBody>
      </p:sp>
      <p:sp>
        <p:nvSpPr>
          <p:cNvPr id="31" name="Down Arrow 30"/>
          <p:cNvSpPr/>
          <p:nvPr/>
        </p:nvSpPr>
        <p:spPr>
          <a:xfrm>
            <a:off x="1973767" y="1412776"/>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3989991" y="1412776"/>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5910204" y="1412776"/>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7830417" y="1412776"/>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4959929" y="3861048"/>
            <a:ext cx="1719539"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503712" y="4283804"/>
            <a:ext cx="4608512" cy="369332"/>
          </a:xfrm>
          <a:prstGeom prst="rect">
            <a:avLst/>
          </a:prstGeom>
          <a:noFill/>
        </p:spPr>
        <p:txBody>
          <a:bodyPr wrap="square" rtlCol="0">
            <a:spAutoFit/>
          </a:bodyPr>
          <a:lstStyle/>
          <a:p>
            <a:pPr algn="ctr"/>
            <a:r>
              <a:rPr lang="en-US" dirty="0" smtClean="0"/>
              <a:t>To DRAM</a:t>
            </a:r>
            <a:endParaRPr lang="en-US" dirty="0"/>
          </a:p>
        </p:txBody>
      </p:sp>
      <p:sp>
        <p:nvSpPr>
          <p:cNvPr id="37" name="Rectangle 36"/>
          <p:cNvSpPr/>
          <p:nvPr/>
        </p:nvSpPr>
        <p:spPr>
          <a:xfrm>
            <a:off x="1103445" y="19888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103445" y="234888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03445" y="270892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351585" y="19888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351585" y="234888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351585" y="270892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599725" y="19888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599725" y="234888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599725" y="270892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847861" y="19888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847861" y="234888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847861" y="270892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096001" y="19888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096001" y="234888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096001" y="270892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344138" y="19888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344138" y="234888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344138" y="270892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592277" y="19888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8592277" y="234888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8592277" y="270892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840417" y="19888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9840417" y="234888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840417" y="270892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1103445" y="1988840"/>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67" name="TextBox 66"/>
          <p:cNvSpPr txBox="1"/>
          <p:nvPr/>
        </p:nvSpPr>
        <p:spPr>
          <a:xfrm>
            <a:off x="6096001" y="1988840"/>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74" name="TextBox 73"/>
          <p:cNvSpPr txBox="1"/>
          <p:nvPr/>
        </p:nvSpPr>
        <p:spPr>
          <a:xfrm>
            <a:off x="9137353" y="984933"/>
            <a:ext cx="1466971" cy="461665"/>
          </a:xfrm>
          <a:prstGeom prst="rect">
            <a:avLst/>
          </a:prstGeom>
          <a:solidFill>
            <a:srgbClr val="A61A9F"/>
          </a:solidFill>
          <a:ln>
            <a:solidFill>
              <a:schemeClr val="tx1"/>
            </a:solidFill>
          </a:ln>
        </p:spPr>
        <p:txBody>
          <a:bodyPr wrap="square" rtlCol="0">
            <a:spAutoFit/>
          </a:bodyPr>
          <a:lstStyle/>
          <a:p>
            <a:pPr algn="ctr"/>
            <a:r>
              <a:rPr lang="en-US" sz="2400" dirty="0" smtClean="0">
                <a:solidFill>
                  <a:schemeClr val="bg1"/>
                </a:solidFill>
              </a:rPr>
              <a:t>GPU</a:t>
            </a:r>
            <a:endParaRPr lang="en-US" sz="2400" dirty="0">
              <a:solidFill>
                <a:schemeClr val="bg1"/>
              </a:solidFill>
            </a:endParaRPr>
          </a:p>
        </p:txBody>
      </p:sp>
      <p:sp>
        <p:nvSpPr>
          <p:cNvPr id="75" name="Down Arrow 74"/>
          <p:cNvSpPr/>
          <p:nvPr/>
        </p:nvSpPr>
        <p:spPr>
          <a:xfrm>
            <a:off x="9648395" y="1412776"/>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2351585" y="198884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77" name="TextBox 76"/>
          <p:cNvSpPr txBox="1"/>
          <p:nvPr/>
        </p:nvSpPr>
        <p:spPr>
          <a:xfrm>
            <a:off x="3599725" y="198884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78" name="TextBox 77"/>
          <p:cNvSpPr txBox="1"/>
          <p:nvPr/>
        </p:nvSpPr>
        <p:spPr>
          <a:xfrm>
            <a:off x="4847861" y="1988840"/>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86" name="TextBox 85"/>
          <p:cNvSpPr txBox="1"/>
          <p:nvPr/>
        </p:nvSpPr>
        <p:spPr>
          <a:xfrm>
            <a:off x="7344138" y="198884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87" name="TextBox 86"/>
          <p:cNvSpPr txBox="1"/>
          <p:nvPr/>
        </p:nvSpPr>
        <p:spPr>
          <a:xfrm>
            <a:off x="8592277" y="198884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88" name="TextBox 87"/>
          <p:cNvSpPr txBox="1"/>
          <p:nvPr/>
        </p:nvSpPr>
        <p:spPr>
          <a:xfrm>
            <a:off x="9840417" y="198884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72" name="TextBox 71"/>
          <p:cNvSpPr txBox="1"/>
          <p:nvPr/>
        </p:nvSpPr>
        <p:spPr>
          <a:xfrm>
            <a:off x="3599725" y="1986691"/>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65" name="TextBox 64"/>
          <p:cNvSpPr txBox="1"/>
          <p:nvPr/>
        </p:nvSpPr>
        <p:spPr>
          <a:xfrm>
            <a:off x="1103445" y="2699628"/>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79" name="TextBox 78"/>
          <p:cNvSpPr txBox="1"/>
          <p:nvPr/>
        </p:nvSpPr>
        <p:spPr>
          <a:xfrm>
            <a:off x="4847861" y="269962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80" name="TextBox 79"/>
          <p:cNvSpPr txBox="1"/>
          <p:nvPr/>
        </p:nvSpPr>
        <p:spPr>
          <a:xfrm>
            <a:off x="3599725" y="269939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81" name="TextBox 80"/>
          <p:cNvSpPr txBox="1"/>
          <p:nvPr/>
        </p:nvSpPr>
        <p:spPr>
          <a:xfrm>
            <a:off x="2351585" y="269962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85" name="TextBox 84"/>
          <p:cNvSpPr txBox="1"/>
          <p:nvPr/>
        </p:nvSpPr>
        <p:spPr>
          <a:xfrm>
            <a:off x="7344138" y="269962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90" name="TextBox 89"/>
          <p:cNvSpPr txBox="1"/>
          <p:nvPr/>
        </p:nvSpPr>
        <p:spPr>
          <a:xfrm>
            <a:off x="8592277" y="269962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91" name="TextBox 90"/>
          <p:cNvSpPr txBox="1"/>
          <p:nvPr/>
        </p:nvSpPr>
        <p:spPr>
          <a:xfrm>
            <a:off x="9840417" y="269962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64" name="TextBox 63"/>
          <p:cNvSpPr txBox="1"/>
          <p:nvPr/>
        </p:nvSpPr>
        <p:spPr>
          <a:xfrm>
            <a:off x="2351585" y="2339588"/>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66" name="TextBox 65"/>
          <p:cNvSpPr txBox="1"/>
          <p:nvPr/>
        </p:nvSpPr>
        <p:spPr>
          <a:xfrm>
            <a:off x="4847861" y="233958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69" name="TextBox 68"/>
          <p:cNvSpPr txBox="1"/>
          <p:nvPr/>
        </p:nvSpPr>
        <p:spPr>
          <a:xfrm>
            <a:off x="3599725" y="2339588"/>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70" name="TextBox 69"/>
          <p:cNvSpPr txBox="1"/>
          <p:nvPr/>
        </p:nvSpPr>
        <p:spPr>
          <a:xfrm>
            <a:off x="7344138" y="2344351"/>
            <a:ext cx="1248139" cy="369332"/>
          </a:xfrm>
          <a:prstGeom prst="rect">
            <a:avLst/>
          </a:prstGeom>
          <a:solidFill>
            <a:srgbClr val="FF5050"/>
          </a:solidFill>
          <a:ln w="22225">
            <a:solidFill>
              <a:schemeClr val="tx1"/>
            </a:solidFill>
          </a:ln>
        </p:spPr>
        <p:txBody>
          <a:bodyPr wrap="square" rtlCol="0">
            <a:spAutoFit/>
          </a:bodyPr>
          <a:lstStyle/>
          <a:p>
            <a:pPr algn="ctr"/>
            <a:r>
              <a:rPr lang="en-US" dirty="0" err="1" smtClean="0"/>
              <a:t>Req</a:t>
            </a:r>
            <a:endParaRPr lang="en-US" dirty="0"/>
          </a:p>
        </p:txBody>
      </p:sp>
      <p:sp>
        <p:nvSpPr>
          <p:cNvPr id="71" name="TextBox 70"/>
          <p:cNvSpPr txBox="1"/>
          <p:nvPr/>
        </p:nvSpPr>
        <p:spPr>
          <a:xfrm>
            <a:off x="9840417" y="2344351"/>
            <a:ext cx="1248139" cy="369332"/>
          </a:xfrm>
          <a:prstGeom prst="rect">
            <a:avLst/>
          </a:prstGeom>
          <a:solidFill>
            <a:schemeClr val="tx2">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82" name="TextBox 81"/>
          <p:cNvSpPr txBox="1"/>
          <p:nvPr/>
        </p:nvSpPr>
        <p:spPr>
          <a:xfrm>
            <a:off x="1103445" y="2341736"/>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89" name="TextBox 88"/>
          <p:cNvSpPr txBox="1"/>
          <p:nvPr/>
        </p:nvSpPr>
        <p:spPr>
          <a:xfrm>
            <a:off x="8592277" y="2345543"/>
            <a:ext cx="1248139" cy="367919"/>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84" name="TextBox 83"/>
          <p:cNvSpPr txBox="1"/>
          <p:nvPr/>
        </p:nvSpPr>
        <p:spPr>
          <a:xfrm>
            <a:off x="6096001" y="270271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83" name="TextBox 82"/>
          <p:cNvSpPr txBox="1"/>
          <p:nvPr/>
        </p:nvSpPr>
        <p:spPr>
          <a:xfrm>
            <a:off x="6096001" y="2340770"/>
            <a:ext cx="1248139" cy="369094"/>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Tree>
    <p:extLst>
      <p:ext uri="{BB962C8B-B14F-4D97-AF65-F5344CB8AC3E}">
        <p14:creationId xmlns:p14="http://schemas.microsoft.com/office/powerpoint/2010/main" val="41555732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42" presetClass="path" presetSubtype="0" accel="50000" decel="50000" fill="hold" grpId="0" nodeType="withEffect">
                                  <p:stCondLst>
                                    <p:cond delay="0"/>
                                  </p:stCondLst>
                                  <p:childTnLst>
                                    <p:animMotion origin="layout" path="M 0.03541 -0.13185 L 3.33333E-6 1.76729E-6 " pathEditMode="relative" rAng="0" ptsTypes="AA">
                                      <p:cBhvr>
                                        <p:cTn id="14" dur="1000" fill="hold"/>
                                        <p:tgtEl>
                                          <p:spTgt spid="63"/>
                                        </p:tgtEl>
                                        <p:attrNameLst>
                                          <p:attrName>ppt_x</p:attrName>
                                          <p:attrName>ppt_y</p:attrName>
                                        </p:attrNameLst>
                                      </p:cBhvr>
                                      <p:rCtr x="-1771" y="6593"/>
                                    </p:animMotion>
                                  </p:childTnLst>
                                </p:cTn>
                              </p:par>
                              <p:par>
                                <p:cTn id="15" presetID="1" presetClass="entr" presetSubtype="0" fill="hold" grpId="1"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42" presetClass="path" presetSubtype="0" accel="50000" decel="50000" fill="hold" grpId="0" nodeType="withEffect">
                                  <p:stCondLst>
                                    <p:cond delay="0"/>
                                  </p:stCondLst>
                                  <p:childTnLst>
                                    <p:animMotion origin="layout" path="M 0.09843 -0.19338 L 2.77778E-6 -1.38793E-7 " pathEditMode="relative" rAng="0" ptsTypes="AA">
                                      <p:cBhvr>
                                        <p:cTn id="18" dur="1000" fill="hold"/>
                                        <p:tgtEl>
                                          <p:spTgt spid="64"/>
                                        </p:tgtEl>
                                        <p:attrNameLst>
                                          <p:attrName>ppt_x</p:attrName>
                                          <p:attrName>ppt_y</p:attrName>
                                        </p:attrNameLst>
                                      </p:cBhvr>
                                      <p:rCtr x="-4931" y="9669"/>
                                    </p:animMotion>
                                  </p:childTnLst>
                                </p:cTn>
                              </p:par>
                              <p:par>
                                <p:cTn id="19" presetID="1" presetClass="entr" presetSubtype="0" fill="hold" grpId="1"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42" presetClass="path" presetSubtype="0" accel="50000" decel="50000" fill="hold" grpId="0" nodeType="withEffect">
                                  <p:stCondLst>
                                    <p:cond delay="0"/>
                                  </p:stCondLst>
                                  <p:childTnLst>
                                    <p:animMotion origin="layout" path="M 0.35053 -0.16204 L -4.72222E-6 4.44444E-6 " pathEditMode="relative" rAng="0" ptsTypes="AA">
                                      <p:cBhvr>
                                        <p:cTn id="30" dur="1000" fill="hold"/>
                                        <p:tgtEl>
                                          <p:spTgt spid="66"/>
                                        </p:tgtEl>
                                        <p:attrNameLst>
                                          <p:attrName>ppt_x</p:attrName>
                                          <p:attrName>ppt_y</p:attrName>
                                        </p:attrNameLst>
                                      </p:cBhvr>
                                      <p:rCtr x="-17535" y="8102"/>
                                    </p:animMotion>
                                  </p:childTnLst>
                                </p:cTn>
                              </p:par>
                              <p:par>
                                <p:cTn id="31" presetID="42" presetClass="path" presetSubtype="0" accel="50000" decel="50000" fill="hold" grpId="0" nodeType="withEffect">
                                  <p:stCondLst>
                                    <p:cond delay="0"/>
                                  </p:stCondLst>
                                  <p:childTnLst>
                                    <p:animMotion origin="layout" path="M -0.16128 -0.18297 L -2.22222E-6 -1.38793E-7 " pathEditMode="relative" rAng="0" ptsTypes="AA">
                                      <p:cBhvr>
                                        <p:cTn id="32" dur="1000" fill="hold"/>
                                        <p:tgtEl>
                                          <p:spTgt spid="70"/>
                                        </p:tgtEl>
                                        <p:attrNameLst>
                                          <p:attrName>ppt_x</p:attrName>
                                          <p:attrName>ppt_y</p:attrName>
                                        </p:attrNameLst>
                                      </p:cBhvr>
                                      <p:rCtr x="8056" y="9137"/>
                                    </p:animMotion>
                                  </p:childTnLst>
                                </p:cTn>
                              </p:par>
                              <p:par>
                                <p:cTn id="33" presetID="42" presetClass="path" presetSubtype="0" accel="50000" decel="50000" fill="hold" grpId="0" nodeType="withEffect">
                                  <p:stCondLst>
                                    <p:cond delay="0"/>
                                  </p:stCondLst>
                                  <p:childTnLst>
                                    <p:animMotion origin="layout" path="M -0.20868 -0.18297 L -3.33333E-6 -1.38793E-7 " pathEditMode="relative" rAng="0" ptsTypes="AA">
                                      <p:cBhvr>
                                        <p:cTn id="34" dur="1000" fill="hold"/>
                                        <p:tgtEl>
                                          <p:spTgt spid="71"/>
                                        </p:tgtEl>
                                        <p:attrNameLst>
                                          <p:attrName>ppt_x</p:attrName>
                                          <p:attrName>ppt_y</p:attrName>
                                        </p:attrNameLst>
                                      </p:cBhvr>
                                      <p:rCtr x="10434" y="9137"/>
                                    </p:animMotion>
                                  </p:childTnLst>
                                </p:cTn>
                              </p:par>
                              <p:par>
                                <p:cTn id="35" presetID="42" presetClass="path" presetSubtype="0" accel="50000" decel="50000" fill="hold" grpId="0" nodeType="withEffect">
                                  <p:stCondLst>
                                    <p:cond delay="0"/>
                                  </p:stCondLst>
                                  <p:childTnLst>
                                    <p:animMotion origin="layout" path="M -0.37414 -0.13185 L 4.72222E-6 1.76729E-6 " pathEditMode="relative" rAng="0" ptsTypes="AA">
                                      <p:cBhvr>
                                        <p:cTn id="36" dur="1000" fill="hold"/>
                                        <p:tgtEl>
                                          <p:spTgt spid="67"/>
                                        </p:tgtEl>
                                        <p:attrNameLst>
                                          <p:attrName>ppt_x</p:attrName>
                                          <p:attrName>ppt_y</p:attrName>
                                        </p:attrNameLst>
                                      </p:cBhvr>
                                      <p:rCtr x="18698" y="6593"/>
                                    </p:animMotion>
                                  </p:childTnLst>
                                </p:cTn>
                              </p:par>
                              <p:par>
                                <p:cTn id="37" presetID="42" presetClass="path" presetSubtype="0" accel="50000" decel="50000" fill="hold" grpId="0" nodeType="withEffect">
                                  <p:stCondLst>
                                    <p:cond delay="0"/>
                                  </p:stCondLst>
                                  <p:childTnLst>
                                    <p:animMotion origin="layout" path="M 0.03541 -0.23548 L 3.33333E-6 3.00717E-8 " pathEditMode="relative" rAng="0" ptsTypes="AA">
                                      <p:cBhvr>
                                        <p:cTn id="38" dur="1000" fill="hold"/>
                                        <p:tgtEl>
                                          <p:spTgt spid="65"/>
                                        </p:tgtEl>
                                        <p:attrNameLst>
                                          <p:attrName>ppt_x</p:attrName>
                                          <p:attrName>ppt_y</p:attrName>
                                        </p:attrNameLst>
                                      </p:cBhvr>
                                      <p:rCtr x="-1771" y="11774"/>
                                    </p:animMotion>
                                  </p:childTnLst>
                                </p:cTn>
                              </p:par>
                              <p:par>
                                <p:cTn id="39" presetID="1" presetClass="entr" presetSubtype="0" fill="hold" grpId="1"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42" presetClass="path" presetSubtype="0" accel="50000" decel="50000" fill="hold" grpId="0" nodeType="withEffect">
                                  <p:stCondLst>
                                    <p:cond delay="0"/>
                                  </p:stCondLst>
                                  <p:childTnLst>
                                    <p:animMotion origin="layout" path="M -0.00382 -0.19338 L -4.16667E-6 -1.38793E-7 " pathEditMode="relative" rAng="0" ptsTypes="AA">
                                      <p:cBhvr>
                                        <p:cTn id="42" dur="1000" fill="hold"/>
                                        <p:tgtEl>
                                          <p:spTgt spid="69"/>
                                        </p:tgtEl>
                                        <p:attrNameLst>
                                          <p:attrName>ppt_x</p:attrName>
                                          <p:attrName>ppt_y</p:attrName>
                                        </p:attrNameLst>
                                      </p:cBhvr>
                                      <p:rCtr x="191" y="9669"/>
                                    </p:animMotion>
                                  </p:childTnLst>
                                </p:cTn>
                              </p:par>
                              <p:par>
                                <p:cTn id="43" presetID="1" presetClass="entr" presetSubtype="0" fill="hold" grpId="1"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42" presetClass="path" presetSubtype="0" accel="50000" decel="50000" fill="hold" grpId="0" nodeType="withEffect">
                                  <p:stCondLst>
                                    <p:cond delay="0"/>
                                  </p:stCondLst>
                                  <p:childTnLst>
                                    <p:animMotion origin="layout" path="M 0.55521 -0.13185 L 2.77778E-6 1.76729E-6 " pathEditMode="relative" rAng="0" ptsTypes="AA">
                                      <p:cBhvr>
                                        <p:cTn id="46" dur="1000" fill="hold"/>
                                        <p:tgtEl>
                                          <p:spTgt spid="76"/>
                                        </p:tgtEl>
                                        <p:attrNameLst>
                                          <p:attrName>ppt_x</p:attrName>
                                          <p:attrName>ppt_y</p:attrName>
                                        </p:attrNameLst>
                                      </p:cBhvr>
                                      <p:rCtr x="-27760" y="6593"/>
                                    </p:animMotion>
                                  </p:childTnLst>
                                </p:cTn>
                              </p:par>
                              <p:par>
                                <p:cTn id="47" presetID="1" presetClass="entr" presetSubtype="0" fill="hold" grpId="1"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42" presetClass="path" presetSubtype="0" accel="50000" decel="50000" fill="hold" grpId="0" nodeType="withEffect">
                                  <p:stCondLst>
                                    <p:cond delay="0"/>
                                  </p:stCondLst>
                                  <p:childTnLst>
                                    <p:animMotion origin="layout" path="M 0.45296 -0.13185 L -4.16667E-6 1.76729E-6 " pathEditMode="relative" rAng="0" ptsTypes="AA">
                                      <p:cBhvr>
                                        <p:cTn id="50" dur="1000" fill="hold"/>
                                        <p:tgtEl>
                                          <p:spTgt spid="77"/>
                                        </p:tgtEl>
                                        <p:attrNameLst>
                                          <p:attrName>ppt_x</p:attrName>
                                          <p:attrName>ppt_y</p:attrName>
                                        </p:attrNameLst>
                                      </p:cBhvr>
                                      <p:rCtr x="-22656" y="6593"/>
                                    </p:animMotion>
                                  </p:childTnLst>
                                </p:cTn>
                              </p:par>
                              <p:par>
                                <p:cTn id="51" presetID="1" presetClass="entr" presetSubtype="0" fill="hold" grpId="1"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par>
                                <p:cTn id="53" presetID="42" presetClass="path" presetSubtype="0" accel="50000" decel="50000" fill="hold" grpId="0" nodeType="withEffect">
                                  <p:stCondLst>
                                    <p:cond delay="0"/>
                                  </p:stCondLst>
                                  <p:childTnLst>
                                    <p:animMotion origin="layout" path="M -0.10625 -0.13185 L -4.72222E-6 1.76729E-6 " pathEditMode="relative" rAng="0" ptsTypes="AA">
                                      <p:cBhvr>
                                        <p:cTn id="54" dur="1000" fill="hold"/>
                                        <p:tgtEl>
                                          <p:spTgt spid="78"/>
                                        </p:tgtEl>
                                        <p:attrNameLst>
                                          <p:attrName>ppt_x</p:attrName>
                                          <p:attrName>ppt_y</p:attrName>
                                        </p:attrNameLst>
                                      </p:cBhvr>
                                      <p:rCtr x="5313" y="6593"/>
                                    </p:animMotion>
                                  </p:childTnLst>
                                </p:cTn>
                              </p:par>
                              <p:par>
                                <p:cTn id="55" presetID="1" presetClass="entr" presetSubtype="0" fill="hold" grpId="1" nodeType="withEffect">
                                  <p:stCondLst>
                                    <p:cond delay="0"/>
                                  </p:stCondLst>
                                  <p:childTnLst>
                                    <p:set>
                                      <p:cBhvr>
                                        <p:cTn id="56" dur="1" fill="hold">
                                          <p:stCondLst>
                                            <p:cond delay="0"/>
                                          </p:stCondLst>
                                        </p:cTn>
                                        <p:tgtEl>
                                          <p:spTgt spid="79"/>
                                        </p:tgtEl>
                                        <p:attrNameLst>
                                          <p:attrName>style.visibility</p:attrName>
                                        </p:attrNameLst>
                                      </p:cBhvr>
                                      <p:to>
                                        <p:strVal val="visible"/>
                                      </p:to>
                                    </p:set>
                                  </p:childTnLst>
                                </p:cTn>
                              </p:par>
                              <p:par>
                                <p:cTn id="57" presetID="42" presetClass="path" presetSubtype="0" accel="50000" decel="50000" fill="hold" grpId="0" nodeType="withEffect">
                                  <p:stCondLst>
                                    <p:cond delay="0"/>
                                  </p:stCondLst>
                                  <p:childTnLst>
                                    <p:animMotion origin="layout" path="M 0.35053 -0.22484 L -4.72222E-6 3.00717E-8 " pathEditMode="relative" rAng="0" ptsTypes="AA">
                                      <p:cBhvr>
                                        <p:cTn id="58" dur="1000" fill="hold"/>
                                        <p:tgtEl>
                                          <p:spTgt spid="79"/>
                                        </p:tgtEl>
                                        <p:attrNameLst>
                                          <p:attrName>ppt_x</p:attrName>
                                          <p:attrName>ppt_y</p:attrName>
                                        </p:attrNameLst>
                                      </p:cBhvr>
                                      <p:rCtr x="-17535" y="11242"/>
                                    </p:animMotion>
                                  </p:childTnLst>
                                </p:cTn>
                              </p:par>
                              <p:par>
                                <p:cTn id="59" presetID="1" presetClass="entr" presetSubtype="0" fill="hold" grpId="1" nodeType="with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par>
                                <p:cTn id="61" presetID="42" presetClass="path" presetSubtype="0" accel="50000" decel="50000" fill="hold" grpId="0" nodeType="withEffect">
                                  <p:stCondLst>
                                    <p:cond delay="0"/>
                                  </p:stCondLst>
                                  <p:childTnLst>
                                    <p:animMotion origin="layout" path="M 0.45296 -0.23548 L -4.16667E-6 3.00717E-8 " pathEditMode="relative" rAng="0" ptsTypes="AA">
                                      <p:cBhvr>
                                        <p:cTn id="62" dur="1000" fill="hold"/>
                                        <p:tgtEl>
                                          <p:spTgt spid="80"/>
                                        </p:tgtEl>
                                        <p:attrNameLst>
                                          <p:attrName>ppt_x</p:attrName>
                                          <p:attrName>ppt_y</p:attrName>
                                        </p:attrNameLst>
                                      </p:cBhvr>
                                      <p:rCtr x="-22656" y="11774"/>
                                    </p:animMotion>
                                  </p:childTnLst>
                                </p:cTn>
                              </p:par>
                              <p:par>
                                <p:cTn id="63" presetID="1" presetClass="entr" presetSubtype="0" fill="hold" grpId="1"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42" presetClass="path" presetSubtype="0" accel="50000" decel="50000" fill="hold" grpId="0" nodeType="withEffect">
                                  <p:stCondLst>
                                    <p:cond delay="0"/>
                                  </p:stCondLst>
                                  <p:childTnLst>
                                    <p:animMotion origin="layout" path="M 0.55521 -0.23548 L 2.77778E-6 3.00717E-8 " pathEditMode="relative" rAng="0" ptsTypes="AA">
                                      <p:cBhvr>
                                        <p:cTn id="66" dur="1000" fill="hold"/>
                                        <p:tgtEl>
                                          <p:spTgt spid="81"/>
                                        </p:tgtEl>
                                        <p:attrNameLst>
                                          <p:attrName>ppt_x</p:attrName>
                                          <p:attrName>ppt_y</p:attrName>
                                        </p:attrNameLst>
                                      </p:cBhvr>
                                      <p:rCtr x="-27760" y="11774"/>
                                    </p:animMotion>
                                  </p:childTnLst>
                                </p:cTn>
                              </p:par>
                              <p:par>
                                <p:cTn id="67" presetID="1" presetClass="entr" presetSubtype="0" fill="hold" grpId="1" nodeType="withEffect">
                                  <p:stCondLst>
                                    <p:cond delay="0"/>
                                  </p:stCondLst>
                                  <p:childTnLst>
                                    <p:set>
                                      <p:cBhvr>
                                        <p:cTn id="68" dur="1" fill="hold">
                                          <p:stCondLst>
                                            <p:cond delay="0"/>
                                          </p:stCondLst>
                                        </p:cTn>
                                        <p:tgtEl>
                                          <p:spTgt spid="82"/>
                                        </p:tgtEl>
                                        <p:attrNameLst>
                                          <p:attrName>style.visibility</p:attrName>
                                        </p:attrNameLst>
                                      </p:cBhvr>
                                      <p:to>
                                        <p:strVal val="visible"/>
                                      </p:to>
                                    </p:set>
                                  </p:childTnLst>
                                </p:cTn>
                              </p:par>
                              <p:par>
                                <p:cTn id="69" presetID="42" presetClass="path" presetSubtype="0" accel="50000" decel="50000" fill="hold" grpId="0" nodeType="withEffect">
                                  <p:stCondLst>
                                    <p:cond delay="0"/>
                                  </p:stCondLst>
                                  <p:childTnLst>
                                    <p:animMotion origin="layout" path="M 0.65764 -0.18436 L 3.33333E-6 1.93616E-6 " pathEditMode="relative" rAng="0" ptsTypes="AA">
                                      <p:cBhvr>
                                        <p:cTn id="70" dur="1000" fill="hold"/>
                                        <p:tgtEl>
                                          <p:spTgt spid="82"/>
                                        </p:tgtEl>
                                        <p:attrNameLst>
                                          <p:attrName>ppt_x</p:attrName>
                                          <p:attrName>ppt_y</p:attrName>
                                        </p:attrNameLst>
                                      </p:cBhvr>
                                      <p:rCtr x="-32882" y="9207"/>
                                    </p:animMotion>
                                  </p:childTnLst>
                                </p:cTn>
                              </p:par>
                              <p:par>
                                <p:cTn id="71" presetID="1" presetClass="entr" presetSubtype="0" fill="hold" grpId="1" nodeType="withEffect">
                                  <p:stCondLst>
                                    <p:cond delay="0"/>
                                  </p:stCondLst>
                                  <p:childTnLst>
                                    <p:set>
                                      <p:cBhvr>
                                        <p:cTn id="72" dur="1" fill="hold">
                                          <p:stCondLst>
                                            <p:cond delay="0"/>
                                          </p:stCondLst>
                                        </p:cTn>
                                        <p:tgtEl>
                                          <p:spTgt spid="83"/>
                                        </p:tgtEl>
                                        <p:attrNameLst>
                                          <p:attrName>style.visibility</p:attrName>
                                        </p:attrNameLst>
                                      </p:cBhvr>
                                      <p:to>
                                        <p:strVal val="visible"/>
                                      </p:to>
                                    </p:set>
                                  </p:childTnLst>
                                </p:cTn>
                              </p:par>
                              <p:par>
                                <p:cTn id="73" presetID="42" presetClass="path" presetSubtype="0" accel="50000" decel="50000" fill="hold" grpId="0" nodeType="withEffect">
                                  <p:stCondLst>
                                    <p:cond delay="0"/>
                                  </p:stCondLst>
                                  <p:childTnLst>
                                    <p:animMotion origin="layout" path="M 0.24809 -0.17372 L 4.72222E-6 1.93616E-6 " pathEditMode="relative" rAng="0" ptsTypes="AA">
                                      <p:cBhvr>
                                        <p:cTn id="74" dur="1000" fill="hold"/>
                                        <p:tgtEl>
                                          <p:spTgt spid="83"/>
                                        </p:tgtEl>
                                        <p:attrNameLst>
                                          <p:attrName>ppt_x</p:attrName>
                                          <p:attrName>ppt_y</p:attrName>
                                        </p:attrNameLst>
                                      </p:cBhvr>
                                      <p:rCtr x="-12413" y="8675"/>
                                    </p:animMotion>
                                  </p:childTnLst>
                                </p:cTn>
                              </p:par>
                              <p:par>
                                <p:cTn id="75" presetID="1" presetClass="entr" presetSubtype="0" fill="hold" grpId="1" nodeType="withEffect">
                                  <p:stCondLst>
                                    <p:cond delay="0"/>
                                  </p:stCondLst>
                                  <p:childTnLst>
                                    <p:set>
                                      <p:cBhvr>
                                        <p:cTn id="76" dur="1" fill="hold">
                                          <p:stCondLst>
                                            <p:cond delay="0"/>
                                          </p:stCondLst>
                                        </p:cTn>
                                        <p:tgtEl>
                                          <p:spTgt spid="84"/>
                                        </p:tgtEl>
                                        <p:attrNameLst>
                                          <p:attrName>style.visibility</p:attrName>
                                        </p:attrNameLst>
                                      </p:cBhvr>
                                      <p:to>
                                        <p:strVal val="visible"/>
                                      </p:to>
                                    </p:set>
                                  </p:childTnLst>
                                </p:cTn>
                              </p:par>
                              <p:par>
                                <p:cTn id="77" presetID="42" presetClass="path" presetSubtype="0" accel="50000" decel="50000" fill="hold" grpId="0" nodeType="withEffect">
                                  <p:stCondLst>
                                    <p:cond delay="0"/>
                                  </p:stCondLst>
                                  <p:childTnLst>
                                    <p:animMotion origin="layout" path="M 0.2401 -0.22484 L 4.72222E-6 3.00717E-8 " pathEditMode="relative" rAng="0" ptsTypes="AA">
                                      <p:cBhvr>
                                        <p:cTn id="78" dur="1000" fill="hold"/>
                                        <p:tgtEl>
                                          <p:spTgt spid="84"/>
                                        </p:tgtEl>
                                        <p:attrNameLst>
                                          <p:attrName>ppt_x</p:attrName>
                                          <p:attrName>ppt_y</p:attrName>
                                        </p:attrNameLst>
                                      </p:cBhvr>
                                      <p:rCtr x="-12014" y="11242"/>
                                    </p:animMotion>
                                  </p:childTnLst>
                                </p:cTn>
                              </p:par>
                              <p:par>
                                <p:cTn id="79" presetID="1" presetClass="entr" presetSubtype="0" fill="hold" grpId="1" nodeType="withEffect">
                                  <p:stCondLst>
                                    <p:cond delay="0"/>
                                  </p:stCondLst>
                                  <p:childTnLst>
                                    <p:set>
                                      <p:cBhvr>
                                        <p:cTn id="80" dur="1" fill="hold">
                                          <p:stCondLst>
                                            <p:cond delay="0"/>
                                          </p:stCondLst>
                                        </p:cTn>
                                        <p:tgtEl>
                                          <p:spTgt spid="85"/>
                                        </p:tgtEl>
                                        <p:attrNameLst>
                                          <p:attrName>style.visibility</p:attrName>
                                        </p:attrNameLst>
                                      </p:cBhvr>
                                      <p:to>
                                        <p:strVal val="visible"/>
                                      </p:to>
                                    </p:set>
                                  </p:childTnLst>
                                </p:cTn>
                              </p:par>
                              <p:par>
                                <p:cTn id="81" presetID="42" presetClass="path" presetSubtype="0" accel="50000" decel="50000" fill="hold" grpId="0" nodeType="withEffect">
                                  <p:stCondLst>
                                    <p:cond delay="0"/>
                                  </p:stCondLst>
                                  <p:childTnLst>
                                    <p:animMotion origin="layout" path="M 0.14584 -0.22484 L -2.22222E-6 3.00717E-8 " pathEditMode="relative" rAng="0" ptsTypes="AA">
                                      <p:cBhvr>
                                        <p:cTn id="82" dur="1000" fill="hold"/>
                                        <p:tgtEl>
                                          <p:spTgt spid="85"/>
                                        </p:tgtEl>
                                        <p:attrNameLst>
                                          <p:attrName>ppt_x</p:attrName>
                                          <p:attrName>ppt_y</p:attrName>
                                        </p:attrNameLst>
                                      </p:cBhvr>
                                      <p:rCtr x="-7292" y="11242"/>
                                    </p:animMotion>
                                  </p:childTnLst>
                                </p:cTn>
                              </p:par>
                              <p:par>
                                <p:cTn id="83" presetID="1" presetClass="entr" presetSubtype="0" fill="hold" grpId="1" nodeType="withEffect">
                                  <p:stCondLst>
                                    <p:cond delay="0"/>
                                  </p:stCondLst>
                                  <p:childTnLst>
                                    <p:set>
                                      <p:cBhvr>
                                        <p:cTn id="84" dur="1" fill="hold">
                                          <p:stCondLst>
                                            <p:cond delay="0"/>
                                          </p:stCondLst>
                                        </p:cTn>
                                        <p:tgtEl>
                                          <p:spTgt spid="86"/>
                                        </p:tgtEl>
                                        <p:attrNameLst>
                                          <p:attrName>style.visibility</p:attrName>
                                        </p:attrNameLst>
                                      </p:cBhvr>
                                      <p:to>
                                        <p:strVal val="visible"/>
                                      </p:to>
                                    </p:set>
                                  </p:childTnLst>
                                </p:cTn>
                              </p:par>
                              <p:par>
                                <p:cTn id="85" presetID="42" presetClass="path" presetSubtype="0" accel="50000" decel="50000" fill="hold" grpId="0" nodeType="withEffect">
                                  <p:stCondLst>
                                    <p:cond delay="0"/>
                                  </p:stCondLst>
                                  <p:childTnLst>
                                    <p:animMotion origin="layout" path="M 0.14584 -0.12121 L -2.22222E-6 1.76729E-6 " pathEditMode="relative" rAng="0" ptsTypes="AA">
                                      <p:cBhvr>
                                        <p:cTn id="86" dur="1000" fill="hold"/>
                                        <p:tgtEl>
                                          <p:spTgt spid="86"/>
                                        </p:tgtEl>
                                        <p:attrNameLst>
                                          <p:attrName>ppt_x</p:attrName>
                                          <p:attrName>ppt_y</p:attrName>
                                        </p:attrNameLst>
                                      </p:cBhvr>
                                      <p:rCtr x="-7292" y="6061"/>
                                    </p:animMotion>
                                  </p:childTnLst>
                                </p:cTn>
                              </p:par>
                              <p:par>
                                <p:cTn id="87" presetID="1" presetClass="entr" presetSubtype="0" fill="hold" grpId="1" nodeType="withEffect">
                                  <p:stCondLst>
                                    <p:cond delay="0"/>
                                  </p:stCondLst>
                                  <p:childTnLst>
                                    <p:set>
                                      <p:cBhvr>
                                        <p:cTn id="88" dur="1" fill="hold">
                                          <p:stCondLst>
                                            <p:cond delay="0"/>
                                          </p:stCondLst>
                                        </p:cTn>
                                        <p:tgtEl>
                                          <p:spTgt spid="87"/>
                                        </p:tgtEl>
                                        <p:attrNameLst>
                                          <p:attrName>style.visibility</p:attrName>
                                        </p:attrNameLst>
                                      </p:cBhvr>
                                      <p:to>
                                        <p:strVal val="visible"/>
                                      </p:to>
                                    </p:set>
                                  </p:childTnLst>
                                </p:cTn>
                              </p:par>
                              <p:par>
                                <p:cTn id="89" presetID="42" presetClass="path" presetSubtype="0" accel="50000" decel="50000" fill="hold" grpId="0" nodeType="withEffect">
                                  <p:stCondLst>
                                    <p:cond delay="0"/>
                                  </p:stCondLst>
                                  <p:childTnLst>
                                    <p:animMotion origin="layout" path="M 0.04341 -0.13185 L -2.77778E-6 1.76729E-6 " pathEditMode="relative" rAng="0" ptsTypes="AA">
                                      <p:cBhvr>
                                        <p:cTn id="90" dur="1000" fill="hold"/>
                                        <p:tgtEl>
                                          <p:spTgt spid="87"/>
                                        </p:tgtEl>
                                        <p:attrNameLst>
                                          <p:attrName>ppt_x</p:attrName>
                                          <p:attrName>ppt_y</p:attrName>
                                        </p:attrNameLst>
                                      </p:cBhvr>
                                      <p:rCtr x="-2170" y="6593"/>
                                    </p:animMotion>
                                  </p:childTnLst>
                                </p:cTn>
                              </p:par>
                              <p:par>
                                <p:cTn id="91" presetID="1" presetClass="entr" presetSubtype="0" fill="hold" grpId="1" nodeType="withEffect">
                                  <p:stCondLst>
                                    <p:cond delay="0"/>
                                  </p:stCondLst>
                                  <p:childTnLst>
                                    <p:set>
                                      <p:cBhvr>
                                        <p:cTn id="92" dur="1" fill="hold">
                                          <p:stCondLst>
                                            <p:cond delay="0"/>
                                          </p:stCondLst>
                                        </p:cTn>
                                        <p:tgtEl>
                                          <p:spTgt spid="88"/>
                                        </p:tgtEl>
                                        <p:attrNameLst>
                                          <p:attrName>style.visibility</p:attrName>
                                        </p:attrNameLst>
                                      </p:cBhvr>
                                      <p:to>
                                        <p:strVal val="visible"/>
                                      </p:to>
                                    </p:set>
                                  </p:childTnLst>
                                </p:cTn>
                              </p:par>
                              <p:par>
                                <p:cTn id="93" presetID="42" presetClass="path" presetSubtype="0" accel="50000" decel="50000" fill="hold" grpId="0" nodeType="withEffect">
                                  <p:stCondLst>
                                    <p:cond delay="0"/>
                                  </p:stCondLst>
                                  <p:childTnLst>
                                    <p:animMotion origin="layout" path="M -0.06701 -0.12121 L -3.33333E-6 1.76729E-6 " pathEditMode="relative" rAng="0" ptsTypes="AA">
                                      <p:cBhvr>
                                        <p:cTn id="94" dur="1000" fill="hold"/>
                                        <p:tgtEl>
                                          <p:spTgt spid="88"/>
                                        </p:tgtEl>
                                        <p:attrNameLst>
                                          <p:attrName>ppt_x</p:attrName>
                                          <p:attrName>ppt_y</p:attrName>
                                        </p:attrNameLst>
                                      </p:cBhvr>
                                      <p:rCtr x="3351" y="6061"/>
                                    </p:animMotion>
                                  </p:childTnLst>
                                </p:cTn>
                              </p:par>
                              <p:par>
                                <p:cTn id="95" presetID="1" presetClass="entr" presetSubtype="0" fill="hold" grpId="1" nodeType="withEffect">
                                  <p:stCondLst>
                                    <p:cond delay="0"/>
                                  </p:stCondLst>
                                  <p:childTnLst>
                                    <p:set>
                                      <p:cBhvr>
                                        <p:cTn id="96" dur="1" fill="hold">
                                          <p:stCondLst>
                                            <p:cond delay="0"/>
                                          </p:stCondLst>
                                        </p:cTn>
                                        <p:tgtEl>
                                          <p:spTgt spid="89"/>
                                        </p:tgtEl>
                                        <p:attrNameLst>
                                          <p:attrName>style.visibility</p:attrName>
                                        </p:attrNameLst>
                                      </p:cBhvr>
                                      <p:to>
                                        <p:strVal val="visible"/>
                                      </p:to>
                                    </p:set>
                                  </p:childTnLst>
                                </p:cTn>
                              </p:par>
                              <p:par>
                                <p:cTn id="97" presetID="42" presetClass="path" presetSubtype="0" accel="50000" decel="50000" fill="hold" grpId="0" nodeType="withEffect">
                                  <p:stCondLst>
                                    <p:cond delay="0"/>
                                  </p:stCondLst>
                                  <p:childTnLst>
                                    <p:animMotion origin="layout" path="M -0.41337 -0.18436 L -2.77778E-6 1.93616E-6 " pathEditMode="relative" rAng="0" ptsTypes="AA">
                                      <p:cBhvr>
                                        <p:cTn id="98" dur="1000" fill="hold"/>
                                        <p:tgtEl>
                                          <p:spTgt spid="89"/>
                                        </p:tgtEl>
                                        <p:attrNameLst>
                                          <p:attrName>ppt_x</p:attrName>
                                          <p:attrName>ppt_y</p:attrName>
                                        </p:attrNameLst>
                                      </p:cBhvr>
                                      <p:rCtr x="20660" y="9207"/>
                                    </p:animMotion>
                                  </p:childTnLst>
                                </p:cTn>
                              </p:par>
                              <p:par>
                                <p:cTn id="99" presetID="1" presetClass="entr" presetSubtype="0" fill="hold" grpId="1" nodeType="withEffect">
                                  <p:stCondLst>
                                    <p:cond delay="0"/>
                                  </p:stCondLst>
                                  <p:childTnLst>
                                    <p:set>
                                      <p:cBhvr>
                                        <p:cTn id="100" dur="1" fill="hold">
                                          <p:stCondLst>
                                            <p:cond delay="0"/>
                                          </p:stCondLst>
                                        </p:cTn>
                                        <p:tgtEl>
                                          <p:spTgt spid="90"/>
                                        </p:tgtEl>
                                        <p:attrNameLst>
                                          <p:attrName>style.visibility</p:attrName>
                                        </p:attrNameLst>
                                      </p:cBhvr>
                                      <p:to>
                                        <p:strVal val="visible"/>
                                      </p:to>
                                    </p:set>
                                  </p:childTnLst>
                                </p:cTn>
                              </p:par>
                              <p:par>
                                <p:cTn id="101" presetID="42" presetClass="path" presetSubtype="0" accel="50000" decel="50000" fill="hold" grpId="0" nodeType="withEffect">
                                  <p:stCondLst>
                                    <p:cond delay="0"/>
                                  </p:stCondLst>
                                  <p:childTnLst>
                                    <p:animMotion origin="layout" path="M 0.04341 -0.22484 L -2.77778E-6 3.00717E-8 " pathEditMode="relative" rAng="0" ptsTypes="AA">
                                      <p:cBhvr>
                                        <p:cTn id="102" dur="1000" fill="hold"/>
                                        <p:tgtEl>
                                          <p:spTgt spid="90"/>
                                        </p:tgtEl>
                                        <p:attrNameLst>
                                          <p:attrName>ppt_x</p:attrName>
                                          <p:attrName>ppt_y</p:attrName>
                                        </p:attrNameLst>
                                      </p:cBhvr>
                                      <p:rCtr x="-2170" y="11242"/>
                                    </p:animMotion>
                                  </p:childTnLst>
                                </p:cTn>
                              </p:par>
                              <p:par>
                                <p:cTn id="103" presetID="1" presetClass="entr" presetSubtype="0" fill="hold" grpId="1" nodeType="withEffect">
                                  <p:stCondLst>
                                    <p:cond delay="0"/>
                                  </p:stCondLst>
                                  <p:childTnLst>
                                    <p:set>
                                      <p:cBhvr>
                                        <p:cTn id="104" dur="1" fill="hold">
                                          <p:stCondLst>
                                            <p:cond delay="0"/>
                                          </p:stCondLst>
                                        </p:cTn>
                                        <p:tgtEl>
                                          <p:spTgt spid="91"/>
                                        </p:tgtEl>
                                        <p:attrNameLst>
                                          <p:attrName>style.visibility</p:attrName>
                                        </p:attrNameLst>
                                      </p:cBhvr>
                                      <p:to>
                                        <p:strVal val="visible"/>
                                      </p:to>
                                    </p:set>
                                  </p:childTnLst>
                                </p:cTn>
                              </p:par>
                              <p:par>
                                <p:cTn id="105" presetID="42" presetClass="path" presetSubtype="0" accel="50000" decel="50000" fill="hold" grpId="0" nodeType="withEffect">
                                  <p:stCondLst>
                                    <p:cond delay="0"/>
                                  </p:stCondLst>
                                  <p:childTnLst>
                                    <p:animMotion origin="layout" path="M -0.05902 -0.22484 L -3.33333E-6 3.00717E-8 " pathEditMode="relative" rAng="0" ptsTypes="AA">
                                      <p:cBhvr>
                                        <p:cTn id="106" dur="1000" fill="hold"/>
                                        <p:tgtEl>
                                          <p:spTgt spid="91"/>
                                        </p:tgtEl>
                                        <p:attrNameLst>
                                          <p:attrName>ppt_x</p:attrName>
                                          <p:attrName>ppt_y</p:attrName>
                                        </p:attrNameLst>
                                      </p:cBhvr>
                                      <p:rCtr x="2951" y="11242"/>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2">
                                            <p:txEl>
                                              <p:pRg st="9" end="9"/>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par>
                                <p:cTn id="115" presetID="42" presetClass="path" presetSubtype="0" accel="50000" decel="50000" fill="hold" grpId="0" nodeType="withEffect">
                                  <p:stCondLst>
                                    <p:cond delay="0"/>
                                  </p:stCondLst>
                                  <p:childTnLst>
                                    <p:animMotion origin="layout" path="M -0.00764 -0.13737 L -0.00382 -0.05828 " pathEditMode="relative" rAng="0" ptsTypes="AA">
                                      <p:cBhvr>
                                        <p:cTn id="116" dur="2000" fill="hold"/>
                                        <p:tgtEl>
                                          <p:spTgt spid="72"/>
                                        </p:tgtEl>
                                        <p:attrNameLst>
                                          <p:attrName>ppt_x</p:attrName>
                                          <p:attrName>ppt_y</p:attrName>
                                        </p:attrNameLst>
                                      </p:cBhvr>
                                      <p:rCtr x="191" y="3955"/>
                                    </p:animMotion>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build="p"/>
      <p:bldP spid="63" grpId="0" animBg="1"/>
      <p:bldP spid="63" grpId="1" animBg="1"/>
      <p:bldP spid="67" grpId="0" animBg="1"/>
      <p:bldP spid="67" grpId="1" animBg="1"/>
      <p:bldP spid="74" grpId="0" animBg="1"/>
      <p:bldP spid="75" grpId="0" animBg="1"/>
      <p:bldP spid="76" grpId="0" animBg="1"/>
      <p:bldP spid="76" grpId="1" animBg="1"/>
      <p:bldP spid="77" grpId="0" animBg="1"/>
      <p:bldP spid="77" grpId="1" animBg="1"/>
      <p:bldP spid="78" grpId="0" animBg="1"/>
      <p:bldP spid="78" grpId="1" animBg="1"/>
      <p:bldP spid="86" grpId="0" animBg="1"/>
      <p:bldP spid="86" grpId="1" animBg="1"/>
      <p:bldP spid="87" grpId="0" animBg="1"/>
      <p:bldP spid="87" grpId="1" animBg="1"/>
      <p:bldP spid="88" grpId="0" animBg="1"/>
      <p:bldP spid="88" grpId="1" animBg="1"/>
      <p:bldP spid="72" grpId="0" animBg="1"/>
      <p:bldP spid="72" grpId="1" animBg="1"/>
      <p:bldP spid="65" grpId="0" animBg="1"/>
      <p:bldP spid="65" grpId="1" animBg="1"/>
      <p:bldP spid="79" grpId="0" animBg="1"/>
      <p:bldP spid="79" grpId="1" animBg="1"/>
      <p:bldP spid="80" grpId="0" animBg="1"/>
      <p:bldP spid="80" grpId="1" animBg="1"/>
      <p:bldP spid="81" grpId="0" animBg="1"/>
      <p:bldP spid="81" grpId="1" animBg="1"/>
      <p:bldP spid="85" grpId="0" animBg="1"/>
      <p:bldP spid="85" grpId="1" animBg="1"/>
      <p:bldP spid="90" grpId="0" animBg="1"/>
      <p:bldP spid="90" grpId="1" animBg="1"/>
      <p:bldP spid="91" grpId="0" animBg="1"/>
      <p:bldP spid="91" grpId="1" animBg="1"/>
      <p:bldP spid="64" grpId="0" animBg="1"/>
      <p:bldP spid="64" grpId="1" animBg="1"/>
      <p:bldP spid="66" grpId="0" animBg="1"/>
      <p:bldP spid="66" grpId="1" animBg="1"/>
      <p:bldP spid="69" grpId="0" animBg="1"/>
      <p:bldP spid="69" grpId="1" animBg="1"/>
      <p:bldP spid="70" grpId="0" animBg="1"/>
      <p:bldP spid="70" grpId="1" animBg="1"/>
      <p:bldP spid="71" grpId="0" animBg="1"/>
      <p:bldP spid="71" grpId="1" animBg="1"/>
      <p:bldP spid="82" grpId="0" animBg="1"/>
      <p:bldP spid="82" grpId="1" animBg="1"/>
      <p:bldP spid="89" grpId="0" animBg="1"/>
      <p:bldP spid="89" grpId="1" animBg="1"/>
      <p:bldP spid="84" grpId="0" animBg="1"/>
      <p:bldP spid="84" grpId="1" animBg="1"/>
      <p:bldP spid="83" grpId="0" animBg="1"/>
      <p:bldP spid="8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performance of memory schedulers in CPU-GPU systems</a:t>
            </a:r>
            <a:endParaRPr lang="en-US" dirty="0"/>
          </a:p>
        </p:txBody>
      </p:sp>
      <p:sp>
        <p:nvSpPr>
          <p:cNvPr id="3" name="Content Placeholder 2"/>
          <p:cNvSpPr>
            <a:spLocks noGrp="1"/>
          </p:cNvSpPr>
          <p:nvPr>
            <p:ph idx="1"/>
          </p:nvPr>
        </p:nvSpPr>
        <p:spPr>
          <a:xfrm>
            <a:off x="304800" y="1371600"/>
            <a:ext cx="11480800" cy="845534"/>
          </a:xfrm>
        </p:spPr>
        <p:txBody>
          <a:bodyPr/>
          <a:lstStyle/>
          <a:p>
            <a:r>
              <a:rPr lang="en-US" dirty="0" smtClean="0"/>
              <a:t>Results showed it’s highly dependent on buffer size</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26</a:t>
            </a:fld>
            <a:endParaRPr lang="zh-TW" altLang="en-US"/>
          </a:p>
        </p:txBody>
      </p:sp>
      <p:pic>
        <p:nvPicPr>
          <p:cNvPr id="5" name="Picture 4"/>
          <p:cNvPicPr>
            <a:picLocks noChangeAspect="1"/>
          </p:cNvPicPr>
          <p:nvPr/>
        </p:nvPicPr>
        <p:blipFill>
          <a:blip r:embed="rId2"/>
          <a:stretch>
            <a:fillRect/>
          </a:stretch>
        </p:blipFill>
        <p:spPr>
          <a:xfrm>
            <a:off x="1243945" y="2010137"/>
            <a:ext cx="10047735" cy="3915661"/>
          </a:xfrm>
          <a:prstGeom prst="rect">
            <a:avLst/>
          </a:prstGeom>
        </p:spPr>
      </p:pic>
    </p:spTree>
    <p:extLst>
      <p:ext uri="{BB962C8B-B14F-4D97-AF65-F5344CB8AC3E}">
        <p14:creationId xmlns:p14="http://schemas.microsoft.com/office/powerpoint/2010/main" val="1789671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Content Placeholder 73"/>
          <p:cNvSpPr>
            <a:spLocks noGrp="1"/>
          </p:cNvSpPr>
          <p:nvPr>
            <p:ph idx="1"/>
          </p:nvPr>
        </p:nvSpPr>
        <p:spPr/>
        <p:txBody>
          <a:bodyPr/>
          <a:lstStyle/>
          <a:p>
            <a:endParaRPr lang="en-US" b="1" dirty="0" smtClean="0">
              <a:solidFill>
                <a:srgbClr val="FF0000"/>
              </a:solidFill>
            </a:endParaRPr>
          </a:p>
          <a:p>
            <a:endParaRPr lang="en-US" b="1" dirty="0">
              <a:solidFill>
                <a:srgbClr val="FF0000"/>
              </a:solidFill>
            </a:endParaRPr>
          </a:p>
          <a:p>
            <a:endParaRPr lang="en-US" b="1" dirty="0" smtClean="0">
              <a:solidFill>
                <a:srgbClr val="FF0000"/>
              </a:solidFill>
            </a:endParaRPr>
          </a:p>
          <a:p>
            <a:endParaRPr lang="en-US" b="1" dirty="0">
              <a:solidFill>
                <a:srgbClr val="FF0000"/>
              </a:solidFill>
            </a:endParaRPr>
          </a:p>
          <a:p>
            <a:endParaRPr lang="en-US" b="1" dirty="0" smtClean="0">
              <a:solidFill>
                <a:srgbClr val="FF0000"/>
              </a:solidFill>
            </a:endParaRPr>
          </a:p>
          <a:p>
            <a:endParaRPr lang="en-US" b="1" dirty="0">
              <a:solidFill>
                <a:srgbClr val="FF0000"/>
              </a:solidFill>
            </a:endParaRPr>
          </a:p>
          <a:p>
            <a:endParaRPr lang="en-US" b="1" dirty="0" smtClean="0">
              <a:solidFill>
                <a:srgbClr val="FF0000"/>
              </a:solidFill>
            </a:endParaRPr>
          </a:p>
          <a:p>
            <a:r>
              <a:rPr lang="en-US" dirty="0" smtClean="0"/>
              <a:t>A large buffer requires more complicated logic to:</a:t>
            </a:r>
          </a:p>
          <a:p>
            <a:pPr lvl="1"/>
            <a:r>
              <a:rPr lang="en-US" dirty="0" smtClean="0"/>
              <a:t>Analyze memory requests (e.g., determine row buffer hits)</a:t>
            </a:r>
          </a:p>
          <a:p>
            <a:pPr lvl="1"/>
            <a:r>
              <a:rPr lang="en-US" dirty="0" smtClean="0"/>
              <a:t>Analyze application characteristics</a:t>
            </a:r>
          </a:p>
          <a:p>
            <a:pPr lvl="1"/>
            <a:r>
              <a:rPr lang="en-US" dirty="0" smtClean="0"/>
              <a:t>Assign and enforce priorities </a:t>
            </a:r>
          </a:p>
          <a:p>
            <a:r>
              <a:rPr lang="en-US" dirty="0" smtClean="0"/>
              <a:t>This leads to high complexity, high power, large die area</a:t>
            </a:r>
          </a:p>
        </p:txBody>
      </p:sp>
      <p:sp>
        <p:nvSpPr>
          <p:cNvPr id="2" name="Title 1"/>
          <p:cNvSpPr>
            <a:spLocks noGrp="1"/>
          </p:cNvSpPr>
          <p:nvPr>
            <p:ph type="title"/>
          </p:nvPr>
        </p:nvSpPr>
        <p:spPr/>
        <p:txBody>
          <a:bodyPr/>
          <a:lstStyle/>
          <a:p>
            <a:r>
              <a:rPr lang="en-US" dirty="0" smtClean="0"/>
              <a:t>Problems with Large Monolithic </a:t>
            </a:r>
            <a:r>
              <a:rPr lang="en-US" dirty="0"/>
              <a:t>Buffer (</a:t>
            </a:r>
            <a:r>
              <a:rPr lang="en-US" dirty="0" err="1"/>
              <a:t>Rachata’s</a:t>
            </a:r>
            <a:r>
              <a:rPr lang="en-US" dirty="0"/>
              <a:t> slide)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27</a:t>
            </a:fld>
            <a:endParaRPr lang="en-US" altLang="en-US"/>
          </a:p>
        </p:txBody>
      </p:sp>
      <p:sp>
        <p:nvSpPr>
          <p:cNvPr id="33" name="Rectangle 32"/>
          <p:cNvSpPr/>
          <p:nvPr/>
        </p:nvSpPr>
        <p:spPr>
          <a:xfrm>
            <a:off x="1007437" y="1052736"/>
            <a:ext cx="10177131" cy="237626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007437" y="3409836"/>
            <a:ext cx="10177131" cy="523220"/>
          </a:xfrm>
          <a:prstGeom prst="rect">
            <a:avLst/>
          </a:prstGeom>
          <a:solidFill>
            <a:schemeClr val="tx2">
              <a:lumMod val="60000"/>
              <a:lumOff val="40000"/>
            </a:schemeClr>
          </a:solidFill>
          <a:ln w="38100">
            <a:solidFill>
              <a:schemeClr val="tx1"/>
            </a:solidFill>
          </a:ln>
        </p:spPr>
        <p:txBody>
          <a:bodyPr wrap="square" rtlCol="0">
            <a:spAutoFit/>
          </a:bodyPr>
          <a:lstStyle/>
          <a:p>
            <a:pPr algn="ctr"/>
            <a:r>
              <a:rPr lang="en-US" sz="2800" dirty="0" smtClean="0"/>
              <a:t>Memory Scheduler</a:t>
            </a:r>
            <a:endParaRPr lang="en-US" sz="2800" dirty="0"/>
          </a:p>
        </p:txBody>
      </p:sp>
      <p:sp>
        <p:nvSpPr>
          <p:cNvPr id="35" name="Rectangle 34"/>
          <p:cNvSpPr/>
          <p:nvPr/>
        </p:nvSpPr>
        <p:spPr>
          <a:xfrm>
            <a:off x="1103445" y="11247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103445" y="148478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103445" y="184482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351585" y="11247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351585" y="148478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351585" y="184482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599725" y="11247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599725" y="148478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599725" y="184482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847861" y="11247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4847861" y="148478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847861" y="184482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096001" y="11247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096001" y="148478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096001" y="184482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344138" y="11247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344138" y="148478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344138" y="184482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592277" y="11247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592277" y="148478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8592277" y="184482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9840417" y="11247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9840417" y="148478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9840417" y="184482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1103445" y="1124744"/>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87" name="TextBox 86"/>
          <p:cNvSpPr txBox="1"/>
          <p:nvPr/>
        </p:nvSpPr>
        <p:spPr>
          <a:xfrm>
            <a:off x="2351585" y="1475492"/>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88" name="TextBox 87"/>
          <p:cNvSpPr txBox="1"/>
          <p:nvPr/>
        </p:nvSpPr>
        <p:spPr>
          <a:xfrm>
            <a:off x="1103445" y="1835532"/>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89" name="TextBox 88"/>
          <p:cNvSpPr txBox="1"/>
          <p:nvPr/>
        </p:nvSpPr>
        <p:spPr>
          <a:xfrm>
            <a:off x="4847861" y="1475492"/>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90" name="TextBox 89"/>
          <p:cNvSpPr txBox="1"/>
          <p:nvPr/>
        </p:nvSpPr>
        <p:spPr>
          <a:xfrm>
            <a:off x="6096001" y="1124744"/>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91" name="TextBox 90"/>
          <p:cNvSpPr txBox="1"/>
          <p:nvPr/>
        </p:nvSpPr>
        <p:spPr>
          <a:xfrm>
            <a:off x="7344138" y="1475492"/>
            <a:ext cx="1248139" cy="369332"/>
          </a:xfrm>
          <a:prstGeom prst="rect">
            <a:avLst/>
          </a:prstGeom>
          <a:solidFill>
            <a:srgbClr val="FF5050"/>
          </a:solidFill>
          <a:ln w="22225">
            <a:solidFill>
              <a:schemeClr val="tx1"/>
            </a:solidFill>
          </a:ln>
        </p:spPr>
        <p:txBody>
          <a:bodyPr wrap="square" rtlCol="0">
            <a:spAutoFit/>
          </a:bodyPr>
          <a:lstStyle/>
          <a:p>
            <a:pPr algn="ctr"/>
            <a:r>
              <a:rPr lang="en-US" dirty="0" err="1" smtClean="0"/>
              <a:t>Req</a:t>
            </a:r>
            <a:endParaRPr lang="en-US" dirty="0"/>
          </a:p>
        </p:txBody>
      </p:sp>
      <p:sp>
        <p:nvSpPr>
          <p:cNvPr id="92" name="TextBox 91"/>
          <p:cNvSpPr txBox="1"/>
          <p:nvPr/>
        </p:nvSpPr>
        <p:spPr>
          <a:xfrm>
            <a:off x="9840417" y="1475492"/>
            <a:ext cx="1248139" cy="369332"/>
          </a:xfrm>
          <a:prstGeom prst="rect">
            <a:avLst/>
          </a:prstGeom>
          <a:solidFill>
            <a:schemeClr val="tx2">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93" name="TextBox 92"/>
          <p:cNvSpPr txBox="1"/>
          <p:nvPr/>
        </p:nvSpPr>
        <p:spPr>
          <a:xfrm>
            <a:off x="2351585" y="112474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94" name="TextBox 93"/>
          <p:cNvSpPr txBox="1"/>
          <p:nvPr/>
        </p:nvSpPr>
        <p:spPr>
          <a:xfrm>
            <a:off x="3599725" y="112474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97" name="TextBox 96"/>
          <p:cNvSpPr txBox="1"/>
          <p:nvPr/>
        </p:nvSpPr>
        <p:spPr>
          <a:xfrm>
            <a:off x="4847861" y="1124744"/>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98" name="TextBox 97"/>
          <p:cNvSpPr txBox="1"/>
          <p:nvPr/>
        </p:nvSpPr>
        <p:spPr>
          <a:xfrm>
            <a:off x="4847861" y="1835532"/>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99" name="TextBox 98"/>
          <p:cNvSpPr txBox="1"/>
          <p:nvPr/>
        </p:nvSpPr>
        <p:spPr>
          <a:xfrm>
            <a:off x="3599725" y="148478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00" name="TextBox 99"/>
          <p:cNvSpPr txBox="1"/>
          <p:nvPr/>
        </p:nvSpPr>
        <p:spPr>
          <a:xfrm>
            <a:off x="2351585" y="1835532"/>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01" name="TextBox 100"/>
          <p:cNvSpPr txBox="1"/>
          <p:nvPr/>
        </p:nvSpPr>
        <p:spPr>
          <a:xfrm>
            <a:off x="1103445" y="148478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02" name="TextBox 101"/>
          <p:cNvSpPr txBox="1"/>
          <p:nvPr/>
        </p:nvSpPr>
        <p:spPr>
          <a:xfrm>
            <a:off x="6096001" y="148478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03" name="TextBox 102"/>
          <p:cNvSpPr txBox="1"/>
          <p:nvPr/>
        </p:nvSpPr>
        <p:spPr>
          <a:xfrm>
            <a:off x="6096001" y="1835532"/>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04" name="TextBox 103"/>
          <p:cNvSpPr txBox="1"/>
          <p:nvPr/>
        </p:nvSpPr>
        <p:spPr>
          <a:xfrm>
            <a:off x="7344138" y="1835532"/>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05" name="TextBox 104"/>
          <p:cNvSpPr txBox="1"/>
          <p:nvPr/>
        </p:nvSpPr>
        <p:spPr>
          <a:xfrm>
            <a:off x="7344138" y="112474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06" name="TextBox 105"/>
          <p:cNvSpPr txBox="1"/>
          <p:nvPr/>
        </p:nvSpPr>
        <p:spPr>
          <a:xfrm>
            <a:off x="8592277" y="112474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07" name="TextBox 106"/>
          <p:cNvSpPr txBox="1"/>
          <p:nvPr/>
        </p:nvSpPr>
        <p:spPr>
          <a:xfrm>
            <a:off x="9840417" y="112474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08" name="TextBox 107"/>
          <p:cNvSpPr txBox="1"/>
          <p:nvPr/>
        </p:nvSpPr>
        <p:spPr>
          <a:xfrm>
            <a:off x="8592277" y="1484784"/>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109" name="TextBox 108"/>
          <p:cNvSpPr txBox="1"/>
          <p:nvPr/>
        </p:nvSpPr>
        <p:spPr>
          <a:xfrm>
            <a:off x="8592277" y="1835532"/>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10" name="TextBox 109"/>
          <p:cNvSpPr txBox="1"/>
          <p:nvPr/>
        </p:nvSpPr>
        <p:spPr>
          <a:xfrm>
            <a:off x="9840417" y="1835532"/>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11" name="Rectangle 110"/>
          <p:cNvSpPr/>
          <p:nvPr/>
        </p:nvSpPr>
        <p:spPr>
          <a:xfrm>
            <a:off x="1103445" y="220486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103445" y="256490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103445" y="29249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351585" y="220486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2351585" y="256490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2351585" y="29249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3599725" y="220486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599725" y="256490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4847861" y="220486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4847861" y="256490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6096001" y="220486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6096001" y="256490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7344138" y="220486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7344138" y="256490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8592277" y="220486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8592277" y="256490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9840417" y="220486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9840417" y="256490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p:cNvSpPr txBox="1"/>
          <p:nvPr/>
        </p:nvSpPr>
        <p:spPr>
          <a:xfrm>
            <a:off x="1103445" y="2204864"/>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136" name="TextBox 135"/>
          <p:cNvSpPr txBox="1"/>
          <p:nvPr/>
        </p:nvSpPr>
        <p:spPr>
          <a:xfrm>
            <a:off x="1103445" y="2915652"/>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137" name="TextBox 136"/>
          <p:cNvSpPr txBox="1"/>
          <p:nvPr/>
        </p:nvSpPr>
        <p:spPr>
          <a:xfrm>
            <a:off x="4847861" y="2555612"/>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38" name="TextBox 137"/>
          <p:cNvSpPr txBox="1"/>
          <p:nvPr/>
        </p:nvSpPr>
        <p:spPr>
          <a:xfrm>
            <a:off x="6096001" y="2204864"/>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139" name="TextBox 138"/>
          <p:cNvSpPr txBox="1"/>
          <p:nvPr/>
        </p:nvSpPr>
        <p:spPr>
          <a:xfrm>
            <a:off x="7344138" y="2555612"/>
            <a:ext cx="1248139" cy="369332"/>
          </a:xfrm>
          <a:prstGeom prst="rect">
            <a:avLst/>
          </a:prstGeom>
          <a:solidFill>
            <a:srgbClr val="FF5050"/>
          </a:solidFill>
          <a:ln w="22225">
            <a:solidFill>
              <a:schemeClr val="tx1"/>
            </a:solidFill>
          </a:ln>
        </p:spPr>
        <p:txBody>
          <a:bodyPr wrap="square" rtlCol="0">
            <a:spAutoFit/>
          </a:bodyPr>
          <a:lstStyle/>
          <a:p>
            <a:pPr algn="ctr"/>
            <a:r>
              <a:rPr lang="en-US" dirty="0" err="1" smtClean="0"/>
              <a:t>Req</a:t>
            </a:r>
            <a:endParaRPr lang="en-US" dirty="0"/>
          </a:p>
        </p:txBody>
      </p:sp>
      <p:sp>
        <p:nvSpPr>
          <p:cNvPr id="140" name="TextBox 139"/>
          <p:cNvSpPr txBox="1"/>
          <p:nvPr/>
        </p:nvSpPr>
        <p:spPr>
          <a:xfrm>
            <a:off x="9840417" y="2204864"/>
            <a:ext cx="1248139" cy="369332"/>
          </a:xfrm>
          <a:prstGeom prst="rect">
            <a:avLst/>
          </a:prstGeom>
          <a:solidFill>
            <a:schemeClr val="tx2">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141" name="TextBox 140"/>
          <p:cNvSpPr txBox="1"/>
          <p:nvPr/>
        </p:nvSpPr>
        <p:spPr>
          <a:xfrm>
            <a:off x="2351585" y="220486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42" name="TextBox 141"/>
          <p:cNvSpPr txBox="1"/>
          <p:nvPr/>
        </p:nvSpPr>
        <p:spPr>
          <a:xfrm>
            <a:off x="3599725" y="184482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43" name="TextBox 142"/>
          <p:cNvSpPr txBox="1"/>
          <p:nvPr/>
        </p:nvSpPr>
        <p:spPr>
          <a:xfrm>
            <a:off x="4847861" y="2204864"/>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144" name="TextBox 143"/>
          <p:cNvSpPr txBox="1"/>
          <p:nvPr/>
        </p:nvSpPr>
        <p:spPr>
          <a:xfrm>
            <a:off x="2351585" y="2915652"/>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45" name="TextBox 144"/>
          <p:cNvSpPr txBox="1"/>
          <p:nvPr/>
        </p:nvSpPr>
        <p:spPr>
          <a:xfrm>
            <a:off x="3599725" y="220486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46" name="TextBox 145"/>
          <p:cNvSpPr txBox="1"/>
          <p:nvPr/>
        </p:nvSpPr>
        <p:spPr>
          <a:xfrm>
            <a:off x="2351585" y="256490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47" name="TextBox 146"/>
          <p:cNvSpPr txBox="1"/>
          <p:nvPr/>
        </p:nvSpPr>
        <p:spPr>
          <a:xfrm>
            <a:off x="1103445" y="256490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48" name="TextBox 147"/>
          <p:cNvSpPr txBox="1"/>
          <p:nvPr/>
        </p:nvSpPr>
        <p:spPr>
          <a:xfrm>
            <a:off x="6096001" y="256490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49" name="TextBox 148"/>
          <p:cNvSpPr txBox="1"/>
          <p:nvPr/>
        </p:nvSpPr>
        <p:spPr>
          <a:xfrm>
            <a:off x="3599725" y="256490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50" name="TextBox 149"/>
          <p:cNvSpPr txBox="1"/>
          <p:nvPr/>
        </p:nvSpPr>
        <p:spPr>
          <a:xfrm>
            <a:off x="7344138" y="220486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51" name="TextBox 150"/>
          <p:cNvSpPr txBox="1"/>
          <p:nvPr/>
        </p:nvSpPr>
        <p:spPr>
          <a:xfrm>
            <a:off x="8592277" y="2204864"/>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152" name="TextBox 151"/>
          <p:cNvSpPr txBox="1"/>
          <p:nvPr/>
        </p:nvSpPr>
        <p:spPr>
          <a:xfrm>
            <a:off x="8592277" y="2564904"/>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53" name="TextBox 152"/>
          <p:cNvSpPr txBox="1"/>
          <p:nvPr/>
        </p:nvSpPr>
        <p:spPr>
          <a:xfrm>
            <a:off x="9840417" y="2555612"/>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19" name="Rectangle 118"/>
          <p:cNvSpPr/>
          <p:nvPr/>
        </p:nvSpPr>
        <p:spPr>
          <a:xfrm>
            <a:off x="3599725" y="29249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847861" y="29249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6096001" y="29249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7344138" y="29249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8592277" y="29249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9840417" y="2924944"/>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998317" y="3413203"/>
            <a:ext cx="10194339" cy="2246769"/>
          </a:xfrm>
          <a:prstGeom prst="rect">
            <a:avLst/>
          </a:prstGeom>
          <a:solidFill>
            <a:schemeClr val="tx2">
              <a:lumMod val="60000"/>
              <a:lumOff val="40000"/>
            </a:schemeClr>
          </a:solidFill>
          <a:ln w="38100">
            <a:solidFill>
              <a:schemeClr val="tx1"/>
            </a:solidFill>
          </a:ln>
        </p:spPr>
        <p:txBody>
          <a:bodyPr wrap="square" rtlCol="0">
            <a:spAutoFit/>
          </a:bodyPr>
          <a:lstStyle/>
          <a:p>
            <a:pPr algn="ctr"/>
            <a:endParaRPr lang="en-US" sz="2800" dirty="0" smtClean="0"/>
          </a:p>
          <a:p>
            <a:pPr algn="ctr"/>
            <a:endParaRPr lang="en-US" sz="2800" dirty="0"/>
          </a:p>
          <a:p>
            <a:pPr algn="ctr"/>
            <a:r>
              <a:rPr lang="en-US" sz="2800" dirty="0" smtClean="0"/>
              <a:t>More Complex Memory Scheduler</a:t>
            </a:r>
          </a:p>
          <a:p>
            <a:pPr algn="ctr"/>
            <a:endParaRPr lang="en-US" sz="2800" dirty="0"/>
          </a:p>
          <a:p>
            <a:pPr algn="ctr"/>
            <a:endParaRPr lang="en-US" sz="2800" dirty="0" smtClean="0"/>
          </a:p>
        </p:txBody>
      </p:sp>
    </p:spTree>
    <p:extLst>
      <p:ext uri="{BB962C8B-B14F-4D97-AF65-F5344CB8AC3E}">
        <p14:creationId xmlns:p14="http://schemas.microsoft.com/office/powerpoint/2010/main" val="33385245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4">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4">
                                            <p:txEl>
                                              <p:pRg st="7" end="7"/>
                                            </p:txEl>
                                          </p:spTgt>
                                        </p:tgtEl>
                                      </p:cBhvr>
                                    </p:animEffect>
                                    <p:set>
                                      <p:cBhvr>
                                        <p:cTn id="21" dur="1" fill="hold">
                                          <p:stCondLst>
                                            <p:cond delay="499"/>
                                          </p:stCondLst>
                                        </p:cTn>
                                        <p:tgtEl>
                                          <p:spTgt spid="74">
                                            <p:txEl>
                                              <p:pRg st="7" end="7"/>
                                            </p:txEl>
                                          </p:spTgt>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4">
                                            <p:txEl>
                                              <p:pRg st="8" end="8"/>
                                            </p:txEl>
                                          </p:spTgt>
                                        </p:tgtEl>
                                      </p:cBhvr>
                                    </p:animEffect>
                                    <p:set>
                                      <p:cBhvr>
                                        <p:cTn id="24" dur="1" fill="hold">
                                          <p:stCondLst>
                                            <p:cond delay="499"/>
                                          </p:stCondLst>
                                        </p:cTn>
                                        <p:tgtEl>
                                          <p:spTgt spid="74">
                                            <p:txEl>
                                              <p:pRg st="8" end="8"/>
                                            </p:txEl>
                                          </p:spTgt>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74">
                                            <p:txEl>
                                              <p:pRg st="9" end="9"/>
                                            </p:txEl>
                                          </p:spTgt>
                                        </p:tgtEl>
                                      </p:cBhvr>
                                    </p:animEffect>
                                    <p:set>
                                      <p:cBhvr>
                                        <p:cTn id="27" dur="1" fill="hold">
                                          <p:stCondLst>
                                            <p:cond delay="499"/>
                                          </p:stCondLst>
                                        </p:cTn>
                                        <p:tgtEl>
                                          <p:spTgt spid="74">
                                            <p:txEl>
                                              <p:pRg st="9" end="9"/>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74">
                                            <p:txEl>
                                              <p:pRg st="10" end="10"/>
                                            </p:txEl>
                                          </p:spTgt>
                                        </p:tgtEl>
                                      </p:cBhvr>
                                    </p:animEffect>
                                    <p:set>
                                      <p:cBhvr>
                                        <p:cTn id="30" dur="1" fill="hold">
                                          <p:stCondLst>
                                            <p:cond delay="499"/>
                                          </p:stCondLst>
                                        </p:cTn>
                                        <p:tgtEl>
                                          <p:spTgt spid="74">
                                            <p:txEl>
                                              <p:pRg st="10" end="10"/>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74">
                                            <p:txEl>
                                              <p:pRg st="11" end="11"/>
                                            </p:txEl>
                                          </p:spTgt>
                                        </p:tgtEl>
                                      </p:cBhvr>
                                    </p:animEffect>
                                    <p:set>
                                      <p:cBhvr>
                                        <p:cTn id="33" dur="1" fill="hold">
                                          <p:stCondLst>
                                            <p:cond delay="499"/>
                                          </p:stCondLst>
                                        </p:cTn>
                                        <p:tgtEl>
                                          <p:spTgt spid="74">
                                            <p:txEl>
                                              <p:pRg st="11" end="11"/>
                                            </p:txEl>
                                          </p:spTgt>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54"/>
                                        </p:tgtEl>
                                        <p:attrNameLst>
                                          <p:attrName>style.visibility</p:attrName>
                                        </p:attrNameLst>
                                      </p:cBhvr>
                                      <p:to>
                                        <p:strVal val="visible"/>
                                      </p:to>
                                    </p:set>
                                    <p:animEffect transition="in" filter="fade">
                                      <p:cBhvr>
                                        <p:cTn id="36"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p"/>
      <p:bldP spid="15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Staged Memory Scheduler</a:t>
            </a:r>
            <a:endParaRPr lang="en-US" dirty="0"/>
          </a:p>
        </p:txBody>
      </p:sp>
      <p:sp>
        <p:nvSpPr>
          <p:cNvPr id="3" name="Content Placeholder 2"/>
          <p:cNvSpPr>
            <a:spLocks noGrp="1"/>
          </p:cNvSpPr>
          <p:nvPr>
            <p:ph idx="1"/>
          </p:nvPr>
        </p:nvSpPr>
        <p:spPr/>
        <p:txBody>
          <a:bodyPr/>
          <a:lstStyle/>
          <a:p>
            <a:r>
              <a:rPr lang="en-US" dirty="0" smtClean="0">
                <a:solidFill>
                  <a:srgbClr val="0000FF"/>
                </a:solidFill>
              </a:rPr>
              <a:t>Decouple </a:t>
            </a:r>
            <a:r>
              <a:rPr lang="en-US" dirty="0">
                <a:solidFill>
                  <a:srgbClr val="0000FF"/>
                </a:solidFill>
              </a:rPr>
              <a:t>the memory controller’s three major tasks</a:t>
            </a:r>
            <a:r>
              <a:rPr lang="en-US" dirty="0"/>
              <a:t> into three significantly simpler </a:t>
            </a:r>
            <a:r>
              <a:rPr lang="en-US" dirty="0" smtClean="0"/>
              <a:t>structures</a:t>
            </a:r>
          </a:p>
          <a:p>
            <a:r>
              <a:rPr lang="en-US" dirty="0" smtClean="0">
                <a:solidFill>
                  <a:srgbClr val="0000FF"/>
                </a:solidFill>
              </a:rPr>
              <a:t>Stage 1: Group </a:t>
            </a:r>
            <a:r>
              <a:rPr lang="en-US" dirty="0">
                <a:solidFill>
                  <a:srgbClr val="0000FF"/>
                </a:solidFill>
              </a:rPr>
              <a:t>requests by </a:t>
            </a:r>
            <a:r>
              <a:rPr lang="en-US" dirty="0" smtClean="0">
                <a:solidFill>
                  <a:srgbClr val="0000FF"/>
                </a:solidFill>
              </a:rPr>
              <a:t>locality</a:t>
            </a:r>
          </a:p>
          <a:p>
            <a:pPr lvl="1"/>
            <a:r>
              <a:rPr lang="en-US" dirty="0" smtClean="0"/>
              <a:t>The requests to the same row from the same source are grouped as a </a:t>
            </a:r>
            <a:r>
              <a:rPr lang="en-US" dirty="0" smtClean="0">
                <a:solidFill>
                  <a:srgbClr val="0000FF"/>
                </a:solidFill>
              </a:rPr>
              <a:t>batch </a:t>
            </a:r>
          </a:p>
          <a:p>
            <a:pPr lvl="1"/>
            <a:r>
              <a:rPr lang="en-US" u="sng" dirty="0" smtClean="0"/>
              <a:t>No out-of-order batch</a:t>
            </a:r>
          </a:p>
          <a:p>
            <a:r>
              <a:rPr lang="en-US" dirty="0" smtClean="0">
                <a:solidFill>
                  <a:srgbClr val="0000FF"/>
                </a:solidFill>
              </a:rPr>
              <a:t>Stage 2: Prioritize </a:t>
            </a:r>
            <a:r>
              <a:rPr lang="en-US" dirty="0">
                <a:solidFill>
                  <a:srgbClr val="0000FF"/>
                </a:solidFill>
              </a:rPr>
              <a:t>inter-application </a:t>
            </a:r>
            <a:r>
              <a:rPr lang="en-US" dirty="0" smtClean="0">
                <a:solidFill>
                  <a:srgbClr val="0000FF"/>
                </a:solidFill>
              </a:rPr>
              <a:t>requests</a:t>
            </a:r>
          </a:p>
          <a:p>
            <a:pPr lvl="1"/>
            <a:r>
              <a:rPr lang="en-US" dirty="0" smtClean="0"/>
              <a:t>Schedule batches based on SJF (shortest job first) or RR (round-robin)</a:t>
            </a:r>
          </a:p>
          <a:p>
            <a:pPr lvl="1"/>
            <a:r>
              <a:rPr lang="en-US" dirty="0" smtClean="0"/>
              <a:t>The probability of applying SJF is based on a </a:t>
            </a:r>
            <a:r>
              <a:rPr lang="en-US" u="sng" dirty="0" smtClean="0"/>
              <a:t>configurable parameter p </a:t>
            </a:r>
          </a:p>
          <a:p>
            <a:pPr lvl="1"/>
            <a:r>
              <a:rPr lang="en-US" u="sng" dirty="0" smtClean="0"/>
              <a:t>Always pick from the head of FIFO from each source</a:t>
            </a:r>
          </a:p>
          <a:p>
            <a:r>
              <a:rPr lang="en-US" dirty="0" smtClean="0">
                <a:solidFill>
                  <a:srgbClr val="0000FF"/>
                </a:solidFill>
              </a:rPr>
              <a:t>Stage 3: Schedule </a:t>
            </a:r>
            <a:r>
              <a:rPr lang="en-US" dirty="0">
                <a:solidFill>
                  <a:srgbClr val="0000FF"/>
                </a:solidFill>
              </a:rPr>
              <a:t>low-level DRAM </a:t>
            </a:r>
            <a:r>
              <a:rPr lang="en-US" dirty="0" smtClean="0">
                <a:solidFill>
                  <a:srgbClr val="0000FF"/>
                </a:solidFill>
              </a:rPr>
              <a:t>commands</a:t>
            </a:r>
          </a:p>
          <a:p>
            <a:pPr lvl="1"/>
            <a:r>
              <a:rPr lang="en-US" u="sng" dirty="0" smtClean="0"/>
              <a:t>Issue batches to DRAM, no reorder</a:t>
            </a:r>
            <a:endParaRPr lang="en-US" u="sng" dirty="0"/>
          </a:p>
          <a:p>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28</a:t>
            </a:fld>
            <a:endParaRPr lang="zh-TW" altLang="en-US"/>
          </a:p>
        </p:txBody>
      </p:sp>
    </p:spTree>
    <p:extLst>
      <p:ext uri="{BB962C8B-B14F-4D97-AF65-F5344CB8AC3E}">
        <p14:creationId xmlns:p14="http://schemas.microsoft.com/office/powerpoint/2010/main" val="3899164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241"/>
          <p:cNvSpPr/>
          <p:nvPr/>
        </p:nvSpPr>
        <p:spPr>
          <a:xfrm>
            <a:off x="1007437" y="2996952"/>
            <a:ext cx="10177131" cy="129614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SMS: Staged Memory </a:t>
            </a:r>
            <a:r>
              <a:rPr lang="en-US" dirty="0" smtClean="0"/>
              <a:t>Scheduling (</a:t>
            </a:r>
            <a:r>
              <a:rPr lang="en-US" dirty="0" err="1" smtClean="0"/>
              <a:t>Rachata’s</a:t>
            </a:r>
            <a:r>
              <a:rPr lang="en-US" dirty="0" smtClean="0"/>
              <a:t> slide)</a:t>
            </a:r>
            <a:endParaRPr lang="en-US" dirty="0"/>
          </a:p>
        </p:txBody>
      </p:sp>
      <p:sp>
        <p:nvSpPr>
          <p:cNvPr id="4" name="Slide Number Placeholder 3"/>
          <p:cNvSpPr>
            <a:spLocks noGrp="1"/>
          </p:cNvSpPr>
          <p:nvPr>
            <p:ph type="sldNum" sz="quarter" idx="11"/>
          </p:nvPr>
        </p:nvSpPr>
        <p:spPr>
          <a:xfrm>
            <a:off x="8737600" y="6212160"/>
            <a:ext cx="2844800" cy="457200"/>
          </a:xfrm>
        </p:spPr>
        <p:txBody>
          <a:bodyPr/>
          <a:lstStyle/>
          <a:p>
            <a:fld id="{323594FA-E141-4234-AE05-360401972BE7}" type="slidenum">
              <a:rPr lang="en-US" altLang="en-US" smtClean="0"/>
              <a:pPr/>
              <a:t>29</a:t>
            </a:fld>
            <a:endParaRPr lang="en-US" altLang="en-US"/>
          </a:p>
        </p:txBody>
      </p:sp>
      <p:sp>
        <p:nvSpPr>
          <p:cNvPr id="119" name="TextBox 118"/>
          <p:cNvSpPr txBox="1"/>
          <p:nvPr/>
        </p:nvSpPr>
        <p:spPr>
          <a:xfrm>
            <a:off x="994266" y="4273941"/>
            <a:ext cx="10190305" cy="1384995"/>
          </a:xfrm>
          <a:prstGeom prst="rect">
            <a:avLst/>
          </a:prstGeom>
          <a:solidFill>
            <a:schemeClr val="tx2">
              <a:lumMod val="60000"/>
              <a:lumOff val="40000"/>
            </a:schemeClr>
          </a:solidFill>
          <a:ln w="38100">
            <a:solidFill>
              <a:schemeClr val="tx1"/>
            </a:solidFill>
          </a:ln>
        </p:spPr>
        <p:txBody>
          <a:bodyPr wrap="square" rtlCol="0">
            <a:spAutoFit/>
          </a:bodyPr>
          <a:lstStyle/>
          <a:p>
            <a:pPr algn="ctr"/>
            <a:endParaRPr lang="en-US" sz="2800" dirty="0" smtClean="0"/>
          </a:p>
          <a:p>
            <a:pPr algn="ctr"/>
            <a:r>
              <a:rPr lang="en-US" sz="2800" dirty="0" smtClean="0"/>
              <a:t>Memory Scheduler</a:t>
            </a:r>
          </a:p>
          <a:p>
            <a:pPr algn="ctr"/>
            <a:endParaRPr lang="en-US" sz="2800" dirty="0"/>
          </a:p>
        </p:txBody>
      </p:sp>
      <p:sp>
        <p:nvSpPr>
          <p:cNvPr id="120" name="TextBox 119"/>
          <p:cNvSpPr txBox="1"/>
          <p:nvPr/>
        </p:nvSpPr>
        <p:spPr>
          <a:xfrm>
            <a:off x="1844721" y="908729"/>
            <a:ext cx="1466971" cy="461665"/>
          </a:xfrm>
          <a:prstGeom prst="rect">
            <a:avLst/>
          </a:prstGeom>
          <a:noFill/>
        </p:spPr>
        <p:txBody>
          <a:bodyPr wrap="square" rtlCol="0">
            <a:spAutoFit/>
          </a:bodyPr>
          <a:lstStyle/>
          <a:p>
            <a:r>
              <a:rPr lang="en-US" sz="2400" dirty="0" smtClean="0"/>
              <a:t>Core 1</a:t>
            </a:r>
            <a:endParaRPr lang="en-US" sz="2400" dirty="0"/>
          </a:p>
        </p:txBody>
      </p:sp>
      <p:sp>
        <p:nvSpPr>
          <p:cNvPr id="121" name="TextBox 120"/>
          <p:cNvSpPr txBox="1"/>
          <p:nvPr/>
        </p:nvSpPr>
        <p:spPr>
          <a:xfrm>
            <a:off x="3820005" y="908729"/>
            <a:ext cx="1466971" cy="461665"/>
          </a:xfrm>
          <a:prstGeom prst="rect">
            <a:avLst/>
          </a:prstGeom>
          <a:noFill/>
        </p:spPr>
        <p:txBody>
          <a:bodyPr wrap="square" rtlCol="0">
            <a:spAutoFit/>
          </a:bodyPr>
          <a:lstStyle/>
          <a:p>
            <a:r>
              <a:rPr lang="en-US" sz="2400" dirty="0" smtClean="0"/>
              <a:t>Core 2</a:t>
            </a:r>
            <a:endParaRPr lang="en-US" sz="2400" dirty="0"/>
          </a:p>
        </p:txBody>
      </p:sp>
      <p:sp>
        <p:nvSpPr>
          <p:cNvPr id="122" name="TextBox 121"/>
          <p:cNvSpPr txBox="1"/>
          <p:nvPr/>
        </p:nvSpPr>
        <p:spPr>
          <a:xfrm>
            <a:off x="5795289" y="908729"/>
            <a:ext cx="1466971" cy="461665"/>
          </a:xfrm>
          <a:prstGeom prst="rect">
            <a:avLst/>
          </a:prstGeom>
          <a:noFill/>
        </p:spPr>
        <p:txBody>
          <a:bodyPr wrap="square" rtlCol="0">
            <a:spAutoFit/>
          </a:bodyPr>
          <a:lstStyle/>
          <a:p>
            <a:r>
              <a:rPr lang="en-US" sz="2400" dirty="0" smtClean="0"/>
              <a:t>Core 3</a:t>
            </a:r>
            <a:endParaRPr lang="en-US" sz="2400" dirty="0"/>
          </a:p>
        </p:txBody>
      </p:sp>
      <p:sp>
        <p:nvSpPr>
          <p:cNvPr id="123" name="TextBox 122"/>
          <p:cNvSpPr txBox="1"/>
          <p:nvPr/>
        </p:nvSpPr>
        <p:spPr>
          <a:xfrm>
            <a:off x="7680785" y="908729"/>
            <a:ext cx="1466971" cy="461665"/>
          </a:xfrm>
          <a:prstGeom prst="rect">
            <a:avLst/>
          </a:prstGeom>
          <a:noFill/>
        </p:spPr>
        <p:txBody>
          <a:bodyPr wrap="square" rtlCol="0">
            <a:spAutoFit/>
          </a:bodyPr>
          <a:lstStyle/>
          <a:p>
            <a:r>
              <a:rPr lang="en-US" sz="2400" dirty="0" smtClean="0"/>
              <a:t>Core 4</a:t>
            </a:r>
            <a:endParaRPr lang="en-US" sz="2400" dirty="0"/>
          </a:p>
        </p:txBody>
      </p:sp>
      <p:sp>
        <p:nvSpPr>
          <p:cNvPr id="124" name="Down Arrow 123"/>
          <p:cNvSpPr/>
          <p:nvPr/>
        </p:nvSpPr>
        <p:spPr>
          <a:xfrm>
            <a:off x="2330999" y="1412776"/>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own Arrow 124"/>
          <p:cNvSpPr/>
          <p:nvPr/>
        </p:nvSpPr>
        <p:spPr>
          <a:xfrm>
            <a:off x="4347223" y="1412776"/>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own Arrow 125"/>
          <p:cNvSpPr/>
          <p:nvPr/>
        </p:nvSpPr>
        <p:spPr>
          <a:xfrm>
            <a:off x="6267436" y="1412776"/>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own Arrow 126"/>
          <p:cNvSpPr/>
          <p:nvPr/>
        </p:nvSpPr>
        <p:spPr>
          <a:xfrm>
            <a:off x="8187649" y="1412776"/>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own Arrow 127"/>
          <p:cNvSpPr/>
          <p:nvPr/>
        </p:nvSpPr>
        <p:spPr>
          <a:xfrm>
            <a:off x="4959929" y="5517232"/>
            <a:ext cx="1719539"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p:cNvSpPr txBox="1"/>
          <p:nvPr/>
        </p:nvSpPr>
        <p:spPr>
          <a:xfrm>
            <a:off x="3503712" y="5867980"/>
            <a:ext cx="4608512" cy="369332"/>
          </a:xfrm>
          <a:prstGeom prst="rect">
            <a:avLst/>
          </a:prstGeom>
          <a:noFill/>
        </p:spPr>
        <p:txBody>
          <a:bodyPr wrap="square" rtlCol="0">
            <a:spAutoFit/>
          </a:bodyPr>
          <a:lstStyle/>
          <a:p>
            <a:pPr algn="ctr"/>
            <a:r>
              <a:rPr lang="en-US" dirty="0" smtClean="0"/>
              <a:t>To DRAM</a:t>
            </a:r>
            <a:endParaRPr lang="en-US" dirty="0"/>
          </a:p>
        </p:txBody>
      </p:sp>
      <p:sp>
        <p:nvSpPr>
          <p:cNvPr id="165" name="TextBox 164"/>
          <p:cNvSpPr txBox="1"/>
          <p:nvPr/>
        </p:nvSpPr>
        <p:spPr>
          <a:xfrm>
            <a:off x="9621585" y="908729"/>
            <a:ext cx="1466971" cy="461665"/>
          </a:xfrm>
          <a:prstGeom prst="rect">
            <a:avLst/>
          </a:prstGeom>
          <a:noFill/>
        </p:spPr>
        <p:txBody>
          <a:bodyPr wrap="square" rtlCol="0">
            <a:spAutoFit/>
          </a:bodyPr>
          <a:lstStyle/>
          <a:p>
            <a:r>
              <a:rPr lang="en-US" sz="2400" dirty="0" smtClean="0"/>
              <a:t>GPU</a:t>
            </a:r>
            <a:endParaRPr lang="en-US" sz="2400" dirty="0"/>
          </a:p>
        </p:txBody>
      </p:sp>
      <p:sp>
        <p:nvSpPr>
          <p:cNvPr id="166" name="Down Arrow 165"/>
          <p:cNvSpPr/>
          <p:nvPr/>
        </p:nvSpPr>
        <p:spPr>
          <a:xfrm>
            <a:off x="10005627" y="1412776"/>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007437" y="1916832"/>
            <a:ext cx="10177131" cy="2376264"/>
            <a:chOff x="755576" y="1916832"/>
            <a:chExt cx="7632848" cy="2376264"/>
          </a:xfrm>
        </p:grpSpPr>
        <p:sp>
          <p:nvSpPr>
            <p:cNvPr id="118" name="Rectangle 117"/>
            <p:cNvSpPr/>
            <p:nvPr/>
          </p:nvSpPr>
          <p:spPr>
            <a:xfrm>
              <a:off x="755576" y="1916832"/>
              <a:ext cx="7632848" cy="237626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827584" y="198884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827584" y="234888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827584" y="270892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1763688" y="198884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1763688" y="234888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763688" y="270892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2699792" y="198884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2699792" y="234888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2699792" y="270892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3635896" y="198884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3635896" y="234888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3635896" y="270892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4572000" y="198884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4572000" y="234888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4572000" y="270892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08104" y="198884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508104" y="234888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5508104" y="270892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6444208" y="198884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6444208" y="234888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6444208" y="270892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7380312" y="198884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7380312" y="234888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7380312" y="2708920"/>
              <a:ext cx="936104"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827584" y="1988840"/>
              <a:ext cx="936104"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157" name="TextBox 156"/>
            <p:cNvSpPr txBox="1"/>
            <p:nvPr/>
          </p:nvSpPr>
          <p:spPr>
            <a:xfrm>
              <a:off x="1763688" y="2339588"/>
              <a:ext cx="936104"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158" name="TextBox 157"/>
            <p:cNvSpPr txBox="1"/>
            <p:nvPr/>
          </p:nvSpPr>
          <p:spPr>
            <a:xfrm>
              <a:off x="827584" y="2699628"/>
              <a:ext cx="936104"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159" name="TextBox 158"/>
            <p:cNvSpPr txBox="1"/>
            <p:nvPr/>
          </p:nvSpPr>
          <p:spPr>
            <a:xfrm>
              <a:off x="3635896" y="2339588"/>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60" name="TextBox 159"/>
            <p:cNvSpPr txBox="1"/>
            <p:nvPr/>
          </p:nvSpPr>
          <p:spPr>
            <a:xfrm>
              <a:off x="4572000" y="1988840"/>
              <a:ext cx="936104"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163" name="TextBox 162"/>
            <p:cNvSpPr txBox="1"/>
            <p:nvPr/>
          </p:nvSpPr>
          <p:spPr>
            <a:xfrm>
              <a:off x="5508104" y="2339588"/>
              <a:ext cx="936104" cy="369332"/>
            </a:xfrm>
            <a:prstGeom prst="rect">
              <a:avLst/>
            </a:prstGeom>
            <a:solidFill>
              <a:srgbClr val="FF5050"/>
            </a:solidFill>
            <a:ln w="22225">
              <a:solidFill>
                <a:schemeClr val="tx1"/>
              </a:solidFill>
            </a:ln>
          </p:spPr>
          <p:txBody>
            <a:bodyPr wrap="square" rtlCol="0">
              <a:spAutoFit/>
            </a:bodyPr>
            <a:lstStyle/>
            <a:p>
              <a:pPr algn="ctr"/>
              <a:r>
                <a:rPr lang="en-US" dirty="0" err="1" smtClean="0"/>
                <a:t>Req</a:t>
              </a:r>
              <a:endParaRPr lang="en-US" dirty="0"/>
            </a:p>
          </p:txBody>
        </p:sp>
        <p:sp>
          <p:nvSpPr>
            <p:cNvPr id="164" name="TextBox 163"/>
            <p:cNvSpPr txBox="1"/>
            <p:nvPr/>
          </p:nvSpPr>
          <p:spPr>
            <a:xfrm>
              <a:off x="7380312" y="2339588"/>
              <a:ext cx="936104" cy="369332"/>
            </a:xfrm>
            <a:prstGeom prst="rect">
              <a:avLst/>
            </a:prstGeom>
            <a:solidFill>
              <a:schemeClr val="tx2">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167" name="TextBox 166"/>
            <p:cNvSpPr txBox="1"/>
            <p:nvPr/>
          </p:nvSpPr>
          <p:spPr>
            <a:xfrm>
              <a:off x="1763688" y="1988840"/>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68" name="TextBox 167"/>
            <p:cNvSpPr txBox="1"/>
            <p:nvPr/>
          </p:nvSpPr>
          <p:spPr>
            <a:xfrm>
              <a:off x="2699792" y="1988840"/>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69" name="TextBox 168"/>
            <p:cNvSpPr txBox="1"/>
            <p:nvPr/>
          </p:nvSpPr>
          <p:spPr>
            <a:xfrm>
              <a:off x="3635896" y="1988840"/>
              <a:ext cx="936104"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170" name="TextBox 169"/>
            <p:cNvSpPr txBox="1"/>
            <p:nvPr/>
          </p:nvSpPr>
          <p:spPr>
            <a:xfrm>
              <a:off x="3635896" y="2699628"/>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71" name="TextBox 170"/>
            <p:cNvSpPr txBox="1"/>
            <p:nvPr/>
          </p:nvSpPr>
          <p:spPr>
            <a:xfrm>
              <a:off x="2699792" y="2699628"/>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72" name="TextBox 171"/>
            <p:cNvSpPr txBox="1"/>
            <p:nvPr/>
          </p:nvSpPr>
          <p:spPr>
            <a:xfrm>
              <a:off x="1763688" y="2699628"/>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73" name="TextBox 172"/>
            <p:cNvSpPr txBox="1"/>
            <p:nvPr/>
          </p:nvSpPr>
          <p:spPr>
            <a:xfrm>
              <a:off x="827584" y="2348880"/>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74" name="TextBox 173"/>
            <p:cNvSpPr txBox="1"/>
            <p:nvPr/>
          </p:nvSpPr>
          <p:spPr>
            <a:xfrm>
              <a:off x="4572000" y="2348880"/>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75" name="TextBox 174"/>
            <p:cNvSpPr txBox="1"/>
            <p:nvPr/>
          </p:nvSpPr>
          <p:spPr>
            <a:xfrm>
              <a:off x="4572000" y="2699628"/>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76" name="TextBox 175"/>
            <p:cNvSpPr txBox="1"/>
            <p:nvPr/>
          </p:nvSpPr>
          <p:spPr>
            <a:xfrm>
              <a:off x="5508104" y="2699628"/>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77" name="TextBox 176"/>
            <p:cNvSpPr txBox="1"/>
            <p:nvPr/>
          </p:nvSpPr>
          <p:spPr>
            <a:xfrm>
              <a:off x="5508104" y="1988840"/>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78" name="TextBox 177"/>
            <p:cNvSpPr txBox="1"/>
            <p:nvPr/>
          </p:nvSpPr>
          <p:spPr>
            <a:xfrm>
              <a:off x="6444208" y="1988840"/>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79" name="TextBox 178"/>
            <p:cNvSpPr txBox="1"/>
            <p:nvPr/>
          </p:nvSpPr>
          <p:spPr>
            <a:xfrm>
              <a:off x="7380312" y="1988840"/>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80" name="TextBox 179"/>
            <p:cNvSpPr txBox="1"/>
            <p:nvPr/>
          </p:nvSpPr>
          <p:spPr>
            <a:xfrm>
              <a:off x="6444208" y="2348880"/>
              <a:ext cx="936104"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181" name="TextBox 180"/>
            <p:cNvSpPr txBox="1"/>
            <p:nvPr/>
          </p:nvSpPr>
          <p:spPr>
            <a:xfrm>
              <a:off x="6444208" y="2699628"/>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182" name="TextBox 181"/>
            <p:cNvSpPr txBox="1"/>
            <p:nvPr/>
          </p:nvSpPr>
          <p:spPr>
            <a:xfrm>
              <a:off x="7380312" y="2699628"/>
              <a:ext cx="936104"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grpSp>
      <p:sp>
        <p:nvSpPr>
          <p:cNvPr id="183" name="Rectangle 182"/>
          <p:cNvSpPr/>
          <p:nvPr/>
        </p:nvSpPr>
        <p:spPr>
          <a:xfrm>
            <a:off x="1103445" y="306896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1103445" y="342900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1103445" y="37890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2351585" y="306896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a:off x="2351585" y="342900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3599725" y="306896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3599725" y="342900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4847861" y="306896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4847861" y="342900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6096001" y="306896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6096001" y="342900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7344138" y="306896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7344138" y="342900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8592277" y="306896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8592277" y="342900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9840417" y="306896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9840417" y="342900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p:cNvSpPr txBox="1"/>
          <p:nvPr/>
        </p:nvSpPr>
        <p:spPr>
          <a:xfrm>
            <a:off x="1103445" y="3068960"/>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209" name="TextBox 208"/>
          <p:cNvSpPr txBox="1"/>
          <p:nvPr/>
        </p:nvSpPr>
        <p:spPr>
          <a:xfrm>
            <a:off x="1103445" y="3779748"/>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210" name="TextBox 209"/>
          <p:cNvSpPr txBox="1"/>
          <p:nvPr/>
        </p:nvSpPr>
        <p:spPr>
          <a:xfrm>
            <a:off x="4847861" y="341970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11" name="TextBox 210"/>
          <p:cNvSpPr txBox="1"/>
          <p:nvPr/>
        </p:nvSpPr>
        <p:spPr>
          <a:xfrm>
            <a:off x="6096001" y="3068960"/>
            <a:ext cx="1248139" cy="369332"/>
          </a:xfrm>
          <a:prstGeom prst="rect">
            <a:avLst/>
          </a:prstGeom>
          <a:solidFill>
            <a:schemeClr val="accent1">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214" name="TextBox 213"/>
          <p:cNvSpPr txBox="1"/>
          <p:nvPr/>
        </p:nvSpPr>
        <p:spPr>
          <a:xfrm>
            <a:off x="7344138" y="3419708"/>
            <a:ext cx="1248139" cy="369332"/>
          </a:xfrm>
          <a:prstGeom prst="rect">
            <a:avLst/>
          </a:prstGeom>
          <a:solidFill>
            <a:srgbClr val="FF5050"/>
          </a:solidFill>
          <a:ln w="22225">
            <a:solidFill>
              <a:schemeClr val="tx1"/>
            </a:solidFill>
          </a:ln>
        </p:spPr>
        <p:txBody>
          <a:bodyPr wrap="square" rtlCol="0">
            <a:spAutoFit/>
          </a:bodyPr>
          <a:lstStyle/>
          <a:p>
            <a:pPr algn="ctr"/>
            <a:r>
              <a:rPr lang="en-US" dirty="0" err="1" smtClean="0"/>
              <a:t>Req</a:t>
            </a:r>
            <a:endParaRPr lang="en-US" dirty="0"/>
          </a:p>
        </p:txBody>
      </p:sp>
      <p:sp>
        <p:nvSpPr>
          <p:cNvPr id="215" name="TextBox 214"/>
          <p:cNvSpPr txBox="1"/>
          <p:nvPr/>
        </p:nvSpPr>
        <p:spPr>
          <a:xfrm>
            <a:off x="9840417" y="3419708"/>
            <a:ext cx="1248139" cy="369332"/>
          </a:xfrm>
          <a:prstGeom prst="rect">
            <a:avLst/>
          </a:prstGeom>
          <a:solidFill>
            <a:schemeClr val="tx2">
              <a:lumMod val="60000"/>
              <a:lumOff val="40000"/>
            </a:schemeClr>
          </a:solidFill>
          <a:ln w="22225">
            <a:solidFill>
              <a:schemeClr val="tx1"/>
            </a:solidFill>
          </a:ln>
        </p:spPr>
        <p:txBody>
          <a:bodyPr wrap="square" rtlCol="0">
            <a:spAutoFit/>
          </a:bodyPr>
          <a:lstStyle/>
          <a:p>
            <a:pPr algn="ctr"/>
            <a:r>
              <a:rPr lang="en-US" dirty="0" err="1" smtClean="0"/>
              <a:t>Req</a:t>
            </a:r>
            <a:endParaRPr lang="en-US" dirty="0"/>
          </a:p>
        </p:txBody>
      </p:sp>
      <p:sp>
        <p:nvSpPr>
          <p:cNvPr id="216" name="TextBox 215"/>
          <p:cNvSpPr txBox="1"/>
          <p:nvPr/>
        </p:nvSpPr>
        <p:spPr>
          <a:xfrm>
            <a:off x="2351585" y="306896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17" name="TextBox 216"/>
          <p:cNvSpPr txBox="1"/>
          <p:nvPr/>
        </p:nvSpPr>
        <p:spPr>
          <a:xfrm>
            <a:off x="3599725" y="306896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18" name="TextBox 217"/>
          <p:cNvSpPr txBox="1"/>
          <p:nvPr/>
        </p:nvSpPr>
        <p:spPr>
          <a:xfrm>
            <a:off x="4847861" y="3068960"/>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219" name="TextBox 218"/>
          <p:cNvSpPr txBox="1"/>
          <p:nvPr/>
        </p:nvSpPr>
        <p:spPr>
          <a:xfrm>
            <a:off x="4847861" y="341970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20" name="TextBox 219"/>
          <p:cNvSpPr txBox="1"/>
          <p:nvPr/>
        </p:nvSpPr>
        <p:spPr>
          <a:xfrm>
            <a:off x="3599725" y="341970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21" name="TextBox 220"/>
          <p:cNvSpPr txBox="1"/>
          <p:nvPr/>
        </p:nvSpPr>
        <p:spPr>
          <a:xfrm>
            <a:off x="2351585" y="342900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22" name="TextBox 221"/>
          <p:cNvSpPr txBox="1"/>
          <p:nvPr/>
        </p:nvSpPr>
        <p:spPr>
          <a:xfrm>
            <a:off x="1103445" y="342900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23" name="TextBox 222"/>
          <p:cNvSpPr txBox="1"/>
          <p:nvPr/>
        </p:nvSpPr>
        <p:spPr>
          <a:xfrm>
            <a:off x="6096001" y="342900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25" name="TextBox 224"/>
          <p:cNvSpPr txBox="1"/>
          <p:nvPr/>
        </p:nvSpPr>
        <p:spPr>
          <a:xfrm>
            <a:off x="7344138" y="341970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26" name="TextBox 225"/>
          <p:cNvSpPr txBox="1"/>
          <p:nvPr/>
        </p:nvSpPr>
        <p:spPr>
          <a:xfrm>
            <a:off x="7344138" y="306896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29" name="TextBox 228"/>
          <p:cNvSpPr txBox="1"/>
          <p:nvPr/>
        </p:nvSpPr>
        <p:spPr>
          <a:xfrm>
            <a:off x="8592277" y="3429000"/>
            <a:ext cx="1248139" cy="369332"/>
          </a:xfrm>
          <a:prstGeom prst="rect">
            <a:avLst/>
          </a:prstGeom>
          <a:solidFill>
            <a:srgbClr val="00B0F0"/>
          </a:solidFill>
          <a:ln w="22225">
            <a:solidFill>
              <a:schemeClr val="tx1"/>
            </a:solidFill>
          </a:ln>
        </p:spPr>
        <p:txBody>
          <a:bodyPr wrap="square" rtlCol="0">
            <a:spAutoFit/>
          </a:bodyPr>
          <a:lstStyle/>
          <a:p>
            <a:pPr algn="ctr"/>
            <a:r>
              <a:rPr lang="en-US" dirty="0" err="1" smtClean="0"/>
              <a:t>Req</a:t>
            </a:r>
            <a:endParaRPr lang="en-US" dirty="0"/>
          </a:p>
        </p:txBody>
      </p:sp>
      <p:sp>
        <p:nvSpPr>
          <p:cNvPr id="230" name="TextBox 229"/>
          <p:cNvSpPr txBox="1"/>
          <p:nvPr/>
        </p:nvSpPr>
        <p:spPr>
          <a:xfrm>
            <a:off x="8592277" y="3059668"/>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31" name="TextBox 230"/>
          <p:cNvSpPr txBox="1"/>
          <p:nvPr/>
        </p:nvSpPr>
        <p:spPr>
          <a:xfrm>
            <a:off x="9840417" y="306896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55" name="Rectangle 254"/>
          <p:cNvSpPr/>
          <p:nvPr/>
        </p:nvSpPr>
        <p:spPr bwMode="auto">
          <a:xfrm>
            <a:off x="1748711" y="1861197"/>
            <a:ext cx="1508388" cy="999101"/>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57" name="Rectangle 256"/>
          <p:cNvSpPr/>
          <p:nvPr/>
        </p:nvSpPr>
        <p:spPr bwMode="auto">
          <a:xfrm>
            <a:off x="5717247" y="1861197"/>
            <a:ext cx="1508388" cy="999101"/>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58" name="Rectangle 257"/>
          <p:cNvSpPr/>
          <p:nvPr/>
        </p:nvSpPr>
        <p:spPr bwMode="auto">
          <a:xfrm>
            <a:off x="7602743" y="1881925"/>
            <a:ext cx="1508388" cy="999101"/>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60" name="Rectangle 259"/>
          <p:cNvSpPr/>
          <p:nvPr/>
        </p:nvSpPr>
        <p:spPr>
          <a:xfrm>
            <a:off x="5878848" y="2512305"/>
            <a:ext cx="1167213" cy="263366"/>
          </a:xfrm>
          <a:prstGeom prst="rect">
            <a:avLst/>
          </a:prstGeom>
          <a:solidFill>
            <a:srgbClr val="FF505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5878848" y="2143593"/>
            <a:ext cx="1167213" cy="263366"/>
          </a:xfrm>
          <a:prstGeom prst="rect">
            <a:avLst/>
          </a:prstGeom>
          <a:solidFill>
            <a:srgbClr val="FF505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7764348" y="2512305"/>
            <a:ext cx="1167213" cy="263366"/>
          </a:xfrm>
          <a:prstGeom prst="rect">
            <a:avLst/>
          </a:prstGeom>
          <a:solidFill>
            <a:srgbClr val="92D05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7764348" y="2157522"/>
            <a:ext cx="1167213" cy="263366"/>
          </a:xfrm>
          <a:prstGeom prst="rect">
            <a:avLst/>
          </a:prstGeom>
          <a:solidFill>
            <a:srgbClr val="92D05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1928280" y="2512305"/>
            <a:ext cx="1167213" cy="263366"/>
          </a:xfrm>
          <a:prstGeom prst="rect">
            <a:avLst/>
          </a:prstGeom>
          <a:solidFill>
            <a:schemeClr val="accent1">
              <a:lumMod val="60000"/>
              <a:lumOff val="40000"/>
            </a:schemeClr>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bwMode="auto">
          <a:xfrm>
            <a:off x="9429563" y="1844833"/>
            <a:ext cx="1508388" cy="999101"/>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68" name="Rectangle 267"/>
          <p:cNvSpPr/>
          <p:nvPr/>
        </p:nvSpPr>
        <p:spPr>
          <a:xfrm>
            <a:off x="9609136" y="2495941"/>
            <a:ext cx="1167213" cy="263366"/>
          </a:xfrm>
          <a:prstGeom prst="rect">
            <a:avLst/>
          </a:prstGeom>
          <a:solidFill>
            <a:srgbClr val="A61A9F"/>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2530437" y="3265820"/>
            <a:ext cx="6733921" cy="523220"/>
          </a:xfrm>
          <a:prstGeom prst="rect">
            <a:avLst/>
          </a:prstGeom>
          <a:solidFill>
            <a:schemeClr val="tx2">
              <a:lumMod val="60000"/>
              <a:lumOff val="40000"/>
            </a:schemeClr>
          </a:solidFill>
          <a:ln w="38100">
            <a:solidFill>
              <a:schemeClr val="tx1"/>
            </a:solidFill>
          </a:ln>
        </p:spPr>
        <p:txBody>
          <a:bodyPr wrap="square" rtlCol="0">
            <a:spAutoFit/>
          </a:bodyPr>
          <a:lstStyle/>
          <a:p>
            <a:pPr algn="ctr"/>
            <a:r>
              <a:rPr lang="en-US" sz="2800" dirty="0" smtClean="0"/>
              <a:t>Batch Scheduler</a:t>
            </a:r>
            <a:endParaRPr lang="en-US" sz="2800" dirty="0"/>
          </a:p>
        </p:txBody>
      </p:sp>
      <p:sp>
        <p:nvSpPr>
          <p:cNvPr id="271" name="Down Arrow 270"/>
          <p:cNvSpPr/>
          <p:nvPr/>
        </p:nvSpPr>
        <p:spPr>
          <a:xfrm>
            <a:off x="4952525" y="2924954"/>
            <a:ext cx="1719539" cy="2160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p:cNvSpPr/>
          <p:nvPr/>
        </p:nvSpPr>
        <p:spPr>
          <a:xfrm>
            <a:off x="9606500" y="2132856"/>
            <a:ext cx="1167213" cy="263366"/>
          </a:xfrm>
          <a:prstGeom prst="rect">
            <a:avLst/>
          </a:prstGeom>
          <a:solidFill>
            <a:srgbClr val="A61A9F"/>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p:cNvSpPr/>
          <p:nvPr/>
        </p:nvSpPr>
        <p:spPr bwMode="auto">
          <a:xfrm>
            <a:off x="7947987" y="4160864"/>
            <a:ext cx="1508388" cy="1262301"/>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74" name="Rectangle 273"/>
          <p:cNvSpPr/>
          <p:nvPr/>
        </p:nvSpPr>
        <p:spPr bwMode="auto">
          <a:xfrm>
            <a:off x="6062487" y="4149089"/>
            <a:ext cx="1508388" cy="1262301"/>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75" name="Rectangle 274"/>
          <p:cNvSpPr/>
          <p:nvPr/>
        </p:nvSpPr>
        <p:spPr bwMode="auto">
          <a:xfrm>
            <a:off x="4087207" y="4149089"/>
            <a:ext cx="1508388" cy="1262301"/>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76" name="Rectangle 275"/>
          <p:cNvSpPr/>
          <p:nvPr/>
        </p:nvSpPr>
        <p:spPr bwMode="auto">
          <a:xfrm>
            <a:off x="2093955" y="4149089"/>
            <a:ext cx="1508388" cy="1262301"/>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77" name="Rectangle 276"/>
          <p:cNvSpPr/>
          <p:nvPr/>
        </p:nvSpPr>
        <p:spPr>
          <a:xfrm>
            <a:off x="2273524" y="5063396"/>
            <a:ext cx="1167213" cy="263366"/>
          </a:xfrm>
          <a:prstGeom prst="rect">
            <a:avLst/>
          </a:prstGeom>
          <a:solidFill>
            <a:schemeClr val="accent1">
              <a:lumMod val="60000"/>
              <a:lumOff val="40000"/>
            </a:schemeClr>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2273524" y="4317019"/>
            <a:ext cx="1167213" cy="263366"/>
          </a:xfrm>
          <a:prstGeom prst="rect">
            <a:avLst/>
          </a:prstGeom>
          <a:solidFill>
            <a:srgbClr val="00B0F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2273524" y="4685731"/>
            <a:ext cx="1167213" cy="263366"/>
          </a:xfrm>
          <a:prstGeom prst="rect">
            <a:avLst/>
          </a:prstGeom>
          <a:solidFill>
            <a:srgbClr val="00B0F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6224092" y="5063396"/>
            <a:ext cx="1167213" cy="263366"/>
          </a:xfrm>
          <a:prstGeom prst="rect">
            <a:avLst/>
          </a:prstGeom>
          <a:solidFill>
            <a:srgbClr val="FF505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6224092" y="4685731"/>
            <a:ext cx="1167213" cy="263366"/>
          </a:xfrm>
          <a:prstGeom prst="rect">
            <a:avLst/>
          </a:prstGeom>
          <a:solidFill>
            <a:srgbClr val="FF505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4248808" y="5054444"/>
            <a:ext cx="1167213" cy="263366"/>
          </a:xfrm>
          <a:prstGeom prst="rect">
            <a:avLst/>
          </a:prstGeom>
          <a:solidFill>
            <a:srgbClr val="A61A9F"/>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4256712" y="4682116"/>
            <a:ext cx="1167213" cy="263366"/>
          </a:xfrm>
          <a:prstGeom prst="rect">
            <a:avLst/>
          </a:prstGeom>
          <a:solidFill>
            <a:srgbClr val="92D05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Down Arrow 283"/>
          <p:cNvSpPr/>
          <p:nvPr/>
        </p:nvSpPr>
        <p:spPr>
          <a:xfrm>
            <a:off x="4952525" y="3820405"/>
            <a:ext cx="1719539" cy="256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5" name="Straight Connector 284"/>
          <p:cNvCxnSpPr/>
          <p:nvPr/>
        </p:nvCxnSpPr>
        <p:spPr>
          <a:xfrm>
            <a:off x="335360" y="3068960"/>
            <a:ext cx="11137237"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a:off x="335360" y="3933056"/>
            <a:ext cx="11137237"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48683" y="1700810"/>
            <a:ext cx="1658992" cy="430887"/>
          </a:xfrm>
          <a:prstGeom prst="rect">
            <a:avLst/>
          </a:prstGeom>
          <a:noFill/>
        </p:spPr>
        <p:txBody>
          <a:bodyPr wrap="square" rtlCol="0">
            <a:spAutoFit/>
          </a:bodyPr>
          <a:lstStyle/>
          <a:p>
            <a:r>
              <a:rPr lang="en-US" sz="2200" dirty="0" smtClean="0"/>
              <a:t>Stage 1</a:t>
            </a:r>
            <a:endParaRPr lang="en-US" sz="2200" dirty="0"/>
          </a:p>
        </p:txBody>
      </p:sp>
      <p:sp>
        <p:nvSpPr>
          <p:cNvPr id="155" name="TextBox 154"/>
          <p:cNvSpPr txBox="1"/>
          <p:nvPr/>
        </p:nvSpPr>
        <p:spPr>
          <a:xfrm>
            <a:off x="-48683" y="3356999"/>
            <a:ext cx="1658992" cy="430887"/>
          </a:xfrm>
          <a:prstGeom prst="rect">
            <a:avLst/>
          </a:prstGeom>
          <a:noFill/>
        </p:spPr>
        <p:txBody>
          <a:bodyPr wrap="square" rtlCol="0">
            <a:spAutoFit/>
          </a:bodyPr>
          <a:lstStyle/>
          <a:p>
            <a:r>
              <a:rPr lang="en-US" sz="2200" dirty="0" smtClean="0"/>
              <a:t>Stage 2</a:t>
            </a:r>
            <a:endParaRPr lang="en-US" sz="2200" dirty="0"/>
          </a:p>
        </p:txBody>
      </p:sp>
      <p:sp>
        <p:nvSpPr>
          <p:cNvPr id="161" name="TextBox 160"/>
          <p:cNvSpPr txBox="1"/>
          <p:nvPr/>
        </p:nvSpPr>
        <p:spPr>
          <a:xfrm>
            <a:off x="-48683" y="4582298"/>
            <a:ext cx="1658992" cy="430887"/>
          </a:xfrm>
          <a:prstGeom prst="rect">
            <a:avLst/>
          </a:prstGeom>
          <a:noFill/>
        </p:spPr>
        <p:txBody>
          <a:bodyPr wrap="square" rtlCol="0">
            <a:spAutoFit/>
          </a:bodyPr>
          <a:lstStyle/>
          <a:p>
            <a:r>
              <a:rPr lang="en-US" sz="2200" dirty="0" smtClean="0"/>
              <a:t>Stage 3</a:t>
            </a:r>
            <a:endParaRPr lang="en-US" sz="2200" dirty="0"/>
          </a:p>
        </p:txBody>
      </p:sp>
      <p:sp>
        <p:nvSpPr>
          <p:cNvPr id="162" name="TextBox 161"/>
          <p:cNvSpPr txBox="1"/>
          <p:nvPr/>
        </p:nvSpPr>
        <p:spPr>
          <a:xfrm>
            <a:off x="3599725" y="2348880"/>
            <a:ext cx="1248139" cy="369332"/>
          </a:xfrm>
          <a:prstGeom prst="rect">
            <a:avLst/>
          </a:prstGeom>
          <a:solidFill>
            <a:srgbClr val="A61A9F"/>
          </a:solidFill>
          <a:ln w="22225">
            <a:solidFill>
              <a:schemeClr val="tx1"/>
            </a:solidFill>
          </a:ln>
        </p:spPr>
        <p:txBody>
          <a:bodyPr wrap="square" rtlCol="0">
            <a:spAutoFit/>
          </a:bodyPr>
          <a:lstStyle/>
          <a:p>
            <a:pPr algn="ctr"/>
            <a:r>
              <a:rPr lang="en-US" dirty="0" err="1" smtClean="0">
                <a:solidFill>
                  <a:schemeClr val="bg1"/>
                </a:solidFill>
              </a:rPr>
              <a:t>Req</a:t>
            </a:r>
            <a:endParaRPr lang="en-US" dirty="0">
              <a:solidFill>
                <a:schemeClr val="bg1"/>
              </a:solidFill>
            </a:endParaRPr>
          </a:p>
        </p:txBody>
      </p:sp>
      <p:sp>
        <p:nvSpPr>
          <p:cNvPr id="256" name="Rectangle 255"/>
          <p:cNvSpPr/>
          <p:nvPr/>
        </p:nvSpPr>
        <p:spPr bwMode="auto">
          <a:xfrm>
            <a:off x="3723518" y="1861197"/>
            <a:ext cx="1508388" cy="999101"/>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59" name="Rectangle 258"/>
          <p:cNvSpPr/>
          <p:nvPr/>
        </p:nvSpPr>
        <p:spPr>
          <a:xfrm>
            <a:off x="3885120" y="2143593"/>
            <a:ext cx="1167213" cy="263366"/>
          </a:xfrm>
          <a:prstGeom prst="rect">
            <a:avLst/>
          </a:prstGeom>
          <a:solidFill>
            <a:srgbClr val="00B0F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3885120" y="2512305"/>
            <a:ext cx="1167213" cy="263366"/>
          </a:xfrm>
          <a:prstGeom prst="rect">
            <a:avLst/>
          </a:prstGeom>
          <a:solidFill>
            <a:srgbClr val="00B0F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2351585" y="37890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3599725" y="37890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4847861" y="37890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6096001" y="37890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7344138" y="37890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8592277" y="37890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9840417" y="3789040"/>
            <a:ext cx="1248139" cy="36004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Box 207"/>
          <p:cNvSpPr txBox="1"/>
          <p:nvPr/>
        </p:nvSpPr>
        <p:spPr>
          <a:xfrm rot="16200000">
            <a:off x="-949432" y="3394517"/>
            <a:ext cx="2993127" cy="461665"/>
          </a:xfrm>
          <a:prstGeom prst="rect">
            <a:avLst/>
          </a:prstGeom>
          <a:noFill/>
        </p:spPr>
        <p:txBody>
          <a:bodyPr wrap="none" rtlCol="0">
            <a:spAutoFit/>
          </a:bodyPr>
          <a:lstStyle/>
          <a:p>
            <a:r>
              <a:rPr lang="en-US" sz="2400" dirty="0" smtClean="0"/>
              <a:t>Monolithic Scheduler</a:t>
            </a:r>
            <a:endParaRPr lang="en-US" sz="2400" dirty="0"/>
          </a:p>
        </p:txBody>
      </p:sp>
      <p:sp>
        <p:nvSpPr>
          <p:cNvPr id="212" name="TextBox 211"/>
          <p:cNvSpPr txBox="1"/>
          <p:nvPr/>
        </p:nvSpPr>
        <p:spPr>
          <a:xfrm>
            <a:off x="1" y="2276881"/>
            <a:ext cx="1871531" cy="646331"/>
          </a:xfrm>
          <a:prstGeom prst="rect">
            <a:avLst/>
          </a:prstGeom>
          <a:noFill/>
        </p:spPr>
        <p:txBody>
          <a:bodyPr wrap="square" rtlCol="0">
            <a:spAutoFit/>
          </a:bodyPr>
          <a:lstStyle/>
          <a:p>
            <a:r>
              <a:rPr lang="en-US" b="1" dirty="0" smtClean="0"/>
              <a:t>Batch Formation</a:t>
            </a:r>
            <a:endParaRPr lang="en-US" b="1" dirty="0"/>
          </a:p>
        </p:txBody>
      </p:sp>
      <p:sp>
        <p:nvSpPr>
          <p:cNvPr id="224" name="TextBox 223"/>
          <p:cNvSpPr txBox="1"/>
          <p:nvPr/>
        </p:nvSpPr>
        <p:spPr>
          <a:xfrm>
            <a:off x="0" y="5085184"/>
            <a:ext cx="1920213" cy="923330"/>
          </a:xfrm>
          <a:prstGeom prst="rect">
            <a:avLst/>
          </a:prstGeom>
          <a:noFill/>
        </p:spPr>
        <p:txBody>
          <a:bodyPr wrap="square" rtlCol="0">
            <a:spAutoFit/>
          </a:bodyPr>
          <a:lstStyle/>
          <a:p>
            <a:r>
              <a:rPr lang="en-US" b="1" dirty="0" smtClean="0"/>
              <a:t>DRAM Command Scheduler</a:t>
            </a:r>
            <a:endParaRPr lang="en-US" b="1" dirty="0"/>
          </a:p>
        </p:txBody>
      </p:sp>
      <p:sp>
        <p:nvSpPr>
          <p:cNvPr id="213" name="TextBox 212"/>
          <p:cNvSpPr txBox="1"/>
          <p:nvPr/>
        </p:nvSpPr>
        <p:spPr>
          <a:xfrm>
            <a:off x="2299856" y="5361703"/>
            <a:ext cx="884828" cy="369332"/>
          </a:xfrm>
          <a:prstGeom prst="rect">
            <a:avLst/>
          </a:prstGeom>
          <a:noFill/>
        </p:spPr>
        <p:txBody>
          <a:bodyPr wrap="none" rtlCol="0">
            <a:spAutoFit/>
          </a:bodyPr>
          <a:lstStyle/>
          <a:p>
            <a:r>
              <a:rPr lang="en-US" dirty="0" smtClean="0"/>
              <a:t>Bank 1</a:t>
            </a:r>
            <a:endParaRPr lang="en-US" dirty="0"/>
          </a:p>
        </p:txBody>
      </p:sp>
      <p:sp>
        <p:nvSpPr>
          <p:cNvPr id="227" name="TextBox 226"/>
          <p:cNvSpPr txBox="1"/>
          <p:nvPr/>
        </p:nvSpPr>
        <p:spPr>
          <a:xfrm>
            <a:off x="4248752" y="5347847"/>
            <a:ext cx="889987" cy="369332"/>
          </a:xfrm>
          <a:prstGeom prst="rect">
            <a:avLst/>
          </a:prstGeom>
          <a:noFill/>
        </p:spPr>
        <p:txBody>
          <a:bodyPr wrap="none" rtlCol="0">
            <a:spAutoFit/>
          </a:bodyPr>
          <a:lstStyle/>
          <a:p>
            <a:r>
              <a:rPr lang="en-US" dirty="0" smtClean="0"/>
              <a:t>Bank 2</a:t>
            </a:r>
            <a:endParaRPr lang="en-US" dirty="0"/>
          </a:p>
        </p:txBody>
      </p:sp>
      <p:sp>
        <p:nvSpPr>
          <p:cNvPr id="228" name="TextBox 227"/>
          <p:cNvSpPr txBox="1"/>
          <p:nvPr/>
        </p:nvSpPr>
        <p:spPr>
          <a:xfrm>
            <a:off x="6262291" y="5361703"/>
            <a:ext cx="884828" cy="369332"/>
          </a:xfrm>
          <a:prstGeom prst="rect">
            <a:avLst/>
          </a:prstGeom>
          <a:noFill/>
        </p:spPr>
        <p:txBody>
          <a:bodyPr wrap="none" rtlCol="0">
            <a:spAutoFit/>
          </a:bodyPr>
          <a:lstStyle/>
          <a:p>
            <a:r>
              <a:rPr lang="en-US" dirty="0" smtClean="0"/>
              <a:t>Bank 3</a:t>
            </a:r>
            <a:endParaRPr lang="en-US" dirty="0"/>
          </a:p>
        </p:txBody>
      </p:sp>
      <p:sp>
        <p:nvSpPr>
          <p:cNvPr id="232" name="TextBox 231"/>
          <p:cNvSpPr txBox="1"/>
          <p:nvPr/>
        </p:nvSpPr>
        <p:spPr>
          <a:xfrm>
            <a:off x="8118816" y="5361703"/>
            <a:ext cx="884828" cy="369332"/>
          </a:xfrm>
          <a:prstGeom prst="rect">
            <a:avLst/>
          </a:prstGeom>
          <a:noFill/>
        </p:spPr>
        <p:txBody>
          <a:bodyPr wrap="none" rtlCol="0">
            <a:spAutoFit/>
          </a:bodyPr>
          <a:lstStyle/>
          <a:p>
            <a:r>
              <a:rPr lang="en-US" dirty="0" smtClean="0"/>
              <a:t>Bank 4</a:t>
            </a:r>
            <a:endParaRPr lang="en-US" dirty="0"/>
          </a:p>
        </p:txBody>
      </p:sp>
    </p:spTree>
    <p:extLst>
      <p:ext uri="{BB962C8B-B14F-4D97-AF65-F5344CB8AC3E}">
        <p14:creationId xmlns:p14="http://schemas.microsoft.com/office/powerpoint/2010/main" val="7503337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208"/>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84"/>
                                        </p:tgtEl>
                                      </p:cBhvr>
                                    </p:animEffect>
                                    <p:set>
                                      <p:cBhvr>
                                        <p:cTn id="15" dur="1" fill="hold">
                                          <p:stCondLst>
                                            <p:cond delay="499"/>
                                          </p:stCondLst>
                                        </p:cTn>
                                        <p:tgtEl>
                                          <p:spTgt spid="18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85"/>
                                        </p:tgtEl>
                                      </p:cBhvr>
                                    </p:animEffect>
                                    <p:set>
                                      <p:cBhvr>
                                        <p:cTn id="18" dur="1" fill="hold">
                                          <p:stCondLst>
                                            <p:cond delay="499"/>
                                          </p:stCondLst>
                                        </p:cTn>
                                        <p:tgtEl>
                                          <p:spTgt spid="18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86"/>
                                        </p:tgtEl>
                                      </p:cBhvr>
                                    </p:animEffect>
                                    <p:set>
                                      <p:cBhvr>
                                        <p:cTn id="21" dur="1" fill="hold">
                                          <p:stCondLst>
                                            <p:cond delay="499"/>
                                          </p:stCondLst>
                                        </p:cTn>
                                        <p:tgtEl>
                                          <p:spTgt spid="18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87"/>
                                        </p:tgtEl>
                                      </p:cBhvr>
                                    </p:animEffect>
                                    <p:set>
                                      <p:cBhvr>
                                        <p:cTn id="24" dur="1" fill="hold">
                                          <p:stCondLst>
                                            <p:cond delay="499"/>
                                          </p:stCondLst>
                                        </p:cTn>
                                        <p:tgtEl>
                                          <p:spTgt spid="187"/>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88"/>
                                        </p:tgtEl>
                                      </p:cBhvr>
                                    </p:animEffect>
                                    <p:set>
                                      <p:cBhvr>
                                        <p:cTn id="27" dur="1" fill="hold">
                                          <p:stCondLst>
                                            <p:cond delay="499"/>
                                          </p:stCondLst>
                                        </p:cTn>
                                        <p:tgtEl>
                                          <p:spTgt spid="188"/>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89"/>
                                        </p:tgtEl>
                                      </p:cBhvr>
                                    </p:animEffect>
                                    <p:set>
                                      <p:cBhvr>
                                        <p:cTn id="30" dur="1" fill="hold">
                                          <p:stCondLst>
                                            <p:cond delay="499"/>
                                          </p:stCondLst>
                                        </p:cTn>
                                        <p:tgtEl>
                                          <p:spTgt spid="189"/>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90"/>
                                        </p:tgtEl>
                                      </p:cBhvr>
                                    </p:animEffect>
                                    <p:set>
                                      <p:cBhvr>
                                        <p:cTn id="33" dur="1" fill="hold">
                                          <p:stCondLst>
                                            <p:cond delay="499"/>
                                          </p:stCondLst>
                                        </p:cTn>
                                        <p:tgtEl>
                                          <p:spTgt spid="19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1"/>
                                        </p:tgtEl>
                                      </p:cBhvr>
                                    </p:animEffect>
                                    <p:set>
                                      <p:cBhvr>
                                        <p:cTn id="36" dur="1" fill="hold">
                                          <p:stCondLst>
                                            <p:cond delay="499"/>
                                          </p:stCondLst>
                                        </p:cTn>
                                        <p:tgtEl>
                                          <p:spTgt spid="191"/>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92"/>
                                        </p:tgtEl>
                                      </p:cBhvr>
                                    </p:animEffect>
                                    <p:set>
                                      <p:cBhvr>
                                        <p:cTn id="39" dur="1" fill="hold">
                                          <p:stCondLst>
                                            <p:cond delay="499"/>
                                          </p:stCondLst>
                                        </p:cTn>
                                        <p:tgtEl>
                                          <p:spTgt spid="192"/>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93"/>
                                        </p:tgtEl>
                                      </p:cBhvr>
                                    </p:animEffect>
                                    <p:set>
                                      <p:cBhvr>
                                        <p:cTn id="42" dur="1" fill="hold">
                                          <p:stCondLst>
                                            <p:cond delay="499"/>
                                          </p:stCondLst>
                                        </p:cTn>
                                        <p:tgtEl>
                                          <p:spTgt spid="19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94"/>
                                        </p:tgtEl>
                                      </p:cBhvr>
                                    </p:animEffect>
                                    <p:set>
                                      <p:cBhvr>
                                        <p:cTn id="45" dur="1" fill="hold">
                                          <p:stCondLst>
                                            <p:cond delay="499"/>
                                          </p:stCondLst>
                                        </p:cTn>
                                        <p:tgtEl>
                                          <p:spTgt spid="19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95"/>
                                        </p:tgtEl>
                                      </p:cBhvr>
                                    </p:animEffect>
                                    <p:set>
                                      <p:cBhvr>
                                        <p:cTn id="48" dur="1" fill="hold">
                                          <p:stCondLst>
                                            <p:cond delay="499"/>
                                          </p:stCondLst>
                                        </p:cTn>
                                        <p:tgtEl>
                                          <p:spTgt spid="195"/>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196"/>
                                        </p:tgtEl>
                                      </p:cBhvr>
                                    </p:animEffect>
                                    <p:set>
                                      <p:cBhvr>
                                        <p:cTn id="51" dur="1" fill="hold">
                                          <p:stCondLst>
                                            <p:cond delay="499"/>
                                          </p:stCondLst>
                                        </p:cTn>
                                        <p:tgtEl>
                                          <p:spTgt spid="196"/>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97"/>
                                        </p:tgtEl>
                                      </p:cBhvr>
                                    </p:animEffect>
                                    <p:set>
                                      <p:cBhvr>
                                        <p:cTn id="54" dur="1" fill="hold">
                                          <p:stCondLst>
                                            <p:cond delay="499"/>
                                          </p:stCondLst>
                                        </p:cTn>
                                        <p:tgtEl>
                                          <p:spTgt spid="197"/>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98"/>
                                        </p:tgtEl>
                                      </p:cBhvr>
                                    </p:animEffect>
                                    <p:set>
                                      <p:cBhvr>
                                        <p:cTn id="57" dur="1" fill="hold">
                                          <p:stCondLst>
                                            <p:cond delay="499"/>
                                          </p:stCondLst>
                                        </p:cTn>
                                        <p:tgtEl>
                                          <p:spTgt spid="198"/>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99"/>
                                        </p:tgtEl>
                                      </p:cBhvr>
                                    </p:animEffect>
                                    <p:set>
                                      <p:cBhvr>
                                        <p:cTn id="60" dur="1" fill="hold">
                                          <p:stCondLst>
                                            <p:cond delay="499"/>
                                          </p:stCondLst>
                                        </p:cTn>
                                        <p:tgtEl>
                                          <p:spTgt spid="199"/>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200"/>
                                        </p:tgtEl>
                                      </p:cBhvr>
                                    </p:animEffect>
                                    <p:set>
                                      <p:cBhvr>
                                        <p:cTn id="63" dur="1" fill="hold">
                                          <p:stCondLst>
                                            <p:cond delay="499"/>
                                          </p:stCondLst>
                                        </p:cTn>
                                        <p:tgtEl>
                                          <p:spTgt spid="200"/>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202"/>
                                        </p:tgtEl>
                                      </p:cBhvr>
                                    </p:animEffect>
                                    <p:set>
                                      <p:cBhvr>
                                        <p:cTn id="69" dur="1" fill="hold">
                                          <p:stCondLst>
                                            <p:cond delay="499"/>
                                          </p:stCondLst>
                                        </p:cTn>
                                        <p:tgtEl>
                                          <p:spTgt spid="202"/>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03"/>
                                        </p:tgtEl>
                                      </p:cBhvr>
                                    </p:animEffect>
                                    <p:set>
                                      <p:cBhvr>
                                        <p:cTn id="72" dur="1" fill="hold">
                                          <p:stCondLst>
                                            <p:cond delay="499"/>
                                          </p:stCondLst>
                                        </p:cTn>
                                        <p:tgtEl>
                                          <p:spTgt spid="203"/>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204"/>
                                        </p:tgtEl>
                                      </p:cBhvr>
                                    </p:animEffect>
                                    <p:set>
                                      <p:cBhvr>
                                        <p:cTn id="75" dur="1" fill="hold">
                                          <p:stCondLst>
                                            <p:cond delay="499"/>
                                          </p:stCondLst>
                                        </p:cTn>
                                        <p:tgtEl>
                                          <p:spTgt spid="204"/>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205"/>
                                        </p:tgtEl>
                                      </p:cBhvr>
                                    </p:animEffect>
                                    <p:set>
                                      <p:cBhvr>
                                        <p:cTn id="78" dur="1" fill="hold">
                                          <p:stCondLst>
                                            <p:cond delay="499"/>
                                          </p:stCondLst>
                                        </p:cTn>
                                        <p:tgtEl>
                                          <p:spTgt spid="205"/>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206"/>
                                        </p:tgtEl>
                                      </p:cBhvr>
                                    </p:animEffect>
                                    <p:set>
                                      <p:cBhvr>
                                        <p:cTn id="81" dur="1" fill="hold">
                                          <p:stCondLst>
                                            <p:cond delay="499"/>
                                          </p:stCondLst>
                                        </p:cTn>
                                        <p:tgtEl>
                                          <p:spTgt spid="206"/>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207"/>
                                        </p:tgtEl>
                                      </p:cBhvr>
                                    </p:animEffect>
                                    <p:set>
                                      <p:cBhvr>
                                        <p:cTn id="84" dur="1" fill="hold">
                                          <p:stCondLst>
                                            <p:cond delay="499"/>
                                          </p:stCondLst>
                                        </p:cTn>
                                        <p:tgtEl>
                                          <p:spTgt spid="207"/>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09"/>
                                        </p:tgtEl>
                                      </p:cBhvr>
                                    </p:animEffect>
                                    <p:set>
                                      <p:cBhvr>
                                        <p:cTn id="87" dur="1" fill="hold">
                                          <p:stCondLst>
                                            <p:cond delay="499"/>
                                          </p:stCondLst>
                                        </p:cTn>
                                        <p:tgtEl>
                                          <p:spTgt spid="209"/>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210"/>
                                        </p:tgtEl>
                                      </p:cBhvr>
                                    </p:animEffect>
                                    <p:set>
                                      <p:cBhvr>
                                        <p:cTn id="90" dur="1" fill="hold">
                                          <p:stCondLst>
                                            <p:cond delay="499"/>
                                          </p:stCondLst>
                                        </p:cTn>
                                        <p:tgtEl>
                                          <p:spTgt spid="210"/>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211"/>
                                        </p:tgtEl>
                                      </p:cBhvr>
                                    </p:animEffect>
                                    <p:set>
                                      <p:cBhvr>
                                        <p:cTn id="93" dur="1" fill="hold">
                                          <p:stCondLst>
                                            <p:cond delay="499"/>
                                          </p:stCondLst>
                                        </p:cTn>
                                        <p:tgtEl>
                                          <p:spTgt spid="211"/>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214"/>
                                        </p:tgtEl>
                                      </p:cBhvr>
                                    </p:animEffect>
                                    <p:set>
                                      <p:cBhvr>
                                        <p:cTn id="96" dur="1" fill="hold">
                                          <p:stCondLst>
                                            <p:cond delay="499"/>
                                          </p:stCondLst>
                                        </p:cTn>
                                        <p:tgtEl>
                                          <p:spTgt spid="214"/>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215"/>
                                        </p:tgtEl>
                                      </p:cBhvr>
                                    </p:animEffect>
                                    <p:set>
                                      <p:cBhvr>
                                        <p:cTn id="99" dur="1" fill="hold">
                                          <p:stCondLst>
                                            <p:cond delay="499"/>
                                          </p:stCondLst>
                                        </p:cTn>
                                        <p:tgtEl>
                                          <p:spTgt spid="215"/>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216"/>
                                        </p:tgtEl>
                                      </p:cBhvr>
                                    </p:animEffect>
                                    <p:set>
                                      <p:cBhvr>
                                        <p:cTn id="102" dur="1" fill="hold">
                                          <p:stCondLst>
                                            <p:cond delay="499"/>
                                          </p:stCondLst>
                                        </p:cTn>
                                        <p:tgtEl>
                                          <p:spTgt spid="216"/>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217"/>
                                        </p:tgtEl>
                                      </p:cBhvr>
                                    </p:animEffect>
                                    <p:set>
                                      <p:cBhvr>
                                        <p:cTn id="105" dur="1" fill="hold">
                                          <p:stCondLst>
                                            <p:cond delay="499"/>
                                          </p:stCondLst>
                                        </p:cTn>
                                        <p:tgtEl>
                                          <p:spTgt spid="217"/>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218"/>
                                        </p:tgtEl>
                                      </p:cBhvr>
                                    </p:animEffect>
                                    <p:set>
                                      <p:cBhvr>
                                        <p:cTn id="108" dur="1" fill="hold">
                                          <p:stCondLst>
                                            <p:cond delay="499"/>
                                          </p:stCondLst>
                                        </p:cTn>
                                        <p:tgtEl>
                                          <p:spTgt spid="218"/>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500"/>
                                        <p:tgtEl>
                                          <p:spTgt spid="219"/>
                                        </p:tgtEl>
                                      </p:cBhvr>
                                    </p:animEffect>
                                    <p:set>
                                      <p:cBhvr>
                                        <p:cTn id="111" dur="1" fill="hold">
                                          <p:stCondLst>
                                            <p:cond delay="499"/>
                                          </p:stCondLst>
                                        </p:cTn>
                                        <p:tgtEl>
                                          <p:spTgt spid="219"/>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500"/>
                                        <p:tgtEl>
                                          <p:spTgt spid="220"/>
                                        </p:tgtEl>
                                      </p:cBhvr>
                                    </p:animEffect>
                                    <p:set>
                                      <p:cBhvr>
                                        <p:cTn id="114" dur="1" fill="hold">
                                          <p:stCondLst>
                                            <p:cond delay="499"/>
                                          </p:stCondLst>
                                        </p:cTn>
                                        <p:tgtEl>
                                          <p:spTgt spid="220"/>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500"/>
                                        <p:tgtEl>
                                          <p:spTgt spid="221"/>
                                        </p:tgtEl>
                                      </p:cBhvr>
                                    </p:animEffect>
                                    <p:set>
                                      <p:cBhvr>
                                        <p:cTn id="117" dur="1" fill="hold">
                                          <p:stCondLst>
                                            <p:cond delay="499"/>
                                          </p:stCondLst>
                                        </p:cTn>
                                        <p:tgtEl>
                                          <p:spTgt spid="221"/>
                                        </p:tgtEl>
                                        <p:attrNameLst>
                                          <p:attrName>style.visibility</p:attrName>
                                        </p:attrNameLst>
                                      </p:cBhvr>
                                      <p:to>
                                        <p:strVal val="hidden"/>
                                      </p:to>
                                    </p:set>
                                  </p:childTnLst>
                                </p:cTn>
                              </p:par>
                              <p:par>
                                <p:cTn id="118" presetID="10" presetClass="exit" presetSubtype="0" fill="hold" grpId="0" nodeType="withEffect">
                                  <p:stCondLst>
                                    <p:cond delay="0"/>
                                  </p:stCondLst>
                                  <p:childTnLst>
                                    <p:animEffect transition="out" filter="fade">
                                      <p:cBhvr>
                                        <p:cTn id="119" dur="500"/>
                                        <p:tgtEl>
                                          <p:spTgt spid="222"/>
                                        </p:tgtEl>
                                      </p:cBhvr>
                                    </p:animEffect>
                                    <p:set>
                                      <p:cBhvr>
                                        <p:cTn id="120" dur="1" fill="hold">
                                          <p:stCondLst>
                                            <p:cond delay="499"/>
                                          </p:stCondLst>
                                        </p:cTn>
                                        <p:tgtEl>
                                          <p:spTgt spid="222"/>
                                        </p:tgtEl>
                                        <p:attrNameLst>
                                          <p:attrName>style.visibility</p:attrName>
                                        </p:attrNameLst>
                                      </p:cBhvr>
                                      <p:to>
                                        <p:strVal val="hidden"/>
                                      </p:to>
                                    </p:set>
                                  </p:childTnLst>
                                </p:cTn>
                              </p:par>
                              <p:par>
                                <p:cTn id="121" presetID="10" presetClass="exit" presetSubtype="0" fill="hold" grpId="0" nodeType="withEffect">
                                  <p:stCondLst>
                                    <p:cond delay="0"/>
                                  </p:stCondLst>
                                  <p:childTnLst>
                                    <p:animEffect transition="out" filter="fade">
                                      <p:cBhvr>
                                        <p:cTn id="122" dur="500"/>
                                        <p:tgtEl>
                                          <p:spTgt spid="223"/>
                                        </p:tgtEl>
                                      </p:cBhvr>
                                    </p:animEffect>
                                    <p:set>
                                      <p:cBhvr>
                                        <p:cTn id="123" dur="1" fill="hold">
                                          <p:stCondLst>
                                            <p:cond delay="499"/>
                                          </p:stCondLst>
                                        </p:cTn>
                                        <p:tgtEl>
                                          <p:spTgt spid="223"/>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500"/>
                                        <p:tgtEl>
                                          <p:spTgt spid="225"/>
                                        </p:tgtEl>
                                      </p:cBhvr>
                                    </p:animEffect>
                                    <p:set>
                                      <p:cBhvr>
                                        <p:cTn id="126" dur="1" fill="hold">
                                          <p:stCondLst>
                                            <p:cond delay="499"/>
                                          </p:stCondLst>
                                        </p:cTn>
                                        <p:tgtEl>
                                          <p:spTgt spid="225"/>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226"/>
                                        </p:tgtEl>
                                      </p:cBhvr>
                                    </p:animEffect>
                                    <p:set>
                                      <p:cBhvr>
                                        <p:cTn id="129" dur="1" fill="hold">
                                          <p:stCondLst>
                                            <p:cond delay="499"/>
                                          </p:stCondLst>
                                        </p:cTn>
                                        <p:tgtEl>
                                          <p:spTgt spid="226"/>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229"/>
                                        </p:tgtEl>
                                      </p:cBhvr>
                                    </p:animEffect>
                                    <p:set>
                                      <p:cBhvr>
                                        <p:cTn id="132" dur="1" fill="hold">
                                          <p:stCondLst>
                                            <p:cond delay="499"/>
                                          </p:stCondLst>
                                        </p:cTn>
                                        <p:tgtEl>
                                          <p:spTgt spid="229"/>
                                        </p:tgtEl>
                                        <p:attrNameLst>
                                          <p:attrName>style.visibility</p:attrName>
                                        </p:attrNameLst>
                                      </p:cBhvr>
                                      <p:to>
                                        <p:strVal val="hidden"/>
                                      </p:to>
                                    </p:set>
                                  </p:childTnLst>
                                </p:cTn>
                              </p:par>
                              <p:par>
                                <p:cTn id="133" presetID="10" presetClass="exit" presetSubtype="0" fill="hold" grpId="0" nodeType="withEffect">
                                  <p:stCondLst>
                                    <p:cond delay="0"/>
                                  </p:stCondLst>
                                  <p:childTnLst>
                                    <p:animEffect transition="out" filter="fade">
                                      <p:cBhvr>
                                        <p:cTn id="134" dur="500"/>
                                        <p:tgtEl>
                                          <p:spTgt spid="230"/>
                                        </p:tgtEl>
                                      </p:cBhvr>
                                    </p:animEffect>
                                    <p:set>
                                      <p:cBhvr>
                                        <p:cTn id="135" dur="1" fill="hold">
                                          <p:stCondLst>
                                            <p:cond delay="499"/>
                                          </p:stCondLst>
                                        </p:cTn>
                                        <p:tgtEl>
                                          <p:spTgt spid="230"/>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500"/>
                                        <p:tgtEl>
                                          <p:spTgt spid="231"/>
                                        </p:tgtEl>
                                      </p:cBhvr>
                                    </p:animEffect>
                                    <p:set>
                                      <p:cBhvr>
                                        <p:cTn id="138" dur="1" fill="hold">
                                          <p:stCondLst>
                                            <p:cond delay="499"/>
                                          </p:stCondLst>
                                        </p:cTn>
                                        <p:tgtEl>
                                          <p:spTgt spid="231"/>
                                        </p:tgtEl>
                                        <p:attrNameLst>
                                          <p:attrName>style.visibility</p:attrName>
                                        </p:attrNameLst>
                                      </p:cBhvr>
                                      <p:to>
                                        <p:strVal val="hidden"/>
                                      </p:to>
                                    </p:set>
                                  </p:childTnLst>
                                </p:cTn>
                              </p:par>
                              <p:par>
                                <p:cTn id="139" presetID="10" presetClass="exit" presetSubtype="0" fill="hold" grpId="0" nodeType="withEffect">
                                  <p:stCondLst>
                                    <p:cond delay="0"/>
                                  </p:stCondLst>
                                  <p:childTnLst>
                                    <p:animEffect transition="out" filter="fade">
                                      <p:cBhvr>
                                        <p:cTn id="140" dur="500"/>
                                        <p:tgtEl>
                                          <p:spTgt spid="119"/>
                                        </p:tgtEl>
                                      </p:cBhvr>
                                    </p:animEffect>
                                    <p:set>
                                      <p:cBhvr>
                                        <p:cTn id="141" dur="1" fill="hold">
                                          <p:stCondLst>
                                            <p:cond delay="499"/>
                                          </p:stCondLst>
                                        </p:cTn>
                                        <p:tgtEl>
                                          <p:spTgt spid="119"/>
                                        </p:tgtEl>
                                        <p:attrNameLst>
                                          <p:attrName>style.visibility</p:attrName>
                                        </p:attrNameLst>
                                      </p:cBhvr>
                                      <p:to>
                                        <p:strVal val="hidden"/>
                                      </p:to>
                                    </p:set>
                                  </p:childTnLst>
                                </p:cTn>
                              </p:par>
                              <p:par>
                                <p:cTn id="142" presetID="10" presetClass="exit" presetSubtype="0" fill="hold" grpId="0" nodeType="withEffect">
                                  <p:stCondLst>
                                    <p:cond delay="0"/>
                                  </p:stCondLst>
                                  <p:childTnLst>
                                    <p:animEffect transition="out" filter="fade">
                                      <p:cBhvr>
                                        <p:cTn id="143" dur="500"/>
                                        <p:tgtEl>
                                          <p:spTgt spid="242"/>
                                        </p:tgtEl>
                                      </p:cBhvr>
                                    </p:animEffect>
                                    <p:set>
                                      <p:cBhvr>
                                        <p:cTn id="144" dur="1" fill="hold">
                                          <p:stCondLst>
                                            <p:cond delay="499"/>
                                          </p:stCondLst>
                                        </p:cTn>
                                        <p:tgtEl>
                                          <p:spTgt spid="242"/>
                                        </p:tgtEl>
                                        <p:attrNameLst>
                                          <p:attrName>style.visibility</p:attrName>
                                        </p:attrNameLst>
                                      </p:cBhvr>
                                      <p:to>
                                        <p:strVal val="hidden"/>
                                      </p:to>
                                    </p:set>
                                  </p:childTnLst>
                                </p:cTn>
                              </p:par>
                              <p:par>
                                <p:cTn id="145" presetID="10" presetClass="exit" presetSubtype="0" fill="hold" grpId="0" nodeType="withEffect">
                                  <p:stCondLst>
                                    <p:cond delay="0"/>
                                  </p:stCondLst>
                                  <p:childTnLst>
                                    <p:animEffect transition="out" filter="fade">
                                      <p:cBhvr>
                                        <p:cTn id="146" dur="500"/>
                                        <p:tgtEl>
                                          <p:spTgt spid="162"/>
                                        </p:tgtEl>
                                      </p:cBhvr>
                                    </p:animEffect>
                                    <p:set>
                                      <p:cBhvr>
                                        <p:cTn id="147" dur="1" fill="hold">
                                          <p:stCondLst>
                                            <p:cond delay="499"/>
                                          </p:stCondLst>
                                        </p:cTn>
                                        <p:tgtEl>
                                          <p:spTgt spid="162"/>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255"/>
                                        </p:tgtEl>
                                        <p:attrNameLst>
                                          <p:attrName>style.visibility</p:attrName>
                                        </p:attrNameLst>
                                      </p:cBhvr>
                                      <p:to>
                                        <p:strVal val="visible"/>
                                      </p:to>
                                    </p:set>
                                    <p:animEffect transition="in" filter="fade">
                                      <p:cBhvr>
                                        <p:cTn id="152" dur="500"/>
                                        <p:tgtEl>
                                          <p:spTgt spid="25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54"/>
                                        </p:tgtEl>
                                        <p:attrNameLst>
                                          <p:attrName>style.visibility</p:attrName>
                                        </p:attrNameLst>
                                      </p:cBhvr>
                                      <p:to>
                                        <p:strVal val="visible"/>
                                      </p:to>
                                    </p:set>
                                    <p:animEffect transition="in" filter="fade">
                                      <p:cBhvr>
                                        <p:cTn id="155" dur="500"/>
                                        <p:tgtEl>
                                          <p:spTgt spid="154"/>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256"/>
                                        </p:tgtEl>
                                        <p:attrNameLst>
                                          <p:attrName>style.visibility</p:attrName>
                                        </p:attrNameLst>
                                      </p:cBhvr>
                                      <p:to>
                                        <p:strVal val="visible"/>
                                      </p:to>
                                    </p:set>
                                    <p:animEffect transition="in" filter="fade">
                                      <p:cBhvr>
                                        <p:cTn id="158" dur="500"/>
                                        <p:tgtEl>
                                          <p:spTgt spid="256"/>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57"/>
                                        </p:tgtEl>
                                        <p:attrNameLst>
                                          <p:attrName>style.visibility</p:attrName>
                                        </p:attrNameLst>
                                      </p:cBhvr>
                                      <p:to>
                                        <p:strVal val="visible"/>
                                      </p:to>
                                    </p:set>
                                    <p:animEffect transition="in" filter="fade">
                                      <p:cBhvr>
                                        <p:cTn id="161" dur="500"/>
                                        <p:tgtEl>
                                          <p:spTgt spid="257"/>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258"/>
                                        </p:tgtEl>
                                        <p:attrNameLst>
                                          <p:attrName>style.visibility</p:attrName>
                                        </p:attrNameLst>
                                      </p:cBhvr>
                                      <p:to>
                                        <p:strVal val="visible"/>
                                      </p:to>
                                    </p:set>
                                    <p:animEffect transition="in" filter="fade">
                                      <p:cBhvr>
                                        <p:cTn id="164" dur="500"/>
                                        <p:tgtEl>
                                          <p:spTgt spid="258"/>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259"/>
                                        </p:tgtEl>
                                        <p:attrNameLst>
                                          <p:attrName>style.visibility</p:attrName>
                                        </p:attrNameLst>
                                      </p:cBhvr>
                                      <p:to>
                                        <p:strVal val="visible"/>
                                      </p:to>
                                    </p:set>
                                    <p:animEffect transition="in" filter="fade">
                                      <p:cBhvr>
                                        <p:cTn id="167" dur="500"/>
                                        <p:tgtEl>
                                          <p:spTgt spid="259"/>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260"/>
                                        </p:tgtEl>
                                        <p:attrNameLst>
                                          <p:attrName>style.visibility</p:attrName>
                                        </p:attrNameLst>
                                      </p:cBhvr>
                                      <p:to>
                                        <p:strVal val="visible"/>
                                      </p:to>
                                    </p:set>
                                    <p:animEffect transition="in" filter="fade">
                                      <p:cBhvr>
                                        <p:cTn id="170" dur="500"/>
                                        <p:tgtEl>
                                          <p:spTgt spid="260"/>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61"/>
                                        </p:tgtEl>
                                        <p:attrNameLst>
                                          <p:attrName>style.visibility</p:attrName>
                                        </p:attrNameLst>
                                      </p:cBhvr>
                                      <p:to>
                                        <p:strVal val="visible"/>
                                      </p:to>
                                    </p:set>
                                    <p:animEffect transition="in" filter="fade">
                                      <p:cBhvr>
                                        <p:cTn id="173" dur="500"/>
                                        <p:tgtEl>
                                          <p:spTgt spid="261"/>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262"/>
                                        </p:tgtEl>
                                        <p:attrNameLst>
                                          <p:attrName>style.visibility</p:attrName>
                                        </p:attrNameLst>
                                      </p:cBhvr>
                                      <p:to>
                                        <p:strVal val="visible"/>
                                      </p:to>
                                    </p:set>
                                    <p:animEffect transition="in" filter="fade">
                                      <p:cBhvr>
                                        <p:cTn id="176" dur="500"/>
                                        <p:tgtEl>
                                          <p:spTgt spid="262"/>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263"/>
                                        </p:tgtEl>
                                        <p:attrNameLst>
                                          <p:attrName>style.visibility</p:attrName>
                                        </p:attrNameLst>
                                      </p:cBhvr>
                                      <p:to>
                                        <p:strVal val="visible"/>
                                      </p:to>
                                    </p:set>
                                    <p:animEffect transition="in" filter="fade">
                                      <p:cBhvr>
                                        <p:cTn id="179" dur="500"/>
                                        <p:tgtEl>
                                          <p:spTgt spid="263"/>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265"/>
                                        </p:tgtEl>
                                        <p:attrNameLst>
                                          <p:attrName>style.visibility</p:attrName>
                                        </p:attrNameLst>
                                      </p:cBhvr>
                                      <p:to>
                                        <p:strVal val="visible"/>
                                      </p:to>
                                    </p:set>
                                    <p:animEffect transition="in" filter="fade">
                                      <p:cBhvr>
                                        <p:cTn id="182" dur="500"/>
                                        <p:tgtEl>
                                          <p:spTgt spid="265"/>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266"/>
                                        </p:tgtEl>
                                        <p:attrNameLst>
                                          <p:attrName>style.visibility</p:attrName>
                                        </p:attrNameLst>
                                      </p:cBhvr>
                                      <p:to>
                                        <p:strVal val="visible"/>
                                      </p:to>
                                    </p:set>
                                    <p:animEffect transition="in" filter="fade">
                                      <p:cBhvr>
                                        <p:cTn id="185" dur="500"/>
                                        <p:tgtEl>
                                          <p:spTgt spid="266"/>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267"/>
                                        </p:tgtEl>
                                        <p:attrNameLst>
                                          <p:attrName>style.visibility</p:attrName>
                                        </p:attrNameLst>
                                      </p:cBhvr>
                                      <p:to>
                                        <p:strVal val="visible"/>
                                      </p:to>
                                    </p:set>
                                    <p:animEffect transition="in" filter="fade">
                                      <p:cBhvr>
                                        <p:cTn id="188" dur="500"/>
                                        <p:tgtEl>
                                          <p:spTgt spid="267"/>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268"/>
                                        </p:tgtEl>
                                        <p:attrNameLst>
                                          <p:attrName>style.visibility</p:attrName>
                                        </p:attrNameLst>
                                      </p:cBhvr>
                                      <p:to>
                                        <p:strVal val="visible"/>
                                      </p:to>
                                    </p:set>
                                    <p:animEffect transition="in" filter="fade">
                                      <p:cBhvr>
                                        <p:cTn id="191" dur="500"/>
                                        <p:tgtEl>
                                          <p:spTgt spid="268"/>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272"/>
                                        </p:tgtEl>
                                        <p:attrNameLst>
                                          <p:attrName>style.visibility</p:attrName>
                                        </p:attrNameLst>
                                      </p:cBhvr>
                                      <p:to>
                                        <p:strVal val="visible"/>
                                      </p:to>
                                    </p:set>
                                    <p:animEffect transition="in" filter="fade">
                                      <p:cBhvr>
                                        <p:cTn id="194" dur="500"/>
                                        <p:tgtEl>
                                          <p:spTgt spid="272"/>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212"/>
                                        </p:tgtEl>
                                        <p:attrNameLst>
                                          <p:attrName>style.visibility</p:attrName>
                                        </p:attrNameLst>
                                      </p:cBhvr>
                                      <p:to>
                                        <p:strVal val="visible"/>
                                      </p:to>
                                    </p:set>
                                    <p:animEffect transition="in" filter="fade">
                                      <p:cBhvr>
                                        <p:cTn id="197" dur="500"/>
                                        <p:tgtEl>
                                          <p:spTgt spid="212"/>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nodeType="clickEffect">
                                  <p:stCondLst>
                                    <p:cond delay="0"/>
                                  </p:stCondLst>
                                  <p:childTnLst>
                                    <p:set>
                                      <p:cBhvr>
                                        <p:cTn id="201" dur="1" fill="hold">
                                          <p:stCondLst>
                                            <p:cond delay="0"/>
                                          </p:stCondLst>
                                        </p:cTn>
                                        <p:tgtEl>
                                          <p:spTgt spid="285"/>
                                        </p:tgtEl>
                                        <p:attrNameLst>
                                          <p:attrName>style.visibility</p:attrName>
                                        </p:attrNameLst>
                                      </p:cBhvr>
                                      <p:to>
                                        <p:strVal val="visible"/>
                                      </p:to>
                                    </p:set>
                                    <p:animEffect transition="in" filter="fade">
                                      <p:cBhvr>
                                        <p:cTn id="202" dur="500"/>
                                        <p:tgtEl>
                                          <p:spTgt spid="285"/>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55"/>
                                        </p:tgtEl>
                                        <p:attrNameLst>
                                          <p:attrName>style.visibility</p:attrName>
                                        </p:attrNameLst>
                                      </p:cBhvr>
                                      <p:to>
                                        <p:strVal val="visible"/>
                                      </p:to>
                                    </p:set>
                                    <p:animEffect transition="in" filter="fade">
                                      <p:cBhvr>
                                        <p:cTn id="205" dur="500"/>
                                        <p:tgtEl>
                                          <p:spTgt spid="155"/>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271"/>
                                        </p:tgtEl>
                                        <p:attrNameLst>
                                          <p:attrName>style.visibility</p:attrName>
                                        </p:attrNameLst>
                                      </p:cBhvr>
                                      <p:to>
                                        <p:strVal val="visible"/>
                                      </p:to>
                                    </p:set>
                                    <p:animEffect transition="in" filter="fade">
                                      <p:cBhvr>
                                        <p:cTn id="208" dur="500"/>
                                        <p:tgtEl>
                                          <p:spTgt spid="271"/>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70"/>
                                        </p:tgtEl>
                                        <p:attrNameLst>
                                          <p:attrName>style.visibility</p:attrName>
                                        </p:attrNameLst>
                                      </p:cBhvr>
                                      <p:to>
                                        <p:strVal val="visible"/>
                                      </p:to>
                                    </p:set>
                                    <p:animEffect transition="in" filter="fade">
                                      <p:cBhvr>
                                        <p:cTn id="211" dur="500"/>
                                        <p:tgtEl>
                                          <p:spTgt spid="270"/>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284"/>
                                        </p:tgtEl>
                                        <p:attrNameLst>
                                          <p:attrName>style.visibility</p:attrName>
                                        </p:attrNameLst>
                                      </p:cBhvr>
                                      <p:to>
                                        <p:strVal val="visible"/>
                                      </p:to>
                                    </p:set>
                                    <p:animEffect transition="in" filter="fade">
                                      <p:cBhvr>
                                        <p:cTn id="216" dur="500"/>
                                        <p:tgtEl>
                                          <p:spTgt spid="284"/>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61"/>
                                        </p:tgtEl>
                                        <p:attrNameLst>
                                          <p:attrName>style.visibility</p:attrName>
                                        </p:attrNameLst>
                                      </p:cBhvr>
                                      <p:to>
                                        <p:strVal val="visible"/>
                                      </p:to>
                                    </p:set>
                                    <p:animEffect transition="in" filter="fade">
                                      <p:cBhvr>
                                        <p:cTn id="219" dur="500"/>
                                        <p:tgtEl>
                                          <p:spTgt spid="161"/>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278"/>
                                        </p:tgtEl>
                                        <p:attrNameLst>
                                          <p:attrName>style.visibility</p:attrName>
                                        </p:attrNameLst>
                                      </p:cBhvr>
                                      <p:to>
                                        <p:strVal val="visible"/>
                                      </p:to>
                                    </p:set>
                                    <p:animEffect transition="in" filter="fade">
                                      <p:cBhvr>
                                        <p:cTn id="222" dur="500"/>
                                        <p:tgtEl>
                                          <p:spTgt spid="278"/>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273"/>
                                        </p:tgtEl>
                                        <p:attrNameLst>
                                          <p:attrName>style.visibility</p:attrName>
                                        </p:attrNameLst>
                                      </p:cBhvr>
                                      <p:to>
                                        <p:strVal val="visible"/>
                                      </p:to>
                                    </p:set>
                                    <p:animEffect transition="in" filter="fade">
                                      <p:cBhvr>
                                        <p:cTn id="225" dur="500"/>
                                        <p:tgtEl>
                                          <p:spTgt spid="273"/>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274"/>
                                        </p:tgtEl>
                                        <p:attrNameLst>
                                          <p:attrName>style.visibility</p:attrName>
                                        </p:attrNameLst>
                                      </p:cBhvr>
                                      <p:to>
                                        <p:strVal val="visible"/>
                                      </p:to>
                                    </p:set>
                                    <p:animEffect transition="in" filter="fade">
                                      <p:cBhvr>
                                        <p:cTn id="228" dur="500"/>
                                        <p:tgtEl>
                                          <p:spTgt spid="274"/>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275"/>
                                        </p:tgtEl>
                                        <p:attrNameLst>
                                          <p:attrName>style.visibility</p:attrName>
                                        </p:attrNameLst>
                                      </p:cBhvr>
                                      <p:to>
                                        <p:strVal val="visible"/>
                                      </p:to>
                                    </p:set>
                                    <p:animEffect transition="in" filter="fade">
                                      <p:cBhvr>
                                        <p:cTn id="231" dur="500"/>
                                        <p:tgtEl>
                                          <p:spTgt spid="275"/>
                                        </p:tgtEl>
                                      </p:cBhvr>
                                    </p:animEffect>
                                  </p:childTnLst>
                                </p:cTn>
                              </p:par>
                              <p:par>
                                <p:cTn id="232" presetID="10" presetClass="entr" presetSubtype="0" fill="hold" grpId="0" nodeType="withEffect">
                                  <p:stCondLst>
                                    <p:cond delay="0"/>
                                  </p:stCondLst>
                                  <p:childTnLst>
                                    <p:set>
                                      <p:cBhvr>
                                        <p:cTn id="233" dur="1" fill="hold">
                                          <p:stCondLst>
                                            <p:cond delay="0"/>
                                          </p:stCondLst>
                                        </p:cTn>
                                        <p:tgtEl>
                                          <p:spTgt spid="276"/>
                                        </p:tgtEl>
                                        <p:attrNameLst>
                                          <p:attrName>style.visibility</p:attrName>
                                        </p:attrNameLst>
                                      </p:cBhvr>
                                      <p:to>
                                        <p:strVal val="visible"/>
                                      </p:to>
                                    </p:set>
                                    <p:animEffect transition="in" filter="fade">
                                      <p:cBhvr>
                                        <p:cTn id="234" dur="500"/>
                                        <p:tgtEl>
                                          <p:spTgt spid="276"/>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277"/>
                                        </p:tgtEl>
                                        <p:attrNameLst>
                                          <p:attrName>style.visibility</p:attrName>
                                        </p:attrNameLst>
                                      </p:cBhvr>
                                      <p:to>
                                        <p:strVal val="visible"/>
                                      </p:to>
                                    </p:set>
                                    <p:animEffect transition="in" filter="fade">
                                      <p:cBhvr>
                                        <p:cTn id="237" dur="500"/>
                                        <p:tgtEl>
                                          <p:spTgt spid="277"/>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279"/>
                                        </p:tgtEl>
                                        <p:attrNameLst>
                                          <p:attrName>style.visibility</p:attrName>
                                        </p:attrNameLst>
                                      </p:cBhvr>
                                      <p:to>
                                        <p:strVal val="visible"/>
                                      </p:to>
                                    </p:set>
                                    <p:animEffect transition="in" filter="fade">
                                      <p:cBhvr>
                                        <p:cTn id="240" dur="500"/>
                                        <p:tgtEl>
                                          <p:spTgt spid="279"/>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280"/>
                                        </p:tgtEl>
                                        <p:attrNameLst>
                                          <p:attrName>style.visibility</p:attrName>
                                        </p:attrNameLst>
                                      </p:cBhvr>
                                      <p:to>
                                        <p:strVal val="visible"/>
                                      </p:to>
                                    </p:set>
                                    <p:animEffect transition="in" filter="fade">
                                      <p:cBhvr>
                                        <p:cTn id="243" dur="500"/>
                                        <p:tgtEl>
                                          <p:spTgt spid="280"/>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281"/>
                                        </p:tgtEl>
                                        <p:attrNameLst>
                                          <p:attrName>style.visibility</p:attrName>
                                        </p:attrNameLst>
                                      </p:cBhvr>
                                      <p:to>
                                        <p:strVal val="visible"/>
                                      </p:to>
                                    </p:set>
                                    <p:animEffect transition="in" filter="fade">
                                      <p:cBhvr>
                                        <p:cTn id="246" dur="500"/>
                                        <p:tgtEl>
                                          <p:spTgt spid="281"/>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282"/>
                                        </p:tgtEl>
                                        <p:attrNameLst>
                                          <p:attrName>style.visibility</p:attrName>
                                        </p:attrNameLst>
                                      </p:cBhvr>
                                      <p:to>
                                        <p:strVal val="visible"/>
                                      </p:to>
                                    </p:set>
                                    <p:animEffect transition="in" filter="fade">
                                      <p:cBhvr>
                                        <p:cTn id="249" dur="500"/>
                                        <p:tgtEl>
                                          <p:spTgt spid="282"/>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283"/>
                                        </p:tgtEl>
                                        <p:attrNameLst>
                                          <p:attrName>style.visibility</p:attrName>
                                        </p:attrNameLst>
                                      </p:cBhvr>
                                      <p:to>
                                        <p:strVal val="visible"/>
                                      </p:to>
                                    </p:set>
                                    <p:animEffect transition="in" filter="fade">
                                      <p:cBhvr>
                                        <p:cTn id="252" dur="500"/>
                                        <p:tgtEl>
                                          <p:spTgt spid="283"/>
                                        </p:tgtEl>
                                      </p:cBhvr>
                                    </p:animEffect>
                                  </p:childTnLst>
                                </p:cTn>
                              </p:par>
                              <p:par>
                                <p:cTn id="253" presetID="10" presetClass="entr" presetSubtype="0" fill="hold" nodeType="withEffect">
                                  <p:stCondLst>
                                    <p:cond delay="0"/>
                                  </p:stCondLst>
                                  <p:childTnLst>
                                    <p:set>
                                      <p:cBhvr>
                                        <p:cTn id="254" dur="1" fill="hold">
                                          <p:stCondLst>
                                            <p:cond delay="0"/>
                                          </p:stCondLst>
                                        </p:cTn>
                                        <p:tgtEl>
                                          <p:spTgt spid="286"/>
                                        </p:tgtEl>
                                        <p:attrNameLst>
                                          <p:attrName>style.visibility</p:attrName>
                                        </p:attrNameLst>
                                      </p:cBhvr>
                                      <p:to>
                                        <p:strVal val="visible"/>
                                      </p:to>
                                    </p:set>
                                    <p:animEffect transition="in" filter="fade">
                                      <p:cBhvr>
                                        <p:cTn id="255" dur="500"/>
                                        <p:tgtEl>
                                          <p:spTgt spid="286"/>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224"/>
                                        </p:tgtEl>
                                        <p:attrNameLst>
                                          <p:attrName>style.visibility</p:attrName>
                                        </p:attrNameLst>
                                      </p:cBhvr>
                                      <p:to>
                                        <p:strVal val="visible"/>
                                      </p:to>
                                    </p:set>
                                    <p:animEffect transition="in" filter="fade">
                                      <p:cBhvr>
                                        <p:cTn id="258" dur="500"/>
                                        <p:tgtEl>
                                          <p:spTgt spid="224"/>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32"/>
                                        </p:tgtEl>
                                        <p:attrNameLst>
                                          <p:attrName>style.visibility</p:attrName>
                                        </p:attrNameLst>
                                      </p:cBhvr>
                                      <p:to>
                                        <p:strVal val="visible"/>
                                      </p:to>
                                    </p:set>
                                    <p:animEffect transition="in" filter="fade">
                                      <p:cBhvr>
                                        <p:cTn id="261" dur="500"/>
                                        <p:tgtEl>
                                          <p:spTgt spid="232"/>
                                        </p:tgtEl>
                                      </p:cBhvr>
                                    </p:animEffect>
                                  </p:childTnLst>
                                </p:cTn>
                              </p:par>
                              <p:par>
                                <p:cTn id="262" presetID="10" presetClass="entr" presetSubtype="0" fill="hold" grpId="0" nodeType="withEffect">
                                  <p:stCondLst>
                                    <p:cond delay="0"/>
                                  </p:stCondLst>
                                  <p:childTnLst>
                                    <p:set>
                                      <p:cBhvr>
                                        <p:cTn id="263" dur="1" fill="hold">
                                          <p:stCondLst>
                                            <p:cond delay="0"/>
                                          </p:stCondLst>
                                        </p:cTn>
                                        <p:tgtEl>
                                          <p:spTgt spid="228"/>
                                        </p:tgtEl>
                                        <p:attrNameLst>
                                          <p:attrName>style.visibility</p:attrName>
                                        </p:attrNameLst>
                                      </p:cBhvr>
                                      <p:to>
                                        <p:strVal val="visible"/>
                                      </p:to>
                                    </p:set>
                                    <p:animEffect transition="in" filter="fade">
                                      <p:cBhvr>
                                        <p:cTn id="264" dur="500"/>
                                        <p:tgtEl>
                                          <p:spTgt spid="228"/>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27"/>
                                        </p:tgtEl>
                                        <p:attrNameLst>
                                          <p:attrName>style.visibility</p:attrName>
                                        </p:attrNameLst>
                                      </p:cBhvr>
                                      <p:to>
                                        <p:strVal val="visible"/>
                                      </p:to>
                                    </p:set>
                                    <p:animEffect transition="in" filter="fade">
                                      <p:cBhvr>
                                        <p:cTn id="267" dur="500"/>
                                        <p:tgtEl>
                                          <p:spTgt spid="227"/>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213"/>
                                        </p:tgtEl>
                                        <p:attrNameLst>
                                          <p:attrName>style.visibility</p:attrName>
                                        </p:attrNameLst>
                                      </p:cBhvr>
                                      <p:to>
                                        <p:strVal val="visible"/>
                                      </p:to>
                                    </p:set>
                                    <p:animEffect transition="in" filter="fade">
                                      <p:cBhvr>
                                        <p:cTn id="270"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119" grpId="0" animBg="1"/>
      <p:bldP spid="183" grpId="0" animBg="1"/>
      <p:bldP spid="184" grpId="0" animBg="1"/>
      <p:bldP spid="185" grpId="0" animBg="1"/>
      <p:bldP spid="186" grpId="0" animBg="1"/>
      <p:bldP spid="187" grpId="0" animBg="1"/>
      <p:bldP spid="189" grpId="0" animBg="1"/>
      <p:bldP spid="190" grpId="0" animBg="1"/>
      <p:bldP spid="192" grpId="0" animBg="1"/>
      <p:bldP spid="193" grpId="0" animBg="1"/>
      <p:bldP spid="195" grpId="0" animBg="1"/>
      <p:bldP spid="196" grpId="0" animBg="1"/>
      <p:bldP spid="198" grpId="0" animBg="1"/>
      <p:bldP spid="199" grpId="0" animBg="1"/>
      <p:bldP spid="201" grpId="0" animBg="1"/>
      <p:bldP spid="202" grpId="0" animBg="1"/>
      <p:bldP spid="204" grpId="0" animBg="1"/>
      <p:bldP spid="205" grpId="0" animBg="1"/>
      <p:bldP spid="207" grpId="0" animBg="1"/>
      <p:bldP spid="209" grpId="0" animBg="1"/>
      <p:bldP spid="210" grpId="0" animBg="1"/>
      <p:bldP spid="211"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5" grpId="0" animBg="1"/>
      <p:bldP spid="226" grpId="0" animBg="1"/>
      <p:bldP spid="229" grpId="0" animBg="1"/>
      <p:bldP spid="230" grpId="0" animBg="1"/>
      <p:bldP spid="231" grpId="0" animBg="1"/>
      <p:bldP spid="255" grpId="0" animBg="1"/>
      <p:bldP spid="257" grpId="0" animBg="1"/>
      <p:bldP spid="258" grpId="0" animBg="1"/>
      <p:bldP spid="260" grpId="0" animBg="1"/>
      <p:bldP spid="261" grpId="0" animBg="1"/>
      <p:bldP spid="262" grpId="0" animBg="1"/>
      <p:bldP spid="263" grpId="0" animBg="1"/>
      <p:bldP spid="265" grpId="0" animBg="1"/>
      <p:bldP spid="267" grpId="0" animBg="1"/>
      <p:bldP spid="268"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154" grpId="0"/>
      <p:bldP spid="155" grpId="0"/>
      <p:bldP spid="161" grpId="0"/>
      <p:bldP spid="162" grpId="0" animBg="1"/>
      <p:bldP spid="256" grpId="0" animBg="1"/>
      <p:bldP spid="259" grpId="0" animBg="1"/>
      <p:bldP spid="266" grpId="0" animBg="1"/>
      <p:bldP spid="188" grpId="0" animBg="1"/>
      <p:bldP spid="191" grpId="0" animBg="1"/>
      <p:bldP spid="194" grpId="0" animBg="1"/>
      <p:bldP spid="197" grpId="0" animBg="1"/>
      <p:bldP spid="200" grpId="0" animBg="1"/>
      <p:bldP spid="203" grpId="0" animBg="1"/>
      <p:bldP spid="206" grpId="0" animBg="1"/>
      <p:bldP spid="208" grpId="0"/>
      <p:bldP spid="212" grpId="0"/>
      <p:bldP spid="224" grpId="0"/>
      <p:bldP spid="213" grpId="0"/>
      <p:bldP spid="227" grpId="0"/>
      <p:bldP spid="228" grpId="0"/>
      <p:bldP spid="2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and Problem</a:t>
            </a:r>
            <a:endParaRPr lang="en-US" dirty="0"/>
          </a:p>
        </p:txBody>
      </p:sp>
      <p:sp>
        <p:nvSpPr>
          <p:cNvPr id="3" name="Content Placeholder 2"/>
          <p:cNvSpPr>
            <a:spLocks noGrp="1"/>
          </p:cNvSpPr>
          <p:nvPr>
            <p:ph idx="1"/>
          </p:nvPr>
        </p:nvSpPr>
        <p:spPr>
          <a:xfrm>
            <a:off x="304800" y="1388533"/>
            <a:ext cx="11480800" cy="4876800"/>
          </a:xfrm>
        </p:spPr>
        <p:txBody>
          <a:bodyPr/>
          <a:lstStyle/>
          <a:p>
            <a:r>
              <a:rPr lang="en-US" dirty="0" smtClean="0"/>
              <a:t>Traditionally, the metadata of the cache is </a:t>
            </a:r>
            <a:r>
              <a:rPr lang="en-US" dirty="0" smtClean="0">
                <a:solidFill>
                  <a:srgbClr val="0000FF"/>
                </a:solidFill>
              </a:rPr>
              <a:t>organized according to cache block</a:t>
            </a:r>
            <a:r>
              <a:rPr lang="en-US" dirty="0" smtClean="0"/>
              <a:t> (or cache line)</a:t>
            </a:r>
          </a:p>
          <a:p>
            <a:pPr lvl="1"/>
            <a:r>
              <a:rPr lang="en-US" dirty="0" smtClean="0"/>
              <a:t>Each cache block has a corresponding cache metadata, which maintains all the attributes for this cache block (valid, dirty, tag address, etc.)</a:t>
            </a:r>
          </a:p>
          <a:p>
            <a:pPr lvl="1"/>
            <a:r>
              <a:rPr lang="en-US" dirty="0" smtClean="0"/>
              <a:t>It’s intuitive, simple, and scalable.</a:t>
            </a:r>
          </a:p>
          <a:p>
            <a:pPr lvl="1"/>
            <a:endParaRPr lang="en-US" dirty="0"/>
          </a:p>
          <a:p>
            <a:r>
              <a:rPr lang="en-US" dirty="0" smtClean="0"/>
              <a:t>However, there are shortcomings</a:t>
            </a:r>
          </a:p>
          <a:p>
            <a:pPr lvl="1"/>
            <a:r>
              <a:rPr lang="en-US" dirty="0" smtClean="0"/>
              <a:t>All metadata query is relatively </a:t>
            </a:r>
            <a:r>
              <a:rPr lang="en-US" dirty="0" smtClean="0">
                <a:solidFill>
                  <a:srgbClr val="FF0000"/>
                </a:solidFill>
              </a:rPr>
              <a:t>expensive</a:t>
            </a:r>
          </a:p>
          <a:p>
            <a:pPr lvl="1"/>
            <a:r>
              <a:rPr lang="en-US" dirty="0" smtClean="0"/>
              <a:t>It makes </a:t>
            </a:r>
            <a:r>
              <a:rPr lang="en-US" dirty="0" smtClean="0">
                <a:solidFill>
                  <a:srgbClr val="FF0000"/>
                </a:solidFill>
              </a:rPr>
              <a:t>some cache improvement difficult to implement</a:t>
            </a:r>
          </a:p>
          <a:p>
            <a:pPr lvl="2"/>
            <a:r>
              <a:rPr lang="en-US" dirty="0" smtClean="0"/>
              <a:t>DRAM-Aware </a:t>
            </a:r>
            <a:r>
              <a:rPr lang="en-US" dirty="0" err="1" smtClean="0"/>
              <a:t>Writeback</a:t>
            </a:r>
            <a:r>
              <a:rPr lang="en-US" dirty="0"/>
              <a:t> </a:t>
            </a:r>
            <a:r>
              <a:rPr lang="en-US" dirty="0" smtClean="0"/>
              <a:t>[TR-HPS-2010-2]</a:t>
            </a:r>
          </a:p>
          <a:p>
            <a:pPr lvl="2"/>
            <a:r>
              <a:rPr lang="en-US" dirty="0" smtClean="0"/>
              <a:t>Bypassing Cache Lookups [HPCA 2003, PACT 2012]</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3</a:t>
            </a:fld>
            <a:endParaRPr lang="zh-TW" altLang="en-US"/>
          </a:p>
        </p:txBody>
      </p:sp>
    </p:spTree>
    <p:extLst>
      <p:ext uri="{BB962C8B-B14F-4D97-AF65-F5344CB8AC3E}">
        <p14:creationId xmlns:p14="http://schemas.microsoft.com/office/powerpoint/2010/main" val="17529271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bwMode="auto">
          <a:xfrm>
            <a:off x="2095533" y="2420893"/>
            <a:ext cx="1600200" cy="2472217"/>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50" name="TextBox 49"/>
          <p:cNvSpPr txBox="1"/>
          <p:nvPr/>
        </p:nvSpPr>
        <p:spPr>
          <a:xfrm>
            <a:off x="2381225" y="1268760"/>
            <a:ext cx="1238259" cy="369332"/>
          </a:xfrm>
          <a:prstGeom prst="rect">
            <a:avLst/>
          </a:prstGeom>
          <a:noFill/>
        </p:spPr>
        <p:txBody>
          <a:bodyPr wrap="square" rtlCol="0">
            <a:spAutoFit/>
          </a:bodyPr>
          <a:lstStyle/>
          <a:p>
            <a:r>
              <a:rPr lang="en-US" dirty="0" smtClean="0"/>
              <a:t>Core 1</a:t>
            </a:r>
            <a:endParaRPr lang="en-US" dirty="0"/>
          </a:p>
        </p:txBody>
      </p:sp>
      <p:sp>
        <p:nvSpPr>
          <p:cNvPr id="51" name="TextBox 50"/>
          <p:cNvSpPr txBox="1"/>
          <p:nvPr/>
        </p:nvSpPr>
        <p:spPr>
          <a:xfrm>
            <a:off x="4476741" y="1280902"/>
            <a:ext cx="1238259" cy="369332"/>
          </a:xfrm>
          <a:prstGeom prst="rect">
            <a:avLst/>
          </a:prstGeom>
          <a:noFill/>
        </p:spPr>
        <p:txBody>
          <a:bodyPr wrap="square" rtlCol="0">
            <a:spAutoFit/>
          </a:bodyPr>
          <a:lstStyle/>
          <a:p>
            <a:r>
              <a:rPr lang="en-US" dirty="0" smtClean="0"/>
              <a:t>Core 2</a:t>
            </a:r>
            <a:endParaRPr lang="en-US" dirty="0"/>
          </a:p>
        </p:txBody>
      </p:sp>
      <p:sp>
        <p:nvSpPr>
          <p:cNvPr id="52" name="TextBox 51"/>
          <p:cNvSpPr txBox="1"/>
          <p:nvPr/>
        </p:nvSpPr>
        <p:spPr>
          <a:xfrm>
            <a:off x="6572253" y="1280902"/>
            <a:ext cx="1238259" cy="369332"/>
          </a:xfrm>
          <a:prstGeom prst="rect">
            <a:avLst/>
          </a:prstGeom>
          <a:noFill/>
        </p:spPr>
        <p:txBody>
          <a:bodyPr wrap="square" rtlCol="0">
            <a:spAutoFit/>
          </a:bodyPr>
          <a:lstStyle/>
          <a:p>
            <a:r>
              <a:rPr lang="en-US" dirty="0" smtClean="0"/>
              <a:t>Core 3</a:t>
            </a:r>
            <a:endParaRPr lang="en-US" dirty="0"/>
          </a:p>
        </p:txBody>
      </p:sp>
      <p:sp>
        <p:nvSpPr>
          <p:cNvPr id="53" name="TextBox 52"/>
          <p:cNvSpPr txBox="1"/>
          <p:nvPr/>
        </p:nvSpPr>
        <p:spPr>
          <a:xfrm>
            <a:off x="8572517" y="1280902"/>
            <a:ext cx="1238259" cy="369332"/>
          </a:xfrm>
          <a:prstGeom prst="rect">
            <a:avLst/>
          </a:prstGeom>
          <a:noFill/>
        </p:spPr>
        <p:txBody>
          <a:bodyPr wrap="square" rtlCol="0">
            <a:spAutoFit/>
          </a:bodyPr>
          <a:lstStyle/>
          <a:p>
            <a:r>
              <a:rPr lang="en-US" dirty="0" smtClean="0"/>
              <a:t>Core 4</a:t>
            </a:r>
            <a:endParaRPr lang="en-US" dirty="0"/>
          </a:p>
        </p:txBody>
      </p:sp>
      <p:sp>
        <p:nvSpPr>
          <p:cNvPr id="36" name="Down Arrow 35"/>
          <p:cNvSpPr/>
          <p:nvPr/>
        </p:nvSpPr>
        <p:spPr>
          <a:xfrm>
            <a:off x="4847861" y="1844824"/>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2735627" y="1844824"/>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6960096" y="1844824"/>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8976320" y="1844824"/>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Stage 1: Batch Formation </a:t>
            </a:r>
            <a:r>
              <a:rPr lang="en-US" dirty="0"/>
              <a:t>Example (</a:t>
            </a:r>
            <a:r>
              <a:rPr lang="en-US" dirty="0" err="1"/>
              <a:t>Rachata’s</a:t>
            </a:r>
            <a:r>
              <a:rPr lang="en-US" dirty="0"/>
              <a:t> slide)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30</a:t>
            </a:fld>
            <a:endParaRPr lang="en-US" altLang="en-US"/>
          </a:p>
        </p:txBody>
      </p:sp>
      <p:sp>
        <p:nvSpPr>
          <p:cNvPr id="11" name="Rectangle 10"/>
          <p:cNvSpPr/>
          <p:nvPr/>
        </p:nvSpPr>
        <p:spPr bwMode="auto">
          <a:xfrm>
            <a:off x="4210048" y="2428873"/>
            <a:ext cx="1600200" cy="2472217"/>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15" name="Rectangle 14"/>
          <p:cNvSpPr/>
          <p:nvPr/>
        </p:nvSpPr>
        <p:spPr bwMode="auto">
          <a:xfrm>
            <a:off x="6305563" y="2428873"/>
            <a:ext cx="1600200" cy="2472217"/>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0" name="Rectangle 19"/>
          <p:cNvSpPr/>
          <p:nvPr/>
        </p:nvSpPr>
        <p:spPr bwMode="auto">
          <a:xfrm>
            <a:off x="8305827" y="2456985"/>
            <a:ext cx="1600200" cy="2472217"/>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26" name="Rectangle 25"/>
          <p:cNvSpPr/>
          <p:nvPr/>
        </p:nvSpPr>
        <p:spPr>
          <a:xfrm>
            <a:off x="2255573" y="1919682"/>
            <a:ext cx="1238259" cy="357190"/>
          </a:xfrm>
          <a:prstGeom prst="rect">
            <a:avLst/>
          </a:prstGeom>
          <a:solidFill>
            <a:srgbClr val="0070C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Row A</a:t>
            </a:r>
            <a:endParaRPr lang="en-US" dirty="0"/>
          </a:p>
        </p:txBody>
      </p:sp>
      <p:sp>
        <p:nvSpPr>
          <p:cNvPr id="29" name="Rectangle 28"/>
          <p:cNvSpPr/>
          <p:nvPr/>
        </p:nvSpPr>
        <p:spPr>
          <a:xfrm>
            <a:off x="4381489" y="1916832"/>
            <a:ext cx="1238259" cy="357190"/>
          </a:xfrm>
          <a:prstGeom prst="rect">
            <a:avLst/>
          </a:prstGeom>
          <a:solidFill>
            <a:srgbClr val="FFC00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Row B</a:t>
            </a:r>
            <a:endParaRPr lang="en-US" dirty="0">
              <a:solidFill>
                <a:schemeClr val="tx1"/>
              </a:solidFill>
            </a:endParaRPr>
          </a:p>
        </p:txBody>
      </p:sp>
      <p:sp>
        <p:nvSpPr>
          <p:cNvPr id="30" name="Rectangle 29"/>
          <p:cNvSpPr/>
          <p:nvPr/>
        </p:nvSpPr>
        <p:spPr>
          <a:xfrm>
            <a:off x="4381489" y="1844824"/>
            <a:ext cx="1238259" cy="357190"/>
          </a:xfrm>
          <a:prstGeom prst="rect">
            <a:avLst/>
          </a:prstGeom>
          <a:solidFill>
            <a:srgbClr val="FFC00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Row B</a:t>
            </a:r>
            <a:endParaRPr lang="en-US" dirty="0">
              <a:solidFill>
                <a:schemeClr val="tx1"/>
              </a:solidFill>
            </a:endParaRPr>
          </a:p>
        </p:txBody>
      </p:sp>
      <p:sp>
        <p:nvSpPr>
          <p:cNvPr id="31" name="Rectangle 30"/>
          <p:cNvSpPr/>
          <p:nvPr/>
        </p:nvSpPr>
        <p:spPr>
          <a:xfrm>
            <a:off x="4381489" y="1700808"/>
            <a:ext cx="1238259" cy="357190"/>
          </a:xfrm>
          <a:prstGeom prst="rect">
            <a:avLst/>
          </a:prstGeom>
          <a:solidFill>
            <a:schemeClr val="accent1">
              <a:lumMod val="50000"/>
            </a:schemeClr>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Row C</a:t>
            </a:r>
            <a:endParaRPr lang="en-US" dirty="0"/>
          </a:p>
        </p:txBody>
      </p:sp>
      <p:sp>
        <p:nvSpPr>
          <p:cNvPr id="32" name="Rectangle 31"/>
          <p:cNvSpPr/>
          <p:nvPr/>
        </p:nvSpPr>
        <p:spPr>
          <a:xfrm>
            <a:off x="6477005" y="1916832"/>
            <a:ext cx="1238259" cy="357190"/>
          </a:xfrm>
          <a:prstGeom prst="rect">
            <a:avLst/>
          </a:prstGeom>
          <a:solidFill>
            <a:srgbClr val="FF000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Row D</a:t>
            </a:r>
            <a:endParaRPr lang="en-US" dirty="0"/>
          </a:p>
        </p:txBody>
      </p:sp>
      <p:sp>
        <p:nvSpPr>
          <p:cNvPr id="33" name="Rectangle 32"/>
          <p:cNvSpPr/>
          <p:nvPr/>
        </p:nvSpPr>
        <p:spPr>
          <a:xfrm>
            <a:off x="6477005" y="1847674"/>
            <a:ext cx="1238259" cy="357190"/>
          </a:xfrm>
          <a:prstGeom prst="rect">
            <a:avLst/>
          </a:prstGeom>
          <a:solidFill>
            <a:srgbClr val="FF000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Row D</a:t>
            </a:r>
            <a:endParaRPr lang="en-US" dirty="0"/>
          </a:p>
        </p:txBody>
      </p:sp>
      <p:sp>
        <p:nvSpPr>
          <p:cNvPr id="34" name="Rectangle 33"/>
          <p:cNvSpPr/>
          <p:nvPr/>
        </p:nvSpPr>
        <p:spPr>
          <a:xfrm>
            <a:off x="6477005" y="1772816"/>
            <a:ext cx="1238259" cy="357190"/>
          </a:xfrm>
          <a:prstGeom prst="rect">
            <a:avLst/>
          </a:prstGeom>
          <a:solidFill>
            <a:srgbClr val="663D63"/>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Row E</a:t>
            </a:r>
            <a:endParaRPr lang="en-US" dirty="0"/>
          </a:p>
        </p:txBody>
      </p:sp>
      <p:sp>
        <p:nvSpPr>
          <p:cNvPr id="35" name="Rectangle 34"/>
          <p:cNvSpPr/>
          <p:nvPr/>
        </p:nvSpPr>
        <p:spPr>
          <a:xfrm>
            <a:off x="8477269" y="1916832"/>
            <a:ext cx="1238259" cy="357190"/>
          </a:xfrm>
          <a:prstGeom prst="rect">
            <a:avLst/>
          </a:prstGeom>
          <a:solidFill>
            <a:srgbClr val="A61A9F"/>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Row F</a:t>
            </a:r>
            <a:endParaRPr lang="en-US" dirty="0"/>
          </a:p>
        </p:txBody>
      </p:sp>
      <p:sp>
        <p:nvSpPr>
          <p:cNvPr id="38" name="Rectangle 37"/>
          <p:cNvSpPr/>
          <p:nvPr/>
        </p:nvSpPr>
        <p:spPr>
          <a:xfrm>
            <a:off x="6477005" y="1700808"/>
            <a:ext cx="1238259" cy="357190"/>
          </a:xfrm>
          <a:prstGeom prst="rect">
            <a:avLst/>
          </a:prstGeom>
          <a:solidFill>
            <a:srgbClr val="663D63"/>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Row E</a:t>
            </a:r>
            <a:endParaRPr lang="en-US" dirty="0"/>
          </a:p>
        </p:txBody>
      </p:sp>
      <p:cxnSp>
        <p:nvCxnSpPr>
          <p:cNvPr id="40" name="Straight Connector 39"/>
          <p:cNvCxnSpPr/>
          <p:nvPr/>
        </p:nvCxnSpPr>
        <p:spPr>
          <a:xfrm>
            <a:off x="4190988" y="3933056"/>
            <a:ext cx="161926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286504" y="3933056"/>
            <a:ext cx="161926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333468" y="3928542"/>
            <a:ext cx="762005" cy="85778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29488" y="4816433"/>
            <a:ext cx="2762269" cy="369332"/>
          </a:xfrm>
          <a:prstGeom prst="rect">
            <a:avLst/>
          </a:prstGeom>
          <a:noFill/>
        </p:spPr>
        <p:txBody>
          <a:bodyPr wrap="square" rtlCol="0">
            <a:spAutoFit/>
          </a:bodyPr>
          <a:lstStyle/>
          <a:p>
            <a:r>
              <a:rPr lang="en-US" dirty="0" smtClean="0"/>
              <a:t>Batch Boundary</a:t>
            </a:r>
            <a:endParaRPr lang="en-US" dirty="0"/>
          </a:p>
        </p:txBody>
      </p:sp>
      <p:sp>
        <p:nvSpPr>
          <p:cNvPr id="28" name="Down Arrow 27"/>
          <p:cNvSpPr/>
          <p:nvPr/>
        </p:nvSpPr>
        <p:spPr>
          <a:xfrm>
            <a:off x="4959929" y="5213936"/>
            <a:ext cx="1719539" cy="5913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335360" y="5301208"/>
            <a:ext cx="11137237"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76472" y="3933056"/>
            <a:ext cx="161926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695733" y="5805264"/>
            <a:ext cx="4992555" cy="369332"/>
          </a:xfrm>
          <a:prstGeom prst="rect">
            <a:avLst/>
          </a:prstGeom>
          <a:noFill/>
        </p:spPr>
        <p:txBody>
          <a:bodyPr wrap="square" rtlCol="0">
            <a:spAutoFit/>
          </a:bodyPr>
          <a:lstStyle/>
          <a:p>
            <a:r>
              <a:rPr lang="en-US" dirty="0" smtClean="0"/>
              <a:t>To Stage 2 (Batch Scheduling)</a:t>
            </a:r>
            <a:endParaRPr lang="en-US" dirty="0"/>
          </a:p>
        </p:txBody>
      </p:sp>
      <p:sp>
        <p:nvSpPr>
          <p:cNvPr id="56" name="Rectangle 55"/>
          <p:cNvSpPr/>
          <p:nvPr/>
        </p:nvSpPr>
        <p:spPr>
          <a:xfrm>
            <a:off x="2255573" y="1847674"/>
            <a:ext cx="1238259" cy="357190"/>
          </a:xfrm>
          <a:prstGeom prst="rect">
            <a:avLst/>
          </a:prstGeom>
          <a:solidFill>
            <a:srgbClr val="0070C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Row A</a:t>
            </a:r>
            <a:endParaRPr lang="en-US" dirty="0"/>
          </a:p>
        </p:txBody>
      </p:sp>
      <p:cxnSp>
        <p:nvCxnSpPr>
          <p:cNvPr id="42" name="Straight Connector 41"/>
          <p:cNvCxnSpPr/>
          <p:nvPr/>
        </p:nvCxnSpPr>
        <p:spPr>
          <a:xfrm>
            <a:off x="4175788" y="3284984"/>
            <a:ext cx="161926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288024" y="2852936"/>
            <a:ext cx="161926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317168" y="4365104"/>
            <a:ext cx="161926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99650" y="3563725"/>
            <a:ext cx="1771393" cy="646331"/>
          </a:xfrm>
          <a:prstGeom prst="rect">
            <a:avLst/>
          </a:prstGeom>
          <a:noFill/>
        </p:spPr>
        <p:txBody>
          <a:bodyPr wrap="square" rtlCol="0">
            <a:spAutoFit/>
          </a:bodyPr>
          <a:lstStyle/>
          <a:p>
            <a:r>
              <a:rPr lang="en-US" dirty="0" smtClean="0"/>
              <a:t>Time window expires</a:t>
            </a:r>
          </a:p>
        </p:txBody>
      </p:sp>
      <p:sp>
        <p:nvSpPr>
          <p:cNvPr id="58" name="TextBox 57"/>
          <p:cNvSpPr txBox="1"/>
          <p:nvPr/>
        </p:nvSpPr>
        <p:spPr>
          <a:xfrm>
            <a:off x="3407703" y="980728"/>
            <a:ext cx="5133956" cy="369332"/>
          </a:xfrm>
          <a:prstGeom prst="rect">
            <a:avLst/>
          </a:prstGeom>
          <a:noFill/>
        </p:spPr>
        <p:txBody>
          <a:bodyPr wrap="square" rtlCol="0">
            <a:spAutoFit/>
          </a:bodyPr>
          <a:lstStyle/>
          <a:p>
            <a:r>
              <a:rPr lang="en-US" dirty="0" smtClean="0"/>
              <a:t>Next request goes to a different row</a:t>
            </a:r>
            <a:endParaRPr lang="en-US" dirty="0"/>
          </a:p>
        </p:txBody>
      </p:sp>
      <p:sp>
        <p:nvSpPr>
          <p:cNvPr id="59" name="TextBox 58"/>
          <p:cNvSpPr txBox="1"/>
          <p:nvPr/>
        </p:nvSpPr>
        <p:spPr>
          <a:xfrm>
            <a:off x="239349" y="1052741"/>
            <a:ext cx="1658992" cy="430887"/>
          </a:xfrm>
          <a:prstGeom prst="rect">
            <a:avLst/>
          </a:prstGeom>
          <a:noFill/>
        </p:spPr>
        <p:txBody>
          <a:bodyPr wrap="square" rtlCol="0">
            <a:spAutoFit/>
          </a:bodyPr>
          <a:lstStyle/>
          <a:p>
            <a:r>
              <a:rPr lang="en-US" sz="2200" dirty="0" smtClean="0"/>
              <a:t>Stage 1</a:t>
            </a:r>
            <a:endParaRPr lang="en-US" sz="2200" dirty="0"/>
          </a:p>
        </p:txBody>
      </p:sp>
      <p:sp>
        <p:nvSpPr>
          <p:cNvPr id="60" name="TextBox 59"/>
          <p:cNvSpPr txBox="1"/>
          <p:nvPr/>
        </p:nvSpPr>
        <p:spPr>
          <a:xfrm>
            <a:off x="288032" y="1628801"/>
            <a:ext cx="1871531" cy="646331"/>
          </a:xfrm>
          <a:prstGeom prst="rect">
            <a:avLst/>
          </a:prstGeom>
          <a:noFill/>
        </p:spPr>
        <p:txBody>
          <a:bodyPr wrap="square" rtlCol="0">
            <a:spAutoFit/>
          </a:bodyPr>
          <a:lstStyle/>
          <a:p>
            <a:r>
              <a:rPr lang="en-US" b="1" dirty="0" smtClean="0"/>
              <a:t>Batch Formation</a:t>
            </a:r>
            <a:endParaRPr lang="en-US" b="1" dirty="0"/>
          </a:p>
        </p:txBody>
      </p:sp>
    </p:spTree>
    <p:extLst>
      <p:ext uri="{BB962C8B-B14F-4D97-AF65-F5344CB8AC3E}">
        <p14:creationId xmlns:p14="http://schemas.microsoft.com/office/powerpoint/2010/main" val="28086834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5.55556E-7 -2.19061E-6 L 5.55556E-7 0.37289 " pathEditMode="relative" rAng="0" ptsTypes="AA">
                                      <p:cBhvr>
                                        <p:cTn id="8" dur="1000" fill="hold"/>
                                        <p:tgtEl>
                                          <p:spTgt spid="29"/>
                                        </p:tgtEl>
                                        <p:attrNameLst>
                                          <p:attrName>ppt_x</p:attrName>
                                          <p:attrName>ppt_y</p:attrName>
                                        </p:attrNameLst>
                                      </p:cBhvr>
                                      <p:rCtr x="0" y="18644"/>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42" presetClass="path" presetSubtype="0" accel="50000" decel="50000" fill="hold" grpId="0" nodeType="withEffect">
                                  <p:stCondLst>
                                    <p:cond delay="0"/>
                                  </p:stCondLst>
                                  <p:childTnLst>
                                    <p:animMotion origin="layout" path="M 5.55556E-7 -2.75272E-6 L 5.55556E-7 0.33079 " pathEditMode="relative" rAng="0" ptsTypes="AA">
                                      <p:cBhvr>
                                        <p:cTn id="14" dur="1000" fill="hold"/>
                                        <p:tgtEl>
                                          <p:spTgt spid="30"/>
                                        </p:tgtEl>
                                        <p:attrNameLst>
                                          <p:attrName>ppt_x</p:attrName>
                                          <p:attrName>ppt_y</p:attrName>
                                        </p:attrNameLst>
                                      </p:cBhvr>
                                      <p:rCtr x="0" y="16539"/>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0 0 L 0 0.25 E" pathEditMode="relative" ptsTypes="">
                                      <p:cBhvr>
                                        <p:cTn id="22" dur="1000" fill="hold"/>
                                        <p:tgtEl>
                                          <p:spTgt spid="31"/>
                                        </p:tgtEl>
                                        <p:attrNameLst>
                                          <p:attrName>ppt_x</p:attrName>
                                          <p:attrName>ppt_y</p:attrName>
                                        </p:attrNameLst>
                                      </p:cBhvr>
                                    </p:animMotion>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1000"/>
                            </p:stCondLst>
                            <p:childTnLst>
                              <p:par>
                                <p:cTn id="30" presetID="10" presetClass="exit" presetSubtype="0" fill="hold" grpId="1" nodeType="afterEffect">
                                  <p:stCondLst>
                                    <p:cond delay="0"/>
                                  </p:stCondLst>
                                  <p:childTnLst>
                                    <p:animEffect transition="out" filter="fade">
                                      <p:cBhvr>
                                        <p:cTn id="31" dur="500"/>
                                        <p:tgtEl>
                                          <p:spTgt spid="58"/>
                                        </p:tgtEl>
                                      </p:cBhvr>
                                    </p:animEffect>
                                    <p:set>
                                      <p:cBhvr>
                                        <p:cTn id="32" dur="1" fill="hold">
                                          <p:stCondLst>
                                            <p:cond delay="499"/>
                                          </p:stCondLst>
                                        </p:cTn>
                                        <p:tgtEl>
                                          <p:spTgt spid="5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42" presetClass="path" presetSubtype="0" accel="50000" decel="50000" fill="hold" grpId="1" nodeType="withEffect">
                                  <p:stCondLst>
                                    <p:cond delay="0"/>
                                  </p:stCondLst>
                                  <p:childTnLst>
                                    <p:animMotion origin="layout" path="M -3.88889E-6 -4.83229E-6 L -3.88889E-6 0.37289 " pathEditMode="relative" rAng="0" ptsTypes="AA">
                                      <p:cBhvr>
                                        <p:cTn id="38" dur="1000" fill="hold"/>
                                        <p:tgtEl>
                                          <p:spTgt spid="26"/>
                                        </p:tgtEl>
                                        <p:attrNameLst>
                                          <p:attrName>ppt_x</p:attrName>
                                          <p:attrName>ppt_y</p:attrName>
                                        </p:attrNameLst>
                                      </p:cBhvr>
                                      <p:rCtr x="0" y="18644"/>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42" presetClass="path" presetSubtype="0" accel="50000" decel="50000" fill="hold" grpId="1" nodeType="withEffect">
                                  <p:stCondLst>
                                    <p:cond delay="0"/>
                                  </p:stCondLst>
                                  <p:childTnLst>
                                    <p:animMotion origin="layout" path="M -3.88889E-6 4.6056E-6 L -3.88889E-6 0.31991 " pathEditMode="relative" rAng="0" ptsTypes="AA">
                                      <p:cBhvr>
                                        <p:cTn id="44" dur="1000" fill="hold"/>
                                        <p:tgtEl>
                                          <p:spTgt spid="56"/>
                                        </p:tgtEl>
                                        <p:attrNameLst>
                                          <p:attrName>ppt_x</p:attrName>
                                          <p:attrName>ppt_y</p:attrName>
                                        </p:attrNameLst>
                                      </p:cBhvr>
                                      <p:rCtr x="0" y="15984"/>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par>
                                <p:cTn id="53" presetID="10"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500"/>
                                        <p:tgtEl>
                                          <p:spTgt spid="49"/>
                                        </p:tgtEl>
                                      </p:cBhvr>
                                    </p:animEffect>
                                  </p:childTnLst>
                                </p:cTn>
                              </p:par>
                              <p:par>
                                <p:cTn id="59" presetID="42" presetClass="path" presetSubtype="0" accel="50000" decel="50000" fill="hold" grpId="2" nodeType="withEffect">
                                  <p:stCondLst>
                                    <p:cond delay="0"/>
                                  </p:stCondLst>
                                  <p:childTnLst>
                                    <p:animMotion origin="layout" path="M -3.88889E-6 0.31991 L -3.88889E-6 0.33032 " pathEditMode="relative" rAng="0" ptsTypes="AA">
                                      <p:cBhvr>
                                        <p:cTn id="60" dur="1000" fill="hold"/>
                                        <p:tgtEl>
                                          <p:spTgt spid="56"/>
                                        </p:tgtEl>
                                        <p:attrNameLst>
                                          <p:attrName>ppt_x</p:attrName>
                                          <p:attrName>ppt_y</p:attrName>
                                        </p:attrNameLst>
                                      </p:cBhvr>
                                      <p:rCtr x="0" y="509"/>
                                    </p:animMotion>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57"/>
                                        </p:tgtEl>
                                      </p:cBhvr>
                                    </p:animEffect>
                                    <p:set>
                                      <p:cBhvr>
                                        <p:cTn id="65" dur="1" fill="hold">
                                          <p:stCondLst>
                                            <p:cond delay="499"/>
                                          </p:stCondLst>
                                        </p:cTn>
                                        <p:tgtEl>
                                          <p:spTgt spid="5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47"/>
                                        </p:tgtEl>
                                      </p:cBhvr>
                                    </p:animEffect>
                                    <p:set>
                                      <p:cBhvr>
                                        <p:cTn id="68" dur="1" fill="hold">
                                          <p:stCondLst>
                                            <p:cond delay="499"/>
                                          </p:stCondLst>
                                        </p:cTn>
                                        <p:tgtEl>
                                          <p:spTgt spid="4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49"/>
                                        </p:tgtEl>
                                      </p:cBhvr>
                                    </p:animEffect>
                                    <p:set>
                                      <p:cBhvr>
                                        <p:cTn id="71" dur="1" fill="hold">
                                          <p:stCondLst>
                                            <p:cond delay="499"/>
                                          </p:stCondLst>
                                        </p:cTn>
                                        <p:tgtEl>
                                          <p:spTgt spid="4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childTnLst>
                                </p:cTn>
                              </p:par>
                              <p:par>
                                <p:cTn id="76" presetID="42" presetClass="path" presetSubtype="0" accel="50000" decel="50000" fill="hold" grpId="1" nodeType="withEffect">
                                  <p:stCondLst>
                                    <p:cond delay="0"/>
                                  </p:stCondLst>
                                  <p:childTnLst>
                                    <p:animMotion origin="layout" path="M -4.44444E-6 -2.19061E-6 L -4.44444E-6 0.37289 " pathEditMode="relative" rAng="0" ptsTypes="AA">
                                      <p:cBhvr>
                                        <p:cTn id="77" dur="1000" fill="hold"/>
                                        <p:tgtEl>
                                          <p:spTgt spid="32"/>
                                        </p:tgtEl>
                                        <p:attrNameLst>
                                          <p:attrName>ppt_x</p:attrName>
                                          <p:attrName>ppt_y</p:attrName>
                                        </p:attrNameLst>
                                      </p:cBhvr>
                                      <p:rCtr x="0" y="18644"/>
                                    </p:animMotion>
                                  </p:childTnLst>
                                </p:cTn>
                              </p:par>
                              <p:par>
                                <p:cTn id="78" presetID="1"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childTnLst>
                                </p:cTn>
                              </p:par>
                              <p:par>
                                <p:cTn id="80" presetID="42" presetClass="path" presetSubtype="0" accel="50000" decel="50000" fill="hold" grpId="1" nodeType="withEffect">
                                  <p:stCondLst>
                                    <p:cond delay="0"/>
                                  </p:stCondLst>
                                  <p:childTnLst>
                                    <p:animMotion origin="layout" path="M -4.44444E-6 4.6056E-6 L -4.44444E-6 0.33032 " pathEditMode="relative" rAng="0" ptsTypes="AA">
                                      <p:cBhvr>
                                        <p:cTn id="81" dur="1000" fill="hold"/>
                                        <p:tgtEl>
                                          <p:spTgt spid="33"/>
                                        </p:tgtEl>
                                        <p:attrNameLst>
                                          <p:attrName>ppt_x</p:attrName>
                                          <p:attrName>ppt_y</p:attrName>
                                        </p:attrNameLst>
                                      </p:cBhvr>
                                      <p:rCtr x="0" y="16516"/>
                                    </p:animMotion>
                                  </p:childTnLst>
                                </p:cTn>
                              </p:par>
                              <p:par>
                                <p:cTn id="82" presetID="10"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par>
                          <p:cTn id="85" fill="hold">
                            <p:stCondLst>
                              <p:cond delay="1000"/>
                            </p:stCondLst>
                            <p:childTnLst>
                              <p:par>
                                <p:cTn id="86" presetID="1"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par>
                                <p:cTn id="88" presetID="42" presetClass="path" presetSubtype="0" accel="50000" decel="50000" fill="hold" grpId="1" nodeType="withEffect">
                                  <p:stCondLst>
                                    <p:cond delay="0"/>
                                  </p:stCondLst>
                                  <p:childTnLst>
                                    <p:animMotion origin="layout" path="M -4.44444E-6 -3.31483E-6 L -4.44444E-6 0.23641 " pathEditMode="relative" rAng="0" ptsTypes="AA">
                                      <p:cBhvr>
                                        <p:cTn id="89" dur="1000" fill="hold"/>
                                        <p:tgtEl>
                                          <p:spTgt spid="34"/>
                                        </p:tgtEl>
                                        <p:attrNameLst>
                                          <p:attrName>ppt_x</p:attrName>
                                          <p:attrName>ppt_y</p:attrName>
                                        </p:attrNameLst>
                                      </p:cBhvr>
                                      <p:rCtr x="0" y="11820"/>
                                    </p:animMotion>
                                  </p:childTnLst>
                                </p:cTn>
                              </p:par>
                              <p:par>
                                <p:cTn id="90" presetID="10" presetClass="entr" presetSubtype="0"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par>
                                <p:cTn id="93" presetID="1"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par>
                                <p:cTn id="95" presetID="42" presetClass="path" presetSubtype="0" accel="50000" decel="50000" fill="hold" grpId="1" nodeType="withEffect">
                                  <p:stCondLst>
                                    <p:cond delay="0"/>
                                  </p:stCondLst>
                                  <p:childTnLst>
                                    <p:animMotion origin="layout" path="M -4.44444E-6 -2.5561E-6 L -4.44444E-6 0.19454 " pathEditMode="relative" rAng="0" ptsTypes="AA">
                                      <p:cBhvr>
                                        <p:cTn id="96" dur="1000" fill="hold"/>
                                        <p:tgtEl>
                                          <p:spTgt spid="38"/>
                                        </p:tgtEl>
                                        <p:attrNameLst>
                                          <p:attrName>ppt_x</p:attrName>
                                          <p:attrName>ppt_y</p:attrName>
                                        </p:attrNameLst>
                                      </p:cBhvr>
                                      <p:rCtr x="0" y="9715"/>
                                    </p:animMotion>
                                  </p:childTnLst>
                                </p:cTn>
                              </p:par>
                            </p:childTnLst>
                          </p:cTn>
                        </p:par>
                        <p:par>
                          <p:cTn id="97" fill="hold">
                            <p:stCondLst>
                              <p:cond delay="2000"/>
                            </p:stCondLst>
                            <p:childTnLst>
                              <p:par>
                                <p:cTn id="98" presetID="1" presetClass="entr" presetSubtype="0" fill="hold" grpId="0" nodeType="afterEffect">
                                  <p:stCondLst>
                                    <p:cond delay="0"/>
                                  </p:stCondLst>
                                  <p:childTnLst>
                                    <p:set>
                                      <p:cBhvr>
                                        <p:cTn id="99" dur="1" fill="hold">
                                          <p:stCondLst>
                                            <p:cond delay="0"/>
                                          </p:stCondLst>
                                        </p:cTn>
                                        <p:tgtEl>
                                          <p:spTgt spid="35"/>
                                        </p:tgtEl>
                                        <p:attrNameLst>
                                          <p:attrName>style.visibility</p:attrName>
                                        </p:attrNameLst>
                                      </p:cBhvr>
                                      <p:to>
                                        <p:strVal val="visible"/>
                                      </p:to>
                                    </p:set>
                                  </p:childTnLst>
                                </p:cTn>
                              </p:par>
                              <p:par>
                                <p:cTn id="100" presetID="42" presetClass="path" presetSubtype="0" accel="50000" decel="50000" fill="hold" grpId="1" nodeType="withEffect">
                                  <p:stCondLst>
                                    <p:cond delay="0"/>
                                  </p:stCondLst>
                                  <p:childTnLst>
                                    <p:animMotion origin="layout" path="M 3.05556E-6 -2.19061E-6 L 3.05556E-6 0.37289 " pathEditMode="relative" rAng="0" ptsTypes="AA">
                                      <p:cBhvr>
                                        <p:cTn id="101" dur="1000" fill="hold"/>
                                        <p:tgtEl>
                                          <p:spTgt spid="35"/>
                                        </p:tgtEl>
                                        <p:attrNameLst>
                                          <p:attrName>ppt_x</p:attrName>
                                          <p:attrName>ppt_y</p:attrName>
                                        </p:attrNameLst>
                                      </p:cBhvr>
                                      <p:rCtr x="0" y="18644"/>
                                    </p:animMotion>
                                  </p:childTnLst>
                                </p:cTn>
                              </p:par>
                              <p:par>
                                <p:cTn id="102" presetID="10" presetClass="entr" presetSubtype="0" fill="hold" nodeType="with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fade">
                                      <p:cBhvr>
                                        <p:cTn id="104" dur="500"/>
                                        <p:tgtEl>
                                          <p:spTgt spid="43"/>
                                        </p:tgtEl>
                                      </p:cBhvr>
                                    </p:animEffect>
                                  </p:childTnLst>
                                </p:cTn>
                              </p:par>
                              <p:par>
                                <p:cTn id="105" presetID="10"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8" grpId="0" animBg="1"/>
      <p:bldP spid="38" grpId="1" animBg="1"/>
      <p:bldP spid="49" grpId="0"/>
      <p:bldP spid="49" grpId="1"/>
      <p:bldP spid="56" grpId="0" animBg="1"/>
      <p:bldP spid="56" grpId="1" animBg="1"/>
      <p:bldP spid="56" grpId="2" animBg="1"/>
      <p:bldP spid="57" grpId="0"/>
      <p:bldP spid="57" grpId="1"/>
      <p:bldP spid="58" grpId="0"/>
      <p:bldP spid="5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2: SJF </a:t>
            </a:r>
            <a:r>
              <a:rPr lang="en-US" dirty="0" err="1" smtClean="0"/>
              <a:t>vs</a:t>
            </a:r>
            <a:r>
              <a:rPr lang="en-US" dirty="0" smtClean="0"/>
              <a:t> RR</a:t>
            </a:r>
            <a:endParaRPr lang="en-US" dirty="0"/>
          </a:p>
        </p:txBody>
      </p:sp>
      <p:sp>
        <p:nvSpPr>
          <p:cNvPr id="3" name="Content Placeholder 2"/>
          <p:cNvSpPr>
            <a:spLocks noGrp="1"/>
          </p:cNvSpPr>
          <p:nvPr>
            <p:ph idx="1"/>
          </p:nvPr>
        </p:nvSpPr>
        <p:spPr/>
        <p:txBody>
          <a:bodyPr>
            <a:normAutofit lnSpcReduction="10000"/>
          </a:bodyPr>
          <a:lstStyle/>
          <a:p>
            <a:r>
              <a:rPr lang="en-US" dirty="0" smtClean="0"/>
              <a:t>Aside from simplicity, SMS provided another major advantage: </a:t>
            </a:r>
            <a:r>
              <a:rPr lang="en-US" dirty="0" smtClean="0">
                <a:solidFill>
                  <a:srgbClr val="0000FF"/>
                </a:solidFill>
              </a:rPr>
              <a:t>Configurable probability p for SJF</a:t>
            </a:r>
          </a:p>
          <a:p>
            <a:endParaRPr lang="en-US" dirty="0"/>
          </a:p>
          <a:p>
            <a:r>
              <a:rPr lang="en-US" dirty="0" smtClean="0">
                <a:solidFill>
                  <a:srgbClr val="0000FF"/>
                </a:solidFill>
              </a:rPr>
              <a:t>SJF (Shortest Job First)</a:t>
            </a:r>
          </a:p>
          <a:p>
            <a:pPr lvl="1"/>
            <a:r>
              <a:rPr lang="en-US" dirty="0" smtClean="0"/>
              <a:t>Good for low memory intensive applications (mostly from CPUs)</a:t>
            </a:r>
          </a:p>
          <a:p>
            <a:pPr lvl="1"/>
            <a:r>
              <a:rPr lang="en-US" dirty="0" smtClean="0"/>
              <a:t>The price is overall system bandwidth</a:t>
            </a:r>
            <a:endParaRPr lang="en-US" dirty="0"/>
          </a:p>
          <a:p>
            <a:r>
              <a:rPr lang="en-US" dirty="0" smtClean="0">
                <a:solidFill>
                  <a:srgbClr val="0000FF"/>
                </a:solidFill>
              </a:rPr>
              <a:t>RR (Round Robin)</a:t>
            </a:r>
          </a:p>
          <a:p>
            <a:pPr lvl="1"/>
            <a:r>
              <a:rPr lang="en-US" dirty="0" smtClean="0"/>
              <a:t>Good for high memory intensive applications (mostly from GPUs)</a:t>
            </a:r>
          </a:p>
          <a:p>
            <a:pPr lvl="1"/>
            <a:r>
              <a:rPr lang="en-US" dirty="0" smtClean="0"/>
              <a:t>The price is the fairness of low memory intensive applications</a:t>
            </a:r>
          </a:p>
          <a:p>
            <a:pPr lvl="1"/>
            <a:endParaRPr lang="en-US" dirty="0"/>
          </a:p>
          <a:p>
            <a:r>
              <a:rPr lang="en-US" dirty="0" smtClean="0"/>
              <a:t>Make it as a configurable parameter provides flexibility. The system can adjust p to reach best tradeoff between GPU performance and CPU fairness.</a:t>
            </a:r>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31</a:t>
            </a:fld>
            <a:endParaRPr lang="zh-TW" altLang="en-US"/>
          </a:p>
        </p:txBody>
      </p:sp>
    </p:spTree>
    <p:extLst>
      <p:ext uri="{BB962C8B-B14F-4D97-AF65-F5344CB8AC3E}">
        <p14:creationId xmlns:p14="http://schemas.microsoft.com/office/powerpoint/2010/main" val="820329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 name="Table 103"/>
          <p:cNvGraphicFramePr>
            <a:graphicFrameLocks noGrp="1"/>
          </p:cNvGraphicFramePr>
          <p:nvPr/>
        </p:nvGraphicFramePr>
        <p:xfrm>
          <a:off x="8266544" y="3994728"/>
          <a:ext cx="3537528" cy="1280160"/>
        </p:xfrm>
        <a:graphic>
          <a:graphicData uri="http://schemas.openxmlformats.org/drawingml/2006/table">
            <a:tbl>
              <a:tblPr firstRow="1" bandRow="1">
                <a:tableStyleId>{5C22544A-7EE6-4342-B048-85BDC9FD1C3A}</a:tableStyleId>
              </a:tblPr>
              <a:tblGrid>
                <a:gridCol w="3537528"/>
              </a:tblGrid>
              <a:tr h="370840">
                <a:tc>
                  <a:txBody>
                    <a:bodyPr/>
                    <a:lstStyle/>
                    <a:p>
                      <a:pPr algn="ctr"/>
                      <a:r>
                        <a:rPr lang="en-US" sz="2400" dirty="0" smtClean="0"/>
                        <a:t>Current Batch</a:t>
                      </a:r>
                    </a:p>
                    <a:p>
                      <a:pPr algn="ctr"/>
                      <a:r>
                        <a:rPr lang="en-US" sz="2400" dirty="0" smtClean="0"/>
                        <a:t>Scheduling Policy</a:t>
                      </a:r>
                      <a:endParaRPr lang="en-US" sz="2400" dirty="0"/>
                    </a:p>
                  </a:txBody>
                  <a:tcPr marL="121920" marR="121920"/>
                </a:tc>
              </a:tr>
              <a:tr h="370840">
                <a:tc>
                  <a:txBody>
                    <a:bodyPr/>
                    <a:lstStyle/>
                    <a:p>
                      <a:pPr algn="ctr"/>
                      <a:r>
                        <a:rPr lang="en-US" sz="2400" b="1" dirty="0" smtClean="0">
                          <a:solidFill>
                            <a:srgbClr val="FF0000"/>
                          </a:solidFill>
                        </a:rPr>
                        <a:t>SJF</a:t>
                      </a:r>
                      <a:endParaRPr lang="en-US" sz="2400" b="1" dirty="0">
                        <a:solidFill>
                          <a:srgbClr val="FF0000"/>
                        </a:solidFill>
                      </a:endParaRPr>
                    </a:p>
                  </a:txBody>
                  <a:tcPr marL="121920" marR="121920"/>
                </a:tc>
              </a:tr>
            </a:tbl>
          </a:graphicData>
        </a:graphic>
      </p:graphicFrame>
      <p:graphicFrame>
        <p:nvGraphicFramePr>
          <p:cNvPr id="105" name="Table 104"/>
          <p:cNvGraphicFramePr>
            <a:graphicFrameLocks noGrp="1"/>
          </p:cNvGraphicFramePr>
          <p:nvPr/>
        </p:nvGraphicFramePr>
        <p:xfrm>
          <a:off x="8267117" y="3987368"/>
          <a:ext cx="3537528" cy="1280160"/>
        </p:xfrm>
        <a:graphic>
          <a:graphicData uri="http://schemas.openxmlformats.org/drawingml/2006/table">
            <a:tbl>
              <a:tblPr firstRow="1" bandRow="1">
                <a:tableStyleId>{5C22544A-7EE6-4342-B048-85BDC9FD1C3A}</a:tableStyleId>
              </a:tblPr>
              <a:tblGrid>
                <a:gridCol w="3537528"/>
              </a:tblGrid>
              <a:tr h="370840">
                <a:tc>
                  <a:txBody>
                    <a:bodyPr/>
                    <a:lstStyle/>
                    <a:p>
                      <a:pPr algn="ctr"/>
                      <a:r>
                        <a:rPr lang="en-US" sz="2400" dirty="0" smtClean="0"/>
                        <a:t>Current Batch</a:t>
                      </a:r>
                    </a:p>
                    <a:p>
                      <a:pPr algn="ctr"/>
                      <a:r>
                        <a:rPr lang="en-US" sz="2400" dirty="0" smtClean="0"/>
                        <a:t>Scheduling Policy</a:t>
                      </a:r>
                      <a:endParaRPr lang="en-US" sz="2400" dirty="0"/>
                    </a:p>
                  </a:txBody>
                  <a:tcPr marL="121920" marR="121920"/>
                </a:tc>
              </a:tr>
              <a:tr h="370840">
                <a:tc>
                  <a:txBody>
                    <a:bodyPr/>
                    <a:lstStyle/>
                    <a:p>
                      <a:pPr algn="ctr"/>
                      <a:r>
                        <a:rPr lang="en-US" sz="2400" b="1" dirty="0" smtClean="0">
                          <a:solidFill>
                            <a:srgbClr val="FF0000"/>
                          </a:solidFill>
                        </a:rPr>
                        <a:t>RR</a:t>
                      </a:r>
                      <a:endParaRPr lang="en-US" sz="2400" b="1" dirty="0">
                        <a:solidFill>
                          <a:srgbClr val="FF0000"/>
                        </a:solidFill>
                      </a:endParaRPr>
                    </a:p>
                  </a:txBody>
                  <a:tcPr marL="121920" marR="121920"/>
                </a:tc>
              </a:tr>
            </a:tbl>
          </a:graphicData>
        </a:graphic>
      </p:graphicFrame>
      <p:sp>
        <p:nvSpPr>
          <p:cNvPr id="85" name="TextBox 84"/>
          <p:cNvSpPr txBox="1"/>
          <p:nvPr/>
        </p:nvSpPr>
        <p:spPr>
          <a:xfrm>
            <a:off x="2453097" y="3212976"/>
            <a:ext cx="6733921" cy="523220"/>
          </a:xfrm>
          <a:prstGeom prst="rect">
            <a:avLst/>
          </a:prstGeom>
          <a:solidFill>
            <a:schemeClr val="tx2">
              <a:lumMod val="60000"/>
              <a:lumOff val="40000"/>
            </a:schemeClr>
          </a:solidFill>
          <a:ln w="38100">
            <a:solidFill>
              <a:schemeClr val="tx1"/>
            </a:solidFill>
          </a:ln>
        </p:spPr>
        <p:txBody>
          <a:bodyPr wrap="square" rtlCol="0">
            <a:spAutoFit/>
          </a:bodyPr>
          <a:lstStyle/>
          <a:p>
            <a:pPr algn="ctr"/>
            <a:r>
              <a:rPr lang="en-US" sz="2800" dirty="0" smtClean="0"/>
              <a:t>Batch Scheduler</a:t>
            </a:r>
            <a:endParaRPr lang="en-US" sz="2800" dirty="0"/>
          </a:p>
        </p:txBody>
      </p:sp>
      <p:grpSp>
        <p:nvGrpSpPr>
          <p:cNvPr id="10" name="Group 9"/>
          <p:cNvGrpSpPr/>
          <p:nvPr/>
        </p:nvGrpSpPr>
        <p:grpSpPr>
          <a:xfrm>
            <a:off x="3513236" y="4005067"/>
            <a:ext cx="4710160" cy="1937073"/>
            <a:chOff x="2634927" y="4005064"/>
            <a:chExt cx="3532620" cy="1937073"/>
          </a:xfrm>
        </p:grpSpPr>
        <p:sp>
          <p:nvSpPr>
            <p:cNvPr id="86" name="Rectangle 85"/>
            <p:cNvSpPr/>
            <p:nvPr/>
          </p:nvSpPr>
          <p:spPr bwMode="auto">
            <a:xfrm>
              <a:off x="2719797" y="4005064"/>
              <a:ext cx="674533" cy="1410462"/>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87" name="Rectangle 86"/>
            <p:cNvSpPr/>
            <p:nvPr/>
          </p:nvSpPr>
          <p:spPr bwMode="auto">
            <a:xfrm>
              <a:off x="3611130" y="4009336"/>
              <a:ext cx="674533" cy="1410462"/>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88" name="Rectangle 87"/>
            <p:cNvSpPr/>
            <p:nvPr/>
          </p:nvSpPr>
          <p:spPr bwMode="auto">
            <a:xfrm>
              <a:off x="4494454" y="4009336"/>
              <a:ext cx="674533" cy="1410462"/>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89" name="Rectangle 88"/>
            <p:cNvSpPr/>
            <p:nvPr/>
          </p:nvSpPr>
          <p:spPr bwMode="auto">
            <a:xfrm>
              <a:off x="5337627" y="4010099"/>
              <a:ext cx="674533" cy="1410462"/>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90" name="TextBox 89"/>
            <p:cNvSpPr txBox="1"/>
            <p:nvPr/>
          </p:nvSpPr>
          <p:spPr>
            <a:xfrm>
              <a:off x="2634927" y="5570656"/>
              <a:ext cx="928694" cy="369332"/>
            </a:xfrm>
            <a:prstGeom prst="rect">
              <a:avLst/>
            </a:prstGeom>
            <a:noFill/>
          </p:spPr>
          <p:txBody>
            <a:bodyPr wrap="square" rtlCol="0">
              <a:spAutoFit/>
            </a:bodyPr>
            <a:lstStyle/>
            <a:p>
              <a:r>
                <a:rPr lang="en-US" dirty="0" smtClean="0"/>
                <a:t>Bank 1</a:t>
              </a:r>
              <a:endParaRPr lang="en-US" dirty="0"/>
            </a:p>
          </p:txBody>
        </p:sp>
        <p:sp>
          <p:nvSpPr>
            <p:cNvPr id="91" name="TextBox 90"/>
            <p:cNvSpPr txBox="1"/>
            <p:nvPr/>
          </p:nvSpPr>
          <p:spPr>
            <a:xfrm>
              <a:off x="3508547" y="5572805"/>
              <a:ext cx="928694" cy="369332"/>
            </a:xfrm>
            <a:prstGeom prst="rect">
              <a:avLst/>
            </a:prstGeom>
            <a:noFill/>
          </p:spPr>
          <p:txBody>
            <a:bodyPr wrap="square" rtlCol="0">
              <a:spAutoFit/>
            </a:bodyPr>
            <a:lstStyle/>
            <a:p>
              <a:r>
                <a:rPr lang="en-US" dirty="0" smtClean="0"/>
                <a:t>Bank 2</a:t>
              </a:r>
              <a:endParaRPr lang="en-US" dirty="0"/>
            </a:p>
          </p:txBody>
        </p:sp>
        <p:sp>
          <p:nvSpPr>
            <p:cNvPr id="92" name="TextBox 91"/>
            <p:cNvSpPr txBox="1"/>
            <p:nvPr/>
          </p:nvSpPr>
          <p:spPr>
            <a:xfrm>
              <a:off x="4397031" y="5570656"/>
              <a:ext cx="928694" cy="369332"/>
            </a:xfrm>
            <a:prstGeom prst="rect">
              <a:avLst/>
            </a:prstGeom>
            <a:noFill/>
          </p:spPr>
          <p:txBody>
            <a:bodyPr wrap="square" rtlCol="0">
              <a:spAutoFit/>
            </a:bodyPr>
            <a:lstStyle/>
            <a:p>
              <a:r>
                <a:rPr lang="en-US" dirty="0" smtClean="0"/>
                <a:t>Bank 3</a:t>
              </a:r>
              <a:endParaRPr lang="en-US" dirty="0"/>
            </a:p>
          </p:txBody>
        </p:sp>
        <p:sp>
          <p:nvSpPr>
            <p:cNvPr id="93" name="TextBox 92"/>
            <p:cNvSpPr txBox="1"/>
            <p:nvPr/>
          </p:nvSpPr>
          <p:spPr>
            <a:xfrm>
              <a:off x="5238853" y="5568043"/>
              <a:ext cx="928694" cy="369332"/>
            </a:xfrm>
            <a:prstGeom prst="rect">
              <a:avLst/>
            </a:prstGeom>
            <a:noFill/>
          </p:spPr>
          <p:txBody>
            <a:bodyPr wrap="square" rtlCol="0">
              <a:spAutoFit/>
            </a:bodyPr>
            <a:lstStyle/>
            <a:p>
              <a:r>
                <a:rPr lang="en-US" dirty="0" smtClean="0"/>
                <a:t>Bank 4</a:t>
              </a:r>
              <a:endParaRPr lang="en-US" dirty="0"/>
            </a:p>
          </p:txBody>
        </p:sp>
      </p:grpSp>
      <p:sp>
        <p:nvSpPr>
          <p:cNvPr id="2" name="Title 1"/>
          <p:cNvSpPr>
            <a:spLocks noGrp="1"/>
          </p:cNvSpPr>
          <p:nvPr>
            <p:ph type="title"/>
          </p:nvPr>
        </p:nvSpPr>
        <p:spPr/>
        <p:txBody>
          <a:bodyPr/>
          <a:lstStyle/>
          <a:p>
            <a:pPr lvl="1"/>
            <a:r>
              <a:rPr lang="en-US" dirty="0" smtClean="0"/>
              <a:t>Putting Everything </a:t>
            </a:r>
            <a:r>
              <a:rPr lang="en-US" dirty="0"/>
              <a:t>Together (</a:t>
            </a:r>
            <a:r>
              <a:rPr lang="en-US" dirty="0" err="1"/>
              <a:t>Rachata’s</a:t>
            </a:r>
            <a:r>
              <a:rPr lang="en-US" dirty="0"/>
              <a:t> slide)</a:t>
            </a:r>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32</a:t>
            </a:fld>
            <a:endParaRPr lang="en-US" altLang="en-US" dirty="0"/>
          </a:p>
        </p:txBody>
      </p:sp>
      <p:sp>
        <p:nvSpPr>
          <p:cNvPr id="60" name="TextBox 59"/>
          <p:cNvSpPr txBox="1"/>
          <p:nvPr/>
        </p:nvSpPr>
        <p:spPr>
          <a:xfrm>
            <a:off x="2937529" y="971436"/>
            <a:ext cx="1238259" cy="369332"/>
          </a:xfrm>
          <a:prstGeom prst="rect">
            <a:avLst/>
          </a:prstGeom>
          <a:noFill/>
        </p:spPr>
        <p:txBody>
          <a:bodyPr wrap="square" rtlCol="0">
            <a:spAutoFit/>
          </a:bodyPr>
          <a:lstStyle/>
          <a:p>
            <a:r>
              <a:rPr lang="en-US" dirty="0" smtClean="0"/>
              <a:t>Core 1</a:t>
            </a:r>
            <a:endParaRPr lang="en-US" dirty="0"/>
          </a:p>
        </p:txBody>
      </p:sp>
      <p:sp>
        <p:nvSpPr>
          <p:cNvPr id="61" name="TextBox 60"/>
          <p:cNvSpPr txBox="1"/>
          <p:nvPr/>
        </p:nvSpPr>
        <p:spPr>
          <a:xfrm>
            <a:off x="4089657" y="980728"/>
            <a:ext cx="1238259" cy="369332"/>
          </a:xfrm>
          <a:prstGeom prst="rect">
            <a:avLst/>
          </a:prstGeom>
          <a:noFill/>
        </p:spPr>
        <p:txBody>
          <a:bodyPr wrap="square" rtlCol="0">
            <a:spAutoFit/>
          </a:bodyPr>
          <a:lstStyle/>
          <a:p>
            <a:r>
              <a:rPr lang="en-US" dirty="0" smtClean="0"/>
              <a:t>Core 2</a:t>
            </a:r>
            <a:endParaRPr lang="en-US" dirty="0"/>
          </a:p>
        </p:txBody>
      </p:sp>
      <p:sp>
        <p:nvSpPr>
          <p:cNvPr id="62" name="TextBox 61"/>
          <p:cNvSpPr txBox="1"/>
          <p:nvPr/>
        </p:nvSpPr>
        <p:spPr>
          <a:xfrm>
            <a:off x="5337796" y="971436"/>
            <a:ext cx="1238259" cy="369332"/>
          </a:xfrm>
          <a:prstGeom prst="rect">
            <a:avLst/>
          </a:prstGeom>
          <a:noFill/>
        </p:spPr>
        <p:txBody>
          <a:bodyPr wrap="square" rtlCol="0">
            <a:spAutoFit/>
          </a:bodyPr>
          <a:lstStyle/>
          <a:p>
            <a:r>
              <a:rPr lang="en-US" dirty="0" smtClean="0"/>
              <a:t>Core 3</a:t>
            </a:r>
            <a:endParaRPr lang="en-US" dirty="0"/>
          </a:p>
        </p:txBody>
      </p:sp>
      <p:sp>
        <p:nvSpPr>
          <p:cNvPr id="63" name="TextBox 62"/>
          <p:cNvSpPr txBox="1"/>
          <p:nvPr/>
        </p:nvSpPr>
        <p:spPr>
          <a:xfrm>
            <a:off x="6489924" y="980728"/>
            <a:ext cx="1238259" cy="369332"/>
          </a:xfrm>
          <a:prstGeom prst="rect">
            <a:avLst/>
          </a:prstGeom>
          <a:noFill/>
        </p:spPr>
        <p:txBody>
          <a:bodyPr wrap="square" rtlCol="0">
            <a:spAutoFit/>
          </a:bodyPr>
          <a:lstStyle/>
          <a:p>
            <a:r>
              <a:rPr lang="en-US" dirty="0" smtClean="0"/>
              <a:t>Core 4</a:t>
            </a:r>
            <a:endParaRPr lang="en-US" dirty="0"/>
          </a:p>
        </p:txBody>
      </p:sp>
      <p:sp>
        <p:nvSpPr>
          <p:cNvPr id="59" name="Rectangle 58"/>
          <p:cNvSpPr/>
          <p:nvPr/>
        </p:nvSpPr>
        <p:spPr bwMode="auto">
          <a:xfrm>
            <a:off x="3050334" y="1582218"/>
            <a:ext cx="899377" cy="1410462"/>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64" name="Down Arrow 63"/>
          <p:cNvSpPr/>
          <p:nvPr/>
        </p:nvSpPr>
        <p:spPr>
          <a:xfrm>
            <a:off x="4597252" y="1273845"/>
            <a:ext cx="161885" cy="2312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p:cNvSpPr/>
          <p:nvPr/>
        </p:nvSpPr>
        <p:spPr>
          <a:xfrm>
            <a:off x="3410092" y="1273845"/>
            <a:ext cx="161885" cy="2312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wn Arrow 65"/>
          <p:cNvSpPr/>
          <p:nvPr/>
        </p:nvSpPr>
        <p:spPr>
          <a:xfrm>
            <a:off x="5784416" y="1273845"/>
            <a:ext cx="161885" cy="2312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wn Arrow 66"/>
          <p:cNvSpPr/>
          <p:nvPr/>
        </p:nvSpPr>
        <p:spPr>
          <a:xfrm>
            <a:off x="6917616" y="1273845"/>
            <a:ext cx="161885" cy="2312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bwMode="auto">
          <a:xfrm>
            <a:off x="4238778" y="1586490"/>
            <a:ext cx="899377" cy="1410462"/>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69" name="Rectangle 68"/>
          <p:cNvSpPr/>
          <p:nvPr/>
        </p:nvSpPr>
        <p:spPr bwMode="auto">
          <a:xfrm>
            <a:off x="5416544" y="1586490"/>
            <a:ext cx="899377" cy="1410462"/>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70" name="Rectangle 69"/>
          <p:cNvSpPr/>
          <p:nvPr/>
        </p:nvSpPr>
        <p:spPr bwMode="auto">
          <a:xfrm>
            <a:off x="6576056" y="1589634"/>
            <a:ext cx="899377" cy="1410462"/>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74" name="Rectangle 73"/>
          <p:cNvSpPr/>
          <p:nvPr/>
        </p:nvSpPr>
        <p:spPr>
          <a:xfrm>
            <a:off x="4335132" y="2111152"/>
            <a:ext cx="695952" cy="191208"/>
          </a:xfrm>
          <a:prstGeom prst="rect">
            <a:avLst/>
          </a:prstGeom>
          <a:solidFill>
            <a:schemeClr val="accent1">
              <a:lumMod val="50000"/>
            </a:schemeClr>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p:cNvSpPr/>
          <p:nvPr/>
        </p:nvSpPr>
        <p:spPr>
          <a:xfrm>
            <a:off x="6672064" y="2729711"/>
            <a:ext cx="695952" cy="191208"/>
          </a:xfrm>
          <a:prstGeom prst="rect">
            <a:avLst/>
          </a:prstGeom>
          <a:solidFill>
            <a:srgbClr val="A61A9F"/>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5512897" y="2095912"/>
            <a:ext cx="695952" cy="191208"/>
          </a:xfrm>
          <a:prstGeom prst="rect">
            <a:avLst/>
          </a:prstGeom>
          <a:solidFill>
            <a:srgbClr val="663D63"/>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4228064" y="2391698"/>
            <a:ext cx="91009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405829" y="2391698"/>
            <a:ext cx="91009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039620" y="2391698"/>
            <a:ext cx="91009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35360" y="3861048"/>
            <a:ext cx="11137237"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35360" y="3140968"/>
            <a:ext cx="11137237"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31372" y="1412779"/>
            <a:ext cx="2976331" cy="1384995"/>
          </a:xfrm>
          <a:prstGeom prst="rect">
            <a:avLst/>
          </a:prstGeom>
          <a:noFill/>
        </p:spPr>
        <p:txBody>
          <a:bodyPr wrap="square" rtlCol="0">
            <a:spAutoFit/>
          </a:bodyPr>
          <a:lstStyle/>
          <a:p>
            <a:r>
              <a:rPr lang="en-US" sz="2800" dirty="0" smtClean="0"/>
              <a:t>Stage 1:</a:t>
            </a:r>
          </a:p>
          <a:p>
            <a:r>
              <a:rPr lang="en-US" sz="2800" dirty="0" smtClean="0"/>
              <a:t>Batch </a:t>
            </a:r>
          </a:p>
          <a:p>
            <a:r>
              <a:rPr lang="en-US" sz="2800" dirty="0" smtClean="0"/>
              <a:t>Formation</a:t>
            </a:r>
            <a:endParaRPr lang="en-US" sz="2800" dirty="0"/>
          </a:p>
        </p:txBody>
      </p:sp>
      <p:sp>
        <p:nvSpPr>
          <p:cNvPr id="43" name="TextBox 42"/>
          <p:cNvSpPr txBox="1"/>
          <p:nvPr/>
        </p:nvSpPr>
        <p:spPr>
          <a:xfrm>
            <a:off x="431372" y="4149081"/>
            <a:ext cx="2976331" cy="1384995"/>
          </a:xfrm>
          <a:prstGeom prst="rect">
            <a:avLst/>
          </a:prstGeom>
          <a:noFill/>
        </p:spPr>
        <p:txBody>
          <a:bodyPr wrap="square" rtlCol="0">
            <a:spAutoFit/>
          </a:bodyPr>
          <a:lstStyle/>
          <a:p>
            <a:r>
              <a:rPr lang="en-US" sz="2800" dirty="0" smtClean="0"/>
              <a:t>Stage 3: DRAM Command Scheduler</a:t>
            </a:r>
            <a:endParaRPr lang="en-US" sz="2800" dirty="0"/>
          </a:p>
        </p:txBody>
      </p:sp>
      <p:sp>
        <p:nvSpPr>
          <p:cNvPr id="44" name="Rectangle 43"/>
          <p:cNvSpPr/>
          <p:nvPr/>
        </p:nvSpPr>
        <p:spPr bwMode="auto">
          <a:xfrm>
            <a:off x="7728183" y="1586490"/>
            <a:ext cx="899377" cy="1410462"/>
          </a:xfrm>
          <a:prstGeom prst="rect">
            <a:avLst/>
          </a:prstGeom>
          <a:solidFill>
            <a:schemeClr val="bg1">
              <a:lumMod val="85000"/>
            </a:schemeClr>
          </a:solidFill>
          <a:ln w="25400" algn="ctr">
            <a:solidFill>
              <a:schemeClr val="tx1"/>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smtClean="0">
              <a:cs typeface="Arial" charset="0"/>
            </a:endParaRPr>
          </a:p>
        </p:txBody>
      </p:sp>
      <p:sp>
        <p:nvSpPr>
          <p:cNvPr id="45" name="TextBox 44"/>
          <p:cNvSpPr txBox="1"/>
          <p:nvPr/>
        </p:nvSpPr>
        <p:spPr>
          <a:xfrm>
            <a:off x="7738061" y="980728"/>
            <a:ext cx="1238259" cy="369332"/>
          </a:xfrm>
          <a:prstGeom prst="rect">
            <a:avLst/>
          </a:prstGeom>
          <a:noFill/>
        </p:spPr>
        <p:txBody>
          <a:bodyPr wrap="square" rtlCol="0">
            <a:spAutoFit/>
          </a:bodyPr>
          <a:lstStyle/>
          <a:p>
            <a:r>
              <a:rPr lang="en-US" dirty="0" smtClean="0"/>
              <a:t>GPU</a:t>
            </a:r>
            <a:endParaRPr lang="en-US" dirty="0"/>
          </a:p>
        </p:txBody>
      </p:sp>
      <p:sp>
        <p:nvSpPr>
          <p:cNvPr id="46" name="Down Arrow 45"/>
          <p:cNvSpPr/>
          <p:nvPr/>
        </p:nvSpPr>
        <p:spPr>
          <a:xfrm>
            <a:off x="8095712" y="1273845"/>
            <a:ext cx="161885" cy="2312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343931" y="2492896"/>
            <a:ext cx="695952" cy="432048"/>
          </a:xfrm>
          <a:prstGeom prst="rect">
            <a:avLst/>
          </a:prstGeom>
          <a:solidFill>
            <a:srgbClr val="FFC00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Rectangle 56"/>
          <p:cNvSpPr/>
          <p:nvPr/>
        </p:nvSpPr>
        <p:spPr>
          <a:xfrm>
            <a:off x="3146688" y="2492896"/>
            <a:ext cx="695952" cy="432048"/>
          </a:xfrm>
          <a:prstGeom prst="rect">
            <a:avLst/>
          </a:prstGeom>
          <a:solidFill>
            <a:srgbClr val="0070C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5519936" y="2492896"/>
            <a:ext cx="695952" cy="432048"/>
          </a:xfrm>
          <a:prstGeom prst="rect">
            <a:avLst/>
          </a:prstGeom>
          <a:solidFill>
            <a:srgbClr val="FF000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7824192" y="1988840"/>
            <a:ext cx="695952" cy="936104"/>
          </a:xfrm>
          <a:prstGeom prst="rect">
            <a:avLst/>
          </a:prstGeom>
          <a:solidFill>
            <a:schemeClr val="tx2">
              <a:lumMod val="60000"/>
              <a:lumOff val="40000"/>
            </a:schemeClr>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cxnSp>
        <p:nvCxnSpPr>
          <p:cNvPr id="97" name="Straight Connector 96"/>
          <p:cNvCxnSpPr/>
          <p:nvPr/>
        </p:nvCxnSpPr>
        <p:spPr>
          <a:xfrm>
            <a:off x="6576053" y="2639293"/>
            <a:ext cx="91009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6096000" y="4869160"/>
            <a:ext cx="695952" cy="432048"/>
          </a:xfrm>
          <a:prstGeom prst="rect">
            <a:avLst/>
          </a:prstGeom>
          <a:solidFill>
            <a:srgbClr val="FFC00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 name="Rectangle 98"/>
          <p:cNvSpPr/>
          <p:nvPr/>
        </p:nvSpPr>
        <p:spPr>
          <a:xfrm>
            <a:off x="4919995" y="5110000"/>
            <a:ext cx="695952" cy="191208"/>
          </a:xfrm>
          <a:prstGeom prst="rect">
            <a:avLst/>
          </a:prstGeom>
          <a:solidFill>
            <a:srgbClr val="A61A9F"/>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p:cNvSpPr/>
          <p:nvPr/>
        </p:nvSpPr>
        <p:spPr>
          <a:xfrm>
            <a:off x="4919995" y="4581128"/>
            <a:ext cx="695952" cy="432048"/>
          </a:xfrm>
          <a:prstGeom prst="rect">
            <a:avLst/>
          </a:prstGeom>
          <a:solidFill>
            <a:srgbClr val="FF0000"/>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Connector 100"/>
          <p:cNvCxnSpPr/>
          <p:nvPr/>
        </p:nvCxnSpPr>
        <p:spPr>
          <a:xfrm>
            <a:off x="4225804" y="2636912"/>
            <a:ext cx="91009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423925" y="2636912"/>
            <a:ext cx="91009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31372" y="3212976"/>
            <a:ext cx="2976331" cy="523220"/>
          </a:xfrm>
          <a:prstGeom prst="rect">
            <a:avLst/>
          </a:prstGeom>
          <a:noFill/>
        </p:spPr>
        <p:txBody>
          <a:bodyPr wrap="square" rtlCol="0">
            <a:spAutoFit/>
          </a:bodyPr>
          <a:lstStyle/>
          <a:p>
            <a:r>
              <a:rPr lang="en-US" sz="2800" dirty="0" smtClean="0"/>
              <a:t>Stage 2:</a:t>
            </a:r>
            <a:endParaRPr lang="en-US" sz="2800" dirty="0"/>
          </a:p>
        </p:txBody>
      </p:sp>
      <p:cxnSp>
        <p:nvCxnSpPr>
          <p:cNvPr id="82" name="Straight Connector 81"/>
          <p:cNvCxnSpPr/>
          <p:nvPr/>
        </p:nvCxnSpPr>
        <p:spPr>
          <a:xfrm>
            <a:off x="7728181" y="1916832"/>
            <a:ext cx="91009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6669187" y="1263907"/>
            <a:ext cx="695952" cy="191208"/>
          </a:xfrm>
          <a:prstGeom prst="rect">
            <a:avLst/>
          </a:prstGeom>
          <a:solidFill>
            <a:srgbClr val="A61A9F"/>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46262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fade">
                                      <p:cBhvr>
                                        <p:cTn id="20" dur="500"/>
                                        <p:tgtEl>
                                          <p:spTgt spid="94"/>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44444E-6 -0.00255 L -0.14652 0.34421 " pathEditMode="relative" rAng="0" ptsTypes="AA">
                                      <p:cBhvr>
                                        <p:cTn id="30" dur="1000" fill="hold"/>
                                        <p:tgtEl>
                                          <p:spTgt spid="78"/>
                                        </p:tgtEl>
                                        <p:attrNameLst>
                                          <p:attrName>ppt_x</p:attrName>
                                          <p:attrName>ppt_y</p:attrName>
                                        </p:attrNameLst>
                                      </p:cBhvr>
                                      <p:rCtr x="-73" y="173"/>
                                    </p:animMotion>
                                  </p:childTnLst>
                                </p:cTn>
                              </p:par>
                            </p:childTnLst>
                          </p:cTn>
                        </p:par>
                        <p:par>
                          <p:cTn id="31" fill="hold">
                            <p:stCondLst>
                              <p:cond delay="1000"/>
                            </p:stCondLst>
                            <p:childTnLst>
                              <p:par>
                                <p:cTn id="32" presetID="10" presetClass="exit" presetSubtype="0" fill="hold" nodeType="afterEffect">
                                  <p:stCondLst>
                                    <p:cond delay="0"/>
                                  </p:stCondLst>
                                  <p:childTnLst>
                                    <p:animEffect transition="out" filter="fade">
                                      <p:cBhvr>
                                        <p:cTn id="33" dur="500"/>
                                        <p:tgtEl>
                                          <p:spTgt spid="78"/>
                                        </p:tgtEl>
                                      </p:cBhvr>
                                    </p:animEffect>
                                    <p:set>
                                      <p:cBhvr>
                                        <p:cTn id="34" dur="1" fill="hold">
                                          <p:stCondLst>
                                            <p:cond delay="499"/>
                                          </p:stCondLst>
                                        </p:cTn>
                                        <p:tgtEl>
                                          <p:spTgt spid="7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3" presetClass="exit" presetSubtype="10" fill="hold" nodeType="withEffect">
                                  <p:stCondLst>
                                    <p:cond delay="0"/>
                                  </p:stCondLst>
                                  <p:childTnLst>
                                    <p:animEffect transition="out" filter="blinds(horizontal)">
                                      <p:cBhvr>
                                        <p:cTn id="38" dur="500"/>
                                        <p:tgtEl>
                                          <p:spTgt spid="97"/>
                                        </p:tgtEl>
                                      </p:cBhvr>
                                    </p:animEffect>
                                    <p:set>
                                      <p:cBhvr>
                                        <p:cTn id="39" dur="1" fill="hold">
                                          <p:stCondLst>
                                            <p:cond delay="499"/>
                                          </p:stCondLst>
                                        </p:cTn>
                                        <p:tgtEl>
                                          <p:spTgt spid="9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blinds(horizontal)">
                                      <p:cBhvr>
                                        <p:cTn id="44" dur="500"/>
                                        <p:tgtEl>
                                          <p:spTgt spid="10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2.22222E-6 -4.07407E-6 L 0.14739 0.34676 " pathEditMode="relative" rAng="0" ptsTypes="AA">
                                      <p:cBhvr>
                                        <p:cTn id="48" dur="1000" fill="hold"/>
                                        <p:tgtEl>
                                          <p:spTgt spid="56"/>
                                        </p:tgtEl>
                                        <p:attrNameLst>
                                          <p:attrName>ppt_x</p:attrName>
                                          <p:attrName>ppt_y</p:attrName>
                                        </p:attrNameLst>
                                      </p:cBhvr>
                                      <p:rCtr x="7361" y="17338"/>
                                    </p:animMotion>
                                  </p:childTnLst>
                                </p:cTn>
                              </p:par>
                            </p:childTnLst>
                          </p:cTn>
                        </p:par>
                        <p:par>
                          <p:cTn id="49" fill="hold">
                            <p:stCondLst>
                              <p:cond delay="1000"/>
                            </p:stCondLst>
                            <p:childTnLst>
                              <p:par>
                                <p:cTn id="50" presetID="10" presetClass="exit" presetSubtype="0" fill="hold" grpId="1" nodeType="afterEffect">
                                  <p:stCondLst>
                                    <p:cond delay="0"/>
                                  </p:stCondLst>
                                  <p:childTnLst>
                                    <p:animEffect transition="out" filter="fade">
                                      <p:cBhvr>
                                        <p:cTn id="51" dur="500"/>
                                        <p:tgtEl>
                                          <p:spTgt spid="56"/>
                                        </p:tgtEl>
                                      </p:cBhvr>
                                    </p:animEffect>
                                    <p:set>
                                      <p:cBhvr>
                                        <p:cTn id="52" dur="1" fill="hold">
                                          <p:stCondLst>
                                            <p:cond delay="499"/>
                                          </p:stCondLst>
                                        </p:cTn>
                                        <p:tgtEl>
                                          <p:spTgt spid="56"/>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98"/>
                                        </p:tgtEl>
                                        <p:attrNameLst>
                                          <p:attrName>style.visibility</p:attrName>
                                        </p:attrNameLst>
                                      </p:cBhvr>
                                      <p:to>
                                        <p:strVal val="visible"/>
                                      </p:to>
                                    </p:set>
                                    <p:animEffect transition="in" filter="fade">
                                      <p:cBhvr>
                                        <p:cTn id="55" dur="500"/>
                                        <p:tgtEl>
                                          <p:spTgt spid="98"/>
                                        </p:tgtEl>
                                      </p:cBhvr>
                                    </p:animEffect>
                                  </p:childTnLst>
                                </p:cTn>
                              </p:par>
                            </p:childTnLst>
                          </p:cTn>
                        </p:par>
                        <p:par>
                          <p:cTn id="56" fill="hold">
                            <p:stCondLst>
                              <p:cond delay="1500"/>
                            </p:stCondLst>
                            <p:childTnLst>
                              <p:par>
                                <p:cTn id="57" presetID="42" presetClass="path" presetSubtype="0" accel="50000" decel="50000" fill="hold" grpId="0" nodeType="afterEffect">
                                  <p:stCondLst>
                                    <p:cond delay="0"/>
                                  </p:stCondLst>
                                  <p:childTnLst>
                                    <p:animMotion origin="layout" path="M 2.22222E-6 -2.96296E-6 L 2.22222E-6 0.08959 " pathEditMode="relative" rAng="0" ptsTypes="AA">
                                      <p:cBhvr>
                                        <p:cTn id="58" dur="1000" fill="hold"/>
                                        <p:tgtEl>
                                          <p:spTgt spid="74"/>
                                        </p:tgtEl>
                                        <p:attrNameLst>
                                          <p:attrName>ppt_x</p:attrName>
                                          <p:attrName>ppt_y</p:attrName>
                                        </p:attrNameLst>
                                      </p:cBhvr>
                                      <p:rCtr x="0" y="45"/>
                                    </p:animMotion>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500"/>
                                        <p:tgtEl>
                                          <p:spTgt spid="101"/>
                                        </p:tgtEl>
                                      </p:cBhvr>
                                    </p:animEffect>
                                  </p:childTnLst>
                                </p:cTn>
                              </p:par>
                              <p:par>
                                <p:cTn id="63" presetID="10" presetClass="exit" presetSubtype="0" fill="hold" nodeType="withEffect">
                                  <p:stCondLst>
                                    <p:cond delay="0"/>
                                  </p:stCondLst>
                                  <p:childTnLst>
                                    <p:animEffect transition="out" filter="fade">
                                      <p:cBhvr>
                                        <p:cTn id="64" dur="500"/>
                                        <p:tgtEl>
                                          <p:spTgt spid="80"/>
                                        </p:tgtEl>
                                      </p:cBhvr>
                                    </p:animEffect>
                                    <p:set>
                                      <p:cBhvr>
                                        <p:cTn id="65" dur="1" fill="hold">
                                          <p:stCondLst>
                                            <p:cond delay="499"/>
                                          </p:stCondLst>
                                        </p:cTn>
                                        <p:tgtEl>
                                          <p:spTgt spid="8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03"/>
                                        </p:tgtEl>
                                        <p:attrNameLst>
                                          <p:attrName>style.visibility</p:attrName>
                                        </p:attrNameLst>
                                      </p:cBhvr>
                                      <p:to>
                                        <p:strVal val="visible"/>
                                      </p:to>
                                    </p:set>
                                  </p:childTnLst>
                                </p:cTn>
                              </p:par>
                              <p:par>
                                <p:cTn id="70" presetID="42" presetClass="path" presetSubtype="0" accel="50000" decel="50000" fill="hold" nodeType="withEffect">
                                  <p:stCondLst>
                                    <p:cond delay="0"/>
                                  </p:stCondLst>
                                  <p:childTnLst>
                                    <p:animMotion origin="layout" path="M 0.00017 -0.00416 L 0.00017 0.21135 " pathEditMode="relative" rAng="0" ptsTypes="AA">
                                      <p:cBhvr>
                                        <p:cTn id="71" dur="1000" fill="hold"/>
                                        <p:tgtEl>
                                          <p:spTgt spid="103"/>
                                        </p:tgtEl>
                                        <p:attrNameLst>
                                          <p:attrName>ppt_x</p:attrName>
                                          <p:attrName>ppt_y</p:attrName>
                                        </p:attrNameLst>
                                      </p:cBhvr>
                                      <p:rCtr x="0" y="108"/>
                                    </p:animMotion>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97"/>
                                        </p:tgtEl>
                                        <p:attrNameLst>
                                          <p:attrName>style.visibility</p:attrName>
                                        </p:attrNameLst>
                                      </p:cBhvr>
                                      <p:to>
                                        <p:strVal val="visible"/>
                                      </p:to>
                                    </p:set>
                                    <p:animEffect transition="in" filter="fade">
                                      <p:cBhvr>
                                        <p:cTn id="75" dur="500"/>
                                        <p:tgtEl>
                                          <p:spTgt spid="97"/>
                                        </p:tgtEl>
                                      </p:cBhvr>
                                    </p:animEffect>
                                  </p:childTnLst>
                                </p:cTn>
                              </p:par>
                            </p:childTnLst>
                          </p:cTn>
                        </p:par>
                        <p:par>
                          <p:cTn id="76" fill="hold">
                            <p:stCondLst>
                              <p:cond delay="1500"/>
                            </p:stCondLst>
                            <p:childTnLst>
                              <p:par>
                                <p:cTn id="77" presetID="42" presetClass="path" presetSubtype="0" accel="50000" decel="50000" fill="hold" grpId="0" nodeType="afterEffect">
                                  <p:stCondLst>
                                    <p:cond delay="0"/>
                                  </p:stCondLst>
                                  <p:childTnLst>
                                    <p:animMotion origin="layout" path="M 8.33333E-7 7.40741E-7 L -0.05156 0.30463 " pathEditMode="relative" rAng="0" ptsTypes="AA">
                                      <p:cBhvr>
                                        <p:cTn id="78" dur="1000" fill="hold"/>
                                        <p:tgtEl>
                                          <p:spTgt spid="58"/>
                                        </p:tgtEl>
                                        <p:attrNameLst>
                                          <p:attrName>ppt_x</p:attrName>
                                          <p:attrName>ppt_y</p:attrName>
                                        </p:attrNameLst>
                                      </p:cBhvr>
                                      <p:rCtr x="-2587" y="15231"/>
                                    </p:animMotion>
                                  </p:childTnLst>
                                </p:cTn>
                              </p:par>
                            </p:childTnLst>
                          </p:cTn>
                        </p:par>
                        <p:par>
                          <p:cTn id="79" fill="hold">
                            <p:stCondLst>
                              <p:cond delay="2500"/>
                            </p:stCondLst>
                            <p:childTnLst>
                              <p:par>
                                <p:cTn id="80" presetID="10" presetClass="exit" presetSubtype="0" fill="hold" grpId="1" nodeType="afterEffect">
                                  <p:stCondLst>
                                    <p:cond delay="0"/>
                                  </p:stCondLst>
                                  <p:childTnLst>
                                    <p:animEffect transition="out" filter="fad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100"/>
                                        </p:tgtEl>
                                        <p:attrNameLst>
                                          <p:attrName>style.visibility</p:attrName>
                                        </p:attrNameLst>
                                      </p:cBhvr>
                                      <p:to>
                                        <p:strVal val="visible"/>
                                      </p:to>
                                    </p:set>
                                  </p:childTnLst>
                                </p:cTn>
                              </p:par>
                            </p:childTnLst>
                          </p:cTn>
                        </p:par>
                        <p:par>
                          <p:cTn id="85" fill="hold">
                            <p:stCondLst>
                              <p:cond delay="3000"/>
                            </p:stCondLst>
                            <p:childTnLst>
                              <p:par>
                                <p:cTn id="86" presetID="42" presetClass="path" presetSubtype="0" accel="50000" decel="50000" fill="hold" grpId="0" nodeType="afterEffect">
                                  <p:stCondLst>
                                    <p:cond delay="0"/>
                                  </p:stCondLst>
                                  <p:childTnLst>
                                    <p:animMotion origin="layout" path="M 8.33333E-7 -2.96296E-6 L 8.33333E-7 0.09167 " pathEditMode="relative" rAng="0" ptsTypes="AA">
                                      <p:cBhvr>
                                        <p:cTn id="87" dur="1000" fill="hold"/>
                                        <p:tgtEl>
                                          <p:spTgt spid="79"/>
                                        </p:tgtEl>
                                        <p:attrNameLst>
                                          <p:attrName>ppt_x</p:attrName>
                                          <p:attrName>ppt_y</p:attrName>
                                        </p:attrNameLst>
                                      </p:cBhvr>
                                      <p:rCtr x="0" y="46"/>
                                    </p:animMotion>
                                  </p:childTnLst>
                                </p:cTn>
                              </p:par>
                            </p:childTnLst>
                          </p:cTn>
                        </p:par>
                        <p:par>
                          <p:cTn id="88" fill="hold">
                            <p:stCondLst>
                              <p:cond delay="4000"/>
                            </p:stCondLst>
                            <p:childTnLst>
                              <p:par>
                                <p:cTn id="89" presetID="10" presetClass="entr" presetSubtype="0" fill="hold" nodeType="afterEffect">
                                  <p:stCondLst>
                                    <p:cond delay="0"/>
                                  </p:stCondLst>
                                  <p:childTnLst>
                                    <p:set>
                                      <p:cBhvr>
                                        <p:cTn id="90" dur="1" fill="hold">
                                          <p:stCondLst>
                                            <p:cond delay="0"/>
                                          </p:stCondLst>
                                        </p:cTn>
                                        <p:tgtEl>
                                          <p:spTgt spid="102"/>
                                        </p:tgtEl>
                                        <p:attrNameLst>
                                          <p:attrName>style.visibility</p:attrName>
                                        </p:attrNameLst>
                                      </p:cBhvr>
                                      <p:to>
                                        <p:strVal val="visible"/>
                                      </p:to>
                                    </p:set>
                                    <p:animEffect transition="in" filter="fade">
                                      <p:cBhvr>
                                        <p:cTn id="91" dur="500"/>
                                        <p:tgtEl>
                                          <p:spTgt spid="102"/>
                                        </p:tgtEl>
                                      </p:cBhvr>
                                    </p:animEffect>
                                  </p:childTnLst>
                                </p:cTn>
                              </p:par>
                              <p:par>
                                <p:cTn id="92" presetID="10" presetClass="exit" presetSubtype="0" fill="hold" nodeType="withEffect">
                                  <p:stCondLst>
                                    <p:cond delay="0"/>
                                  </p:stCondLst>
                                  <p:childTnLst>
                                    <p:animEffect transition="out" filter="fade">
                                      <p:cBhvr>
                                        <p:cTn id="93" dur="500"/>
                                        <p:tgtEl>
                                          <p:spTgt spid="81"/>
                                        </p:tgtEl>
                                      </p:cBhvr>
                                    </p:animEffect>
                                    <p:set>
                                      <p:cBhvr>
                                        <p:cTn id="94" dur="1" fill="hold">
                                          <p:stCondLst>
                                            <p:cond delay="499"/>
                                          </p:stCondLst>
                                        </p:cTn>
                                        <p:tgtEl>
                                          <p:spTgt spid="8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0" nodeType="clickEffect">
                                  <p:stCondLst>
                                    <p:cond delay="0"/>
                                  </p:stCondLst>
                                  <p:childTnLst>
                                    <p:animEffect transition="out" filter="blinds(horizontal)">
                                      <p:cBhvr>
                                        <p:cTn id="98" dur="500"/>
                                        <p:tgtEl>
                                          <p:spTgt spid="99"/>
                                        </p:tgtEl>
                                      </p:cBhvr>
                                    </p:animEffect>
                                    <p:set>
                                      <p:cBhvr>
                                        <p:cTn id="99" dur="1" fill="hold">
                                          <p:stCondLst>
                                            <p:cond delay="499"/>
                                          </p:stCondLst>
                                        </p:cTn>
                                        <p:tgtEl>
                                          <p:spTgt spid="99"/>
                                        </p:tgtEl>
                                        <p:attrNameLst>
                                          <p:attrName>style.visibility</p:attrName>
                                        </p:attrNameLst>
                                      </p:cBhvr>
                                      <p:to>
                                        <p:strVal val="hidden"/>
                                      </p:to>
                                    </p:set>
                                  </p:childTnLst>
                                </p:cTn>
                              </p:par>
                            </p:childTnLst>
                          </p:cTn>
                        </p:par>
                        <p:par>
                          <p:cTn id="100" fill="hold">
                            <p:stCondLst>
                              <p:cond delay="500"/>
                            </p:stCondLst>
                            <p:childTnLst>
                              <p:par>
                                <p:cTn id="101" presetID="42" presetClass="path" presetSubtype="0" accel="50000" decel="50000" fill="hold" grpId="1" nodeType="afterEffect">
                                  <p:stCondLst>
                                    <p:cond delay="0"/>
                                  </p:stCondLst>
                                  <p:childTnLst>
                                    <p:animMotion origin="layout" path="M 3.33333E-6 2.96296E-6 L 3.33333E-6 0.0419 " pathEditMode="relative" rAng="0" ptsTypes="AA">
                                      <p:cBhvr>
                                        <p:cTn id="102" dur="2000" fill="hold"/>
                                        <p:tgtEl>
                                          <p:spTgt spid="100"/>
                                        </p:tgtEl>
                                        <p:attrNameLst>
                                          <p:attrName>ppt_x</p:attrName>
                                          <p:attrName>ppt_y</p:attrName>
                                        </p:attrNameLst>
                                      </p:cBhvr>
                                      <p:rCtr x="0" y="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74" grpId="0" animBg="1"/>
      <p:bldP spid="78" grpId="0" animBg="1"/>
      <p:bldP spid="79" grpId="0" animBg="1"/>
      <p:bldP spid="43" grpId="0"/>
      <p:bldP spid="56" grpId="0" animBg="1"/>
      <p:bldP spid="56" grpId="1" animBg="1"/>
      <p:bldP spid="58" grpId="0" animBg="1"/>
      <p:bldP spid="58" grpId="1" animBg="1"/>
      <p:bldP spid="98" grpId="0" animBg="1"/>
      <p:bldP spid="99" grpId="0" animBg="1"/>
      <p:bldP spid="100" grpId="0" animBg="1"/>
      <p:bldP spid="100" grpId="1" animBg="1"/>
      <p:bldP spid="77" grpId="0"/>
      <p:bldP spid="10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a:xfrm>
            <a:off x="304800" y="1371600"/>
            <a:ext cx="11480800" cy="3163448"/>
          </a:xfrm>
        </p:spPr>
        <p:txBody>
          <a:bodyPr/>
          <a:lstStyle/>
          <a:p>
            <a:r>
              <a:rPr lang="en-US" dirty="0" smtClean="0"/>
              <a:t>Power and Area (in 110nm, compared to FR-FCFS)</a:t>
            </a:r>
          </a:p>
          <a:p>
            <a:pPr lvl="1"/>
            <a:r>
              <a:rPr lang="en-US" dirty="0"/>
              <a:t>66% less area</a:t>
            </a:r>
          </a:p>
          <a:p>
            <a:pPr lvl="1"/>
            <a:r>
              <a:rPr lang="en-US" dirty="0"/>
              <a:t>46% less static power</a:t>
            </a:r>
          </a:p>
          <a:p>
            <a:pPr lvl="1"/>
            <a:endParaRPr lang="en-US" dirty="0" smtClean="0"/>
          </a:p>
          <a:p>
            <a:r>
              <a:rPr lang="en-US" dirty="0" smtClean="0"/>
              <a:t>Performance Metrics</a:t>
            </a:r>
          </a:p>
          <a:p>
            <a:pPr lvl="1"/>
            <a:r>
              <a:rPr lang="en-US" dirty="0" smtClean="0"/>
              <a:t>GPU Weight means how important GPU performance is for a system</a:t>
            </a:r>
          </a:p>
          <a:p>
            <a:pPr lvl="1"/>
            <a:r>
              <a:rPr lang="en-US" dirty="0" smtClean="0"/>
              <a:t>If it’s important, SMS can use smaller p value to reach best overall performance</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33</a:t>
            </a:fld>
            <a:endParaRPr lang="zh-TW" altLang="en-US"/>
          </a:p>
        </p:txBody>
      </p:sp>
      <p:pic>
        <p:nvPicPr>
          <p:cNvPr id="5" name="Picture 2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311825" y="4854684"/>
            <a:ext cx="7003915" cy="548640"/>
          </a:xfrm>
          <a:prstGeom prst="rect">
            <a:avLst/>
          </a:prstGeom>
          <a:noFill/>
        </p:spPr>
      </p:pic>
    </p:spTree>
    <p:extLst>
      <p:ext uri="{BB962C8B-B14F-4D97-AF65-F5344CB8AC3E}">
        <p14:creationId xmlns:p14="http://schemas.microsoft.com/office/powerpoint/2010/main" val="36565874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CPU Speedup</a:t>
            </a:r>
            <a:endParaRPr lang="en-US" dirty="0"/>
          </a:p>
        </p:txBody>
      </p:sp>
      <p:sp>
        <p:nvSpPr>
          <p:cNvPr id="3" name="Content Placeholder 2"/>
          <p:cNvSpPr>
            <a:spLocks noGrp="1"/>
          </p:cNvSpPr>
          <p:nvPr>
            <p:ph idx="1"/>
          </p:nvPr>
        </p:nvSpPr>
        <p:spPr>
          <a:xfrm>
            <a:off x="304800" y="1371602"/>
            <a:ext cx="11480800" cy="1651765"/>
          </a:xfrm>
        </p:spPr>
        <p:txBody>
          <a:bodyPr/>
          <a:lstStyle/>
          <a:p>
            <a:r>
              <a:rPr lang="en-US" dirty="0" smtClean="0"/>
              <a:t>SMS</a:t>
            </a:r>
            <a:r>
              <a:rPr lang="en-US" baseline="-25000" dirty="0" smtClean="0"/>
              <a:t>0.9</a:t>
            </a:r>
            <a:r>
              <a:rPr lang="en-US" dirty="0" smtClean="0"/>
              <a:t> worked very well for low memory intensity applications, but not so well for high ones.</a:t>
            </a:r>
          </a:p>
          <a:p>
            <a:r>
              <a:rPr lang="en-US" dirty="0" smtClean="0"/>
              <a:t>SMS</a:t>
            </a:r>
            <a:r>
              <a:rPr lang="en-US" baseline="-25000" dirty="0" smtClean="0"/>
              <a:t>0</a:t>
            </a:r>
            <a:r>
              <a:rPr lang="en-US" dirty="0" smtClean="0"/>
              <a:t> performed inversely.</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34</a:t>
            </a:fld>
            <a:endParaRPr lang="zh-TW" altLang="en-US"/>
          </a:p>
        </p:txBody>
      </p:sp>
      <p:pic>
        <p:nvPicPr>
          <p:cNvPr id="7" name="Picture 6"/>
          <p:cNvPicPr>
            <a:picLocks noChangeAspect="1"/>
          </p:cNvPicPr>
          <p:nvPr/>
        </p:nvPicPr>
        <p:blipFill>
          <a:blip r:embed="rId2"/>
          <a:stretch>
            <a:fillRect/>
          </a:stretch>
        </p:blipFill>
        <p:spPr>
          <a:xfrm>
            <a:off x="1676363" y="2962702"/>
            <a:ext cx="8065572" cy="3366210"/>
          </a:xfrm>
          <a:prstGeom prst="rect">
            <a:avLst/>
          </a:prstGeom>
        </p:spPr>
      </p:pic>
    </p:spTree>
    <p:extLst>
      <p:ext uri="{BB962C8B-B14F-4D97-AF65-F5344CB8AC3E}">
        <p14:creationId xmlns:p14="http://schemas.microsoft.com/office/powerpoint/2010/main" val="29744510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a:t>
            </a:r>
            <a:r>
              <a:rPr lang="en-US" dirty="0" smtClean="0"/>
              <a:t>GPU frame rate</a:t>
            </a:r>
            <a:endParaRPr lang="en-US" dirty="0"/>
          </a:p>
        </p:txBody>
      </p:sp>
      <p:sp>
        <p:nvSpPr>
          <p:cNvPr id="3" name="Content Placeholder 2"/>
          <p:cNvSpPr>
            <a:spLocks noGrp="1"/>
          </p:cNvSpPr>
          <p:nvPr>
            <p:ph idx="1"/>
          </p:nvPr>
        </p:nvSpPr>
        <p:spPr>
          <a:xfrm>
            <a:off x="304800" y="1371602"/>
            <a:ext cx="11480800" cy="1470363"/>
          </a:xfrm>
        </p:spPr>
        <p:txBody>
          <a:bodyPr/>
          <a:lstStyle/>
          <a:p>
            <a:r>
              <a:rPr lang="en-US" dirty="0"/>
              <a:t>SMS</a:t>
            </a:r>
            <a:r>
              <a:rPr lang="en-US" baseline="-25000" dirty="0"/>
              <a:t>0.9</a:t>
            </a:r>
            <a:r>
              <a:rPr lang="en-US" dirty="0"/>
              <a:t> </a:t>
            </a:r>
            <a:r>
              <a:rPr lang="en-US" dirty="0" smtClean="0"/>
              <a:t>was the worst in terms of GPU frame rate.</a:t>
            </a:r>
            <a:endParaRPr lang="en-US" dirty="0"/>
          </a:p>
          <a:p>
            <a:r>
              <a:rPr lang="en-US" dirty="0" smtClean="0"/>
              <a:t>But SMS</a:t>
            </a:r>
            <a:r>
              <a:rPr lang="en-US" baseline="-25000" dirty="0" smtClean="0"/>
              <a:t>0</a:t>
            </a:r>
            <a:r>
              <a:rPr lang="en-US" dirty="0" smtClean="0"/>
              <a:t> gave a comparable GPU frame rate with FR-FCFS.</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35</a:t>
            </a:fld>
            <a:endParaRPr lang="zh-TW" altLang="en-US"/>
          </a:p>
        </p:txBody>
      </p:sp>
      <p:pic>
        <p:nvPicPr>
          <p:cNvPr id="5" name="Picture 4"/>
          <p:cNvPicPr>
            <a:picLocks noChangeAspect="1"/>
          </p:cNvPicPr>
          <p:nvPr/>
        </p:nvPicPr>
        <p:blipFill>
          <a:blip r:embed="rId2"/>
          <a:stretch>
            <a:fillRect/>
          </a:stretch>
        </p:blipFill>
        <p:spPr>
          <a:xfrm>
            <a:off x="2067598" y="2862124"/>
            <a:ext cx="9040780" cy="3770198"/>
          </a:xfrm>
          <a:prstGeom prst="rect">
            <a:avLst/>
          </a:prstGeom>
        </p:spPr>
      </p:pic>
      <p:pic>
        <p:nvPicPr>
          <p:cNvPr id="6" name="Picture 5"/>
          <p:cNvPicPr>
            <a:picLocks noChangeAspect="1"/>
          </p:cNvPicPr>
          <p:nvPr/>
        </p:nvPicPr>
        <p:blipFill>
          <a:blip r:embed="rId3"/>
          <a:stretch>
            <a:fillRect/>
          </a:stretch>
        </p:blipFill>
        <p:spPr>
          <a:xfrm>
            <a:off x="211012" y="2579942"/>
            <a:ext cx="3809437" cy="907009"/>
          </a:xfrm>
          <a:prstGeom prst="rect">
            <a:avLst/>
          </a:prstGeom>
        </p:spPr>
      </p:pic>
    </p:spTree>
    <p:extLst>
      <p:ext uri="{BB962C8B-B14F-4D97-AF65-F5344CB8AC3E}">
        <p14:creationId xmlns:p14="http://schemas.microsoft.com/office/powerpoint/2010/main" val="497167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Combined CPU and GPU speed up </a:t>
            </a:r>
            <a:endParaRPr lang="en-US" dirty="0"/>
          </a:p>
        </p:txBody>
      </p:sp>
      <p:sp>
        <p:nvSpPr>
          <p:cNvPr id="3" name="Content Placeholder 2"/>
          <p:cNvSpPr>
            <a:spLocks noGrp="1"/>
          </p:cNvSpPr>
          <p:nvPr>
            <p:ph idx="1"/>
          </p:nvPr>
        </p:nvSpPr>
        <p:spPr>
          <a:xfrm>
            <a:off x="304800" y="1371602"/>
            <a:ext cx="11480800" cy="1470363"/>
          </a:xfrm>
        </p:spPr>
        <p:txBody>
          <a:bodyPr/>
          <a:lstStyle/>
          <a:p>
            <a:r>
              <a:rPr lang="en-US" dirty="0" smtClean="0"/>
              <a:t>If sticking with a constant p, SMS may be good at some GPU weight but very bad at the others</a:t>
            </a:r>
          </a:p>
          <a:p>
            <a:r>
              <a:rPr lang="en-US" dirty="0" smtClean="0"/>
              <a:t>If choosing p wisely, SMS can reach best combined CPU+GPU speedup</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36</a:t>
            </a:fld>
            <a:endParaRPr lang="zh-TW" altLang="en-US"/>
          </a:p>
        </p:txBody>
      </p:sp>
      <p:pic>
        <p:nvPicPr>
          <p:cNvPr id="5" name="Picture 4"/>
          <p:cNvPicPr>
            <a:picLocks noChangeAspect="1"/>
          </p:cNvPicPr>
          <p:nvPr/>
        </p:nvPicPr>
        <p:blipFill>
          <a:blip r:embed="rId2"/>
          <a:stretch>
            <a:fillRect/>
          </a:stretch>
        </p:blipFill>
        <p:spPr>
          <a:xfrm>
            <a:off x="525901" y="2678879"/>
            <a:ext cx="11399123" cy="3609722"/>
          </a:xfrm>
          <a:prstGeom prst="rect">
            <a:avLst/>
          </a:prstGeom>
        </p:spPr>
      </p:pic>
    </p:spTree>
    <p:extLst>
      <p:ext uri="{BB962C8B-B14F-4D97-AF65-F5344CB8AC3E}">
        <p14:creationId xmlns:p14="http://schemas.microsoft.com/office/powerpoint/2010/main" val="23262449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Prior memory scheduling scheme can’t handle CPU-GPU systems effectively because the memory intensity from GPU is much higher.</a:t>
            </a:r>
          </a:p>
          <a:p>
            <a:endParaRPr lang="en-US" dirty="0"/>
          </a:p>
          <a:p>
            <a:r>
              <a:rPr lang="en-US" dirty="0" smtClean="0"/>
              <a:t>The proposed SMS (Stage Memory Scheduling) decouples the memory scheduler into 3 stages</a:t>
            </a:r>
          </a:p>
          <a:p>
            <a:pPr lvl="1"/>
            <a:r>
              <a:rPr lang="en-US" dirty="0" smtClean="0"/>
              <a:t>Batch formation, batch scheduling, DRAM command scheduling</a:t>
            </a:r>
          </a:p>
          <a:p>
            <a:pPr lvl="1"/>
            <a:endParaRPr lang="en-US" dirty="0" smtClean="0"/>
          </a:p>
          <a:p>
            <a:r>
              <a:rPr lang="en-US" dirty="0" smtClean="0"/>
              <a:t>Evaluation result</a:t>
            </a:r>
            <a:endParaRPr lang="en-US" dirty="0"/>
          </a:p>
          <a:p>
            <a:pPr lvl="1"/>
            <a:r>
              <a:rPr lang="en-US" dirty="0" smtClean="0"/>
              <a:t>66</a:t>
            </a:r>
            <a:r>
              <a:rPr lang="en-US" dirty="0"/>
              <a:t>% less area</a:t>
            </a:r>
          </a:p>
          <a:p>
            <a:pPr lvl="1"/>
            <a:r>
              <a:rPr lang="en-US" dirty="0"/>
              <a:t>46% less static power</a:t>
            </a:r>
          </a:p>
          <a:p>
            <a:pPr lvl="1"/>
            <a:r>
              <a:rPr lang="en-US" dirty="0" smtClean="0"/>
              <a:t>Flexible parameter p to reach optimal tradeoff between fairness and system throughput (or best combined CPU+GPU performance, according to system goal)</a:t>
            </a:r>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37</a:t>
            </a:fld>
            <a:endParaRPr lang="zh-TW" altLang="en-US"/>
          </a:p>
        </p:txBody>
      </p:sp>
    </p:spTree>
    <p:extLst>
      <p:ext uri="{BB962C8B-B14F-4D97-AF65-F5344CB8AC3E}">
        <p14:creationId xmlns:p14="http://schemas.microsoft.com/office/powerpoint/2010/main" val="6151708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Discussion</a:t>
            </a:r>
            <a:endParaRPr lang="en-US" dirty="0"/>
          </a:p>
        </p:txBody>
      </p:sp>
      <p:sp>
        <p:nvSpPr>
          <p:cNvPr id="3" name="Content Placeholder 2"/>
          <p:cNvSpPr>
            <a:spLocks noGrp="1"/>
          </p:cNvSpPr>
          <p:nvPr>
            <p:ph idx="1"/>
          </p:nvPr>
        </p:nvSpPr>
        <p:spPr/>
        <p:txBody>
          <a:bodyPr/>
          <a:lstStyle/>
          <a:p>
            <a:r>
              <a:rPr lang="en-US" dirty="0" smtClean="0"/>
              <a:t>What are the major strengths?</a:t>
            </a:r>
          </a:p>
          <a:p>
            <a:endParaRPr lang="en-US" dirty="0"/>
          </a:p>
          <a:p>
            <a:r>
              <a:rPr lang="en-US" dirty="0"/>
              <a:t>What are the major </a:t>
            </a:r>
            <a:r>
              <a:rPr lang="en-US" dirty="0" smtClean="0"/>
              <a:t>weakness?</a:t>
            </a:r>
          </a:p>
          <a:p>
            <a:endParaRPr lang="en-US" dirty="0"/>
          </a:p>
          <a:p>
            <a:r>
              <a:rPr lang="en-US" dirty="0" smtClean="0"/>
              <a:t>Any other ideas from this paper?</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38</a:t>
            </a:fld>
            <a:endParaRPr lang="zh-TW" altLang="en-US"/>
          </a:p>
        </p:txBody>
      </p:sp>
    </p:spTree>
    <p:extLst>
      <p:ext uri="{BB962C8B-B14F-4D97-AF65-F5344CB8AC3E}">
        <p14:creationId xmlns:p14="http://schemas.microsoft.com/office/powerpoint/2010/main" val="16597727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2 cents - Strength</a:t>
            </a:r>
            <a:endParaRPr lang="en-US" dirty="0"/>
          </a:p>
        </p:txBody>
      </p:sp>
      <p:sp>
        <p:nvSpPr>
          <p:cNvPr id="3" name="Content Placeholder 2"/>
          <p:cNvSpPr>
            <a:spLocks noGrp="1"/>
          </p:cNvSpPr>
          <p:nvPr>
            <p:ph idx="1"/>
          </p:nvPr>
        </p:nvSpPr>
        <p:spPr/>
        <p:txBody>
          <a:bodyPr/>
          <a:lstStyle/>
          <a:p>
            <a:r>
              <a:rPr lang="en-US" dirty="0" smtClean="0"/>
              <a:t>Presented </a:t>
            </a:r>
            <a:r>
              <a:rPr lang="en-US" dirty="0"/>
              <a:t>an </a:t>
            </a:r>
            <a:r>
              <a:rPr lang="en-US" dirty="0">
                <a:solidFill>
                  <a:srgbClr val="0000FF"/>
                </a:solidFill>
              </a:rPr>
              <a:t>important challenge </a:t>
            </a:r>
            <a:r>
              <a:rPr lang="en-US" dirty="0"/>
              <a:t>to memory controller scheduling with very good data analysis. </a:t>
            </a:r>
          </a:p>
          <a:p>
            <a:endParaRPr lang="en-US" dirty="0"/>
          </a:p>
          <a:p>
            <a:r>
              <a:rPr lang="en-US" dirty="0" smtClean="0"/>
              <a:t>The </a:t>
            </a:r>
            <a:r>
              <a:rPr lang="en-US" dirty="0"/>
              <a:t>discussion of </a:t>
            </a:r>
            <a:r>
              <a:rPr lang="en-US" dirty="0">
                <a:solidFill>
                  <a:srgbClr val="0000FF"/>
                </a:solidFill>
              </a:rPr>
              <a:t>SMS rationale </a:t>
            </a:r>
            <a:r>
              <a:rPr lang="en-US" dirty="0"/>
              <a:t>was pretty thorough. It’s the key to make the mechanism much simpler than previous schedulers.</a:t>
            </a:r>
          </a:p>
          <a:p>
            <a:endParaRPr lang="en-US" dirty="0"/>
          </a:p>
          <a:p>
            <a:r>
              <a:rPr lang="en-US" dirty="0" smtClean="0"/>
              <a:t>The </a:t>
            </a:r>
            <a:r>
              <a:rPr lang="en-US" dirty="0">
                <a:solidFill>
                  <a:srgbClr val="0000FF"/>
                </a:solidFill>
              </a:rPr>
              <a:t>experimental evaluation </a:t>
            </a:r>
            <a:r>
              <a:rPr lang="en-US" dirty="0"/>
              <a:t>was pretty solid. It included a lot of metrics and also evaluated on the sensitivity of parameters of SMS. </a:t>
            </a:r>
          </a:p>
          <a:p>
            <a:endParaRPr lang="en-US" dirty="0"/>
          </a:p>
          <a:p>
            <a:r>
              <a:rPr lang="en-US" dirty="0" smtClean="0"/>
              <a:t>The </a:t>
            </a:r>
            <a:r>
              <a:rPr lang="en-US" dirty="0"/>
              <a:t>proposed scheduler was </a:t>
            </a:r>
            <a:r>
              <a:rPr lang="en-US" dirty="0">
                <a:solidFill>
                  <a:srgbClr val="0000FF"/>
                </a:solidFill>
              </a:rPr>
              <a:t>simpler and more flexible </a:t>
            </a:r>
            <a:r>
              <a:rPr lang="en-US" dirty="0"/>
              <a:t>than state-of-art ones. The rigorous evaluation also showed that SMS had better potential to fulfill different needs</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39</a:t>
            </a:fld>
            <a:endParaRPr lang="zh-TW" altLang="en-US"/>
          </a:p>
        </p:txBody>
      </p:sp>
    </p:spTree>
    <p:extLst>
      <p:ext uri="{BB962C8B-B14F-4D97-AF65-F5344CB8AC3E}">
        <p14:creationId xmlns:p14="http://schemas.microsoft.com/office/powerpoint/2010/main" val="28825147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Block-Oriented Metadata Organization (</a:t>
            </a:r>
            <a:r>
              <a:rPr lang="en-US" dirty="0" err="1"/>
              <a:t>Vivek’s</a:t>
            </a:r>
            <a:r>
              <a:rPr lang="en-US" dirty="0"/>
              <a:t> Slide)</a:t>
            </a:r>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4</a:t>
            </a:fld>
            <a:endParaRPr lang="zh-TW" altLang="en-US"/>
          </a:p>
        </p:txBody>
      </p:sp>
      <p:grpSp>
        <p:nvGrpSpPr>
          <p:cNvPr id="5" name="Group 4"/>
          <p:cNvGrpSpPr/>
          <p:nvPr/>
        </p:nvGrpSpPr>
        <p:grpSpPr>
          <a:xfrm>
            <a:off x="1972187" y="3581400"/>
            <a:ext cx="3615814" cy="1371615"/>
            <a:chOff x="1479139" y="3581386"/>
            <a:chExt cx="2711860" cy="1371615"/>
          </a:xfrm>
        </p:grpSpPr>
        <p:sp>
          <p:nvSpPr>
            <p:cNvPr id="6" name="TextBox 5"/>
            <p:cNvSpPr txBox="1"/>
            <p:nvPr/>
          </p:nvSpPr>
          <p:spPr>
            <a:xfrm>
              <a:off x="1479139" y="4368225"/>
              <a:ext cx="1431972" cy="584776"/>
            </a:xfrm>
            <a:prstGeom prst="rect">
              <a:avLst/>
            </a:prstGeom>
            <a:noFill/>
          </p:spPr>
          <p:txBody>
            <a:bodyPr wrap="none" rtlCol="0">
              <a:spAutoFit/>
            </a:bodyPr>
            <a:lstStyle/>
            <a:p>
              <a:pPr algn="r"/>
              <a:r>
                <a:rPr lang="en-US" sz="3200" b="1" dirty="0" smtClean="0">
                  <a:solidFill>
                    <a:schemeClr val="tx1">
                      <a:lumMod val="75000"/>
                      <a:lumOff val="25000"/>
                    </a:schemeClr>
                  </a:solidFill>
                </a:rPr>
                <a:t>Valid Bit</a:t>
              </a:r>
            </a:p>
          </p:txBody>
        </p:sp>
        <p:cxnSp>
          <p:nvCxnSpPr>
            <p:cNvPr id="7" name="Curved Connector 6"/>
            <p:cNvCxnSpPr>
              <a:stCxn id="18" idx="2"/>
              <a:endCxn id="6" idx="3"/>
            </p:cNvCxnSpPr>
            <p:nvPr/>
          </p:nvCxnSpPr>
          <p:spPr>
            <a:xfrm rot="5400000">
              <a:off x="3011442" y="3481056"/>
              <a:ext cx="1079227" cy="1279887"/>
            </a:xfrm>
            <a:prstGeom prst="curvedConnector2">
              <a:avLst/>
            </a:prstGeom>
            <a:ln w="28575">
              <a:solidFill>
                <a:schemeClr val="accent2"/>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629188" y="3581399"/>
            <a:ext cx="3968754" cy="2677426"/>
            <a:chOff x="2721889" y="3581392"/>
            <a:chExt cx="2976566" cy="2677426"/>
          </a:xfrm>
        </p:grpSpPr>
        <p:sp>
          <p:nvSpPr>
            <p:cNvPr id="9" name="TextBox 8"/>
            <p:cNvSpPr txBox="1"/>
            <p:nvPr/>
          </p:nvSpPr>
          <p:spPr>
            <a:xfrm>
              <a:off x="2721889" y="5181600"/>
              <a:ext cx="2976566" cy="1077218"/>
            </a:xfrm>
            <a:prstGeom prst="rect">
              <a:avLst/>
            </a:prstGeom>
            <a:noFill/>
          </p:spPr>
          <p:txBody>
            <a:bodyPr wrap="none" rtlCol="0">
              <a:spAutoFit/>
            </a:bodyPr>
            <a:lstStyle/>
            <a:p>
              <a:pPr algn="ctr"/>
              <a:r>
                <a:rPr lang="en-US" sz="3200" b="1" dirty="0" smtClean="0">
                  <a:solidFill>
                    <a:schemeClr val="tx1">
                      <a:lumMod val="75000"/>
                      <a:lumOff val="25000"/>
                    </a:schemeClr>
                  </a:solidFill>
                </a:rPr>
                <a:t>Dirty Bit</a:t>
              </a:r>
              <a:endParaRPr lang="en-US" sz="3200" b="1" dirty="0">
                <a:solidFill>
                  <a:schemeClr val="tx1">
                    <a:lumMod val="75000"/>
                    <a:lumOff val="25000"/>
                  </a:schemeClr>
                </a:solidFill>
              </a:endParaRPr>
            </a:p>
            <a:p>
              <a:pPr algn="ctr"/>
              <a:r>
                <a:rPr lang="en-US" sz="3200" b="1" dirty="0" smtClean="0">
                  <a:solidFill>
                    <a:schemeClr val="tx1">
                      <a:lumMod val="75000"/>
                      <a:lumOff val="25000"/>
                    </a:schemeClr>
                  </a:solidFill>
                </a:rPr>
                <a:t>(Writeback cache)</a:t>
              </a:r>
            </a:p>
          </p:txBody>
        </p:sp>
        <p:cxnSp>
          <p:nvCxnSpPr>
            <p:cNvPr id="10" name="Curved Connector 9"/>
            <p:cNvCxnSpPr>
              <a:stCxn id="20" idx="2"/>
              <a:endCxn id="9" idx="0"/>
            </p:cNvCxnSpPr>
            <p:nvPr/>
          </p:nvCxnSpPr>
          <p:spPr>
            <a:xfrm rot="5400000">
              <a:off x="3667182" y="4124383"/>
              <a:ext cx="1600207" cy="514226"/>
            </a:xfrm>
            <a:prstGeom prst="curvedConnector3">
              <a:avLst>
                <a:gd name="adj1" fmla="val 50000"/>
              </a:avLst>
            </a:prstGeom>
            <a:ln w="28575">
              <a:solidFill>
                <a:schemeClr val="accent2"/>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35203" y="1371608"/>
            <a:ext cx="5029197" cy="1600193"/>
            <a:chOff x="1676400" y="1371600"/>
            <a:chExt cx="3771896" cy="1600193"/>
          </a:xfrm>
        </p:grpSpPr>
        <p:sp>
          <p:nvSpPr>
            <p:cNvPr id="12" name="TextBox 11"/>
            <p:cNvSpPr txBox="1"/>
            <p:nvPr/>
          </p:nvSpPr>
          <p:spPr>
            <a:xfrm>
              <a:off x="1676400" y="1371600"/>
              <a:ext cx="2600191" cy="1077218"/>
            </a:xfrm>
            <a:prstGeom prst="rect">
              <a:avLst/>
            </a:prstGeom>
            <a:noFill/>
          </p:spPr>
          <p:txBody>
            <a:bodyPr wrap="square" rtlCol="0">
              <a:spAutoFit/>
            </a:bodyPr>
            <a:lstStyle/>
            <a:p>
              <a:pPr algn="ctr"/>
              <a:r>
                <a:rPr lang="en-US" sz="3200" b="1" dirty="0" smtClean="0">
                  <a:solidFill>
                    <a:schemeClr val="tx1">
                      <a:lumMod val="75000"/>
                      <a:lumOff val="25000"/>
                    </a:schemeClr>
                  </a:solidFill>
                </a:rPr>
                <a:t>Sharing Status</a:t>
              </a:r>
              <a:endParaRPr lang="en-US" sz="3200" b="1" dirty="0">
                <a:solidFill>
                  <a:schemeClr val="tx1">
                    <a:lumMod val="75000"/>
                    <a:lumOff val="25000"/>
                  </a:schemeClr>
                </a:solidFill>
              </a:endParaRPr>
            </a:p>
            <a:p>
              <a:pPr algn="ctr"/>
              <a:r>
                <a:rPr lang="en-US" sz="3200" b="1" dirty="0" smtClean="0">
                  <a:solidFill>
                    <a:schemeClr val="tx1">
                      <a:lumMod val="75000"/>
                      <a:lumOff val="25000"/>
                    </a:schemeClr>
                  </a:solidFill>
                </a:rPr>
                <a:t>(Multi-cores)</a:t>
              </a:r>
            </a:p>
          </p:txBody>
        </p:sp>
        <p:cxnSp>
          <p:nvCxnSpPr>
            <p:cNvPr id="13" name="Curved Connector 12"/>
            <p:cNvCxnSpPr>
              <a:stCxn id="21" idx="0"/>
              <a:endCxn id="12" idx="3"/>
            </p:cNvCxnSpPr>
            <p:nvPr/>
          </p:nvCxnSpPr>
          <p:spPr>
            <a:xfrm rot="16200000" flipV="1">
              <a:off x="4331652" y="1855149"/>
              <a:ext cx="1061583" cy="1171705"/>
            </a:xfrm>
            <a:prstGeom prst="curvedConnector2">
              <a:avLst/>
            </a:prstGeom>
            <a:ln w="28575">
              <a:solidFill>
                <a:schemeClr val="accent2"/>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916343" y="3581399"/>
            <a:ext cx="3497873" cy="1763024"/>
            <a:chOff x="5937258" y="3581394"/>
            <a:chExt cx="2623404" cy="1763024"/>
          </a:xfrm>
        </p:grpSpPr>
        <p:sp>
          <p:nvSpPr>
            <p:cNvPr id="15" name="TextBox 14"/>
            <p:cNvSpPr txBox="1"/>
            <p:nvPr/>
          </p:nvSpPr>
          <p:spPr>
            <a:xfrm>
              <a:off x="5937258" y="4267200"/>
              <a:ext cx="2623404" cy="1077218"/>
            </a:xfrm>
            <a:prstGeom prst="rect">
              <a:avLst/>
            </a:prstGeom>
            <a:noFill/>
          </p:spPr>
          <p:txBody>
            <a:bodyPr wrap="none" rtlCol="0">
              <a:spAutoFit/>
            </a:bodyPr>
            <a:lstStyle/>
            <a:p>
              <a:pPr algn="ctr"/>
              <a:r>
                <a:rPr lang="en-US" sz="3200" b="1" dirty="0" smtClean="0">
                  <a:solidFill>
                    <a:schemeClr val="tx1">
                      <a:lumMod val="75000"/>
                      <a:lumOff val="25000"/>
                    </a:schemeClr>
                  </a:solidFill>
                </a:rPr>
                <a:t>Error Correction</a:t>
              </a:r>
              <a:endParaRPr lang="en-US" sz="3200" b="1" dirty="0">
                <a:solidFill>
                  <a:schemeClr val="tx1">
                    <a:lumMod val="75000"/>
                    <a:lumOff val="25000"/>
                  </a:schemeClr>
                </a:solidFill>
              </a:endParaRPr>
            </a:p>
            <a:p>
              <a:pPr algn="ctr"/>
              <a:r>
                <a:rPr lang="en-US" sz="3200" b="1" dirty="0" smtClean="0">
                  <a:solidFill>
                    <a:schemeClr val="tx1">
                      <a:lumMod val="75000"/>
                      <a:lumOff val="25000"/>
                    </a:schemeClr>
                  </a:solidFill>
                </a:rPr>
                <a:t>(Reliability)</a:t>
              </a:r>
            </a:p>
          </p:txBody>
        </p:sp>
        <p:cxnSp>
          <p:nvCxnSpPr>
            <p:cNvPr id="16" name="Curved Connector 15"/>
            <p:cNvCxnSpPr>
              <a:stCxn id="23" idx="2"/>
              <a:endCxn id="15" idx="0"/>
            </p:cNvCxnSpPr>
            <p:nvPr/>
          </p:nvCxnSpPr>
          <p:spPr>
            <a:xfrm rot="5400000">
              <a:off x="7053478" y="3776877"/>
              <a:ext cx="685805" cy="294840"/>
            </a:xfrm>
            <a:prstGeom prst="curvedConnector3">
              <a:avLst>
                <a:gd name="adj1" fmla="val 50000"/>
              </a:avLst>
            </a:prstGeom>
            <a:ln w="28575">
              <a:solidFill>
                <a:schemeClr val="accent2"/>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422400" y="2971800"/>
            <a:ext cx="9245600" cy="609600"/>
            <a:chOff x="1066800" y="2971800"/>
            <a:chExt cx="6934200" cy="609600"/>
          </a:xfrm>
        </p:grpSpPr>
        <p:sp>
          <p:nvSpPr>
            <p:cNvPr id="18" name="Rounded Rectangle 17"/>
            <p:cNvSpPr/>
            <p:nvPr/>
          </p:nvSpPr>
          <p:spPr>
            <a:xfrm>
              <a:off x="3962400" y="2971800"/>
              <a:ext cx="4572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V</a:t>
              </a:r>
            </a:p>
          </p:txBody>
        </p:sp>
        <p:sp>
          <p:nvSpPr>
            <p:cNvPr id="19" name="Rounded Rectangle 18"/>
            <p:cNvSpPr/>
            <p:nvPr/>
          </p:nvSpPr>
          <p:spPr>
            <a:xfrm>
              <a:off x="1066800" y="2971800"/>
              <a:ext cx="28194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Block Address</a:t>
              </a:r>
            </a:p>
          </p:txBody>
        </p:sp>
        <p:sp>
          <p:nvSpPr>
            <p:cNvPr id="20" name="Rounded Rectangle 19"/>
            <p:cNvSpPr/>
            <p:nvPr/>
          </p:nvSpPr>
          <p:spPr>
            <a:xfrm>
              <a:off x="4495800" y="2971800"/>
              <a:ext cx="4572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D</a:t>
              </a:r>
            </a:p>
          </p:txBody>
        </p:sp>
        <p:sp>
          <p:nvSpPr>
            <p:cNvPr id="21" name="Rounded Rectangle 20"/>
            <p:cNvSpPr/>
            <p:nvPr/>
          </p:nvSpPr>
          <p:spPr>
            <a:xfrm>
              <a:off x="5029200" y="2971800"/>
              <a:ext cx="8382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mj-lt"/>
                </a:rPr>
                <a:t>Sh</a:t>
              </a:r>
              <a:endParaRPr lang="en-US" sz="3200" dirty="0" smtClean="0">
                <a:latin typeface="+mj-lt"/>
              </a:endParaRPr>
            </a:p>
          </p:txBody>
        </p:sp>
        <p:sp>
          <p:nvSpPr>
            <p:cNvPr id="22" name="Rounded Rectangle 21"/>
            <p:cNvSpPr/>
            <p:nvPr/>
          </p:nvSpPr>
          <p:spPr>
            <a:xfrm>
              <a:off x="5943600" y="2971800"/>
              <a:ext cx="10668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Repl</a:t>
              </a:r>
            </a:p>
          </p:txBody>
        </p:sp>
        <p:sp>
          <p:nvSpPr>
            <p:cNvPr id="23" name="Rounded Rectangle 22"/>
            <p:cNvSpPr/>
            <p:nvPr/>
          </p:nvSpPr>
          <p:spPr>
            <a:xfrm>
              <a:off x="7086600" y="2971800"/>
              <a:ext cx="9144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ECC</a:t>
              </a:r>
            </a:p>
          </p:txBody>
        </p:sp>
      </p:grpSp>
      <p:grpSp>
        <p:nvGrpSpPr>
          <p:cNvPr id="24" name="Group 23"/>
          <p:cNvGrpSpPr/>
          <p:nvPr/>
        </p:nvGrpSpPr>
        <p:grpSpPr>
          <a:xfrm>
            <a:off x="7004891" y="1371606"/>
            <a:ext cx="4996079" cy="1600194"/>
            <a:chOff x="5253661" y="1371600"/>
            <a:chExt cx="3747059" cy="1600194"/>
          </a:xfrm>
        </p:grpSpPr>
        <p:sp>
          <p:nvSpPr>
            <p:cNvPr id="25" name="TextBox 24"/>
            <p:cNvSpPr txBox="1"/>
            <p:nvPr/>
          </p:nvSpPr>
          <p:spPr>
            <a:xfrm>
              <a:off x="5253661" y="1371600"/>
              <a:ext cx="3747059" cy="1077218"/>
            </a:xfrm>
            <a:prstGeom prst="rect">
              <a:avLst/>
            </a:prstGeom>
            <a:noFill/>
          </p:spPr>
          <p:txBody>
            <a:bodyPr wrap="none" rtlCol="0">
              <a:spAutoFit/>
            </a:bodyPr>
            <a:lstStyle/>
            <a:p>
              <a:pPr algn="ctr"/>
              <a:r>
                <a:rPr lang="en-US" sz="3200" b="1" dirty="0" smtClean="0">
                  <a:solidFill>
                    <a:schemeClr val="tx1">
                      <a:lumMod val="75000"/>
                      <a:lumOff val="25000"/>
                    </a:schemeClr>
                  </a:solidFill>
                </a:rPr>
                <a:t>Replacement Policy</a:t>
              </a:r>
              <a:endParaRPr lang="en-US" sz="3200" b="1" dirty="0">
                <a:solidFill>
                  <a:schemeClr val="tx1">
                    <a:lumMod val="75000"/>
                    <a:lumOff val="25000"/>
                  </a:schemeClr>
                </a:solidFill>
              </a:endParaRPr>
            </a:p>
            <a:p>
              <a:pPr algn="ctr"/>
              <a:r>
                <a:rPr lang="en-US" sz="3200" b="1" dirty="0" smtClean="0">
                  <a:solidFill>
                    <a:schemeClr val="tx1">
                      <a:lumMod val="75000"/>
                      <a:lumOff val="25000"/>
                    </a:schemeClr>
                  </a:solidFill>
                </a:rPr>
                <a:t>(Set-associative cache)</a:t>
              </a:r>
            </a:p>
          </p:txBody>
        </p:sp>
        <p:cxnSp>
          <p:nvCxnSpPr>
            <p:cNvPr id="26" name="Curved Connector 25"/>
            <p:cNvCxnSpPr>
              <a:stCxn id="22" idx="0"/>
              <a:endCxn id="25" idx="2"/>
            </p:cNvCxnSpPr>
            <p:nvPr/>
          </p:nvCxnSpPr>
          <p:spPr>
            <a:xfrm rot="5400000" flipH="1" flipV="1">
              <a:off x="6540603" y="2385207"/>
              <a:ext cx="522976" cy="650198"/>
            </a:xfrm>
            <a:prstGeom prst="curvedConnector3">
              <a:avLst>
                <a:gd name="adj1" fmla="val 50000"/>
              </a:avLst>
            </a:prstGeom>
            <a:ln w="28575">
              <a:solidFill>
                <a:schemeClr val="accent2"/>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88834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a:t>
            </a:r>
            <a:r>
              <a:rPr lang="en-US" dirty="0" smtClean="0"/>
              <a:t>2 cents - Weakness</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tunable parameter p provided a flexibility to fulfill different needs (either fairness or performance). However that can be a problem </a:t>
            </a:r>
            <a:r>
              <a:rPr lang="en-US" dirty="0">
                <a:solidFill>
                  <a:srgbClr val="FF0000"/>
                </a:solidFill>
              </a:rPr>
              <a:t>as an incorrect parameter can cause severe performance or fairness degradation</a:t>
            </a:r>
            <a:r>
              <a:rPr lang="en-US" dirty="0"/>
              <a:t>.</a:t>
            </a:r>
          </a:p>
          <a:p>
            <a:endParaRPr lang="en-US" dirty="0"/>
          </a:p>
          <a:p>
            <a:r>
              <a:rPr lang="en-US" dirty="0" smtClean="0"/>
              <a:t>This </a:t>
            </a:r>
            <a:r>
              <a:rPr lang="en-US" dirty="0"/>
              <a:t>memory scheduler was very simple but </a:t>
            </a:r>
            <a:r>
              <a:rPr lang="en-US" dirty="0">
                <a:solidFill>
                  <a:srgbClr val="FF0000"/>
                </a:solidFill>
              </a:rPr>
              <a:t>gave up some important optimization opportunity</a:t>
            </a:r>
            <a:r>
              <a:rPr lang="en-US" dirty="0"/>
              <a:t>. For example, it gave up cross-source row buffer locality. It didn’t try to prevent row conflict either.</a:t>
            </a:r>
          </a:p>
          <a:p>
            <a:endParaRPr lang="en-US" dirty="0"/>
          </a:p>
          <a:p>
            <a:r>
              <a:rPr lang="en-US" dirty="0" smtClean="0"/>
              <a:t>The </a:t>
            </a:r>
            <a:r>
              <a:rPr lang="en-US" dirty="0"/>
              <a:t>workload used </a:t>
            </a:r>
            <a:r>
              <a:rPr lang="en-US" dirty="0">
                <a:solidFill>
                  <a:srgbClr val="FF0000"/>
                </a:solidFill>
              </a:rPr>
              <a:t>unrelated workloads </a:t>
            </a:r>
            <a:r>
              <a:rPr lang="en-US" dirty="0"/>
              <a:t>between CPU and GPU for evaluation, which may not represent the system performance goal very well.</a:t>
            </a:r>
          </a:p>
          <a:p>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40</a:t>
            </a:fld>
            <a:endParaRPr lang="zh-TW" altLang="en-US"/>
          </a:p>
        </p:txBody>
      </p:sp>
    </p:spTree>
    <p:extLst>
      <p:ext uri="{BB962C8B-B14F-4D97-AF65-F5344CB8AC3E}">
        <p14:creationId xmlns:p14="http://schemas.microsoft.com/office/powerpoint/2010/main" val="420919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2 cents - Ideas</a:t>
            </a:r>
            <a:endParaRPr lang="en-US" dirty="0"/>
          </a:p>
        </p:txBody>
      </p:sp>
      <p:sp>
        <p:nvSpPr>
          <p:cNvPr id="3" name="Content Placeholder 2"/>
          <p:cNvSpPr>
            <a:spLocks noGrp="1"/>
          </p:cNvSpPr>
          <p:nvPr>
            <p:ph idx="1"/>
          </p:nvPr>
        </p:nvSpPr>
        <p:spPr/>
        <p:txBody>
          <a:bodyPr/>
          <a:lstStyle/>
          <a:p>
            <a:r>
              <a:rPr lang="en-US" dirty="0" smtClean="0"/>
              <a:t>Research </a:t>
            </a:r>
            <a:r>
              <a:rPr lang="en-US" dirty="0"/>
              <a:t>on </a:t>
            </a:r>
            <a:r>
              <a:rPr lang="en-US" dirty="0">
                <a:solidFill>
                  <a:srgbClr val="0000FF"/>
                </a:solidFill>
              </a:rPr>
              <a:t>inter-dependent, state-of-art benchmark</a:t>
            </a:r>
            <a:r>
              <a:rPr lang="en-US" dirty="0"/>
              <a:t> for CPU-GPU multicore system. Use it to validate state-of-art memory controllers and maybe come out a more efficient scheduling mechanism.</a:t>
            </a:r>
          </a:p>
          <a:p>
            <a:endParaRPr lang="en-US" dirty="0"/>
          </a:p>
          <a:p>
            <a:r>
              <a:rPr lang="en-US" dirty="0" smtClean="0"/>
              <a:t>Research </a:t>
            </a:r>
            <a:r>
              <a:rPr lang="en-US" dirty="0"/>
              <a:t>other mechanism which can </a:t>
            </a:r>
            <a:r>
              <a:rPr lang="en-US" dirty="0">
                <a:solidFill>
                  <a:srgbClr val="0000FF"/>
                </a:solidFill>
              </a:rPr>
              <a:t>do better tradeoff between performance and fairness</a:t>
            </a:r>
            <a:r>
              <a:rPr lang="en-US" dirty="0"/>
              <a:t> by considering more optimization opportunities. It shouldn’t limit to CPU-GPU only and should take more system configurations into account.</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41</a:t>
            </a:fld>
            <a:endParaRPr lang="zh-TW" altLang="en-US"/>
          </a:p>
        </p:txBody>
      </p:sp>
    </p:spTree>
    <p:extLst>
      <p:ext uri="{BB962C8B-B14F-4D97-AF65-F5344CB8AC3E}">
        <p14:creationId xmlns:p14="http://schemas.microsoft.com/office/powerpoint/2010/main" val="986144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to Discuss </a:t>
            </a:r>
            <a:r>
              <a:rPr lang="en-US" dirty="0" smtClean="0"/>
              <a:t>(3/</a:t>
            </a:r>
            <a:r>
              <a:rPr lang="en-US" dirty="0" smtClean="0"/>
              <a:t>3)</a:t>
            </a:r>
            <a:endParaRPr lang="en-US" dirty="0"/>
          </a:p>
        </p:txBody>
      </p:sp>
      <p:sp>
        <p:nvSpPr>
          <p:cNvPr id="3" name="Content Placeholder 2"/>
          <p:cNvSpPr>
            <a:spLocks noGrp="1"/>
          </p:cNvSpPr>
          <p:nvPr>
            <p:ph idx="1"/>
          </p:nvPr>
        </p:nvSpPr>
        <p:spPr/>
        <p:txBody>
          <a:bodyPr/>
          <a:lstStyle/>
          <a:p>
            <a:r>
              <a:rPr lang="en-US" dirty="0" err="1" smtClean="0">
                <a:solidFill>
                  <a:schemeClr val="bg1">
                    <a:lumMod val="50000"/>
                  </a:schemeClr>
                </a:solidFill>
              </a:rPr>
              <a:t>Seshadri</a:t>
            </a:r>
            <a:r>
              <a:rPr lang="en-US" dirty="0" smtClean="0">
                <a:solidFill>
                  <a:schemeClr val="bg1">
                    <a:lumMod val="50000"/>
                  </a:schemeClr>
                </a:solidFill>
              </a:rPr>
              <a:t> </a:t>
            </a:r>
            <a:r>
              <a:rPr lang="en-US" dirty="0">
                <a:solidFill>
                  <a:schemeClr val="bg1">
                    <a:lumMod val="50000"/>
                  </a:schemeClr>
                </a:solidFill>
              </a:rPr>
              <a:t>et al., "The Dirty-Block Index", ISCA 2014.</a:t>
            </a:r>
          </a:p>
          <a:p>
            <a:pPr lvl="1"/>
            <a:r>
              <a:rPr lang="en-US" dirty="0">
                <a:solidFill>
                  <a:schemeClr val="bg1">
                    <a:lumMod val="50000"/>
                  </a:schemeClr>
                </a:solidFill>
              </a:rPr>
              <a:t>Introducing a cache organization to achieve better performance and cost</a:t>
            </a:r>
            <a:r>
              <a:rPr lang="en-US" dirty="0" smtClean="0">
                <a:solidFill>
                  <a:schemeClr val="bg1">
                    <a:lumMod val="50000"/>
                  </a:schemeClr>
                </a:solidFill>
              </a:rPr>
              <a:t>.</a:t>
            </a:r>
          </a:p>
          <a:p>
            <a:pPr lvl="1"/>
            <a:endParaRPr lang="en-US" dirty="0" smtClean="0">
              <a:solidFill>
                <a:schemeClr val="bg1">
                  <a:lumMod val="50000"/>
                </a:schemeClr>
              </a:solidFill>
            </a:endParaRPr>
          </a:p>
          <a:p>
            <a:r>
              <a:rPr lang="en-US" dirty="0" err="1" smtClean="0">
                <a:solidFill>
                  <a:schemeClr val="bg1">
                    <a:lumMod val="50000"/>
                  </a:schemeClr>
                </a:solidFill>
              </a:rPr>
              <a:t>Ausavarungnirun</a:t>
            </a:r>
            <a:r>
              <a:rPr lang="en-US" dirty="0" smtClean="0">
                <a:solidFill>
                  <a:schemeClr val="bg1">
                    <a:lumMod val="50000"/>
                  </a:schemeClr>
                </a:solidFill>
              </a:rPr>
              <a:t> </a:t>
            </a:r>
            <a:r>
              <a:rPr lang="en-US" dirty="0">
                <a:solidFill>
                  <a:schemeClr val="bg1">
                    <a:lumMod val="50000"/>
                  </a:schemeClr>
                </a:solidFill>
              </a:rPr>
              <a:t>et al., "Staged Memory Scheduling: Achieving High Performance and Scalability in Heterogeneous Systems", ISCA 2012</a:t>
            </a:r>
            <a:r>
              <a:rPr lang="en-US" dirty="0" smtClean="0">
                <a:solidFill>
                  <a:schemeClr val="bg1">
                    <a:lumMod val="50000"/>
                  </a:schemeClr>
                </a:solidFill>
              </a:rPr>
              <a:t>.</a:t>
            </a:r>
          </a:p>
          <a:p>
            <a:pPr lvl="1"/>
            <a:r>
              <a:rPr lang="en-US" dirty="0" smtClean="0">
                <a:solidFill>
                  <a:schemeClr val="bg1">
                    <a:lumMod val="50000"/>
                  </a:schemeClr>
                </a:solidFill>
              </a:rPr>
              <a:t>Introducing a memory controller which is simpler and works better in heterogeneous system.</a:t>
            </a:r>
            <a:endParaRPr lang="en-US" dirty="0">
              <a:solidFill>
                <a:schemeClr val="bg1">
                  <a:lumMod val="50000"/>
                </a:schemeClr>
              </a:solidFill>
            </a:endParaRPr>
          </a:p>
          <a:p>
            <a:pPr lvl="1"/>
            <a:endParaRPr lang="en-US" dirty="0">
              <a:solidFill>
                <a:srgbClr val="0000FF"/>
              </a:solidFill>
            </a:endParaRPr>
          </a:p>
          <a:p>
            <a:r>
              <a:rPr lang="en-US" dirty="0">
                <a:solidFill>
                  <a:srgbClr val="0000FF"/>
                </a:solidFill>
              </a:rPr>
              <a:t>Chang et al., "Improving DRAM Performance by Parallelizing Refreshes with Accesses", HPCA 2014</a:t>
            </a:r>
            <a:r>
              <a:rPr lang="en-US" dirty="0" smtClean="0">
                <a:solidFill>
                  <a:srgbClr val="0000FF"/>
                </a:solidFill>
              </a:rPr>
              <a:t>.</a:t>
            </a:r>
          </a:p>
          <a:p>
            <a:pPr lvl="1"/>
            <a:r>
              <a:rPr lang="en-US" dirty="0" smtClean="0">
                <a:solidFill>
                  <a:srgbClr val="0000FF"/>
                </a:solidFill>
              </a:rPr>
              <a:t>Introducing a few parallelism schemes for refresh commands.</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42</a:t>
            </a:fld>
            <a:endParaRPr lang="zh-TW" altLang="en-US"/>
          </a:p>
        </p:txBody>
      </p:sp>
    </p:spTree>
    <p:extLst>
      <p:ext uri="{BB962C8B-B14F-4D97-AF65-F5344CB8AC3E}">
        <p14:creationId xmlns:p14="http://schemas.microsoft.com/office/powerpoint/2010/main" val="238371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 DRAM Refresh</a:t>
            </a:r>
            <a:endParaRPr lang="en-US" dirty="0"/>
          </a:p>
        </p:txBody>
      </p:sp>
      <p:sp>
        <p:nvSpPr>
          <p:cNvPr id="3" name="Content Placeholder 2"/>
          <p:cNvSpPr>
            <a:spLocks noGrp="1"/>
          </p:cNvSpPr>
          <p:nvPr>
            <p:ph idx="1"/>
          </p:nvPr>
        </p:nvSpPr>
        <p:spPr>
          <a:xfrm>
            <a:off x="304800" y="1371602"/>
            <a:ext cx="9432517" cy="2600749"/>
          </a:xfrm>
        </p:spPr>
        <p:txBody>
          <a:bodyPr/>
          <a:lstStyle/>
          <a:p>
            <a:r>
              <a:rPr lang="en-US" dirty="0" smtClean="0"/>
              <a:t>DRAM stores data in capacitors, which leaks charge over time</a:t>
            </a:r>
          </a:p>
          <a:p>
            <a:pPr lvl="1"/>
            <a:r>
              <a:rPr lang="en-US" dirty="0" smtClean="0"/>
              <a:t>So all DRAM cells need to be refreshed for a certain period of time (</a:t>
            </a:r>
            <a:r>
              <a:rPr lang="en-US" dirty="0" err="1" smtClean="0">
                <a:solidFill>
                  <a:srgbClr val="0000FF"/>
                </a:solidFill>
              </a:rPr>
              <a:t>tREFI</a:t>
            </a:r>
            <a:r>
              <a:rPr lang="en-US" dirty="0" smtClean="0"/>
              <a:t>)</a:t>
            </a:r>
          </a:p>
          <a:p>
            <a:pPr lvl="1"/>
            <a:endParaRPr lang="en-US" dirty="0"/>
          </a:p>
          <a:p>
            <a:r>
              <a:rPr lang="en-US" dirty="0" smtClean="0"/>
              <a:t>Because all cells need to be refreshed, the time to do </a:t>
            </a:r>
            <a:r>
              <a:rPr lang="en-US" dirty="0"/>
              <a:t>refresh (</a:t>
            </a:r>
            <a:r>
              <a:rPr lang="en-US" dirty="0" err="1" smtClean="0">
                <a:solidFill>
                  <a:srgbClr val="0000FF"/>
                </a:solidFill>
              </a:rPr>
              <a:t>tRFC</a:t>
            </a:r>
            <a:r>
              <a:rPr lang="en-US" dirty="0" smtClean="0"/>
              <a:t>) depends on the capacity of DRAM cells </a:t>
            </a:r>
          </a:p>
          <a:p>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43</a:t>
            </a:fld>
            <a:endParaRPr lang="zh-TW" altLang="en-US"/>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5637" y="710348"/>
            <a:ext cx="26463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timeline"/>
          <p:cNvCxnSpPr/>
          <p:nvPr/>
        </p:nvCxnSpPr>
        <p:spPr>
          <a:xfrm>
            <a:off x="2112865" y="5409684"/>
            <a:ext cx="7125195" cy="4286"/>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ef1"/>
          <p:cNvSpPr/>
          <p:nvPr/>
        </p:nvSpPr>
        <p:spPr>
          <a:xfrm>
            <a:off x="2424431" y="5277019"/>
            <a:ext cx="311567" cy="265331"/>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nvGrpSpPr>
          <p:cNvPr id="9" name="tperiod"/>
          <p:cNvGrpSpPr/>
          <p:nvPr/>
        </p:nvGrpSpPr>
        <p:grpSpPr>
          <a:xfrm>
            <a:off x="2244811" y="5277018"/>
            <a:ext cx="5006499" cy="1016155"/>
            <a:chOff x="762000" y="3040684"/>
            <a:chExt cx="5006499" cy="1016155"/>
          </a:xfrm>
        </p:grpSpPr>
        <p:cxnSp>
          <p:nvCxnSpPr>
            <p:cNvPr id="10" name="Straight Connector 9"/>
            <p:cNvCxnSpPr/>
            <p:nvPr/>
          </p:nvCxnSpPr>
          <p:spPr>
            <a:xfrm>
              <a:off x="941621" y="3040685"/>
              <a:ext cx="0" cy="616915"/>
            </a:xfrm>
            <a:prstGeom prst="line">
              <a:avLst/>
            </a:prstGeom>
            <a:ln w="38100">
              <a:solidFill>
                <a:srgbClr val="064FB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493427" y="3040684"/>
              <a:ext cx="0" cy="616915"/>
            </a:xfrm>
            <a:prstGeom prst="line">
              <a:avLst/>
            </a:prstGeom>
            <a:ln w="38100">
              <a:solidFill>
                <a:srgbClr val="064FBA"/>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41621" y="3581400"/>
              <a:ext cx="1521326" cy="0"/>
            </a:xfrm>
            <a:prstGeom prst="straightConnector1">
              <a:avLst/>
            </a:prstGeom>
            <a:ln w="38100">
              <a:solidFill>
                <a:srgbClr val="064F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2000" y="3625952"/>
              <a:ext cx="5006499" cy="430887"/>
            </a:xfrm>
            <a:prstGeom prst="rect">
              <a:avLst/>
            </a:prstGeom>
            <a:noFill/>
          </p:spPr>
          <p:txBody>
            <a:bodyPr wrap="none" rtlCol="0">
              <a:spAutoFit/>
            </a:bodyPr>
            <a:lstStyle/>
            <a:p>
              <a:r>
                <a:rPr lang="en-US" sz="2200" u="sng" dirty="0" err="1" smtClean="0">
                  <a:solidFill>
                    <a:srgbClr val="064FBA"/>
                  </a:solidFill>
                </a:rPr>
                <a:t>tRefPeriod</a:t>
              </a:r>
              <a:r>
                <a:rPr lang="en-US" sz="2200" u="sng" dirty="0" smtClean="0">
                  <a:solidFill>
                    <a:srgbClr val="064FBA"/>
                  </a:solidFill>
                </a:rPr>
                <a:t> (</a:t>
              </a:r>
              <a:r>
                <a:rPr lang="en-US" sz="2200" u="sng" dirty="0" err="1" smtClean="0">
                  <a:solidFill>
                    <a:srgbClr val="064FBA"/>
                  </a:solidFill>
                </a:rPr>
                <a:t>tREFI</a:t>
              </a:r>
              <a:r>
                <a:rPr lang="en-US" sz="2200" u="sng" dirty="0" smtClean="0">
                  <a:solidFill>
                    <a:srgbClr val="064FBA"/>
                  </a:solidFill>
                </a:rPr>
                <a:t>)</a:t>
              </a:r>
              <a:r>
                <a:rPr lang="en-US" sz="2200" dirty="0" smtClean="0">
                  <a:solidFill>
                    <a:srgbClr val="064FBA"/>
                  </a:solidFill>
                </a:rPr>
                <a:t>: Remains </a:t>
              </a:r>
              <a:r>
                <a:rPr lang="en-US" sz="2200" b="1" dirty="0">
                  <a:solidFill>
                    <a:srgbClr val="064FBA"/>
                  </a:solidFill>
                </a:rPr>
                <a:t>constant</a:t>
              </a:r>
              <a:r>
                <a:rPr lang="en-US" sz="2200" dirty="0">
                  <a:solidFill>
                    <a:srgbClr val="064FBA"/>
                  </a:solidFill>
                </a:rPr>
                <a:t> </a:t>
              </a:r>
            </a:p>
          </p:txBody>
        </p:sp>
      </p:grpSp>
      <p:grpSp>
        <p:nvGrpSpPr>
          <p:cNvPr id="14" name="tref"/>
          <p:cNvGrpSpPr/>
          <p:nvPr/>
        </p:nvGrpSpPr>
        <p:grpSpPr>
          <a:xfrm>
            <a:off x="2114160" y="4216664"/>
            <a:ext cx="8780218" cy="1080693"/>
            <a:chOff x="495143" y="3153456"/>
            <a:chExt cx="8780219" cy="1080693"/>
          </a:xfrm>
        </p:grpSpPr>
        <p:cxnSp>
          <p:nvCxnSpPr>
            <p:cNvPr id="15" name="Straight Connector 14"/>
            <p:cNvCxnSpPr/>
            <p:nvPr/>
          </p:nvCxnSpPr>
          <p:spPr>
            <a:xfrm>
              <a:off x="808822" y="3617234"/>
              <a:ext cx="0" cy="616915"/>
            </a:xfrm>
            <a:prstGeom prst="line">
              <a:avLst/>
            </a:prstGeom>
            <a:ln w="38100">
              <a:solidFill>
                <a:srgbClr val="064FB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16980" y="3613331"/>
              <a:ext cx="0" cy="616915"/>
            </a:xfrm>
            <a:prstGeom prst="line">
              <a:avLst/>
            </a:prstGeom>
            <a:ln w="38100">
              <a:solidFill>
                <a:srgbClr val="064FBA"/>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01907" y="3856784"/>
              <a:ext cx="315073" cy="0"/>
            </a:xfrm>
            <a:prstGeom prst="straightConnector1">
              <a:avLst/>
            </a:prstGeom>
            <a:ln w="38100">
              <a:solidFill>
                <a:srgbClr val="064F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95143" y="3153456"/>
              <a:ext cx="8780219" cy="430887"/>
            </a:xfrm>
            <a:prstGeom prst="rect">
              <a:avLst/>
            </a:prstGeom>
            <a:noFill/>
          </p:spPr>
          <p:txBody>
            <a:bodyPr wrap="none" rtlCol="0">
              <a:spAutoFit/>
            </a:bodyPr>
            <a:lstStyle/>
            <a:p>
              <a:r>
                <a:rPr lang="en-US" sz="2200" u="sng" dirty="0" err="1" smtClean="0">
                  <a:solidFill>
                    <a:srgbClr val="064FBA"/>
                  </a:solidFill>
                </a:rPr>
                <a:t>tRefLatency</a:t>
              </a:r>
              <a:r>
                <a:rPr lang="en-US" sz="2200" u="sng" dirty="0" smtClean="0">
                  <a:solidFill>
                    <a:srgbClr val="064FBA"/>
                  </a:solidFill>
                </a:rPr>
                <a:t> (</a:t>
              </a:r>
              <a:r>
                <a:rPr lang="en-US" sz="2200" u="sng" dirty="0" err="1" smtClean="0">
                  <a:solidFill>
                    <a:srgbClr val="064FBA"/>
                  </a:solidFill>
                </a:rPr>
                <a:t>tRFC</a:t>
              </a:r>
              <a:r>
                <a:rPr lang="en-US" sz="2200" u="sng" dirty="0" smtClean="0">
                  <a:solidFill>
                    <a:srgbClr val="064FBA"/>
                  </a:solidFill>
                </a:rPr>
                <a:t>)</a:t>
              </a:r>
              <a:r>
                <a:rPr lang="en-US" sz="2200" dirty="0" smtClean="0">
                  <a:solidFill>
                    <a:srgbClr val="064FBA"/>
                  </a:solidFill>
                </a:rPr>
                <a:t>: Varies based on DRAM chip density (e.g., 350ns)</a:t>
              </a:r>
              <a:endParaRPr lang="en-US" sz="2200" dirty="0">
                <a:solidFill>
                  <a:srgbClr val="064FBA"/>
                </a:solidFill>
              </a:endParaRPr>
            </a:p>
          </p:txBody>
        </p:sp>
      </p:grpSp>
      <p:sp>
        <p:nvSpPr>
          <p:cNvPr id="19" name="TextBox 18"/>
          <p:cNvSpPr txBox="1"/>
          <p:nvPr/>
        </p:nvSpPr>
        <p:spPr>
          <a:xfrm>
            <a:off x="9291111" y="5238039"/>
            <a:ext cx="1138954" cy="400110"/>
          </a:xfrm>
          <a:prstGeom prst="rect">
            <a:avLst/>
          </a:prstGeom>
          <a:noFill/>
        </p:spPr>
        <p:txBody>
          <a:bodyPr wrap="none" rtlCol="0">
            <a:spAutoFit/>
          </a:bodyPr>
          <a:lstStyle/>
          <a:p>
            <a:r>
              <a:rPr lang="en-US" sz="2000" dirty="0" smtClean="0"/>
              <a:t>Timeline</a:t>
            </a:r>
            <a:endParaRPr lang="en-US" sz="2000" dirty="0"/>
          </a:p>
        </p:txBody>
      </p:sp>
      <p:sp>
        <p:nvSpPr>
          <p:cNvPr id="20" name="ref1"/>
          <p:cNvSpPr/>
          <p:nvPr/>
        </p:nvSpPr>
        <p:spPr>
          <a:xfrm>
            <a:off x="3990645" y="5277019"/>
            <a:ext cx="311567" cy="265331"/>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1" name="ref1"/>
          <p:cNvSpPr/>
          <p:nvPr/>
        </p:nvSpPr>
        <p:spPr>
          <a:xfrm>
            <a:off x="5556858" y="5277019"/>
            <a:ext cx="311567" cy="265331"/>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2" name="ref1"/>
          <p:cNvSpPr/>
          <p:nvPr/>
        </p:nvSpPr>
        <p:spPr>
          <a:xfrm>
            <a:off x="7123070" y="5277019"/>
            <a:ext cx="311567" cy="265331"/>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 name="ref1"/>
          <p:cNvSpPr/>
          <p:nvPr/>
        </p:nvSpPr>
        <p:spPr>
          <a:xfrm>
            <a:off x="8689283" y="5277019"/>
            <a:ext cx="311567" cy="265331"/>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nvGrpSpPr>
          <p:cNvPr id="24" name="Group 23"/>
          <p:cNvGrpSpPr/>
          <p:nvPr/>
        </p:nvGrpSpPr>
        <p:grpSpPr>
          <a:xfrm>
            <a:off x="4944842" y="4580060"/>
            <a:ext cx="3370321" cy="962288"/>
            <a:chOff x="3462031" y="2599511"/>
            <a:chExt cx="3370322" cy="962288"/>
          </a:xfrm>
        </p:grpSpPr>
        <p:sp>
          <p:nvSpPr>
            <p:cNvPr id="25" name="rd/wr"/>
            <p:cNvSpPr/>
            <p:nvPr/>
          </p:nvSpPr>
          <p:spPr>
            <a:xfrm>
              <a:off x="3505200" y="3296468"/>
              <a:ext cx="104508" cy="265331"/>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cxnSp>
          <p:nvCxnSpPr>
            <p:cNvPr id="26" name="Curved Connector 25"/>
            <p:cNvCxnSpPr>
              <a:endCxn id="25" idx="0"/>
            </p:cNvCxnSpPr>
            <p:nvPr/>
          </p:nvCxnSpPr>
          <p:spPr>
            <a:xfrm rot="5400000">
              <a:off x="3527981" y="3090649"/>
              <a:ext cx="235292" cy="176346"/>
            </a:xfrm>
            <a:prstGeom prst="curvedConnector3">
              <a:avLst/>
            </a:prstGeom>
            <a:ln w="190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462031" y="2599511"/>
              <a:ext cx="3370322" cy="430887"/>
            </a:xfrm>
            <a:prstGeom prst="rect">
              <a:avLst/>
            </a:prstGeom>
            <a:noFill/>
          </p:spPr>
          <p:txBody>
            <a:bodyPr wrap="none" rtlCol="0">
              <a:spAutoFit/>
            </a:bodyPr>
            <a:lstStyle/>
            <a:p>
              <a:r>
                <a:rPr lang="en-US" sz="2200" u="sng" dirty="0" smtClean="0">
                  <a:solidFill>
                    <a:schemeClr val="accent3">
                      <a:lumMod val="50000"/>
                    </a:schemeClr>
                  </a:solidFill>
                </a:rPr>
                <a:t>Read/Write</a:t>
              </a:r>
              <a:r>
                <a:rPr lang="en-US" sz="2200" dirty="0" smtClean="0">
                  <a:solidFill>
                    <a:schemeClr val="accent3">
                      <a:lumMod val="50000"/>
                    </a:schemeClr>
                  </a:solidFill>
                </a:rPr>
                <a:t>: roughly 50ns</a:t>
              </a:r>
              <a:endParaRPr lang="en-US" sz="2200" dirty="0">
                <a:solidFill>
                  <a:schemeClr val="accent3">
                    <a:lumMod val="50000"/>
                  </a:schemeClr>
                </a:solidFill>
              </a:endParaRPr>
            </a:p>
          </p:txBody>
        </p:sp>
      </p:grpSp>
      <p:sp>
        <p:nvSpPr>
          <p:cNvPr id="28" name="TextBox 27"/>
          <p:cNvSpPr txBox="1"/>
          <p:nvPr/>
        </p:nvSpPr>
        <p:spPr>
          <a:xfrm>
            <a:off x="8168287" y="5752555"/>
            <a:ext cx="3203997" cy="523220"/>
          </a:xfrm>
          <a:prstGeom prst="rect">
            <a:avLst/>
          </a:prstGeom>
          <a:noFill/>
        </p:spPr>
        <p:txBody>
          <a:bodyPr wrap="none" rtlCol="0">
            <a:spAutoFit/>
          </a:bodyPr>
          <a:lstStyle/>
          <a:p>
            <a:r>
              <a:rPr lang="en-US" sz="2800" dirty="0" smtClean="0">
                <a:solidFill>
                  <a:srgbClr val="800000"/>
                </a:solidFill>
              </a:rPr>
              <a:t>*From Kevin’s slide</a:t>
            </a:r>
            <a:endParaRPr lang="en-US" sz="2800" dirty="0">
              <a:solidFill>
                <a:srgbClr val="800000"/>
              </a:solidFill>
            </a:endParaRPr>
          </a:p>
        </p:txBody>
      </p:sp>
    </p:spTree>
    <p:extLst>
      <p:ext uri="{BB962C8B-B14F-4D97-AF65-F5344CB8AC3E}">
        <p14:creationId xmlns:p14="http://schemas.microsoft.com/office/powerpoint/2010/main" val="19201785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75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P spid="20"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normAutofit/>
          </a:bodyPr>
          <a:lstStyle/>
          <a:p>
            <a:r>
              <a:rPr lang="en-US" dirty="0">
                <a:latin typeface="Garamond" charset="0"/>
                <a:ea typeface="ＭＳ Ｐゴシック" charset="0"/>
                <a:cs typeface="ＭＳ Ｐゴシック" charset="0"/>
              </a:rPr>
              <a:t>Refresh Overhead: </a:t>
            </a:r>
            <a:r>
              <a:rPr lang="en-US" dirty="0" smtClean="0">
                <a:latin typeface="Garamond" charset="0"/>
                <a:ea typeface="ＭＳ Ｐゴシック" charset="0"/>
                <a:cs typeface="ＭＳ Ｐゴシック" charset="0"/>
              </a:rPr>
              <a:t>Performance</a:t>
            </a:r>
            <a:endParaRPr lang="en-US" dirty="0">
              <a:latin typeface="Garamond" charset="0"/>
              <a:ea typeface="ＭＳ Ｐゴシック" charset="0"/>
              <a:cs typeface="ＭＳ Ｐゴシック" charset="0"/>
            </a:endParaRP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CABFF-B2FC-7446-B344-1DF3937ECF61}" type="slidenum">
              <a:rPr lang="en-US" sz="1600">
                <a:solidFill>
                  <a:srgbClr val="000000"/>
                </a:solidFill>
                <a:latin typeface="Garamond" charset="0"/>
              </a:rPr>
              <a:pPr eaLnBrk="1" hangingPunct="1"/>
              <a:t>44</a:t>
            </a:fld>
            <a:endParaRPr lang="en-US" sz="1600">
              <a:solidFill>
                <a:srgbClr val="000000"/>
              </a:solidFill>
              <a:latin typeface="Garamond" charset="0"/>
            </a:endParaRPr>
          </a:p>
        </p:txBody>
      </p:sp>
      <p:pic>
        <p:nvPicPr>
          <p:cNvPr id="2" name="Picture 1"/>
          <p:cNvPicPr>
            <a:picLocks noChangeAspect="1"/>
          </p:cNvPicPr>
          <p:nvPr/>
        </p:nvPicPr>
        <p:blipFill>
          <a:blip r:embed="rId2"/>
          <a:stretch>
            <a:fillRect/>
          </a:stretch>
        </p:blipFill>
        <p:spPr>
          <a:xfrm>
            <a:off x="2089795" y="2320594"/>
            <a:ext cx="7729147" cy="2368079"/>
          </a:xfrm>
          <a:prstGeom prst="rect">
            <a:avLst/>
          </a:prstGeom>
        </p:spPr>
      </p:pic>
    </p:spTree>
    <p:extLst>
      <p:ext uri="{BB962C8B-B14F-4D97-AF65-F5344CB8AC3E}">
        <p14:creationId xmlns:p14="http://schemas.microsoft.com/office/powerpoint/2010/main" val="14246079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Refresh Problem</a:t>
            </a:r>
            <a:endParaRPr lang="en-US" dirty="0"/>
          </a:p>
        </p:txBody>
      </p:sp>
      <p:sp>
        <p:nvSpPr>
          <p:cNvPr id="3" name="Content Placeholder 2"/>
          <p:cNvSpPr>
            <a:spLocks noGrp="1"/>
          </p:cNvSpPr>
          <p:nvPr>
            <p:ph idx="1"/>
          </p:nvPr>
        </p:nvSpPr>
        <p:spPr>
          <a:xfrm>
            <a:off x="304800" y="1371599"/>
            <a:ext cx="11480800" cy="3496155"/>
          </a:xfrm>
        </p:spPr>
        <p:txBody>
          <a:bodyPr>
            <a:normAutofit fontScale="92500" lnSpcReduction="10000"/>
          </a:bodyPr>
          <a:lstStyle/>
          <a:p>
            <a:r>
              <a:rPr lang="en-US" dirty="0"/>
              <a:t>During </a:t>
            </a:r>
            <a:r>
              <a:rPr lang="en-US" dirty="0" smtClean="0"/>
              <a:t>refresh, </a:t>
            </a:r>
            <a:r>
              <a:rPr lang="en-US" dirty="0" smtClean="0">
                <a:solidFill>
                  <a:srgbClr val="FF0000"/>
                </a:solidFill>
              </a:rPr>
              <a:t>DRAM is not accessible</a:t>
            </a:r>
          </a:p>
          <a:p>
            <a:pPr lvl="1"/>
            <a:r>
              <a:rPr lang="en-US" dirty="0" smtClean="0"/>
              <a:t>All bank refresh (</a:t>
            </a:r>
            <a:r>
              <a:rPr lang="en-US" dirty="0" err="1" smtClean="0"/>
              <a:t>REF</a:t>
            </a:r>
            <a:r>
              <a:rPr lang="en-US" baseline="-25000" dirty="0" err="1" smtClean="0"/>
              <a:t>ab</a:t>
            </a:r>
            <a:r>
              <a:rPr lang="en-US" dirty="0" smtClean="0"/>
              <a:t>): all banks can’t be accessed</a:t>
            </a:r>
          </a:p>
          <a:p>
            <a:pPr lvl="1"/>
            <a:r>
              <a:rPr lang="en-US" dirty="0" smtClean="0"/>
              <a:t>Per bank refresh (</a:t>
            </a:r>
            <a:r>
              <a:rPr lang="en-US" dirty="0" err="1" smtClean="0"/>
              <a:t>REF</a:t>
            </a:r>
            <a:r>
              <a:rPr lang="en-US" baseline="-25000" dirty="0" err="1" smtClean="0"/>
              <a:t>pb</a:t>
            </a:r>
            <a:r>
              <a:rPr lang="en-US" dirty="0" smtClean="0"/>
              <a:t>): the refreshing bank can’t be accessed</a:t>
            </a:r>
          </a:p>
          <a:p>
            <a:endParaRPr lang="en-US" dirty="0"/>
          </a:p>
          <a:p>
            <a:r>
              <a:rPr lang="en-US" dirty="0" smtClean="0"/>
              <a:t>As DRAM capacity grows, the refresh overhead will take too much time and makes performance unacceptable</a:t>
            </a:r>
          </a:p>
          <a:p>
            <a:pPr lvl="1"/>
            <a:r>
              <a:rPr lang="en-US" dirty="0" smtClean="0"/>
              <a:t>Even with per bank refresh, it still takes too much time</a:t>
            </a:r>
          </a:p>
          <a:p>
            <a:pPr lvl="1"/>
            <a:r>
              <a:rPr lang="en-US" dirty="0" smtClean="0"/>
              <a:t>Besides, the total time spent on </a:t>
            </a:r>
            <a:r>
              <a:rPr lang="en-US" dirty="0" err="1"/>
              <a:t>REF</a:t>
            </a:r>
            <a:r>
              <a:rPr lang="en-US" baseline="-25000" dirty="0" err="1"/>
              <a:t>pb</a:t>
            </a:r>
            <a:r>
              <a:rPr lang="en-US" dirty="0" smtClean="0"/>
              <a:t> is more than </a:t>
            </a:r>
            <a:r>
              <a:rPr lang="en-US" dirty="0" err="1" smtClean="0"/>
              <a:t>REF</a:t>
            </a:r>
            <a:r>
              <a:rPr lang="en-US" baseline="-25000" dirty="0" err="1" smtClean="0"/>
              <a:t>ab</a:t>
            </a:r>
            <a:endParaRPr lang="en-US" baseline="-25000" dirty="0" smtClean="0"/>
          </a:p>
          <a:p>
            <a:pPr lvl="2"/>
            <a:r>
              <a:rPr lang="en-US" dirty="0" err="1" smtClean="0"/>
              <a:t>tRFC</a:t>
            </a:r>
            <a:r>
              <a:rPr lang="en-US" baseline="-25000" dirty="0" err="1" smtClean="0"/>
              <a:t>pb</a:t>
            </a:r>
            <a:r>
              <a:rPr lang="en-US" dirty="0" smtClean="0"/>
              <a:t>*</a:t>
            </a:r>
            <a:r>
              <a:rPr lang="en-US" dirty="0" err="1" smtClean="0"/>
              <a:t>banknum</a:t>
            </a:r>
            <a:r>
              <a:rPr lang="en-US" dirty="0" smtClean="0"/>
              <a:t> &gt; </a:t>
            </a:r>
            <a:r>
              <a:rPr lang="en-US" dirty="0" err="1" smtClean="0"/>
              <a:t>tRFC</a:t>
            </a:r>
            <a:r>
              <a:rPr lang="en-US" baseline="-25000" dirty="0" err="1" smtClean="0"/>
              <a:t>ab</a:t>
            </a:r>
            <a:endParaRPr lang="en-US" baseline="-25000" dirty="0" smtClean="0"/>
          </a:p>
          <a:p>
            <a:pPr lvl="2"/>
            <a:r>
              <a:rPr lang="en-US" dirty="0" smtClean="0"/>
              <a:t>That is because all bank refresh are done on multiple banks simultaneously.</a:t>
            </a:r>
          </a:p>
          <a:p>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45</a:t>
            </a:fld>
            <a:endParaRPr lang="zh-TW" altLang="en-US"/>
          </a:p>
        </p:txBody>
      </p:sp>
      <p:pic>
        <p:nvPicPr>
          <p:cNvPr id="5" name="Picture 4"/>
          <p:cNvPicPr>
            <a:picLocks noChangeAspect="1"/>
          </p:cNvPicPr>
          <p:nvPr/>
        </p:nvPicPr>
        <p:blipFill>
          <a:blip r:embed="rId2"/>
          <a:stretch>
            <a:fillRect/>
          </a:stretch>
        </p:blipFill>
        <p:spPr>
          <a:xfrm>
            <a:off x="2820587" y="4894814"/>
            <a:ext cx="6634940" cy="1747474"/>
          </a:xfrm>
          <a:prstGeom prst="rect">
            <a:avLst/>
          </a:prstGeom>
        </p:spPr>
      </p:pic>
    </p:spTree>
    <p:extLst>
      <p:ext uri="{BB962C8B-B14F-4D97-AF65-F5344CB8AC3E}">
        <p14:creationId xmlns:p14="http://schemas.microsoft.com/office/powerpoint/2010/main" val="495371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one - DARP</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0000FF"/>
                </a:solidFill>
              </a:rPr>
              <a:t>DARP - </a:t>
            </a:r>
            <a:r>
              <a:rPr lang="en-US" dirty="0">
                <a:solidFill>
                  <a:srgbClr val="0000FF"/>
                </a:solidFill>
              </a:rPr>
              <a:t>Dynamic Access Refresh Parallelization</a:t>
            </a:r>
            <a:r>
              <a:rPr lang="en-US" dirty="0">
                <a:solidFill>
                  <a:srgbClr val="0000FF"/>
                </a:solidFill>
              </a:rPr>
              <a:t> </a:t>
            </a:r>
            <a:endParaRPr lang="en-US" dirty="0" smtClean="0">
              <a:solidFill>
                <a:srgbClr val="0000FF"/>
              </a:solidFill>
            </a:endParaRPr>
          </a:p>
          <a:p>
            <a:pPr lvl="1"/>
            <a:r>
              <a:rPr lang="en-US" dirty="0" smtClean="0"/>
              <a:t>Currently, the order of per bank refresh is round-robin and controlled by DRAM chip.</a:t>
            </a:r>
          </a:p>
          <a:p>
            <a:pPr lvl="1"/>
            <a:r>
              <a:rPr lang="en-US" dirty="0" smtClean="0"/>
              <a:t>The key idea of DARP is to </a:t>
            </a:r>
            <a:r>
              <a:rPr lang="en-US" dirty="0" smtClean="0">
                <a:solidFill>
                  <a:srgbClr val="0000FF"/>
                </a:solidFill>
              </a:rPr>
              <a:t>let memory controller fully control which bank to refresh</a:t>
            </a:r>
          </a:p>
          <a:p>
            <a:pPr lvl="1"/>
            <a:endParaRPr lang="en-US" dirty="0" smtClean="0"/>
          </a:p>
          <a:p>
            <a:r>
              <a:rPr lang="en-US" dirty="0" smtClean="0">
                <a:solidFill>
                  <a:srgbClr val="FF6600"/>
                </a:solidFill>
              </a:rPr>
              <a:t>Out-of-Order Per-Bank Refresh</a:t>
            </a:r>
          </a:p>
          <a:p>
            <a:pPr lvl="1"/>
            <a:r>
              <a:rPr lang="en-US" dirty="0" smtClean="0"/>
              <a:t>Memory controller can do optimal scheduling based on the command queue</a:t>
            </a:r>
          </a:p>
          <a:p>
            <a:pPr lvl="1"/>
            <a:r>
              <a:rPr lang="en-US" dirty="0" smtClean="0"/>
              <a:t>It can schedule the refresh to the banks with least pending commands (within timing constraint)</a:t>
            </a:r>
            <a:endParaRPr lang="en-US" dirty="0"/>
          </a:p>
          <a:p>
            <a:r>
              <a:rPr lang="en-US" dirty="0" smtClean="0">
                <a:solidFill>
                  <a:srgbClr val="FF6600"/>
                </a:solidFill>
              </a:rPr>
              <a:t>Write-refresh Parallelism</a:t>
            </a:r>
          </a:p>
          <a:p>
            <a:pPr lvl="1"/>
            <a:r>
              <a:rPr lang="en-US" dirty="0" smtClean="0"/>
              <a:t>Most memory controller will have burst write mode to save read-write turnaround overhead</a:t>
            </a:r>
          </a:p>
          <a:p>
            <a:pPr lvl="1"/>
            <a:r>
              <a:rPr lang="en-US" dirty="0" smtClean="0"/>
              <a:t>Memory controller can schedule more refresh during burst write mode, as write latency generally won’t be at critical path of system performance.</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46</a:t>
            </a:fld>
            <a:endParaRPr lang="zh-TW" altLang="en-US"/>
          </a:p>
        </p:txBody>
      </p:sp>
    </p:spTree>
    <p:extLst>
      <p:ext uri="{BB962C8B-B14F-4D97-AF65-F5344CB8AC3E}">
        <p14:creationId xmlns:p14="http://schemas.microsoft.com/office/powerpoint/2010/main" val="1919642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08000" y="4343401"/>
            <a:ext cx="9667637" cy="1604665"/>
            <a:chOff x="381000" y="4415135"/>
            <a:chExt cx="7250728" cy="1604665"/>
          </a:xfrm>
        </p:grpSpPr>
        <p:cxnSp>
          <p:nvCxnSpPr>
            <p:cNvPr id="26" name="timeline"/>
            <p:cNvCxnSpPr/>
            <p:nvPr/>
          </p:nvCxnSpPr>
          <p:spPr>
            <a:xfrm>
              <a:off x="1428097" y="5336750"/>
              <a:ext cx="6203631"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200" y="5132712"/>
              <a:ext cx="721967" cy="400110"/>
            </a:xfrm>
            <a:prstGeom prst="rect">
              <a:avLst/>
            </a:prstGeom>
            <a:noFill/>
          </p:spPr>
          <p:txBody>
            <a:bodyPr wrap="none" rtlCol="0">
              <a:spAutoFit/>
            </a:bodyPr>
            <a:lstStyle/>
            <a:p>
              <a:r>
                <a:rPr lang="en-US" sz="2000" dirty="0" smtClean="0"/>
                <a:t>Bank 1</a:t>
              </a:r>
              <a:endParaRPr lang="en-US" sz="2000" dirty="0"/>
            </a:p>
          </p:txBody>
        </p:sp>
        <p:cxnSp>
          <p:nvCxnSpPr>
            <p:cNvPr id="29" name="timeline"/>
            <p:cNvCxnSpPr/>
            <p:nvPr/>
          </p:nvCxnSpPr>
          <p:spPr>
            <a:xfrm>
              <a:off x="1428097" y="5819745"/>
              <a:ext cx="6203631"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57200" y="5619690"/>
              <a:ext cx="721967" cy="400110"/>
            </a:xfrm>
            <a:prstGeom prst="rect">
              <a:avLst/>
            </a:prstGeom>
            <a:noFill/>
          </p:spPr>
          <p:txBody>
            <a:bodyPr wrap="none" rtlCol="0">
              <a:spAutoFit/>
            </a:bodyPr>
            <a:lstStyle/>
            <a:p>
              <a:r>
                <a:rPr lang="en-US" sz="2000" dirty="0" smtClean="0"/>
                <a:t>Bank 0</a:t>
              </a:r>
              <a:endParaRPr lang="en-US" sz="2000" dirty="0"/>
            </a:p>
          </p:txBody>
        </p:sp>
        <p:sp>
          <p:nvSpPr>
            <p:cNvPr id="77" name="TextBox 76"/>
            <p:cNvSpPr txBox="1"/>
            <p:nvPr/>
          </p:nvSpPr>
          <p:spPr>
            <a:xfrm>
              <a:off x="381000" y="4415135"/>
              <a:ext cx="4800600" cy="461665"/>
            </a:xfrm>
            <a:prstGeom prst="rect">
              <a:avLst/>
            </a:prstGeom>
            <a:noFill/>
            <a:ln>
              <a:noFill/>
            </a:ln>
          </p:spPr>
          <p:txBody>
            <a:bodyPr wrap="square" rtlCol="0">
              <a:spAutoFit/>
            </a:bodyPr>
            <a:lstStyle/>
            <a:p>
              <a:pPr>
                <a:lnSpc>
                  <a:spcPct val="70000"/>
                </a:lnSpc>
              </a:pPr>
              <a:r>
                <a:rPr lang="en-US" sz="3200" b="1" dirty="0" smtClean="0">
                  <a:solidFill>
                    <a:srgbClr val="064FBA"/>
                  </a:solidFill>
                </a:rPr>
                <a:t>Our mechanism: DARP</a:t>
              </a:r>
              <a:endParaRPr lang="en-US" sz="3200" b="1" dirty="0">
                <a:solidFill>
                  <a:srgbClr val="064FBA"/>
                </a:solidFill>
              </a:endParaRPr>
            </a:p>
          </p:txBody>
        </p:sp>
      </p:grpSp>
      <p:sp>
        <p:nvSpPr>
          <p:cNvPr id="2" name="Title 1"/>
          <p:cNvSpPr>
            <a:spLocks noGrp="1"/>
          </p:cNvSpPr>
          <p:nvPr>
            <p:ph type="title"/>
          </p:nvPr>
        </p:nvSpPr>
        <p:spPr/>
        <p:txBody>
          <a:bodyPr>
            <a:noAutofit/>
          </a:bodyPr>
          <a:lstStyle/>
          <a:p>
            <a:r>
              <a:rPr lang="en-US" dirty="0" smtClean="0"/>
              <a:t>1) Out-of-Order Per-Bank </a:t>
            </a:r>
            <a:r>
              <a:rPr lang="en-US" dirty="0" smtClean="0"/>
              <a:t>Refresh (Kevin’s slide) </a:t>
            </a:r>
            <a:endParaRPr lang="en-US" dirty="0"/>
          </a:p>
        </p:txBody>
      </p:sp>
      <p:sp>
        <p:nvSpPr>
          <p:cNvPr id="4" name="Slide Number Placeholder 3"/>
          <p:cNvSpPr>
            <a:spLocks noGrp="1"/>
          </p:cNvSpPr>
          <p:nvPr>
            <p:ph type="sldNum" sz="quarter" idx="4294967295"/>
          </p:nvPr>
        </p:nvSpPr>
        <p:spPr>
          <a:xfrm>
            <a:off x="8737600" y="6356351"/>
            <a:ext cx="2844800" cy="365125"/>
          </a:xfrm>
          <a:prstGeom prst="rect">
            <a:avLst/>
          </a:prstGeom>
        </p:spPr>
        <p:txBody>
          <a:bodyPr/>
          <a:lstStyle/>
          <a:p>
            <a:fld id="{13F32364-6BA0-48AA-B029-3ED2192016FC}" type="slidenum">
              <a:rPr lang="en-US" smtClean="0"/>
              <a:pPr/>
              <a:t>47</a:t>
            </a:fld>
            <a:endParaRPr lang="en-US"/>
          </a:p>
        </p:txBody>
      </p:sp>
      <p:sp>
        <p:nvSpPr>
          <p:cNvPr id="31" name="Ref"/>
          <p:cNvSpPr/>
          <p:nvPr/>
        </p:nvSpPr>
        <p:spPr>
          <a:xfrm>
            <a:off x="2031999" y="5130878"/>
            <a:ext cx="1501132" cy="26517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Refresh</a:t>
            </a:r>
            <a:endParaRPr lang="en-US" sz="2000" b="1" dirty="0"/>
          </a:p>
        </p:txBody>
      </p:sp>
      <p:sp>
        <p:nvSpPr>
          <p:cNvPr id="32" name="r0"/>
          <p:cNvSpPr/>
          <p:nvPr/>
        </p:nvSpPr>
        <p:spPr>
          <a:xfrm>
            <a:off x="2032000" y="5615346"/>
            <a:ext cx="109728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Read</a:t>
            </a:r>
            <a:endParaRPr lang="en-US" sz="2000" b="1" dirty="0"/>
          </a:p>
        </p:txBody>
      </p:sp>
      <p:cxnSp>
        <p:nvCxnSpPr>
          <p:cNvPr id="47" name="timeline"/>
          <p:cNvCxnSpPr/>
          <p:nvPr/>
        </p:nvCxnSpPr>
        <p:spPr>
          <a:xfrm>
            <a:off x="1904130" y="3175838"/>
            <a:ext cx="8271508"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257985" y="2971800"/>
            <a:ext cx="1138954" cy="400110"/>
          </a:xfrm>
          <a:prstGeom prst="rect">
            <a:avLst/>
          </a:prstGeom>
          <a:noFill/>
        </p:spPr>
        <p:txBody>
          <a:bodyPr wrap="none" rtlCol="0">
            <a:spAutoFit/>
          </a:bodyPr>
          <a:lstStyle/>
          <a:p>
            <a:r>
              <a:rPr lang="en-US" sz="2000" dirty="0" smtClean="0"/>
              <a:t>Timeline</a:t>
            </a:r>
            <a:endParaRPr lang="en-US" sz="2000" dirty="0"/>
          </a:p>
        </p:txBody>
      </p:sp>
      <p:sp>
        <p:nvSpPr>
          <p:cNvPr id="49" name="TextBox 48"/>
          <p:cNvSpPr txBox="1"/>
          <p:nvPr/>
        </p:nvSpPr>
        <p:spPr>
          <a:xfrm>
            <a:off x="609601" y="2971800"/>
            <a:ext cx="962623" cy="400110"/>
          </a:xfrm>
          <a:prstGeom prst="rect">
            <a:avLst/>
          </a:prstGeom>
          <a:noFill/>
        </p:spPr>
        <p:txBody>
          <a:bodyPr wrap="none" rtlCol="0">
            <a:spAutoFit/>
          </a:bodyPr>
          <a:lstStyle/>
          <a:p>
            <a:r>
              <a:rPr lang="en-US" sz="2000" dirty="0" smtClean="0"/>
              <a:t>Bank 1</a:t>
            </a:r>
            <a:endParaRPr lang="en-US" sz="2000" dirty="0"/>
          </a:p>
        </p:txBody>
      </p:sp>
      <p:cxnSp>
        <p:nvCxnSpPr>
          <p:cNvPr id="50" name="timeline"/>
          <p:cNvCxnSpPr/>
          <p:nvPr/>
        </p:nvCxnSpPr>
        <p:spPr>
          <a:xfrm>
            <a:off x="1904130" y="3658833"/>
            <a:ext cx="8271508"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09601" y="3458778"/>
            <a:ext cx="962623" cy="400110"/>
          </a:xfrm>
          <a:prstGeom prst="rect">
            <a:avLst/>
          </a:prstGeom>
          <a:noFill/>
        </p:spPr>
        <p:txBody>
          <a:bodyPr wrap="none" rtlCol="0">
            <a:spAutoFit/>
          </a:bodyPr>
          <a:lstStyle/>
          <a:p>
            <a:r>
              <a:rPr lang="en-US" sz="2000" dirty="0" smtClean="0"/>
              <a:t>Bank 0</a:t>
            </a:r>
            <a:endParaRPr lang="en-US" sz="2000" dirty="0"/>
          </a:p>
        </p:txBody>
      </p:sp>
      <p:sp>
        <p:nvSpPr>
          <p:cNvPr id="52" name="Ref"/>
          <p:cNvSpPr/>
          <p:nvPr/>
        </p:nvSpPr>
        <p:spPr>
          <a:xfrm>
            <a:off x="2032001" y="3526245"/>
            <a:ext cx="1501132" cy="26517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Refresh</a:t>
            </a:r>
            <a:endParaRPr lang="en-US" sz="2000" b="1" dirty="0"/>
          </a:p>
        </p:txBody>
      </p:sp>
      <p:sp>
        <p:nvSpPr>
          <p:cNvPr id="53" name="r0"/>
          <p:cNvSpPr/>
          <p:nvPr/>
        </p:nvSpPr>
        <p:spPr>
          <a:xfrm>
            <a:off x="3670967" y="3526168"/>
            <a:ext cx="109728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Read</a:t>
            </a:r>
            <a:endParaRPr lang="en-US" sz="2000" b="1" dirty="0"/>
          </a:p>
        </p:txBody>
      </p:sp>
      <p:sp>
        <p:nvSpPr>
          <p:cNvPr id="55" name="Ref"/>
          <p:cNvSpPr/>
          <p:nvPr/>
        </p:nvSpPr>
        <p:spPr>
          <a:xfrm>
            <a:off x="6081903" y="3043250"/>
            <a:ext cx="1501132" cy="26517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Refresh</a:t>
            </a:r>
            <a:endParaRPr lang="en-US" sz="2000" b="1" dirty="0"/>
          </a:p>
        </p:txBody>
      </p:sp>
      <p:sp>
        <p:nvSpPr>
          <p:cNvPr id="56" name="r0"/>
          <p:cNvSpPr/>
          <p:nvPr/>
        </p:nvSpPr>
        <p:spPr>
          <a:xfrm>
            <a:off x="7720869" y="3043174"/>
            <a:ext cx="1097280" cy="265331"/>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Read</a:t>
            </a:r>
            <a:endParaRPr lang="en-US" sz="2000" b="1" dirty="0"/>
          </a:p>
        </p:txBody>
      </p:sp>
      <p:sp>
        <p:nvSpPr>
          <p:cNvPr id="58" name="TextBox 57"/>
          <p:cNvSpPr txBox="1"/>
          <p:nvPr/>
        </p:nvSpPr>
        <p:spPr>
          <a:xfrm>
            <a:off x="508000" y="1295401"/>
            <a:ext cx="6400800" cy="461665"/>
          </a:xfrm>
          <a:prstGeom prst="rect">
            <a:avLst/>
          </a:prstGeom>
          <a:noFill/>
          <a:ln>
            <a:noFill/>
          </a:ln>
        </p:spPr>
        <p:txBody>
          <a:bodyPr wrap="square" rtlCol="0">
            <a:spAutoFit/>
          </a:bodyPr>
          <a:lstStyle/>
          <a:p>
            <a:pPr>
              <a:lnSpc>
                <a:spcPct val="70000"/>
              </a:lnSpc>
            </a:pPr>
            <a:r>
              <a:rPr lang="en-US" sz="3200" b="1" dirty="0" smtClean="0">
                <a:solidFill>
                  <a:srgbClr val="FF0000"/>
                </a:solidFill>
              </a:rPr>
              <a:t>Baseline: Round robin</a:t>
            </a:r>
            <a:endParaRPr lang="en-US" sz="3200" b="1" dirty="0">
              <a:solidFill>
                <a:srgbClr val="FF0000"/>
              </a:solidFill>
            </a:endParaRPr>
          </a:p>
        </p:txBody>
      </p:sp>
      <p:sp>
        <p:nvSpPr>
          <p:cNvPr id="44" name="Ref"/>
          <p:cNvSpPr/>
          <p:nvPr/>
        </p:nvSpPr>
        <p:spPr>
          <a:xfrm>
            <a:off x="6075886" y="5613698"/>
            <a:ext cx="1501132" cy="26517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Refresh</a:t>
            </a:r>
            <a:endParaRPr lang="en-US" sz="2000" b="1" dirty="0"/>
          </a:p>
        </p:txBody>
      </p:sp>
      <p:sp>
        <p:nvSpPr>
          <p:cNvPr id="45" name="r0"/>
          <p:cNvSpPr/>
          <p:nvPr/>
        </p:nvSpPr>
        <p:spPr>
          <a:xfrm>
            <a:off x="6071616" y="5132351"/>
            <a:ext cx="1097280" cy="265331"/>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Read</a:t>
            </a:r>
            <a:endParaRPr lang="en-US" sz="2000" b="1" dirty="0"/>
          </a:p>
        </p:txBody>
      </p:sp>
      <p:grpSp>
        <p:nvGrpSpPr>
          <p:cNvPr id="70" name="Save cycles"/>
          <p:cNvGrpSpPr/>
          <p:nvPr/>
        </p:nvGrpSpPr>
        <p:grpSpPr>
          <a:xfrm>
            <a:off x="2770503" y="3505201"/>
            <a:ext cx="2237310" cy="2976265"/>
            <a:chOff x="4291381" y="3530412"/>
            <a:chExt cx="1677983" cy="1676300"/>
          </a:xfrm>
        </p:grpSpPr>
        <p:cxnSp>
          <p:nvCxnSpPr>
            <p:cNvPr id="71" name="Straight Connector 70"/>
            <p:cNvCxnSpPr/>
            <p:nvPr/>
          </p:nvCxnSpPr>
          <p:spPr>
            <a:xfrm>
              <a:off x="5794904" y="3530412"/>
              <a:ext cx="0" cy="1459197"/>
            </a:xfrm>
            <a:prstGeom prst="line">
              <a:avLst/>
            </a:prstGeom>
            <a:ln w="5715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575704" y="4732104"/>
              <a:ext cx="0" cy="257505"/>
            </a:xfrm>
            <a:prstGeom prst="line">
              <a:avLst/>
            </a:prstGeom>
            <a:ln w="5715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4575704" y="4946692"/>
              <a:ext cx="1240728" cy="0"/>
            </a:xfrm>
            <a:prstGeom prst="straightConnector1">
              <a:avLst/>
            </a:prstGeom>
            <a:ln w="57150" cmpd="sng">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291381" y="4946692"/>
              <a:ext cx="1677983" cy="260020"/>
            </a:xfrm>
            <a:prstGeom prst="rect">
              <a:avLst/>
            </a:prstGeom>
            <a:noFill/>
            <a:ln w="57150" cmpd="sng">
              <a:noFill/>
            </a:ln>
          </p:spPr>
          <p:txBody>
            <a:bodyPr wrap="none" rtlCol="0">
              <a:spAutoFit/>
            </a:bodyPr>
            <a:lstStyle/>
            <a:p>
              <a:r>
                <a:rPr lang="en-US" sz="2400" b="1" i="1" dirty="0" smtClean="0">
                  <a:solidFill>
                    <a:schemeClr val="accent3">
                      <a:lumMod val="75000"/>
                    </a:schemeClr>
                  </a:solidFill>
                </a:rPr>
                <a:t>Saved cycles</a:t>
              </a:r>
              <a:endParaRPr lang="en-US" sz="2400" b="1" i="1" dirty="0">
                <a:solidFill>
                  <a:schemeClr val="accent3">
                    <a:lumMod val="75000"/>
                  </a:schemeClr>
                </a:solidFill>
              </a:endParaRPr>
            </a:p>
          </p:txBody>
        </p:sp>
      </p:grpSp>
      <p:cxnSp>
        <p:nvCxnSpPr>
          <p:cNvPr id="57" name="Straight Connector 56"/>
          <p:cNvCxnSpPr/>
          <p:nvPr/>
        </p:nvCxnSpPr>
        <p:spPr>
          <a:xfrm>
            <a:off x="0" y="4267200"/>
            <a:ext cx="12192000" cy="0"/>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4775200" y="3733800"/>
            <a:ext cx="4597828" cy="523220"/>
            <a:chOff x="4274036" y="4876800"/>
            <a:chExt cx="3448371" cy="523220"/>
          </a:xfrm>
        </p:grpSpPr>
        <p:sp>
          <p:nvSpPr>
            <p:cNvPr id="69" name="TextBox 68"/>
            <p:cNvSpPr txBox="1"/>
            <p:nvPr/>
          </p:nvSpPr>
          <p:spPr>
            <a:xfrm>
              <a:off x="5042872" y="4876800"/>
              <a:ext cx="2679535" cy="523220"/>
            </a:xfrm>
            <a:prstGeom prst="rect">
              <a:avLst/>
            </a:prstGeom>
            <a:noFill/>
          </p:spPr>
          <p:txBody>
            <a:bodyPr wrap="none" rtlCol="0">
              <a:spAutoFit/>
            </a:bodyPr>
            <a:lstStyle/>
            <a:p>
              <a:r>
                <a:rPr lang="en-US" sz="2800" b="1" dirty="0" smtClean="0">
                  <a:solidFill>
                    <a:srgbClr val="FF0000"/>
                  </a:solidFill>
                </a:rPr>
                <a:t>Delayed by refresh</a:t>
              </a:r>
              <a:endParaRPr lang="en-US" sz="2800" b="1" dirty="0">
                <a:solidFill>
                  <a:srgbClr val="FF0000"/>
                </a:solidFill>
              </a:endParaRPr>
            </a:p>
          </p:txBody>
        </p:sp>
        <p:cxnSp>
          <p:nvCxnSpPr>
            <p:cNvPr id="75" name="Curved Connector 74"/>
            <p:cNvCxnSpPr/>
            <p:nvPr/>
          </p:nvCxnSpPr>
          <p:spPr>
            <a:xfrm rot="10800000">
              <a:off x="4274036" y="4876800"/>
              <a:ext cx="762000" cy="304800"/>
            </a:xfrm>
            <a:prstGeom prst="curvedConnector3">
              <a:avLst>
                <a:gd name="adj1" fmla="val 50000"/>
              </a:avLst>
            </a:prstGeom>
            <a:ln w="5715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6" name="Curved Connector 75"/>
          <p:cNvCxnSpPr/>
          <p:nvPr/>
        </p:nvCxnSpPr>
        <p:spPr>
          <a:xfrm rot="5400000" flipH="1" flipV="1">
            <a:off x="7150100" y="3314700"/>
            <a:ext cx="533400" cy="609600"/>
          </a:xfrm>
          <a:prstGeom prst="curvedConnector3">
            <a:avLst>
              <a:gd name="adj1" fmla="val 30866"/>
            </a:avLst>
          </a:prstGeom>
          <a:ln w="5715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8" name="Save cycles"/>
          <p:cNvGrpSpPr/>
          <p:nvPr/>
        </p:nvGrpSpPr>
        <p:grpSpPr>
          <a:xfrm>
            <a:off x="6400802" y="3175840"/>
            <a:ext cx="2467104" cy="2310562"/>
            <a:chOff x="3966104" y="3774084"/>
            <a:chExt cx="1850328" cy="1301361"/>
          </a:xfrm>
        </p:grpSpPr>
        <p:cxnSp>
          <p:nvCxnSpPr>
            <p:cNvPr id="79" name="Straight Connector 78"/>
            <p:cNvCxnSpPr>
              <a:stCxn id="56" idx="3"/>
            </p:cNvCxnSpPr>
            <p:nvPr/>
          </p:nvCxnSpPr>
          <p:spPr>
            <a:xfrm>
              <a:off x="5779116" y="3774084"/>
              <a:ext cx="12664" cy="1043855"/>
            </a:xfrm>
            <a:prstGeom prst="line">
              <a:avLst/>
            </a:prstGeom>
            <a:ln w="5715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5704" y="4732104"/>
              <a:ext cx="0" cy="343341"/>
            </a:xfrm>
            <a:prstGeom prst="line">
              <a:avLst/>
            </a:prstGeom>
            <a:ln w="5715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4575704" y="4775022"/>
              <a:ext cx="1240728" cy="0"/>
            </a:xfrm>
            <a:prstGeom prst="straightConnector1">
              <a:avLst/>
            </a:prstGeom>
            <a:ln w="57150" cmpd="sng">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966104" y="4442110"/>
              <a:ext cx="1677983" cy="260020"/>
            </a:xfrm>
            <a:prstGeom prst="rect">
              <a:avLst/>
            </a:prstGeom>
            <a:noFill/>
            <a:ln w="57150" cmpd="sng">
              <a:noFill/>
            </a:ln>
          </p:spPr>
          <p:txBody>
            <a:bodyPr wrap="none" rtlCol="0">
              <a:spAutoFit/>
            </a:bodyPr>
            <a:lstStyle/>
            <a:p>
              <a:r>
                <a:rPr lang="en-US" sz="2400" b="1" i="1" dirty="0" smtClean="0">
                  <a:solidFill>
                    <a:schemeClr val="accent3">
                      <a:lumMod val="75000"/>
                    </a:schemeClr>
                  </a:solidFill>
                </a:rPr>
                <a:t>Saved cycles</a:t>
              </a:r>
              <a:endParaRPr lang="en-US" sz="2400" b="1" i="1" dirty="0">
                <a:solidFill>
                  <a:schemeClr val="accent3">
                    <a:lumMod val="75000"/>
                  </a:schemeClr>
                </a:solidFill>
              </a:endParaRPr>
            </a:p>
          </p:txBody>
        </p:sp>
      </p:grpSp>
      <p:sp>
        <p:nvSpPr>
          <p:cNvPr id="38" name="TextBox 37"/>
          <p:cNvSpPr txBox="1"/>
          <p:nvPr/>
        </p:nvSpPr>
        <p:spPr>
          <a:xfrm>
            <a:off x="13781870" y="5903858"/>
            <a:ext cx="184666" cy="369332"/>
          </a:xfrm>
          <a:prstGeom prst="rect">
            <a:avLst/>
          </a:prstGeom>
          <a:noFill/>
        </p:spPr>
        <p:txBody>
          <a:bodyPr wrap="none" rtlCol="0">
            <a:spAutoFit/>
          </a:bodyPr>
          <a:lstStyle/>
          <a:p>
            <a:endParaRPr lang="en-US" dirty="0"/>
          </a:p>
        </p:txBody>
      </p:sp>
      <p:grpSp>
        <p:nvGrpSpPr>
          <p:cNvPr id="9" name="Group 8"/>
          <p:cNvGrpSpPr/>
          <p:nvPr/>
        </p:nvGrpSpPr>
        <p:grpSpPr>
          <a:xfrm>
            <a:off x="609600" y="1828800"/>
            <a:ext cx="3860800" cy="990600"/>
            <a:chOff x="457200" y="1828800"/>
            <a:chExt cx="2895600" cy="990600"/>
          </a:xfrm>
        </p:grpSpPr>
        <p:sp>
          <p:nvSpPr>
            <p:cNvPr id="6" name="Rectangle 5"/>
            <p:cNvSpPr/>
            <p:nvPr/>
          </p:nvSpPr>
          <p:spPr>
            <a:xfrm>
              <a:off x="2743200" y="2209800"/>
              <a:ext cx="228600" cy="609600"/>
            </a:xfrm>
            <a:prstGeom prst="rect">
              <a:avLst/>
            </a:prstGeom>
            <a:solidFill>
              <a:srgbClr val="404F2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t>Read</a:t>
              </a:r>
              <a:endParaRPr lang="en-US" dirty="0"/>
            </a:p>
          </p:txBody>
        </p:sp>
        <p:sp>
          <p:nvSpPr>
            <p:cNvPr id="46" name="Rectangle 45"/>
            <p:cNvSpPr/>
            <p:nvPr/>
          </p:nvSpPr>
          <p:spPr>
            <a:xfrm>
              <a:off x="2514600" y="2209800"/>
              <a:ext cx="2286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286000" y="2209800"/>
              <a:ext cx="2286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2057400" y="2209800"/>
              <a:ext cx="2286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1828800" y="2209800"/>
              <a:ext cx="2286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57200" y="1828800"/>
              <a:ext cx="2252717" cy="400110"/>
            </a:xfrm>
            <a:prstGeom prst="rect">
              <a:avLst/>
            </a:prstGeom>
            <a:noFill/>
          </p:spPr>
          <p:txBody>
            <a:bodyPr wrap="none" rtlCol="0">
              <a:spAutoFit/>
            </a:bodyPr>
            <a:lstStyle/>
            <a:p>
              <a:r>
                <a:rPr lang="en-US" sz="2000" i="1" dirty="0" smtClean="0"/>
                <a:t>Request queue (Bank 0)</a:t>
              </a:r>
              <a:endParaRPr lang="en-US" sz="2000" i="1" dirty="0"/>
            </a:p>
          </p:txBody>
        </p:sp>
        <p:cxnSp>
          <p:nvCxnSpPr>
            <p:cNvPr id="8" name="Straight Arrow Connector 7"/>
            <p:cNvCxnSpPr>
              <a:stCxn id="6" idx="3"/>
            </p:cNvCxnSpPr>
            <p:nvPr/>
          </p:nvCxnSpPr>
          <p:spPr>
            <a:xfrm>
              <a:off x="2971800" y="2514600"/>
              <a:ext cx="381000"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4978400" y="1828800"/>
            <a:ext cx="3860800" cy="990600"/>
            <a:chOff x="457200" y="1828800"/>
            <a:chExt cx="2895600" cy="990600"/>
          </a:xfrm>
        </p:grpSpPr>
        <p:sp>
          <p:nvSpPr>
            <p:cNvPr id="63" name="Rectangle 62"/>
            <p:cNvSpPr/>
            <p:nvPr/>
          </p:nvSpPr>
          <p:spPr>
            <a:xfrm>
              <a:off x="2743200" y="2209800"/>
              <a:ext cx="2286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2514600" y="2209800"/>
              <a:ext cx="2286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2286000" y="2209800"/>
              <a:ext cx="2286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2057400" y="2209800"/>
              <a:ext cx="2286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828800" y="2209800"/>
              <a:ext cx="2286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a:off x="457200" y="1828800"/>
              <a:ext cx="2252717" cy="400110"/>
            </a:xfrm>
            <a:prstGeom prst="rect">
              <a:avLst/>
            </a:prstGeom>
            <a:noFill/>
          </p:spPr>
          <p:txBody>
            <a:bodyPr wrap="none" rtlCol="0">
              <a:spAutoFit/>
            </a:bodyPr>
            <a:lstStyle/>
            <a:p>
              <a:r>
                <a:rPr lang="en-US" sz="2000" i="1" dirty="0" smtClean="0"/>
                <a:t>Request queue (Bank 1)</a:t>
              </a:r>
              <a:endParaRPr lang="en-US" sz="2000" i="1" dirty="0"/>
            </a:p>
          </p:txBody>
        </p:sp>
        <p:cxnSp>
          <p:nvCxnSpPr>
            <p:cNvPr id="83" name="Straight Arrow Connector 82"/>
            <p:cNvCxnSpPr/>
            <p:nvPr/>
          </p:nvCxnSpPr>
          <p:spPr>
            <a:xfrm>
              <a:off x="2971800" y="2514600"/>
              <a:ext cx="381000"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84" name="Rectangle 83"/>
          <p:cNvSpPr/>
          <p:nvPr/>
        </p:nvSpPr>
        <p:spPr>
          <a:xfrm>
            <a:off x="3657600" y="2209800"/>
            <a:ext cx="3048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8026400" y="2209800"/>
            <a:ext cx="304800" cy="609600"/>
          </a:xfrm>
          <a:prstGeom prst="rect">
            <a:avLst/>
          </a:prstGeom>
          <a:solidFill>
            <a:schemeClr val="bg1">
              <a:lumMod val="5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t>Read</a:t>
            </a:r>
            <a:endParaRPr lang="en-US" dirty="0"/>
          </a:p>
        </p:txBody>
      </p:sp>
      <p:sp>
        <p:nvSpPr>
          <p:cNvPr id="90" name="Rectangle 89"/>
          <p:cNvSpPr/>
          <p:nvPr/>
        </p:nvSpPr>
        <p:spPr>
          <a:xfrm>
            <a:off x="8026400" y="2209800"/>
            <a:ext cx="304800" cy="609600"/>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711200" y="1828800"/>
            <a:ext cx="9550400" cy="1066800"/>
          </a:xfrm>
          <a:prstGeom prst="rect">
            <a:avLst/>
          </a:prstGeom>
          <a:noFill/>
          <a:ln w="19050" cmpd="sng">
            <a:solidFill>
              <a:schemeClr val="bg1">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punch cover"/>
          <p:cNvGrpSpPr/>
          <p:nvPr/>
        </p:nvGrpSpPr>
        <p:grpSpPr>
          <a:xfrm>
            <a:off x="0" y="1295400"/>
            <a:ext cx="12192000" cy="5410201"/>
            <a:chOff x="0" y="1295399"/>
            <a:chExt cx="9144000" cy="5410201"/>
          </a:xfrm>
        </p:grpSpPr>
        <p:sp>
          <p:nvSpPr>
            <p:cNvPr id="87" name="punchline"/>
            <p:cNvSpPr/>
            <p:nvPr/>
          </p:nvSpPr>
          <p:spPr>
            <a:xfrm>
              <a:off x="0" y="1295399"/>
              <a:ext cx="9144000" cy="5410201"/>
            </a:xfrm>
            <a:prstGeom prst="roundRect">
              <a:avLst>
                <a:gd name="adj" fmla="val 0"/>
              </a:avLst>
            </a:prstGeom>
            <a:solidFill>
              <a:srgbClr val="FFFF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i="1" dirty="0">
                <a:solidFill>
                  <a:schemeClr val="bg1"/>
                </a:solidFill>
              </a:endParaRPr>
            </a:p>
          </p:txBody>
        </p:sp>
        <p:sp>
          <p:nvSpPr>
            <p:cNvPr id="86" name="punchline"/>
            <p:cNvSpPr/>
            <p:nvPr/>
          </p:nvSpPr>
          <p:spPr>
            <a:xfrm>
              <a:off x="533401" y="3733800"/>
              <a:ext cx="8000999" cy="1195889"/>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schemeClr val="bg1"/>
                  </a:solidFill>
                </a:rPr>
                <a:t>Reduces refresh penalty on demand requests by refreshing idle banks first in a flexible order</a:t>
              </a:r>
              <a:endParaRPr lang="en-US" sz="3200" i="1" dirty="0">
                <a:solidFill>
                  <a:schemeClr val="bg1"/>
                </a:solidFill>
              </a:endParaRPr>
            </a:p>
          </p:txBody>
        </p:sp>
      </p:grpSp>
    </p:spTree>
    <p:extLst>
      <p:ext uri="{BB962C8B-B14F-4D97-AF65-F5344CB8AC3E}">
        <p14:creationId xmlns:p14="http://schemas.microsoft.com/office/powerpoint/2010/main" val="33140538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entr" presetSubtype="0" fill="hold" grpId="0" nodeType="withEffect">
                                  <p:stCondLst>
                                    <p:cond delay="150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300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300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nodeType="withEffect">
                                  <p:stCondLst>
                                    <p:cond delay="300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52" grpId="0" animBg="1"/>
      <p:bldP spid="53" grpId="0" animBg="1"/>
      <p:bldP spid="55" grpId="0" animBg="1"/>
      <p:bldP spid="56" grpId="0" animBg="1"/>
      <p:bldP spid="44" grpId="0" animBg="1"/>
      <p:bldP spid="45" grpId="0" animBg="1"/>
      <p:bldP spid="84" grpId="0" animBg="1"/>
      <p:bldP spid="89" grpId="0" animBg="1"/>
      <p:bldP spid="9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dirty="0"/>
              <a:t>)</a:t>
            </a:r>
            <a:r>
              <a:rPr lang="en-US" dirty="0" smtClean="0"/>
              <a:t> Write-Refresh </a:t>
            </a:r>
            <a:r>
              <a:rPr lang="en-US" dirty="0" smtClean="0"/>
              <a:t>Parallelization (Kevin’s slide)</a:t>
            </a:r>
            <a:endParaRPr lang="en-US" dirty="0"/>
          </a:p>
        </p:txBody>
      </p:sp>
      <p:sp>
        <p:nvSpPr>
          <p:cNvPr id="3" name="Content Placeholder 2"/>
          <p:cNvSpPr>
            <a:spLocks noGrp="1"/>
          </p:cNvSpPr>
          <p:nvPr>
            <p:ph idx="1"/>
          </p:nvPr>
        </p:nvSpPr>
        <p:spPr/>
        <p:txBody>
          <a:bodyPr/>
          <a:lstStyle/>
          <a:p>
            <a:r>
              <a:rPr lang="en-US" dirty="0" smtClean="0"/>
              <a:t>Proactively schedules refreshes when banks are serving </a:t>
            </a:r>
            <a:r>
              <a:rPr lang="en-US" b="1" dirty="0" smtClean="0"/>
              <a:t>write batches</a:t>
            </a:r>
            <a:endParaRPr lang="en-US" b="1" dirty="0"/>
          </a:p>
        </p:txBody>
      </p:sp>
      <p:sp>
        <p:nvSpPr>
          <p:cNvPr id="4" name="Slide Number Placeholder 3"/>
          <p:cNvSpPr>
            <a:spLocks noGrp="1"/>
          </p:cNvSpPr>
          <p:nvPr>
            <p:ph type="sldNum" sz="quarter" idx="4294967295"/>
          </p:nvPr>
        </p:nvSpPr>
        <p:spPr>
          <a:xfrm>
            <a:off x="8737600" y="6356351"/>
            <a:ext cx="2844800" cy="365125"/>
          </a:xfrm>
          <a:prstGeom prst="rect">
            <a:avLst/>
          </a:prstGeom>
        </p:spPr>
        <p:txBody>
          <a:bodyPr/>
          <a:lstStyle/>
          <a:p>
            <a:fld id="{13F32364-6BA0-48AA-B029-3ED2192016FC}" type="slidenum">
              <a:rPr lang="en-US" smtClean="0"/>
              <a:pPr/>
              <a:t>48</a:t>
            </a:fld>
            <a:endParaRPr lang="en-US"/>
          </a:p>
        </p:txBody>
      </p:sp>
      <p:grpSp>
        <p:nvGrpSpPr>
          <p:cNvPr id="78" name="baseline timelines"/>
          <p:cNvGrpSpPr/>
          <p:nvPr/>
        </p:nvGrpSpPr>
        <p:grpSpPr>
          <a:xfrm>
            <a:off x="0" y="2209800"/>
            <a:ext cx="12192000" cy="2047220"/>
            <a:chOff x="0" y="2209800"/>
            <a:chExt cx="9144000" cy="2047220"/>
          </a:xfrm>
        </p:grpSpPr>
        <p:cxnSp>
          <p:nvCxnSpPr>
            <p:cNvPr id="6" name="timeline"/>
            <p:cNvCxnSpPr/>
            <p:nvPr/>
          </p:nvCxnSpPr>
          <p:spPr>
            <a:xfrm>
              <a:off x="1295162" y="3165395"/>
              <a:ext cx="6477238"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15427" y="2952110"/>
              <a:ext cx="854216" cy="400110"/>
            </a:xfrm>
            <a:prstGeom prst="rect">
              <a:avLst/>
            </a:prstGeom>
            <a:noFill/>
          </p:spPr>
          <p:txBody>
            <a:bodyPr wrap="none" rtlCol="0">
              <a:spAutoFit/>
            </a:bodyPr>
            <a:lstStyle/>
            <a:p>
              <a:r>
                <a:rPr lang="en-US" sz="2000" dirty="0" smtClean="0"/>
                <a:t>Timeline</a:t>
              </a:r>
              <a:endParaRPr lang="en-US" sz="2000" dirty="0"/>
            </a:p>
          </p:txBody>
        </p:sp>
        <p:sp>
          <p:nvSpPr>
            <p:cNvPr id="8" name="TextBox 7"/>
            <p:cNvSpPr txBox="1"/>
            <p:nvPr/>
          </p:nvSpPr>
          <p:spPr>
            <a:xfrm>
              <a:off x="332419" y="2955817"/>
              <a:ext cx="721967" cy="400110"/>
            </a:xfrm>
            <a:prstGeom prst="rect">
              <a:avLst/>
            </a:prstGeom>
            <a:noFill/>
          </p:spPr>
          <p:txBody>
            <a:bodyPr wrap="none" rtlCol="0">
              <a:spAutoFit/>
            </a:bodyPr>
            <a:lstStyle/>
            <a:p>
              <a:r>
                <a:rPr lang="en-US" sz="2000" dirty="0" smtClean="0"/>
                <a:t>Bank 1</a:t>
              </a:r>
              <a:endParaRPr lang="en-US" sz="2000" dirty="0"/>
            </a:p>
          </p:txBody>
        </p:sp>
        <p:cxnSp>
          <p:nvCxnSpPr>
            <p:cNvPr id="9" name="timeline"/>
            <p:cNvCxnSpPr/>
            <p:nvPr/>
          </p:nvCxnSpPr>
          <p:spPr>
            <a:xfrm>
              <a:off x="1295400" y="3642850"/>
              <a:ext cx="647700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2419" y="3442795"/>
              <a:ext cx="721967" cy="400110"/>
            </a:xfrm>
            <a:prstGeom prst="rect">
              <a:avLst/>
            </a:prstGeom>
            <a:noFill/>
          </p:spPr>
          <p:txBody>
            <a:bodyPr wrap="none" rtlCol="0">
              <a:spAutoFit/>
            </a:bodyPr>
            <a:lstStyle/>
            <a:p>
              <a:r>
                <a:rPr lang="en-US" sz="2000" dirty="0" smtClean="0"/>
                <a:t>Bank 0</a:t>
              </a:r>
              <a:endParaRPr lang="en-US" sz="2000" dirty="0"/>
            </a:p>
          </p:txBody>
        </p:sp>
        <p:grpSp>
          <p:nvGrpSpPr>
            <p:cNvPr id="14" name="turnaround"/>
            <p:cNvGrpSpPr/>
            <p:nvPr/>
          </p:nvGrpSpPr>
          <p:grpSpPr>
            <a:xfrm>
              <a:off x="2951582" y="2514600"/>
              <a:ext cx="1375805" cy="1236438"/>
              <a:chOff x="4775619" y="1386029"/>
              <a:chExt cx="1375805" cy="1236438"/>
            </a:xfrm>
          </p:grpSpPr>
          <p:sp>
            <p:nvSpPr>
              <p:cNvPr id="17" name="Rounded Rectangle 16"/>
              <p:cNvSpPr/>
              <p:nvPr/>
            </p:nvSpPr>
            <p:spPr>
              <a:xfrm>
                <a:off x="5538499" y="1874141"/>
                <a:ext cx="251913" cy="748326"/>
              </a:xfrm>
              <a:prstGeom prst="roundRect">
                <a:avLst/>
              </a:prstGeom>
              <a:solidFill>
                <a:schemeClr val="bg1">
                  <a:lumMod val="7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8" name="TextBox 17"/>
              <p:cNvSpPr txBox="1"/>
              <p:nvPr/>
            </p:nvSpPr>
            <p:spPr>
              <a:xfrm>
                <a:off x="4775619" y="1386029"/>
                <a:ext cx="1375805" cy="461665"/>
              </a:xfrm>
              <a:prstGeom prst="rect">
                <a:avLst/>
              </a:prstGeom>
              <a:noFill/>
            </p:spPr>
            <p:txBody>
              <a:bodyPr wrap="none" rtlCol="0">
                <a:spAutoFit/>
              </a:bodyPr>
              <a:lstStyle/>
              <a:p>
                <a:r>
                  <a:rPr lang="en-US" sz="2400" i="1" dirty="0" smtClean="0">
                    <a:solidFill>
                      <a:schemeClr val="bg1">
                        <a:lumMod val="50000"/>
                      </a:schemeClr>
                    </a:solidFill>
                  </a:rPr>
                  <a:t>Turnaround</a:t>
                </a:r>
                <a:endParaRPr lang="en-US" sz="2400" i="1" dirty="0">
                  <a:solidFill>
                    <a:schemeClr val="bg1">
                      <a:lumMod val="50000"/>
                    </a:schemeClr>
                  </a:solidFill>
                </a:endParaRPr>
              </a:p>
            </p:txBody>
          </p:sp>
        </p:grpSp>
        <p:cxnSp>
          <p:nvCxnSpPr>
            <p:cNvPr id="19" name="Straight Connector 18"/>
            <p:cNvCxnSpPr/>
            <p:nvPr/>
          </p:nvCxnSpPr>
          <p:spPr>
            <a:xfrm>
              <a:off x="0" y="4191000"/>
              <a:ext cx="9144000" cy="0"/>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f"/>
            <p:cNvSpPr/>
            <p:nvPr/>
          </p:nvSpPr>
          <p:spPr>
            <a:xfrm>
              <a:off x="1446844" y="3510262"/>
              <a:ext cx="1125849" cy="26517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Refresh</a:t>
              </a:r>
              <a:endParaRPr lang="en-US" sz="2000" b="1" dirty="0"/>
            </a:p>
          </p:txBody>
        </p:sp>
        <p:sp>
          <p:nvSpPr>
            <p:cNvPr id="21" name="r0"/>
            <p:cNvSpPr/>
            <p:nvPr/>
          </p:nvSpPr>
          <p:spPr>
            <a:xfrm>
              <a:off x="1691640" y="3032652"/>
              <a:ext cx="822960" cy="265331"/>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Read</a:t>
              </a:r>
              <a:endParaRPr lang="en-US" sz="2000" b="1" dirty="0"/>
            </a:p>
          </p:txBody>
        </p:sp>
        <p:sp>
          <p:nvSpPr>
            <p:cNvPr id="29" name="r0"/>
            <p:cNvSpPr/>
            <p:nvPr/>
          </p:nvSpPr>
          <p:spPr>
            <a:xfrm>
              <a:off x="2695569" y="3510185"/>
              <a:ext cx="82296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Read</a:t>
              </a:r>
              <a:endParaRPr lang="en-US" sz="2000" b="1" dirty="0"/>
            </a:p>
          </p:txBody>
        </p:sp>
        <p:sp>
          <p:nvSpPr>
            <p:cNvPr id="30" name="TextBox 29"/>
            <p:cNvSpPr txBox="1"/>
            <p:nvPr/>
          </p:nvSpPr>
          <p:spPr>
            <a:xfrm>
              <a:off x="304800" y="2209800"/>
              <a:ext cx="4800600" cy="461665"/>
            </a:xfrm>
            <a:prstGeom prst="rect">
              <a:avLst/>
            </a:prstGeom>
            <a:noFill/>
            <a:ln>
              <a:noFill/>
            </a:ln>
          </p:spPr>
          <p:txBody>
            <a:bodyPr wrap="square" rtlCol="0">
              <a:spAutoFit/>
            </a:bodyPr>
            <a:lstStyle/>
            <a:p>
              <a:pPr>
                <a:lnSpc>
                  <a:spcPct val="70000"/>
                </a:lnSpc>
              </a:pPr>
              <a:r>
                <a:rPr lang="en-US" sz="3200" b="1" dirty="0" smtClean="0">
                  <a:solidFill>
                    <a:srgbClr val="FF0000"/>
                  </a:solidFill>
                </a:rPr>
                <a:t>Baseline</a:t>
              </a:r>
              <a:endParaRPr lang="en-US" sz="3200" b="1" dirty="0">
                <a:solidFill>
                  <a:srgbClr val="FF0000"/>
                </a:solidFill>
              </a:endParaRPr>
            </a:p>
          </p:txBody>
        </p:sp>
        <p:grpSp>
          <p:nvGrpSpPr>
            <p:cNvPr id="32" name="Group 31"/>
            <p:cNvGrpSpPr/>
            <p:nvPr/>
          </p:nvGrpSpPr>
          <p:grpSpPr>
            <a:xfrm>
              <a:off x="3107049" y="3733800"/>
              <a:ext cx="2879946" cy="523220"/>
              <a:chOff x="3799685" y="4876800"/>
              <a:chExt cx="2879946" cy="523220"/>
            </a:xfrm>
          </p:grpSpPr>
          <p:sp>
            <p:nvSpPr>
              <p:cNvPr id="34" name="TextBox 33"/>
              <p:cNvSpPr txBox="1"/>
              <p:nvPr/>
            </p:nvSpPr>
            <p:spPr>
              <a:xfrm>
                <a:off x="4000096" y="4876800"/>
                <a:ext cx="2679535" cy="523220"/>
              </a:xfrm>
              <a:prstGeom prst="rect">
                <a:avLst/>
              </a:prstGeom>
              <a:noFill/>
            </p:spPr>
            <p:txBody>
              <a:bodyPr wrap="none" rtlCol="0">
                <a:spAutoFit/>
              </a:bodyPr>
              <a:lstStyle/>
              <a:p>
                <a:r>
                  <a:rPr lang="en-US" sz="2800" b="1" dirty="0" smtClean="0">
                    <a:solidFill>
                      <a:srgbClr val="FF0000"/>
                    </a:solidFill>
                  </a:rPr>
                  <a:t>Delayed by refresh</a:t>
                </a:r>
                <a:endParaRPr lang="en-US" sz="2800" b="1" dirty="0">
                  <a:solidFill>
                    <a:srgbClr val="FF0000"/>
                  </a:solidFill>
                </a:endParaRPr>
              </a:p>
            </p:txBody>
          </p:sp>
          <p:cxnSp>
            <p:nvCxnSpPr>
              <p:cNvPr id="35" name="Curved Connector 34"/>
              <p:cNvCxnSpPr>
                <a:endCxn id="29" idx="2"/>
              </p:cNvCxnSpPr>
              <p:nvPr/>
            </p:nvCxnSpPr>
            <p:spPr>
              <a:xfrm rot="16200000" flipV="1">
                <a:off x="3783417" y="4934784"/>
                <a:ext cx="263610" cy="231073"/>
              </a:xfrm>
              <a:prstGeom prst="curvedConnector3">
                <a:avLst>
                  <a:gd name="adj1" fmla="val -20850"/>
                </a:avLst>
              </a:prstGeom>
              <a:ln w="5715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r0"/>
            <p:cNvSpPr/>
            <p:nvPr/>
          </p:nvSpPr>
          <p:spPr>
            <a:xfrm>
              <a:off x="4136280" y="3032706"/>
              <a:ext cx="822960" cy="265331"/>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Write</a:t>
              </a:r>
              <a:endParaRPr lang="en-US" sz="2000" b="1" dirty="0"/>
            </a:p>
          </p:txBody>
        </p:sp>
        <p:sp>
          <p:nvSpPr>
            <p:cNvPr id="58" name="r0"/>
            <p:cNvSpPr/>
            <p:nvPr/>
          </p:nvSpPr>
          <p:spPr>
            <a:xfrm>
              <a:off x="5009460" y="3032706"/>
              <a:ext cx="822960" cy="265331"/>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Write</a:t>
              </a:r>
              <a:endParaRPr lang="en-US" sz="2000" b="1" dirty="0"/>
            </a:p>
          </p:txBody>
        </p:sp>
        <p:sp>
          <p:nvSpPr>
            <p:cNvPr id="59" name="r0"/>
            <p:cNvSpPr/>
            <p:nvPr/>
          </p:nvSpPr>
          <p:spPr>
            <a:xfrm>
              <a:off x="5882640" y="3032706"/>
              <a:ext cx="822960" cy="265331"/>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Write</a:t>
              </a:r>
              <a:endParaRPr lang="en-US" sz="2000" b="1" dirty="0"/>
            </a:p>
          </p:txBody>
        </p:sp>
      </p:grpSp>
      <p:grpSp>
        <p:nvGrpSpPr>
          <p:cNvPr id="88" name="wrp timelines"/>
          <p:cNvGrpSpPr/>
          <p:nvPr/>
        </p:nvGrpSpPr>
        <p:grpSpPr>
          <a:xfrm>
            <a:off x="406400" y="4267201"/>
            <a:ext cx="11019791" cy="1680865"/>
            <a:chOff x="304800" y="4415135"/>
            <a:chExt cx="8264843" cy="1680865"/>
          </a:xfrm>
        </p:grpSpPr>
        <p:grpSp>
          <p:nvGrpSpPr>
            <p:cNvPr id="80" name="wrp timelines"/>
            <p:cNvGrpSpPr/>
            <p:nvPr/>
          </p:nvGrpSpPr>
          <p:grpSpPr>
            <a:xfrm>
              <a:off x="304800" y="4415135"/>
              <a:ext cx="8264843" cy="1680865"/>
              <a:chOff x="304800" y="4415135"/>
              <a:chExt cx="8264843" cy="1680865"/>
            </a:xfrm>
          </p:grpSpPr>
          <p:sp>
            <p:nvSpPr>
              <p:cNvPr id="40" name="TextBox 39"/>
              <p:cNvSpPr txBox="1"/>
              <p:nvPr/>
            </p:nvSpPr>
            <p:spPr>
              <a:xfrm>
                <a:off x="304800" y="4415135"/>
                <a:ext cx="5257800" cy="459741"/>
              </a:xfrm>
              <a:prstGeom prst="rect">
                <a:avLst/>
              </a:prstGeom>
              <a:noFill/>
              <a:ln>
                <a:noFill/>
              </a:ln>
            </p:spPr>
            <p:txBody>
              <a:bodyPr wrap="square" rtlCol="0">
                <a:spAutoFit/>
              </a:bodyPr>
              <a:lstStyle/>
              <a:p>
                <a:pPr>
                  <a:lnSpc>
                    <a:spcPct val="70000"/>
                  </a:lnSpc>
                </a:pPr>
                <a:r>
                  <a:rPr lang="en-US" sz="3200" b="1" dirty="0" smtClean="0">
                    <a:solidFill>
                      <a:srgbClr val="064FBA"/>
                    </a:solidFill>
                  </a:rPr>
                  <a:t>Write-refresh parallelization</a:t>
                </a:r>
                <a:endParaRPr lang="en-US" sz="3200" b="1" dirty="0">
                  <a:solidFill>
                    <a:srgbClr val="064FBA"/>
                  </a:solidFill>
                </a:endParaRPr>
              </a:p>
            </p:txBody>
          </p:sp>
          <p:cxnSp>
            <p:nvCxnSpPr>
              <p:cNvPr id="60" name="timeline"/>
              <p:cNvCxnSpPr/>
              <p:nvPr/>
            </p:nvCxnSpPr>
            <p:spPr>
              <a:xfrm>
                <a:off x="1295162" y="5418490"/>
                <a:ext cx="6477238"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715427" y="5205205"/>
                <a:ext cx="854216" cy="400110"/>
              </a:xfrm>
              <a:prstGeom prst="rect">
                <a:avLst/>
              </a:prstGeom>
              <a:noFill/>
            </p:spPr>
            <p:txBody>
              <a:bodyPr wrap="none" rtlCol="0">
                <a:spAutoFit/>
              </a:bodyPr>
              <a:lstStyle/>
              <a:p>
                <a:r>
                  <a:rPr lang="en-US" sz="2000" dirty="0" smtClean="0"/>
                  <a:t>Timeline</a:t>
                </a:r>
                <a:endParaRPr lang="en-US" sz="2000" dirty="0"/>
              </a:p>
            </p:txBody>
          </p:sp>
          <p:sp>
            <p:nvSpPr>
              <p:cNvPr id="62" name="TextBox 61"/>
              <p:cNvSpPr txBox="1"/>
              <p:nvPr/>
            </p:nvSpPr>
            <p:spPr>
              <a:xfrm>
                <a:off x="332419" y="5208912"/>
                <a:ext cx="721967" cy="400110"/>
              </a:xfrm>
              <a:prstGeom prst="rect">
                <a:avLst/>
              </a:prstGeom>
              <a:noFill/>
            </p:spPr>
            <p:txBody>
              <a:bodyPr wrap="none" rtlCol="0">
                <a:spAutoFit/>
              </a:bodyPr>
              <a:lstStyle/>
              <a:p>
                <a:r>
                  <a:rPr lang="en-US" sz="2000" dirty="0" smtClean="0"/>
                  <a:t>Bank 1</a:t>
                </a:r>
                <a:endParaRPr lang="en-US" sz="2000" dirty="0"/>
              </a:p>
            </p:txBody>
          </p:sp>
          <p:cxnSp>
            <p:nvCxnSpPr>
              <p:cNvPr id="63" name="timeline"/>
              <p:cNvCxnSpPr/>
              <p:nvPr/>
            </p:nvCxnSpPr>
            <p:spPr>
              <a:xfrm>
                <a:off x="1295400" y="5895945"/>
                <a:ext cx="647700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32419" y="5695890"/>
                <a:ext cx="721967" cy="400110"/>
              </a:xfrm>
              <a:prstGeom prst="rect">
                <a:avLst/>
              </a:prstGeom>
              <a:noFill/>
            </p:spPr>
            <p:txBody>
              <a:bodyPr wrap="none" rtlCol="0">
                <a:spAutoFit/>
              </a:bodyPr>
              <a:lstStyle/>
              <a:p>
                <a:r>
                  <a:rPr lang="en-US" sz="2000" dirty="0" smtClean="0"/>
                  <a:t>Bank 0</a:t>
                </a:r>
                <a:endParaRPr lang="en-US" sz="2000" dirty="0"/>
              </a:p>
            </p:txBody>
          </p:sp>
          <p:sp>
            <p:nvSpPr>
              <p:cNvPr id="70" name="r0"/>
              <p:cNvSpPr/>
              <p:nvPr/>
            </p:nvSpPr>
            <p:spPr>
              <a:xfrm>
                <a:off x="1691640" y="5285747"/>
                <a:ext cx="822960" cy="265331"/>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Read</a:t>
                </a:r>
                <a:endParaRPr lang="en-US" sz="2000" b="1" dirty="0"/>
              </a:p>
            </p:txBody>
          </p:sp>
        </p:grpSp>
        <p:grpSp>
          <p:nvGrpSpPr>
            <p:cNvPr id="65" name="turnaround"/>
            <p:cNvGrpSpPr/>
            <p:nvPr/>
          </p:nvGrpSpPr>
          <p:grpSpPr>
            <a:xfrm>
              <a:off x="2951582" y="4767695"/>
              <a:ext cx="1375805" cy="1236438"/>
              <a:chOff x="4775619" y="1386029"/>
              <a:chExt cx="1375805" cy="1236438"/>
            </a:xfrm>
          </p:grpSpPr>
          <p:sp>
            <p:nvSpPr>
              <p:cNvPr id="66" name="Rounded Rectangle 65"/>
              <p:cNvSpPr/>
              <p:nvPr/>
            </p:nvSpPr>
            <p:spPr>
              <a:xfrm>
                <a:off x="5538499" y="1874141"/>
                <a:ext cx="251913" cy="748326"/>
              </a:xfrm>
              <a:prstGeom prst="roundRect">
                <a:avLst/>
              </a:prstGeom>
              <a:solidFill>
                <a:schemeClr val="bg1">
                  <a:lumMod val="7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7" name="TextBox 66"/>
              <p:cNvSpPr txBox="1"/>
              <p:nvPr/>
            </p:nvSpPr>
            <p:spPr>
              <a:xfrm>
                <a:off x="4775619" y="1386029"/>
                <a:ext cx="1375805" cy="461665"/>
              </a:xfrm>
              <a:prstGeom prst="rect">
                <a:avLst/>
              </a:prstGeom>
              <a:noFill/>
            </p:spPr>
            <p:txBody>
              <a:bodyPr wrap="none" rtlCol="0">
                <a:spAutoFit/>
              </a:bodyPr>
              <a:lstStyle/>
              <a:p>
                <a:r>
                  <a:rPr lang="en-US" sz="2400" i="1" dirty="0" smtClean="0">
                    <a:solidFill>
                      <a:schemeClr val="bg1">
                        <a:lumMod val="50000"/>
                      </a:schemeClr>
                    </a:solidFill>
                  </a:rPr>
                  <a:t>Turnaround</a:t>
                </a:r>
                <a:endParaRPr lang="en-US" sz="2400" i="1" dirty="0">
                  <a:solidFill>
                    <a:schemeClr val="bg1">
                      <a:lumMod val="50000"/>
                    </a:schemeClr>
                  </a:solidFill>
                </a:endParaRPr>
              </a:p>
            </p:txBody>
          </p:sp>
        </p:grpSp>
      </p:grpSp>
      <p:sp>
        <p:nvSpPr>
          <p:cNvPr id="72" name="r0"/>
          <p:cNvSpPr/>
          <p:nvPr/>
        </p:nvSpPr>
        <p:spPr>
          <a:xfrm>
            <a:off x="2641600" y="5615346"/>
            <a:ext cx="109728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Read</a:t>
            </a:r>
            <a:endParaRPr lang="en-US" sz="2000" b="1" dirty="0"/>
          </a:p>
        </p:txBody>
      </p:sp>
      <p:grpSp>
        <p:nvGrpSpPr>
          <p:cNvPr id="77" name="Group 76"/>
          <p:cNvGrpSpPr/>
          <p:nvPr/>
        </p:nvGrpSpPr>
        <p:grpSpPr>
          <a:xfrm>
            <a:off x="5515040" y="5137867"/>
            <a:ext cx="3425760" cy="265331"/>
            <a:chOff x="4897154" y="5285801"/>
            <a:chExt cx="2569320" cy="265331"/>
          </a:xfrm>
        </p:grpSpPr>
        <p:sp>
          <p:nvSpPr>
            <p:cNvPr id="73" name="r0"/>
            <p:cNvSpPr/>
            <p:nvPr/>
          </p:nvSpPr>
          <p:spPr>
            <a:xfrm>
              <a:off x="4897154" y="5285801"/>
              <a:ext cx="822960" cy="265331"/>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Write</a:t>
              </a:r>
              <a:endParaRPr lang="en-US" sz="2000" b="1" dirty="0"/>
            </a:p>
          </p:txBody>
        </p:sp>
        <p:sp>
          <p:nvSpPr>
            <p:cNvPr id="74" name="r0"/>
            <p:cNvSpPr/>
            <p:nvPr/>
          </p:nvSpPr>
          <p:spPr>
            <a:xfrm>
              <a:off x="5770334" y="5285801"/>
              <a:ext cx="822960" cy="265331"/>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Write</a:t>
              </a:r>
              <a:endParaRPr lang="en-US" sz="2000" b="1" dirty="0"/>
            </a:p>
          </p:txBody>
        </p:sp>
        <p:sp>
          <p:nvSpPr>
            <p:cNvPr id="75" name="r0"/>
            <p:cNvSpPr/>
            <p:nvPr/>
          </p:nvSpPr>
          <p:spPr>
            <a:xfrm>
              <a:off x="6643514" y="5285801"/>
              <a:ext cx="822960" cy="265331"/>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Write</a:t>
              </a:r>
              <a:endParaRPr lang="en-US" sz="2000" b="1" dirty="0"/>
            </a:p>
          </p:txBody>
        </p:sp>
      </p:grpSp>
      <p:grpSp>
        <p:nvGrpSpPr>
          <p:cNvPr id="82" name="Group 81"/>
          <p:cNvGrpSpPr/>
          <p:nvPr/>
        </p:nvGrpSpPr>
        <p:grpSpPr>
          <a:xfrm>
            <a:off x="1904049" y="5615423"/>
            <a:ext cx="3707890" cy="779663"/>
            <a:chOff x="1428036" y="5763357"/>
            <a:chExt cx="2780918" cy="779663"/>
          </a:xfrm>
        </p:grpSpPr>
        <p:sp>
          <p:nvSpPr>
            <p:cNvPr id="69" name="Ref"/>
            <p:cNvSpPr/>
            <p:nvPr/>
          </p:nvSpPr>
          <p:spPr>
            <a:xfrm>
              <a:off x="1446844" y="5763357"/>
              <a:ext cx="1125849" cy="26517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Refresh</a:t>
              </a:r>
              <a:endParaRPr lang="en-US" sz="2000" b="1" dirty="0"/>
            </a:p>
          </p:txBody>
        </p:sp>
        <p:sp>
          <p:nvSpPr>
            <p:cNvPr id="81" name="TextBox 80"/>
            <p:cNvSpPr txBox="1"/>
            <p:nvPr/>
          </p:nvSpPr>
          <p:spPr>
            <a:xfrm>
              <a:off x="1428036" y="6019800"/>
              <a:ext cx="2780918" cy="523220"/>
            </a:xfrm>
            <a:prstGeom prst="rect">
              <a:avLst/>
            </a:prstGeom>
            <a:noFill/>
          </p:spPr>
          <p:txBody>
            <a:bodyPr wrap="none" rtlCol="0">
              <a:spAutoFit/>
            </a:bodyPr>
            <a:lstStyle/>
            <a:p>
              <a:r>
                <a:rPr lang="en-US" sz="2800" b="1" dirty="0" smtClean="0">
                  <a:solidFill>
                    <a:srgbClr val="064FBA"/>
                  </a:solidFill>
                </a:rPr>
                <a:t>1. Postpone refresh</a:t>
              </a:r>
              <a:endParaRPr lang="en-US" sz="2800" b="1" dirty="0">
                <a:solidFill>
                  <a:srgbClr val="064FBA"/>
                </a:solidFill>
              </a:endParaRPr>
            </a:p>
          </p:txBody>
        </p:sp>
      </p:grpSp>
      <p:sp>
        <p:nvSpPr>
          <p:cNvPr id="83" name="Ref"/>
          <p:cNvSpPr/>
          <p:nvPr/>
        </p:nvSpPr>
        <p:spPr>
          <a:xfrm>
            <a:off x="5001269" y="5615422"/>
            <a:ext cx="1501132" cy="26517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Refresh</a:t>
            </a:r>
            <a:endParaRPr lang="en-US" sz="2000" b="1" dirty="0"/>
          </a:p>
        </p:txBody>
      </p:sp>
      <p:sp>
        <p:nvSpPr>
          <p:cNvPr id="86" name="TextBox 85"/>
          <p:cNvSpPr txBox="1"/>
          <p:nvPr/>
        </p:nvSpPr>
        <p:spPr>
          <a:xfrm>
            <a:off x="5336627" y="5871865"/>
            <a:ext cx="4542279" cy="523220"/>
          </a:xfrm>
          <a:prstGeom prst="rect">
            <a:avLst/>
          </a:prstGeom>
          <a:noFill/>
        </p:spPr>
        <p:txBody>
          <a:bodyPr wrap="none" rtlCol="0">
            <a:spAutoFit/>
          </a:bodyPr>
          <a:lstStyle/>
          <a:p>
            <a:r>
              <a:rPr lang="en-US" sz="2800" b="1" dirty="0">
                <a:solidFill>
                  <a:srgbClr val="064FBA"/>
                </a:solidFill>
              </a:rPr>
              <a:t>2</a:t>
            </a:r>
            <a:r>
              <a:rPr lang="en-US" sz="2800" b="1" dirty="0" smtClean="0">
                <a:solidFill>
                  <a:srgbClr val="064FBA"/>
                </a:solidFill>
              </a:rPr>
              <a:t>. Refresh during writes</a:t>
            </a:r>
            <a:endParaRPr lang="en-US" sz="2800" b="1" dirty="0">
              <a:solidFill>
                <a:srgbClr val="064FBA"/>
              </a:solidFill>
            </a:endParaRPr>
          </a:p>
        </p:txBody>
      </p:sp>
      <p:grpSp>
        <p:nvGrpSpPr>
          <p:cNvPr id="89" name="Save cycles"/>
          <p:cNvGrpSpPr/>
          <p:nvPr/>
        </p:nvGrpSpPr>
        <p:grpSpPr>
          <a:xfrm>
            <a:off x="2770503" y="3613152"/>
            <a:ext cx="2237310" cy="2792113"/>
            <a:chOff x="3822017" y="3528009"/>
            <a:chExt cx="1677983" cy="1572581"/>
          </a:xfrm>
        </p:grpSpPr>
        <p:cxnSp>
          <p:nvCxnSpPr>
            <p:cNvPr id="91" name="Straight Connector 90"/>
            <p:cNvCxnSpPr/>
            <p:nvPr/>
          </p:nvCxnSpPr>
          <p:spPr>
            <a:xfrm>
              <a:off x="4575704" y="4732104"/>
              <a:ext cx="0" cy="194300"/>
            </a:xfrm>
            <a:prstGeom prst="line">
              <a:avLst/>
            </a:prstGeom>
            <a:ln w="5715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4575704" y="4840570"/>
              <a:ext cx="686965" cy="1"/>
            </a:xfrm>
            <a:prstGeom prst="straightConnector1">
              <a:avLst/>
            </a:prstGeom>
            <a:ln w="57150" cmpd="sng">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3822017" y="4840570"/>
              <a:ext cx="1677983" cy="260020"/>
            </a:xfrm>
            <a:prstGeom prst="rect">
              <a:avLst/>
            </a:prstGeom>
            <a:noFill/>
            <a:ln w="57150" cmpd="sng">
              <a:noFill/>
            </a:ln>
          </p:spPr>
          <p:txBody>
            <a:bodyPr wrap="none" rtlCol="0">
              <a:spAutoFit/>
            </a:bodyPr>
            <a:lstStyle/>
            <a:p>
              <a:r>
                <a:rPr lang="en-US" sz="2400" b="1" i="1" dirty="0" smtClean="0">
                  <a:solidFill>
                    <a:schemeClr val="accent3">
                      <a:lumMod val="75000"/>
                    </a:schemeClr>
                  </a:solidFill>
                </a:rPr>
                <a:t>Saved cycles</a:t>
              </a:r>
              <a:endParaRPr lang="en-US" sz="2400" b="1" i="1" dirty="0">
                <a:solidFill>
                  <a:schemeClr val="accent3">
                    <a:lumMod val="75000"/>
                  </a:schemeClr>
                </a:solidFill>
              </a:endParaRPr>
            </a:p>
          </p:txBody>
        </p:sp>
        <p:cxnSp>
          <p:nvCxnSpPr>
            <p:cNvPr id="94" name="Straight Connector 93"/>
            <p:cNvCxnSpPr/>
            <p:nvPr/>
          </p:nvCxnSpPr>
          <p:spPr>
            <a:xfrm flipH="1">
              <a:off x="5270823" y="3528009"/>
              <a:ext cx="1" cy="1398396"/>
            </a:xfrm>
            <a:prstGeom prst="line">
              <a:avLst/>
            </a:prstGeom>
            <a:ln w="5715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6" name="punch cover"/>
          <p:cNvGrpSpPr/>
          <p:nvPr/>
        </p:nvGrpSpPr>
        <p:grpSpPr>
          <a:xfrm>
            <a:off x="0" y="1295400"/>
            <a:ext cx="12192000" cy="5410201"/>
            <a:chOff x="0" y="1295399"/>
            <a:chExt cx="9144000" cy="5410201"/>
          </a:xfrm>
        </p:grpSpPr>
        <p:sp>
          <p:nvSpPr>
            <p:cNvPr id="97" name="punchline"/>
            <p:cNvSpPr/>
            <p:nvPr/>
          </p:nvSpPr>
          <p:spPr>
            <a:xfrm>
              <a:off x="0" y="1295399"/>
              <a:ext cx="9144000" cy="5410201"/>
            </a:xfrm>
            <a:prstGeom prst="roundRect">
              <a:avLst>
                <a:gd name="adj" fmla="val 0"/>
              </a:avLst>
            </a:prstGeom>
            <a:solidFill>
              <a:srgbClr val="FFFF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i="1" dirty="0">
                <a:solidFill>
                  <a:schemeClr val="bg1"/>
                </a:solidFill>
              </a:endParaRPr>
            </a:p>
          </p:txBody>
        </p:sp>
        <p:sp>
          <p:nvSpPr>
            <p:cNvPr id="98" name="punchline"/>
            <p:cNvSpPr/>
            <p:nvPr/>
          </p:nvSpPr>
          <p:spPr>
            <a:xfrm>
              <a:off x="527832" y="3733800"/>
              <a:ext cx="7854167" cy="1195889"/>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schemeClr val="bg1"/>
                  </a:solidFill>
                </a:rPr>
                <a:t>Avoids stalling latency-critical read requests by refreshing with non-latency-critical writes</a:t>
              </a:r>
              <a:endParaRPr lang="en-US" sz="3200" i="1" dirty="0">
                <a:solidFill>
                  <a:schemeClr val="bg1"/>
                </a:solidFill>
              </a:endParaRPr>
            </a:p>
          </p:txBody>
        </p:sp>
      </p:grpSp>
    </p:spTree>
    <p:extLst>
      <p:ext uri="{BB962C8B-B14F-4D97-AF65-F5344CB8AC3E}">
        <p14:creationId xmlns:p14="http://schemas.microsoft.com/office/powerpoint/2010/main" val="17428058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8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animBg="1"/>
      <p:bldP spid="86" grpId="0"/>
      <p:bldP spid="86"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a:t>
            </a:r>
            <a:r>
              <a:rPr lang="en-US" dirty="0" smtClean="0"/>
              <a:t>two </a:t>
            </a:r>
            <a:r>
              <a:rPr lang="en-US" dirty="0"/>
              <a:t>- </a:t>
            </a:r>
            <a:r>
              <a:rPr lang="en-US" dirty="0" smtClean="0"/>
              <a:t>SARP</a:t>
            </a:r>
            <a:endParaRPr lang="en-US" dirty="0"/>
          </a:p>
        </p:txBody>
      </p:sp>
      <p:sp>
        <p:nvSpPr>
          <p:cNvPr id="3" name="Content Placeholder 2"/>
          <p:cNvSpPr>
            <a:spLocks noGrp="1"/>
          </p:cNvSpPr>
          <p:nvPr>
            <p:ph idx="1"/>
          </p:nvPr>
        </p:nvSpPr>
        <p:spPr>
          <a:xfrm>
            <a:off x="304800" y="1371600"/>
            <a:ext cx="11480800" cy="2275147"/>
          </a:xfrm>
        </p:spPr>
        <p:txBody>
          <a:bodyPr/>
          <a:lstStyle/>
          <a:p>
            <a:r>
              <a:rPr lang="en-US" dirty="0" smtClean="0"/>
              <a:t>SARP – </a:t>
            </a:r>
            <a:r>
              <a:rPr lang="en-US" dirty="0" err="1" smtClean="0"/>
              <a:t>Subarray</a:t>
            </a:r>
            <a:r>
              <a:rPr lang="en-US" dirty="0" smtClean="0"/>
              <a:t> Access Refresh Parallelization</a:t>
            </a:r>
          </a:p>
          <a:p>
            <a:pPr lvl="1"/>
            <a:r>
              <a:rPr lang="en-US" dirty="0" smtClean="0"/>
              <a:t>Each </a:t>
            </a:r>
            <a:r>
              <a:rPr lang="en-US" dirty="0" err="1" smtClean="0"/>
              <a:t>subarray</a:t>
            </a:r>
            <a:r>
              <a:rPr lang="en-US" dirty="0" smtClean="0"/>
              <a:t> has its own row buffer.</a:t>
            </a:r>
          </a:p>
          <a:p>
            <a:pPr lvl="1"/>
            <a:r>
              <a:rPr lang="en-US" dirty="0" smtClean="0"/>
              <a:t>With some modification, we can </a:t>
            </a:r>
            <a:r>
              <a:rPr lang="en-US" dirty="0" smtClean="0">
                <a:solidFill>
                  <a:srgbClr val="0000FF"/>
                </a:solidFill>
              </a:rPr>
              <a:t>parallelize refresh and access of different </a:t>
            </a:r>
            <a:r>
              <a:rPr lang="en-US" dirty="0" err="1" smtClean="0">
                <a:solidFill>
                  <a:srgbClr val="0000FF"/>
                </a:solidFill>
              </a:rPr>
              <a:t>subarrays</a:t>
            </a:r>
            <a:r>
              <a:rPr lang="en-US" dirty="0" smtClean="0"/>
              <a:t> in the same bank</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49</a:t>
            </a:fld>
            <a:endParaRPr lang="zh-TW" altLang="en-US"/>
          </a:p>
        </p:txBody>
      </p:sp>
      <p:pic>
        <p:nvPicPr>
          <p:cNvPr id="5" name="Picture 4"/>
          <p:cNvPicPr>
            <a:picLocks noChangeAspect="1"/>
          </p:cNvPicPr>
          <p:nvPr/>
        </p:nvPicPr>
        <p:blipFill>
          <a:blip r:embed="rId2"/>
          <a:stretch>
            <a:fillRect/>
          </a:stretch>
        </p:blipFill>
        <p:spPr>
          <a:xfrm>
            <a:off x="2645672" y="3260096"/>
            <a:ext cx="7534549" cy="3272304"/>
          </a:xfrm>
          <a:prstGeom prst="rect">
            <a:avLst/>
          </a:prstGeom>
        </p:spPr>
      </p:pic>
      <p:sp>
        <p:nvSpPr>
          <p:cNvPr id="6" name="Rectangle 5"/>
          <p:cNvSpPr/>
          <p:nvPr/>
        </p:nvSpPr>
        <p:spPr>
          <a:xfrm>
            <a:off x="6545824" y="4428195"/>
            <a:ext cx="2833266" cy="4232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281591" y="3050263"/>
            <a:ext cx="1931841" cy="303850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4092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solidFill>
            <a:schemeClr val="bg1">
              <a:lumMod val="85000"/>
            </a:schemeClr>
          </a:solidFill>
          <a:ln>
            <a:noFill/>
          </a:ln>
        </p:spPr>
        <p:txBody>
          <a:bodyPr vert="horz" lIns="365760" tIns="45720" rIns="91440" bIns="45720" rtlCol="0" anchor="ctr">
            <a:normAutofit/>
          </a:bodyPr>
          <a:lstStyle/>
          <a:p>
            <a:r>
              <a:rPr lang="en-US" dirty="0" smtClean="0"/>
              <a:t>DRAM-Aware </a:t>
            </a:r>
            <a:r>
              <a:rPr lang="en-US" dirty="0" err="1" smtClean="0"/>
              <a:t>Writeback</a:t>
            </a:r>
            <a:r>
              <a:rPr lang="en-US" dirty="0"/>
              <a:t> (</a:t>
            </a:r>
            <a:r>
              <a:rPr lang="en-US" dirty="0" err="1"/>
              <a:t>Vivek’s</a:t>
            </a:r>
            <a:r>
              <a:rPr lang="en-US" dirty="0"/>
              <a:t> slide)</a:t>
            </a:r>
          </a:p>
        </p:txBody>
      </p:sp>
      <p:sp>
        <p:nvSpPr>
          <p:cNvPr id="4" name="Slide Number Placeholder 3"/>
          <p:cNvSpPr>
            <a:spLocks noGrp="1"/>
          </p:cNvSpPr>
          <p:nvPr>
            <p:ph type="sldNum" sz="quarter" idx="4294967295"/>
          </p:nvPr>
        </p:nvSpPr>
        <p:spPr>
          <a:xfrm>
            <a:off x="6096000" y="6553200"/>
            <a:ext cx="6096000" cy="304800"/>
          </a:xfrm>
          <a:prstGeom prst="rect">
            <a:avLst/>
          </a:prstGeom>
        </p:spPr>
        <p:txBody>
          <a:bodyPr/>
          <a:lstStyle/>
          <a:p>
            <a:fld id="{650CCC6F-3220-49CD-89DB-71B165F2F9D5}" type="slidenum">
              <a:rPr lang="en-US" smtClean="0"/>
              <a:pPr/>
              <a:t>5</a:t>
            </a:fld>
            <a:endParaRPr lang="en-US" dirty="0"/>
          </a:p>
        </p:txBody>
      </p:sp>
      <p:sp>
        <p:nvSpPr>
          <p:cNvPr id="6" name="Rounded Rectangle 5"/>
          <p:cNvSpPr/>
          <p:nvPr/>
        </p:nvSpPr>
        <p:spPr>
          <a:xfrm>
            <a:off x="508010" y="1828815"/>
            <a:ext cx="2958935" cy="2748009"/>
          </a:xfrm>
          <a:prstGeom prst="roundRect">
            <a:avLst>
              <a:gd name="adj" fmla="val 5797"/>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mj-lt"/>
              </a:rPr>
              <a:t>Last-Level Cache</a:t>
            </a:r>
          </a:p>
        </p:txBody>
      </p:sp>
      <p:sp>
        <p:nvSpPr>
          <p:cNvPr id="7" name="Rounded Rectangle 6"/>
          <p:cNvSpPr/>
          <p:nvPr/>
        </p:nvSpPr>
        <p:spPr>
          <a:xfrm>
            <a:off x="3759200" y="1981200"/>
            <a:ext cx="2336800" cy="2019300"/>
          </a:xfrm>
          <a:prstGeom prst="roundRect">
            <a:avLst>
              <a:gd name="adj" fmla="val 6278"/>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t" anchorCtr="0"/>
          <a:lstStyle/>
          <a:p>
            <a:pPr algn="ctr"/>
            <a:r>
              <a:rPr lang="en-US" sz="2800" dirty="0" smtClean="0">
                <a:latin typeface="+mj-lt"/>
              </a:rPr>
              <a:t>Memory Controller</a:t>
            </a:r>
          </a:p>
        </p:txBody>
      </p:sp>
      <p:sp>
        <p:nvSpPr>
          <p:cNvPr id="8" name="Rounded Rectangle 7"/>
          <p:cNvSpPr/>
          <p:nvPr/>
        </p:nvSpPr>
        <p:spPr>
          <a:xfrm>
            <a:off x="9652000" y="1635781"/>
            <a:ext cx="1727200" cy="3967438"/>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mj-lt"/>
              </a:rPr>
              <a:t>DRAM</a:t>
            </a:r>
          </a:p>
        </p:txBody>
      </p:sp>
      <p:sp>
        <p:nvSpPr>
          <p:cNvPr id="9" name="Left-Right Arrow 8"/>
          <p:cNvSpPr/>
          <p:nvPr/>
        </p:nvSpPr>
        <p:spPr>
          <a:xfrm>
            <a:off x="6096000" y="2286000"/>
            <a:ext cx="3556000" cy="1143000"/>
          </a:xfrm>
          <a:prstGeom prst="leftRightArrow">
            <a:avLst>
              <a:gd name="adj1" fmla="val 50000"/>
              <a:gd name="adj2" fmla="val 16753"/>
            </a:avLst>
          </a:prstGeom>
          <a:solidFill>
            <a:schemeClr val="tx1">
              <a:lumMod val="85000"/>
              <a:lumOff val="1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mj-lt"/>
              </a:rPr>
              <a:t>Channel</a:t>
            </a:r>
          </a:p>
        </p:txBody>
      </p:sp>
      <p:grpSp>
        <p:nvGrpSpPr>
          <p:cNvPr id="3" name="Group 2"/>
          <p:cNvGrpSpPr/>
          <p:nvPr/>
        </p:nvGrpSpPr>
        <p:grpSpPr>
          <a:xfrm>
            <a:off x="406401" y="3253619"/>
            <a:ext cx="6558207" cy="1932461"/>
            <a:chOff x="228600" y="3025004"/>
            <a:chExt cx="4918654" cy="1932461"/>
          </a:xfrm>
        </p:grpSpPr>
        <p:sp>
          <p:nvSpPr>
            <p:cNvPr id="10" name="Rounded Rectangle 9"/>
            <p:cNvSpPr/>
            <p:nvPr/>
          </p:nvSpPr>
          <p:spPr>
            <a:xfrm>
              <a:off x="2819400" y="3025004"/>
              <a:ext cx="1600200" cy="691515"/>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mj-lt"/>
                </a:rPr>
                <a:t>Write Buffer</a:t>
              </a:r>
            </a:p>
          </p:txBody>
        </p:sp>
        <p:sp>
          <p:nvSpPr>
            <p:cNvPr id="11" name="TextBox 10"/>
            <p:cNvSpPr txBox="1"/>
            <p:nvPr/>
          </p:nvSpPr>
          <p:spPr>
            <a:xfrm>
              <a:off x="228600" y="4495800"/>
              <a:ext cx="4918654" cy="461665"/>
            </a:xfrm>
            <a:prstGeom prst="rect">
              <a:avLst/>
            </a:prstGeom>
            <a:noFill/>
          </p:spPr>
          <p:txBody>
            <a:bodyPr wrap="none" rtlCol="0">
              <a:spAutoFit/>
            </a:bodyPr>
            <a:lstStyle/>
            <a:p>
              <a:r>
                <a:rPr lang="en-US" sz="2400" b="1" dirty="0" smtClean="0">
                  <a:solidFill>
                    <a:schemeClr val="tx1">
                      <a:lumMod val="75000"/>
                      <a:lumOff val="25000"/>
                    </a:schemeClr>
                  </a:solidFill>
                </a:rPr>
                <a:t>1. Buffer writes and flush them in a burst</a:t>
              </a:r>
            </a:p>
          </p:txBody>
        </p:sp>
        <p:cxnSp>
          <p:nvCxnSpPr>
            <p:cNvPr id="13" name="Curved Connector 12"/>
            <p:cNvCxnSpPr>
              <a:stCxn id="11" idx="0"/>
              <a:endCxn id="10" idx="2"/>
            </p:cNvCxnSpPr>
            <p:nvPr/>
          </p:nvCxnSpPr>
          <p:spPr>
            <a:xfrm rot="5400000" flipH="1" flipV="1">
              <a:off x="2764074" y="3640373"/>
              <a:ext cx="779281" cy="931573"/>
            </a:xfrm>
            <a:prstGeom prst="curvedConnector3">
              <a:avLst/>
            </a:prstGeom>
            <a:ln w="28575">
              <a:solidFill>
                <a:schemeClr val="tx1">
                  <a:lumMod val="85000"/>
                  <a:lumOff val="1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06403" y="4598701"/>
            <a:ext cx="10972800" cy="1588159"/>
            <a:chOff x="228600" y="4751086"/>
            <a:chExt cx="8229600" cy="1588159"/>
          </a:xfrm>
        </p:grpSpPr>
        <p:sp>
          <p:nvSpPr>
            <p:cNvPr id="16" name="TextBox 15"/>
            <p:cNvSpPr txBox="1"/>
            <p:nvPr/>
          </p:nvSpPr>
          <p:spPr>
            <a:xfrm>
              <a:off x="228600" y="5877580"/>
              <a:ext cx="7557034" cy="461665"/>
            </a:xfrm>
            <a:prstGeom prst="rect">
              <a:avLst/>
            </a:prstGeom>
            <a:noFill/>
          </p:spPr>
          <p:txBody>
            <a:bodyPr wrap="none" rtlCol="0">
              <a:spAutoFit/>
            </a:bodyPr>
            <a:lstStyle/>
            <a:p>
              <a:r>
                <a:rPr lang="en-US" sz="2400" b="1" dirty="0" smtClean="0">
                  <a:solidFill>
                    <a:schemeClr val="tx1">
                      <a:lumMod val="75000"/>
                      <a:lumOff val="25000"/>
                    </a:schemeClr>
                  </a:solidFill>
                </a:rPr>
                <a:t>2. Row buffer hits are faster and more efficient than row misses</a:t>
              </a:r>
            </a:p>
          </p:txBody>
        </p:sp>
        <p:cxnSp>
          <p:nvCxnSpPr>
            <p:cNvPr id="18" name="Curved Connector 17"/>
            <p:cNvCxnSpPr/>
            <p:nvPr/>
          </p:nvCxnSpPr>
          <p:spPr>
            <a:xfrm rot="5400000" flipH="1" flipV="1">
              <a:off x="5998798" y="4713579"/>
              <a:ext cx="712480" cy="1615523"/>
            </a:xfrm>
            <a:prstGeom prst="curvedConnector2">
              <a:avLst/>
            </a:prstGeom>
            <a:ln w="28575">
              <a:solidFill>
                <a:schemeClr val="tx1">
                  <a:lumMod val="85000"/>
                  <a:lumOff val="1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7162802" y="4751086"/>
              <a:ext cx="1295398" cy="801901"/>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mj-lt"/>
                </a:rPr>
                <a:t>Row Buffer</a:t>
              </a:r>
            </a:p>
          </p:txBody>
        </p:sp>
      </p:grpSp>
      <p:sp>
        <p:nvSpPr>
          <p:cNvPr id="19" name="TextBox 18"/>
          <p:cNvSpPr txBox="1"/>
          <p:nvPr/>
        </p:nvSpPr>
        <p:spPr>
          <a:xfrm>
            <a:off x="304810" y="1143015"/>
            <a:ext cx="10980903" cy="430887"/>
          </a:xfrm>
          <a:prstGeom prst="rect">
            <a:avLst/>
          </a:prstGeom>
          <a:noFill/>
        </p:spPr>
        <p:txBody>
          <a:bodyPr wrap="none" rtlCol="0">
            <a:spAutoFit/>
          </a:bodyPr>
          <a:lstStyle/>
          <a:p>
            <a:r>
              <a:rPr lang="en-US" sz="2200" b="1" dirty="0" smtClean="0">
                <a:solidFill>
                  <a:schemeClr val="tx1">
                    <a:lumMod val="65000"/>
                    <a:lumOff val="35000"/>
                  </a:schemeClr>
                </a:solidFill>
              </a:rPr>
              <a:t>Virtual Write Queue [ISCA 2010], DRAM-Aware Writeback [TR-HPS-2010-2] </a:t>
            </a:r>
          </a:p>
        </p:txBody>
      </p:sp>
    </p:spTree>
    <p:extLst>
      <p:ext uri="{BB962C8B-B14F-4D97-AF65-F5344CB8AC3E}">
        <p14:creationId xmlns:p14="http://schemas.microsoft.com/office/powerpoint/2010/main" val="488347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300"/>
                                        <p:tgtEl>
                                          <p:spTgt spid="3"/>
                                        </p:tgtEl>
                                      </p:cBhvr>
                                    </p:animEffect>
                                    <p:set>
                                      <p:cBhvr>
                                        <p:cTn id="31" dur="1" fill="hold">
                                          <p:stCondLst>
                                            <p:cond delay="299"/>
                                          </p:stCondLst>
                                        </p:cTn>
                                        <p:tgtEl>
                                          <p:spTgt spid="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300"/>
                                        <p:tgtEl>
                                          <p:spTgt spid="12"/>
                                        </p:tgtEl>
                                      </p:cBhvr>
                                    </p:animEffect>
                                    <p:set>
                                      <p:cBhvr>
                                        <p:cTn id="34" dur="1" fill="hold">
                                          <p:stCondLst>
                                            <p:cond delay="299"/>
                                          </p:stCondLst>
                                        </p:cTn>
                                        <p:tgtEl>
                                          <p:spTgt spid="1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300"/>
                                        <p:tgtEl>
                                          <p:spTgt spid="7"/>
                                        </p:tgtEl>
                                      </p:cBhvr>
                                    </p:animEffect>
                                    <p:set>
                                      <p:cBhvr>
                                        <p:cTn id="37" dur="1" fill="hold">
                                          <p:stCondLst>
                                            <p:cond delay="299"/>
                                          </p:stCondLst>
                                        </p:cTn>
                                        <p:tgtEl>
                                          <p:spTgt spid="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300"/>
                                        <p:tgtEl>
                                          <p:spTgt spid="9"/>
                                        </p:tgtEl>
                                      </p:cBhvr>
                                    </p:animEffect>
                                    <p:set>
                                      <p:cBhvr>
                                        <p:cTn id="40" dur="1" fill="hold">
                                          <p:stCondLst>
                                            <p:cond delay="299"/>
                                          </p:stCondLst>
                                        </p:cTn>
                                        <p:tgtEl>
                                          <p:spTgt spid="9"/>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300"/>
                                        <p:tgtEl>
                                          <p:spTgt spid="8"/>
                                        </p:tgtEl>
                                      </p:cBhvr>
                                    </p:animEffect>
                                    <p:set>
                                      <p:cBhvr>
                                        <p:cTn id="43" dur="1" fill="hold">
                                          <p:stCondLst>
                                            <p:cond delay="2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Second Approach: </a:t>
            </a:r>
            <a:r>
              <a:rPr lang="en-US" dirty="0" smtClean="0"/>
              <a:t>SARP (Kevin’s slide)</a:t>
            </a:r>
            <a:endParaRPr lang="en-US" dirty="0"/>
          </a:p>
        </p:txBody>
      </p:sp>
      <p:sp>
        <p:nvSpPr>
          <p:cNvPr id="3" name="Content Placeholder 2"/>
          <p:cNvSpPr>
            <a:spLocks noGrp="1"/>
          </p:cNvSpPr>
          <p:nvPr>
            <p:ph idx="1"/>
          </p:nvPr>
        </p:nvSpPr>
        <p:spPr/>
        <p:txBody>
          <a:bodyPr/>
          <a:lstStyle/>
          <a:p>
            <a:r>
              <a:rPr lang="en-US" b="1" u="sng" dirty="0" smtClean="0"/>
              <a:t>Subarray Access-Refresh Parallelization (SARP)</a:t>
            </a:r>
            <a:r>
              <a:rPr lang="en-US" b="1" dirty="0" smtClean="0"/>
              <a:t>:</a:t>
            </a:r>
          </a:p>
          <a:p>
            <a:pPr lvl="1"/>
            <a:r>
              <a:rPr lang="en-US" dirty="0" smtClean="0"/>
              <a:t>Parallelizes </a:t>
            </a:r>
            <a:r>
              <a:rPr lang="en-US" dirty="0"/>
              <a:t>refreshes and accesses </a:t>
            </a:r>
            <a:r>
              <a:rPr lang="en-US" b="1" dirty="0"/>
              <a:t>within a bank</a:t>
            </a:r>
          </a:p>
          <a:p>
            <a:pPr marL="457200" lvl="1" indent="0">
              <a:buNone/>
            </a:pPr>
            <a:r>
              <a:rPr lang="en-US" dirty="0" smtClean="0"/>
              <a:t> </a:t>
            </a:r>
            <a:endParaRPr lang="en-US" dirty="0"/>
          </a:p>
        </p:txBody>
      </p:sp>
      <p:sp>
        <p:nvSpPr>
          <p:cNvPr id="4" name="Slide Number Placeholder 3"/>
          <p:cNvSpPr>
            <a:spLocks noGrp="1"/>
          </p:cNvSpPr>
          <p:nvPr>
            <p:ph type="sldNum" sz="quarter" idx="4294967295"/>
          </p:nvPr>
        </p:nvSpPr>
        <p:spPr>
          <a:xfrm>
            <a:off x="8737600" y="6356351"/>
            <a:ext cx="2844800" cy="365125"/>
          </a:xfrm>
          <a:prstGeom prst="rect">
            <a:avLst/>
          </a:prstGeom>
        </p:spPr>
        <p:txBody>
          <a:bodyPr/>
          <a:lstStyle/>
          <a:p>
            <a:fld id="{13F32364-6BA0-48AA-B029-3ED2192016FC}" type="slidenum">
              <a:rPr lang="en-US" smtClean="0"/>
              <a:pPr/>
              <a:t>50</a:t>
            </a:fld>
            <a:endParaRPr lang="en-US"/>
          </a:p>
        </p:txBody>
      </p:sp>
      <p:sp>
        <p:nvSpPr>
          <p:cNvPr id="37" name="Rounded Rectangle 36"/>
          <p:cNvSpPr/>
          <p:nvPr/>
        </p:nvSpPr>
        <p:spPr>
          <a:xfrm>
            <a:off x="419102" y="5486401"/>
            <a:ext cx="10472223" cy="1012029"/>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schemeClr val="bg1"/>
                </a:solidFill>
              </a:rPr>
              <a:t>Very modest DRAM modifications:  0.71% </a:t>
            </a:r>
            <a:br>
              <a:rPr lang="en-US" sz="3200" i="1" dirty="0" smtClean="0">
                <a:solidFill>
                  <a:schemeClr val="bg1"/>
                </a:solidFill>
              </a:rPr>
            </a:br>
            <a:r>
              <a:rPr lang="en-US" sz="3200" i="1" dirty="0" smtClean="0">
                <a:solidFill>
                  <a:schemeClr val="bg1"/>
                </a:solidFill>
              </a:rPr>
              <a:t>die area overhead</a:t>
            </a:r>
            <a:endParaRPr lang="en-US" sz="3200" i="1" dirty="0">
              <a:solidFill>
                <a:schemeClr val="bg1"/>
              </a:solidFill>
            </a:endParaRPr>
          </a:p>
        </p:txBody>
      </p:sp>
      <p:sp>
        <p:nvSpPr>
          <p:cNvPr id="60" name="Left-Right Arrow 59"/>
          <p:cNvSpPr/>
          <p:nvPr/>
        </p:nvSpPr>
        <p:spPr>
          <a:xfrm>
            <a:off x="419101" y="2994019"/>
            <a:ext cx="2324099" cy="68579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DRAM hierarchy"/>
          <p:cNvGrpSpPr/>
          <p:nvPr/>
        </p:nvGrpSpPr>
        <p:grpSpPr>
          <a:xfrm>
            <a:off x="2995724" y="2454035"/>
            <a:ext cx="7252843" cy="1754842"/>
            <a:chOff x="2246793" y="2454035"/>
            <a:chExt cx="5439632" cy="1754842"/>
          </a:xfrm>
        </p:grpSpPr>
        <p:grpSp>
          <p:nvGrpSpPr>
            <p:cNvPr id="15" name="DRAM"/>
            <p:cNvGrpSpPr/>
            <p:nvPr/>
          </p:nvGrpSpPr>
          <p:grpSpPr>
            <a:xfrm>
              <a:off x="2246793" y="2454035"/>
              <a:ext cx="3277725" cy="1754842"/>
              <a:chOff x="2246793" y="2454035"/>
              <a:chExt cx="3277725" cy="1754842"/>
            </a:xfrm>
          </p:grpSpPr>
          <p:sp>
            <p:nvSpPr>
              <p:cNvPr id="63" name="DRAM"/>
              <p:cNvSpPr/>
              <p:nvPr/>
            </p:nvSpPr>
            <p:spPr>
              <a:xfrm>
                <a:off x="2246795" y="2454035"/>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chemeClr val="tx1"/>
                  </a:solidFill>
                </a:endParaRPr>
              </a:p>
            </p:txBody>
          </p:sp>
          <p:sp>
            <p:nvSpPr>
              <p:cNvPr id="64" name="DRAM"/>
              <p:cNvSpPr/>
              <p:nvPr/>
            </p:nvSpPr>
            <p:spPr>
              <a:xfrm>
                <a:off x="2246795" y="2454035"/>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rPr>
                  <a:t>Bank 7</a:t>
                </a:r>
                <a:endParaRPr lang="en-US" sz="2800" b="1" i="1" dirty="0">
                  <a:solidFill>
                    <a:schemeClr val="tx1"/>
                  </a:solidFill>
                </a:endParaRPr>
              </a:p>
            </p:txBody>
          </p:sp>
          <p:sp>
            <p:nvSpPr>
              <p:cNvPr id="65" name="DRAM"/>
              <p:cNvSpPr/>
              <p:nvPr/>
            </p:nvSpPr>
            <p:spPr>
              <a:xfrm>
                <a:off x="2246793" y="2892544"/>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chemeClr val="tx1"/>
                  </a:solidFill>
                </a:endParaRPr>
              </a:p>
            </p:txBody>
          </p:sp>
          <p:sp>
            <p:nvSpPr>
              <p:cNvPr id="66" name="DRAM"/>
              <p:cNvSpPr/>
              <p:nvPr/>
            </p:nvSpPr>
            <p:spPr>
              <a:xfrm>
                <a:off x="2246794" y="3331053"/>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rPr>
                  <a:t>Bank 1</a:t>
                </a:r>
                <a:endParaRPr lang="en-US" sz="2800" b="1" i="1" dirty="0">
                  <a:solidFill>
                    <a:schemeClr val="tx1"/>
                  </a:solidFill>
                </a:endParaRPr>
              </a:p>
            </p:txBody>
          </p:sp>
          <p:sp>
            <p:nvSpPr>
              <p:cNvPr id="67" name="DRAM"/>
              <p:cNvSpPr/>
              <p:nvPr/>
            </p:nvSpPr>
            <p:spPr>
              <a:xfrm>
                <a:off x="2246794" y="376915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rPr>
                  <a:t>Bank 0</a:t>
                </a:r>
                <a:endParaRPr lang="en-US" sz="2800" b="1" i="1" dirty="0">
                  <a:solidFill>
                    <a:schemeClr val="tx1"/>
                  </a:solidFill>
                </a:endParaRPr>
              </a:p>
            </p:txBody>
          </p:sp>
          <p:sp>
            <p:nvSpPr>
              <p:cNvPr id="68" name="TextBox 67"/>
              <p:cNvSpPr txBox="1"/>
              <p:nvPr/>
            </p:nvSpPr>
            <p:spPr>
              <a:xfrm rot="5400000">
                <a:off x="3667536" y="2938674"/>
                <a:ext cx="436237" cy="346249"/>
              </a:xfrm>
              <a:prstGeom prst="rect">
                <a:avLst/>
              </a:prstGeom>
              <a:noFill/>
            </p:spPr>
            <p:txBody>
              <a:bodyPr wrap="none" rtlCol="0">
                <a:spAutoFit/>
              </a:bodyPr>
              <a:lstStyle/>
              <a:p>
                <a:r>
                  <a:rPr lang="en-US" sz="2400" dirty="0" smtClean="0"/>
                  <a:t>…</a:t>
                </a:r>
                <a:endParaRPr lang="en-US" sz="2400" dirty="0"/>
              </a:p>
            </p:txBody>
          </p:sp>
        </p:grpSp>
        <p:cxnSp>
          <p:nvCxnSpPr>
            <p:cNvPr id="69" name="Straight Connector 68"/>
            <p:cNvCxnSpPr/>
            <p:nvPr/>
          </p:nvCxnSpPr>
          <p:spPr>
            <a:xfrm flipV="1">
              <a:off x="5293234" y="2604882"/>
              <a:ext cx="831870" cy="95437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293234" y="3559250"/>
              <a:ext cx="831870" cy="64882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71" name="bank"/>
            <p:cNvGrpSpPr/>
            <p:nvPr/>
          </p:nvGrpSpPr>
          <p:grpSpPr>
            <a:xfrm>
              <a:off x="6178658" y="2743557"/>
              <a:ext cx="1507767" cy="1310678"/>
              <a:chOff x="5073402" y="4007246"/>
              <a:chExt cx="1507767" cy="1310678"/>
            </a:xfrm>
          </p:grpSpPr>
          <p:sp>
            <p:nvSpPr>
              <p:cNvPr id="72" name="DRAM"/>
              <p:cNvSpPr/>
              <p:nvPr/>
            </p:nvSpPr>
            <p:spPr>
              <a:xfrm>
                <a:off x="5073402" y="4007246"/>
                <a:ext cx="1507767" cy="1310678"/>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chemeClr val="tx1"/>
                  </a:solidFill>
                </a:endParaRPr>
              </a:p>
            </p:txBody>
          </p:sp>
          <p:grpSp>
            <p:nvGrpSpPr>
              <p:cNvPr id="73" name="Group 72"/>
              <p:cNvGrpSpPr/>
              <p:nvPr/>
            </p:nvGrpSpPr>
            <p:grpSpPr>
              <a:xfrm>
                <a:off x="5121946" y="4086406"/>
                <a:ext cx="1408174" cy="1152359"/>
                <a:chOff x="5121946" y="4105441"/>
                <a:chExt cx="1408174" cy="1152359"/>
              </a:xfrm>
            </p:grpSpPr>
            <p:sp>
              <p:nvSpPr>
                <p:cNvPr id="74" name="sa"/>
                <p:cNvSpPr/>
                <p:nvPr/>
              </p:nvSpPr>
              <p:spPr>
                <a:xfrm>
                  <a:off x="5124451" y="4105441"/>
                  <a:ext cx="1405669" cy="311039"/>
                </a:xfrm>
                <a:prstGeom prst="roundRect">
                  <a:avLst>
                    <a:gd name="adj" fmla="val 5494"/>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chemeClr val="bg1"/>
                    </a:solidFill>
                  </a:endParaRPr>
                </a:p>
              </p:txBody>
            </p:sp>
            <p:sp>
              <p:nvSpPr>
                <p:cNvPr id="75" name="sa"/>
                <p:cNvSpPr/>
                <p:nvPr/>
              </p:nvSpPr>
              <p:spPr>
                <a:xfrm>
                  <a:off x="5124451" y="4526101"/>
                  <a:ext cx="1405669" cy="311039"/>
                </a:xfrm>
                <a:prstGeom prst="roundRect">
                  <a:avLst>
                    <a:gd name="adj" fmla="val 5494"/>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Subarray</a:t>
                  </a:r>
                  <a:endParaRPr lang="en-US" sz="2400" b="1" dirty="0">
                    <a:solidFill>
                      <a:schemeClr val="bg1"/>
                    </a:solidFill>
                  </a:endParaRPr>
                </a:p>
              </p:txBody>
            </p:sp>
            <p:sp>
              <p:nvSpPr>
                <p:cNvPr id="76" name="sa"/>
                <p:cNvSpPr/>
                <p:nvPr/>
              </p:nvSpPr>
              <p:spPr>
                <a:xfrm>
                  <a:off x="5121946" y="4946761"/>
                  <a:ext cx="1405669" cy="311039"/>
                </a:xfrm>
                <a:prstGeom prst="roundRect">
                  <a:avLst>
                    <a:gd name="adj" fmla="val 54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Bank I/O</a:t>
                  </a:r>
                  <a:endParaRPr lang="en-US" sz="2400" b="1" dirty="0">
                    <a:solidFill>
                      <a:schemeClr val="tx1"/>
                    </a:solidFill>
                  </a:endParaRPr>
                </a:p>
              </p:txBody>
            </p:sp>
          </p:grpSp>
        </p:grpSp>
      </p:grpSp>
      <p:grpSp>
        <p:nvGrpSpPr>
          <p:cNvPr id="12" name="ref-b1"/>
          <p:cNvGrpSpPr/>
          <p:nvPr/>
        </p:nvGrpSpPr>
        <p:grpSpPr>
          <a:xfrm>
            <a:off x="8302938" y="2593279"/>
            <a:ext cx="1872701" cy="560784"/>
            <a:chOff x="2306670" y="2678609"/>
            <a:chExt cx="1404526" cy="560784"/>
          </a:xfrm>
        </p:grpSpPr>
        <p:sp>
          <p:nvSpPr>
            <p:cNvPr id="61" name="Ref-row0"/>
            <p:cNvSpPr/>
            <p:nvPr/>
          </p:nvSpPr>
          <p:spPr>
            <a:xfrm>
              <a:off x="2306670" y="2912711"/>
              <a:ext cx="1404526" cy="306375"/>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chemeClr val="tx1"/>
                </a:solidFill>
              </a:endParaRPr>
            </a:p>
          </p:txBody>
        </p:sp>
        <p:pic>
          <p:nvPicPr>
            <p:cNvPr id="62"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3665" y="2678609"/>
              <a:ext cx="560784" cy="560784"/>
            </a:xfrm>
            <a:prstGeom prst="rect">
              <a:avLst/>
            </a:prstGeom>
          </p:spPr>
        </p:pic>
      </p:grpSp>
      <p:grpSp>
        <p:nvGrpSpPr>
          <p:cNvPr id="17" name="timeline"/>
          <p:cNvGrpSpPr/>
          <p:nvPr/>
        </p:nvGrpSpPr>
        <p:grpSpPr>
          <a:xfrm>
            <a:off x="1219201" y="4191000"/>
            <a:ext cx="8860555" cy="1232590"/>
            <a:chOff x="914400" y="4191000"/>
            <a:chExt cx="6645416" cy="1232590"/>
          </a:xfrm>
        </p:grpSpPr>
        <p:sp>
          <p:nvSpPr>
            <p:cNvPr id="80" name="TextBox 79"/>
            <p:cNvSpPr txBox="1"/>
            <p:nvPr/>
          </p:nvSpPr>
          <p:spPr>
            <a:xfrm>
              <a:off x="6705600" y="4558445"/>
              <a:ext cx="854216" cy="400110"/>
            </a:xfrm>
            <a:prstGeom prst="rect">
              <a:avLst/>
            </a:prstGeom>
            <a:noFill/>
          </p:spPr>
          <p:txBody>
            <a:bodyPr wrap="none" rtlCol="0">
              <a:spAutoFit/>
            </a:bodyPr>
            <a:lstStyle/>
            <a:p>
              <a:r>
                <a:rPr lang="en-US" sz="2000" dirty="0" smtClean="0"/>
                <a:t>Timeline</a:t>
              </a:r>
              <a:endParaRPr lang="en-US" sz="2000" dirty="0"/>
            </a:p>
          </p:txBody>
        </p:sp>
        <p:cxnSp>
          <p:nvCxnSpPr>
            <p:cNvPr id="82" name="timeline"/>
            <p:cNvCxnSpPr/>
            <p:nvPr/>
          </p:nvCxnSpPr>
          <p:spPr>
            <a:xfrm>
              <a:off x="2178369" y="4790163"/>
              <a:ext cx="457200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914400" y="4590108"/>
              <a:ext cx="1056156" cy="400110"/>
            </a:xfrm>
            <a:prstGeom prst="rect">
              <a:avLst/>
            </a:prstGeom>
            <a:noFill/>
          </p:spPr>
          <p:txBody>
            <a:bodyPr wrap="none" rtlCol="0">
              <a:spAutoFit/>
            </a:bodyPr>
            <a:lstStyle/>
            <a:p>
              <a:r>
                <a:rPr lang="en-US" sz="2000" dirty="0" smtClean="0"/>
                <a:t>Subarray 1</a:t>
              </a:r>
              <a:endParaRPr lang="en-US" sz="2000" dirty="0"/>
            </a:p>
          </p:txBody>
        </p:sp>
        <p:cxnSp>
          <p:nvCxnSpPr>
            <p:cNvPr id="89" name="timeline"/>
            <p:cNvCxnSpPr/>
            <p:nvPr/>
          </p:nvCxnSpPr>
          <p:spPr>
            <a:xfrm>
              <a:off x="2178369" y="5225626"/>
              <a:ext cx="457200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914400" y="5023480"/>
              <a:ext cx="1056156" cy="400110"/>
            </a:xfrm>
            <a:prstGeom prst="rect">
              <a:avLst/>
            </a:prstGeom>
            <a:noFill/>
          </p:spPr>
          <p:txBody>
            <a:bodyPr wrap="none" rtlCol="0">
              <a:spAutoFit/>
            </a:bodyPr>
            <a:lstStyle/>
            <a:p>
              <a:r>
                <a:rPr lang="en-US" sz="2000" dirty="0" smtClean="0"/>
                <a:t>Subarray 0</a:t>
              </a:r>
              <a:endParaRPr lang="en-US" sz="2000" dirty="0"/>
            </a:p>
          </p:txBody>
        </p:sp>
        <p:sp>
          <p:nvSpPr>
            <p:cNvPr id="13" name="Rounded Rectangle 12"/>
            <p:cNvSpPr/>
            <p:nvPr/>
          </p:nvSpPr>
          <p:spPr>
            <a:xfrm>
              <a:off x="914400" y="4590108"/>
              <a:ext cx="1263969" cy="833482"/>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4FBA"/>
                </a:solidFill>
              </a:endParaRPr>
            </a:p>
          </p:txBody>
        </p:sp>
        <p:sp>
          <p:nvSpPr>
            <p:cNvPr id="92" name="TextBox 91"/>
            <p:cNvSpPr txBox="1"/>
            <p:nvPr/>
          </p:nvSpPr>
          <p:spPr>
            <a:xfrm>
              <a:off x="1022843" y="4191000"/>
              <a:ext cx="936494" cy="461665"/>
            </a:xfrm>
            <a:prstGeom prst="rect">
              <a:avLst/>
            </a:prstGeom>
            <a:noFill/>
          </p:spPr>
          <p:txBody>
            <a:bodyPr wrap="none" rtlCol="0">
              <a:spAutoFit/>
            </a:bodyPr>
            <a:lstStyle/>
            <a:p>
              <a:r>
                <a:rPr lang="en-US" sz="2400" b="1" dirty="0" smtClean="0"/>
                <a:t>Bank 1</a:t>
              </a:r>
              <a:endParaRPr lang="en-US" sz="2400" b="1" dirty="0"/>
            </a:p>
          </p:txBody>
        </p:sp>
      </p:grpSp>
      <p:sp>
        <p:nvSpPr>
          <p:cNvPr id="78" name="data up"/>
          <p:cNvSpPr/>
          <p:nvPr/>
        </p:nvSpPr>
        <p:spPr>
          <a:xfrm>
            <a:off x="8636680" y="3273079"/>
            <a:ext cx="109728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a:t>
            </a:r>
            <a:endParaRPr lang="en-US" sz="2000" b="1" dirty="0"/>
          </a:p>
        </p:txBody>
      </p:sp>
      <p:sp>
        <p:nvSpPr>
          <p:cNvPr id="88" name="ref-up"/>
          <p:cNvSpPr/>
          <p:nvPr/>
        </p:nvSpPr>
        <p:spPr>
          <a:xfrm>
            <a:off x="770765" y="3203002"/>
            <a:ext cx="1463040" cy="260805"/>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Refresh</a:t>
            </a:r>
            <a:endParaRPr lang="en-US" sz="2000" b="1" dirty="0"/>
          </a:p>
        </p:txBody>
      </p:sp>
      <p:sp>
        <p:nvSpPr>
          <p:cNvPr id="84" name="ref-cmd"/>
          <p:cNvSpPr/>
          <p:nvPr/>
        </p:nvSpPr>
        <p:spPr>
          <a:xfrm>
            <a:off x="3990029" y="4657575"/>
            <a:ext cx="1501132" cy="26517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Refresh</a:t>
            </a:r>
            <a:endParaRPr lang="en-US" sz="2000" b="1" dirty="0"/>
          </a:p>
        </p:txBody>
      </p:sp>
      <p:sp>
        <p:nvSpPr>
          <p:cNvPr id="90" name="r0"/>
          <p:cNvSpPr/>
          <p:nvPr/>
        </p:nvSpPr>
        <p:spPr>
          <a:xfrm>
            <a:off x="4775200" y="5092962"/>
            <a:ext cx="109728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Read</a:t>
            </a:r>
            <a:endParaRPr lang="en-US" sz="2000" b="1" dirty="0"/>
          </a:p>
        </p:txBody>
      </p:sp>
      <p:sp>
        <p:nvSpPr>
          <p:cNvPr id="77" name="read-up"/>
          <p:cNvSpPr/>
          <p:nvPr/>
        </p:nvSpPr>
        <p:spPr>
          <a:xfrm>
            <a:off x="770763" y="3198388"/>
            <a:ext cx="109728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Read</a:t>
            </a:r>
            <a:endParaRPr lang="en-US" sz="2000" b="1" dirty="0"/>
          </a:p>
        </p:txBody>
      </p:sp>
    </p:spTree>
    <p:extLst>
      <p:ext uri="{BB962C8B-B14F-4D97-AF65-F5344CB8AC3E}">
        <p14:creationId xmlns:p14="http://schemas.microsoft.com/office/powerpoint/2010/main" val="4937856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0" presetClass="path" presetSubtype="0" accel="50000" decel="50000" fill="hold" grpId="0" nodeType="withEffect">
                                  <p:stCondLst>
                                    <p:cond delay="250"/>
                                  </p:stCondLst>
                                  <p:childTnLst>
                                    <p:animMotion origin="layout" path="M 2.77778E-6 -1.11111E-6 L 0.11528 0.03056 L 0.45712 0.03056 L 0.57257 -0.04861 " pathEditMode="relative" rAng="0" ptsTypes="AAAA">
                                      <p:cBhvr>
                                        <p:cTn id="8" dur="2000" fill="hold"/>
                                        <p:tgtEl>
                                          <p:spTgt spid="88"/>
                                        </p:tgtEl>
                                        <p:attrNameLst>
                                          <p:attrName>ppt_x</p:attrName>
                                          <p:attrName>ppt_y</p:attrName>
                                        </p:attrNameLst>
                                      </p:cBhvr>
                                      <p:rCtr x="28628" y="-903"/>
                                    </p:animMotion>
                                  </p:childTnLst>
                                </p:cTn>
                              </p:par>
                              <p:par>
                                <p:cTn id="9" presetID="1" presetClass="entr" presetSubtype="0" fill="hold" grpId="0" nodeType="withEffect">
                                  <p:stCondLst>
                                    <p:cond delay="225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xit" presetSubtype="0" fill="hold" grpId="2" nodeType="withEffect">
                                  <p:stCondLst>
                                    <p:cond delay="2250"/>
                                  </p:stCondLst>
                                  <p:childTnLst>
                                    <p:set>
                                      <p:cBhvr>
                                        <p:cTn id="12" dur="1" fill="hold">
                                          <p:stCondLst>
                                            <p:cond delay="0"/>
                                          </p:stCondLst>
                                        </p:cTn>
                                        <p:tgtEl>
                                          <p:spTgt spid="88"/>
                                        </p:tgtEl>
                                        <p:attrNameLst>
                                          <p:attrName>style.visibility</p:attrName>
                                        </p:attrNameLst>
                                      </p:cBhvr>
                                      <p:to>
                                        <p:strVal val="hidden"/>
                                      </p:to>
                                    </p:set>
                                  </p:childTnLst>
                                </p:cTn>
                              </p:par>
                              <p:par>
                                <p:cTn id="13" presetID="1" presetClass="entr" presetSubtype="0" fill="hold" nodeType="withEffect">
                                  <p:stCondLst>
                                    <p:cond delay="225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0" presetClass="path" presetSubtype="0" accel="50000" decel="50000" fill="hold" grpId="0" nodeType="withEffect">
                                  <p:stCondLst>
                                    <p:cond delay="250"/>
                                  </p:stCondLst>
                                  <p:childTnLst>
                                    <p:animMotion origin="layout" path="M 2.77778E-7 1.85185E-6 L 0.12135 0.03333 L 0.47587 0.03333 L 0.59184 0.01528 " pathEditMode="relative" rAng="0" ptsTypes="AAAA">
                                      <p:cBhvr>
                                        <p:cTn id="20" dur="2000" fill="hold"/>
                                        <p:tgtEl>
                                          <p:spTgt spid="77"/>
                                        </p:tgtEl>
                                        <p:attrNameLst>
                                          <p:attrName>ppt_x</p:attrName>
                                          <p:attrName>ppt_y</p:attrName>
                                        </p:attrNameLst>
                                      </p:cBhvr>
                                      <p:rCtr x="29583" y="1667"/>
                                    </p:animMotion>
                                  </p:childTnLst>
                                </p:cTn>
                              </p:par>
                              <p:par>
                                <p:cTn id="21" presetID="1" presetClass="entr" presetSubtype="0" fill="hold" grpId="0" nodeType="withEffect">
                                  <p:stCondLst>
                                    <p:cond delay="225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xit" presetSubtype="0" fill="hold" grpId="2" nodeType="withEffect">
                                  <p:stCondLst>
                                    <p:cond delay="2250"/>
                                  </p:stCondLst>
                                  <p:childTnLst>
                                    <p:set>
                                      <p:cBhvr>
                                        <p:cTn id="24" dur="1" fill="hold">
                                          <p:stCondLst>
                                            <p:cond delay="0"/>
                                          </p:stCondLst>
                                        </p:cTn>
                                        <p:tgtEl>
                                          <p:spTgt spid="77"/>
                                        </p:tgtEl>
                                        <p:attrNameLst>
                                          <p:attrName>style.visibility</p:attrName>
                                        </p:attrNameLst>
                                      </p:cBhvr>
                                      <p:to>
                                        <p:strVal val="hidden"/>
                                      </p:to>
                                    </p:set>
                                  </p:childTnLst>
                                </p:cTn>
                              </p:par>
                              <p:par>
                                <p:cTn id="25" presetID="1" presetClass="entr" presetSubtype="0" fill="hold" grpId="0" nodeType="withEffect">
                                  <p:stCondLst>
                                    <p:cond delay="2250"/>
                                  </p:stCondLst>
                                  <p:childTnLst>
                                    <p:set>
                                      <p:cBhvr>
                                        <p:cTn id="26" dur="1" fill="hold">
                                          <p:stCondLst>
                                            <p:cond delay="0"/>
                                          </p:stCondLst>
                                        </p:cTn>
                                        <p:tgtEl>
                                          <p:spTgt spid="78"/>
                                        </p:tgtEl>
                                        <p:attrNameLst>
                                          <p:attrName>style.visibility</p:attrName>
                                        </p:attrNameLst>
                                      </p:cBhvr>
                                      <p:to>
                                        <p:strVal val="visible"/>
                                      </p:to>
                                    </p:set>
                                  </p:childTnLst>
                                </p:cTn>
                              </p:par>
                              <p:par>
                                <p:cTn id="27" presetID="0" presetClass="path" presetSubtype="0" accel="50000" decel="50000" fill="hold" grpId="1" nodeType="withEffect">
                                  <p:stCondLst>
                                    <p:cond delay="2250"/>
                                  </p:stCondLst>
                                  <p:childTnLst>
                                    <p:animMotion origin="layout" path="M 1.94444E-6 -1.11111E-6 L 0.00416 0.06574 L -0.17188 0.01759 L -0.52257 0.01759 L -0.62118 -0.01065 " pathEditMode="relative" ptsTypes="AAAAA">
                                      <p:cBhvr>
                                        <p:cTn id="28" dur="2000" fill="hold"/>
                                        <p:tgtEl>
                                          <p:spTgt spid="78"/>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8" grpId="0" animBg="1"/>
      <p:bldP spid="78" grpId="1" animBg="1"/>
      <p:bldP spid="88" grpId="0" animBg="1"/>
      <p:bldP spid="88" grpId="1" animBg="1"/>
      <p:bldP spid="88" grpId="2" animBg="1"/>
      <p:bldP spid="84" grpId="0" animBg="1"/>
      <p:bldP spid="90" grpId="0" animBg="1"/>
      <p:bldP spid="77" grpId="0" animBg="1"/>
      <p:bldP spid="77" grpId="1" animBg="1"/>
      <p:bldP spid="77"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Evaluated schemes</a:t>
            </a:r>
          </a:p>
          <a:p>
            <a:pPr lvl="1"/>
            <a:r>
              <a:rPr lang="en-US" dirty="0" err="1" smtClean="0"/>
              <a:t>REF</a:t>
            </a:r>
            <a:r>
              <a:rPr lang="en-US" baseline="-25000" dirty="0" err="1" smtClean="0"/>
              <a:t>ab</a:t>
            </a:r>
            <a:r>
              <a:rPr lang="en-US" dirty="0" smtClean="0"/>
              <a:t> : All bank refresh (baseline)</a:t>
            </a:r>
          </a:p>
          <a:p>
            <a:pPr lvl="1"/>
            <a:r>
              <a:rPr lang="en-US" dirty="0" err="1" smtClean="0"/>
              <a:t>REF</a:t>
            </a:r>
            <a:r>
              <a:rPr lang="en-US" baseline="-25000" dirty="0" err="1" smtClean="0"/>
              <a:t>pb</a:t>
            </a:r>
            <a:r>
              <a:rPr lang="en-US" dirty="0" smtClean="0"/>
              <a:t> : Per-bank refresh</a:t>
            </a:r>
          </a:p>
          <a:p>
            <a:pPr lvl="1"/>
            <a:r>
              <a:rPr lang="en-US" dirty="0" smtClean="0"/>
              <a:t>Elastic : Try to schedule refresh when memory idle</a:t>
            </a:r>
          </a:p>
          <a:p>
            <a:pPr lvl="1"/>
            <a:r>
              <a:rPr lang="en-US" dirty="0" smtClean="0"/>
              <a:t>DARP : The first idea, out-of-order per-bank refresh</a:t>
            </a:r>
          </a:p>
          <a:p>
            <a:pPr lvl="1"/>
            <a:r>
              <a:rPr lang="en-US" dirty="0" err="1" smtClean="0"/>
              <a:t>SARP</a:t>
            </a:r>
            <a:r>
              <a:rPr lang="en-US" baseline="-25000" dirty="0" err="1" smtClean="0"/>
              <a:t>pb</a:t>
            </a:r>
            <a:r>
              <a:rPr lang="en-US" dirty="0" smtClean="0"/>
              <a:t> : The second idea, </a:t>
            </a:r>
            <a:r>
              <a:rPr lang="en-US" dirty="0" err="1" smtClean="0"/>
              <a:t>subarray</a:t>
            </a:r>
            <a:r>
              <a:rPr lang="en-US" dirty="0" smtClean="0"/>
              <a:t> level </a:t>
            </a:r>
            <a:r>
              <a:rPr lang="en-US" dirty="0" err="1" smtClean="0"/>
              <a:t>parallism</a:t>
            </a:r>
            <a:r>
              <a:rPr lang="en-US" dirty="0"/>
              <a:t> </a:t>
            </a:r>
            <a:r>
              <a:rPr lang="en-US" dirty="0" smtClean="0"/>
              <a:t>and works on </a:t>
            </a:r>
            <a:r>
              <a:rPr lang="en-US" dirty="0" err="1" smtClean="0"/>
              <a:t>REF</a:t>
            </a:r>
            <a:r>
              <a:rPr lang="en-US" baseline="-25000" dirty="0" err="1" smtClean="0"/>
              <a:t>pb</a:t>
            </a:r>
            <a:endParaRPr lang="en-US" baseline="-25000" dirty="0" smtClean="0"/>
          </a:p>
          <a:p>
            <a:pPr lvl="1"/>
            <a:r>
              <a:rPr lang="en-US" dirty="0" smtClean="0"/>
              <a:t>DSARP : The combination of DARP and SARP</a:t>
            </a:r>
          </a:p>
          <a:p>
            <a:pPr lvl="1"/>
            <a:r>
              <a:rPr lang="en-US" dirty="0" smtClean="0"/>
              <a:t>No REF : Ideal case, no refresh required</a:t>
            </a:r>
          </a:p>
          <a:p>
            <a:pPr lvl="1"/>
            <a:endParaRPr lang="en-US" dirty="0"/>
          </a:p>
          <a:p>
            <a:endParaRPr lang="en-US" dirty="0" smtClean="0"/>
          </a:p>
          <a:p>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51</a:t>
            </a:fld>
            <a:endParaRPr lang="zh-TW" altLang="en-US"/>
          </a:p>
        </p:txBody>
      </p:sp>
    </p:spTree>
    <p:extLst>
      <p:ext uri="{BB962C8B-B14F-4D97-AF65-F5344CB8AC3E}">
        <p14:creationId xmlns:p14="http://schemas.microsoft.com/office/powerpoint/2010/main" val="2621159293"/>
      </p:ext>
    </p:extLst>
  </p:cSld>
  <p:clrMapOvr>
    <a:masterClrMapping/>
  </p:clrMapOvr>
  <p:transition xmlns:p14="http://schemas.microsoft.com/office/powerpoint/2010/mai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(1/3)</a:t>
            </a:r>
            <a:endParaRPr lang="en-US" dirty="0"/>
          </a:p>
        </p:txBody>
      </p:sp>
      <p:sp>
        <p:nvSpPr>
          <p:cNvPr id="3" name="Content Placeholder 2"/>
          <p:cNvSpPr>
            <a:spLocks noGrp="1"/>
          </p:cNvSpPr>
          <p:nvPr>
            <p:ph idx="1"/>
          </p:nvPr>
        </p:nvSpPr>
        <p:spPr>
          <a:xfrm>
            <a:off x="304800" y="1371600"/>
            <a:ext cx="11480800" cy="1705342"/>
          </a:xfrm>
        </p:spPr>
        <p:txBody>
          <a:bodyPr/>
          <a:lstStyle/>
          <a:p>
            <a:r>
              <a:rPr lang="en-US" dirty="0" smtClean="0">
                <a:solidFill>
                  <a:srgbClr val="0000FF"/>
                </a:solidFill>
              </a:rPr>
              <a:t>When memory capacity grows to 32Gb, the benefit of DARP is decreasing</a:t>
            </a:r>
          </a:p>
          <a:p>
            <a:pPr lvl="1"/>
            <a:r>
              <a:rPr lang="en-US" dirty="0" smtClean="0"/>
              <a:t>That is because the refresh time is too long and no way to hide it any more</a:t>
            </a:r>
          </a:p>
          <a:p>
            <a:r>
              <a:rPr lang="en-US" dirty="0" smtClean="0">
                <a:solidFill>
                  <a:srgbClr val="0000FF"/>
                </a:solidFill>
              </a:rPr>
              <a:t>But with SARP, the performance gain is increasing with memory capacity</a:t>
            </a:r>
          </a:p>
          <a:p>
            <a:pPr lvl="1"/>
            <a:r>
              <a:rPr lang="en-US" dirty="0" smtClean="0"/>
              <a:t>That is because SARP parallelize access and refresh to </a:t>
            </a:r>
            <a:r>
              <a:rPr lang="en-US" dirty="0" err="1" smtClean="0"/>
              <a:t>subarray</a:t>
            </a:r>
            <a:r>
              <a:rPr lang="en-US" dirty="0" smtClean="0"/>
              <a:t> level.</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52</a:t>
            </a:fld>
            <a:endParaRPr lang="zh-TW" altLang="en-US"/>
          </a:p>
        </p:txBody>
      </p:sp>
      <p:pic>
        <p:nvPicPr>
          <p:cNvPr id="5" name="Picture 4"/>
          <p:cNvPicPr>
            <a:picLocks noChangeAspect="1"/>
          </p:cNvPicPr>
          <p:nvPr/>
        </p:nvPicPr>
        <p:blipFill>
          <a:blip r:embed="rId2"/>
          <a:stretch>
            <a:fillRect/>
          </a:stretch>
        </p:blipFill>
        <p:spPr>
          <a:xfrm>
            <a:off x="3171330" y="3071704"/>
            <a:ext cx="6710883" cy="3786296"/>
          </a:xfrm>
          <a:prstGeom prst="rect">
            <a:avLst/>
          </a:prstGeom>
        </p:spPr>
      </p:pic>
    </p:spTree>
    <p:extLst>
      <p:ext uri="{BB962C8B-B14F-4D97-AF65-F5344CB8AC3E}">
        <p14:creationId xmlns:p14="http://schemas.microsoft.com/office/powerpoint/2010/main" val="1389856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(2/3)</a:t>
            </a:r>
            <a:endParaRPr lang="en-US" dirty="0"/>
          </a:p>
        </p:txBody>
      </p:sp>
      <p:sp>
        <p:nvSpPr>
          <p:cNvPr id="3" name="Content Placeholder 2"/>
          <p:cNvSpPr>
            <a:spLocks noGrp="1"/>
          </p:cNvSpPr>
          <p:nvPr>
            <p:ph idx="1"/>
          </p:nvPr>
        </p:nvSpPr>
        <p:spPr>
          <a:xfrm>
            <a:off x="304800" y="1371600"/>
            <a:ext cx="11480800" cy="1265779"/>
          </a:xfrm>
        </p:spPr>
        <p:txBody>
          <a:bodyPr/>
          <a:lstStyle/>
          <a:p>
            <a:r>
              <a:rPr lang="en-US" dirty="0" err="1" smtClean="0"/>
              <a:t>REFpb</a:t>
            </a:r>
            <a:r>
              <a:rPr lang="en-US" dirty="0" smtClean="0"/>
              <a:t> can’t improve too much when memory capacity grows</a:t>
            </a:r>
          </a:p>
          <a:p>
            <a:r>
              <a:rPr lang="en-US" dirty="0" smtClean="0"/>
              <a:t>Surprisingly, DSARP can be almost as good as ideal no-refresh memory</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53</a:t>
            </a:fld>
            <a:endParaRPr lang="zh-TW" altLang="en-US"/>
          </a:p>
        </p:txBody>
      </p:sp>
      <p:pic>
        <p:nvPicPr>
          <p:cNvPr id="5" name="Picture 4"/>
          <p:cNvPicPr>
            <a:picLocks noChangeAspect="1"/>
          </p:cNvPicPr>
          <p:nvPr/>
        </p:nvPicPr>
        <p:blipFill>
          <a:blip r:embed="rId2"/>
          <a:stretch>
            <a:fillRect/>
          </a:stretch>
        </p:blipFill>
        <p:spPr>
          <a:xfrm>
            <a:off x="1990146" y="2917081"/>
            <a:ext cx="8362689" cy="3269364"/>
          </a:xfrm>
          <a:prstGeom prst="rect">
            <a:avLst/>
          </a:prstGeom>
        </p:spPr>
      </p:pic>
    </p:spTree>
    <p:extLst>
      <p:ext uri="{BB962C8B-B14F-4D97-AF65-F5344CB8AC3E}">
        <p14:creationId xmlns:p14="http://schemas.microsoft.com/office/powerpoint/2010/main" val="1202167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(3/</a:t>
            </a:r>
            <a:r>
              <a:rPr lang="en-US" dirty="0"/>
              <a:t>3)</a:t>
            </a:r>
          </a:p>
        </p:txBody>
      </p:sp>
      <p:pic>
        <p:nvPicPr>
          <p:cNvPr id="5" name="Content Placeholder 4"/>
          <p:cNvPicPr>
            <a:picLocks noGrp="1" noChangeAspect="1"/>
          </p:cNvPicPr>
          <p:nvPr>
            <p:ph idx="1"/>
          </p:nvPr>
        </p:nvPicPr>
        <p:blipFill>
          <a:blip r:embed="rId2"/>
          <a:srcRect t="3459" b="3459"/>
          <a:stretch>
            <a:fillRect/>
          </a:stretch>
        </p:blipFill>
        <p:spPr/>
      </p:pic>
      <p:sp>
        <p:nvSpPr>
          <p:cNvPr id="4" name="Slide Number Placeholder 3"/>
          <p:cNvSpPr>
            <a:spLocks noGrp="1"/>
          </p:cNvSpPr>
          <p:nvPr>
            <p:ph type="sldNum" sz="quarter" idx="11"/>
          </p:nvPr>
        </p:nvSpPr>
        <p:spPr/>
        <p:txBody>
          <a:bodyPr/>
          <a:lstStyle/>
          <a:p>
            <a:fld id="{57595DAD-AFE7-4B7F-80B9-8D48AFD13685}" type="slidenum">
              <a:rPr lang="zh-TW" altLang="en-US" smtClean="0"/>
              <a:t>54</a:t>
            </a:fld>
            <a:endParaRPr lang="zh-TW" altLang="en-US"/>
          </a:p>
        </p:txBody>
      </p:sp>
    </p:spTree>
    <p:extLst>
      <p:ext uri="{BB962C8B-B14F-4D97-AF65-F5344CB8AC3E}">
        <p14:creationId xmlns:p14="http://schemas.microsoft.com/office/powerpoint/2010/main" val="497541594"/>
      </p:ext>
    </p:extLst>
  </p:cSld>
  <p:clrMapOvr>
    <a:masterClrMapping/>
  </p:clrMapOvr>
  <p:transition xmlns:p14="http://schemas.microsoft.com/office/powerpoint/2010/mai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To mitigate the deteriorating DRAM refresh overhead, this paper proposed two mechanisms to parallelize refresh with access</a:t>
            </a:r>
          </a:p>
          <a:p>
            <a:endParaRPr lang="en-US" dirty="0"/>
          </a:p>
          <a:p>
            <a:r>
              <a:rPr lang="en-US" dirty="0" smtClean="0">
                <a:solidFill>
                  <a:srgbClr val="0000FF"/>
                </a:solidFill>
              </a:rPr>
              <a:t>DARP</a:t>
            </a:r>
            <a:r>
              <a:rPr lang="en-US" dirty="0" smtClean="0"/>
              <a:t> enables memory controller to </a:t>
            </a:r>
            <a:r>
              <a:rPr lang="en-US" dirty="0" smtClean="0">
                <a:solidFill>
                  <a:srgbClr val="0000FF"/>
                </a:solidFill>
              </a:rPr>
              <a:t>fully control </a:t>
            </a:r>
            <a:r>
              <a:rPr lang="en-US" dirty="0" smtClean="0"/>
              <a:t>the order and timing of </a:t>
            </a:r>
            <a:r>
              <a:rPr lang="en-US" dirty="0" smtClean="0">
                <a:solidFill>
                  <a:srgbClr val="0000FF"/>
                </a:solidFill>
              </a:rPr>
              <a:t>per-bank refresh</a:t>
            </a:r>
          </a:p>
          <a:p>
            <a:endParaRPr lang="en-US" dirty="0"/>
          </a:p>
          <a:p>
            <a:r>
              <a:rPr lang="en-US" dirty="0" smtClean="0">
                <a:solidFill>
                  <a:srgbClr val="0000FF"/>
                </a:solidFill>
              </a:rPr>
              <a:t>SARP</a:t>
            </a:r>
            <a:r>
              <a:rPr lang="en-US" dirty="0" smtClean="0"/>
              <a:t> enables memory controller to </a:t>
            </a:r>
            <a:r>
              <a:rPr lang="en-US" dirty="0" smtClean="0">
                <a:solidFill>
                  <a:srgbClr val="0000FF"/>
                </a:solidFill>
              </a:rPr>
              <a:t>issue access and refresh to different </a:t>
            </a:r>
            <a:r>
              <a:rPr lang="en-US" dirty="0" err="1" smtClean="0">
                <a:solidFill>
                  <a:srgbClr val="0000FF"/>
                </a:solidFill>
              </a:rPr>
              <a:t>subarrays</a:t>
            </a:r>
            <a:r>
              <a:rPr lang="en-US" dirty="0" smtClean="0">
                <a:solidFill>
                  <a:srgbClr val="0000FF"/>
                </a:solidFill>
              </a:rPr>
              <a:t> </a:t>
            </a:r>
            <a:r>
              <a:rPr lang="en-US" dirty="0" smtClean="0"/>
              <a:t>in the same bank</a:t>
            </a:r>
          </a:p>
          <a:p>
            <a:endParaRPr lang="en-US" dirty="0"/>
          </a:p>
          <a:p>
            <a:r>
              <a:rPr lang="en-US" dirty="0" smtClean="0"/>
              <a:t>The performance improvement is significant and consistent, and </a:t>
            </a:r>
            <a:r>
              <a:rPr lang="en-US" dirty="0" smtClean="0">
                <a:solidFill>
                  <a:srgbClr val="0000FF"/>
                </a:solidFill>
              </a:rPr>
              <a:t>close to ideal no-refresh memory</a:t>
            </a:r>
          </a:p>
          <a:p>
            <a:pPr lvl="1"/>
            <a:r>
              <a:rPr lang="en-US" dirty="0" smtClean="0"/>
              <a:t>7.9% for 8Gb DRAM</a:t>
            </a:r>
          </a:p>
          <a:p>
            <a:pPr lvl="1"/>
            <a:r>
              <a:rPr lang="en-US" dirty="0" smtClean="0"/>
              <a:t>20.2% for 32Gb DRAM</a:t>
            </a:r>
          </a:p>
          <a:p>
            <a:pPr lvl="1"/>
            <a:r>
              <a:rPr lang="en-US" dirty="0" smtClean="0"/>
              <a:t>With only 0.71% DRAM die area cost</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55</a:t>
            </a:fld>
            <a:endParaRPr lang="zh-TW" altLang="en-US"/>
          </a:p>
        </p:txBody>
      </p:sp>
    </p:spTree>
    <p:extLst>
      <p:ext uri="{BB962C8B-B14F-4D97-AF65-F5344CB8AC3E}">
        <p14:creationId xmlns:p14="http://schemas.microsoft.com/office/powerpoint/2010/main" val="3543872319"/>
      </p:ext>
    </p:extLst>
  </p:cSld>
  <p:clrMapOvr>
    <a:masterClrMapping/>
  </p:clrMapOvr>
  <p:transition xmlns:p14="http://schemas.microsoft.com/office/powerpoint/2010/mai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Discussion</a:t>
            </a:r>
            <a:endParaRPr lang="en-US" dirty="0"/>
          </a:p>
        </p:txBody>
      </p:sp>
      <p:sp>
        <p:nvSpPr>
          <p:cNvPr id="3" name="Content Placeholder 2"/>
          <p:cNvSpPr>
            <a:spLocks noGrp="1"/>
          </p:cNvSpPr>
          <p:nvPr>
            <p:ph idx="1"/>
          </p:nvPr>
        </p:nvSpPr>
        <p:spPr/>
        <p:txBody>
          <a:bodyPr/>
          <a:lstStyle/>
          <a:p>
            <a:r>
              <a:rPr lang="en-US" dirty="0" smtClean="0"/>
              <a:t>What are the major strengths?</a:t>
            </a:r>
          </a:p>
          <a:p>
            <a:endParaRPr lang="en-US" dirty="0"/>
          </a:p>
          <a:p>
            <a:r>
              <a:rPr lang="en-US" dirty="0"/>
              <a:t>What are the major </a:t>
            </a:r>
            <a:r>
              <a:rPr lang="en-US" dirty="0" smtClean="0"/>
              <a:t>weakness?</a:t>
            </a:r>
          </a:p>
          <a:p>
            <a:endParaRPr lang="en-US" dirty="0"/>
          </a:p>
          <a:p>
            <a:r>
              <a:rPr lang="en-US" dirty="0" smtClean="0"/>
              <a:t>Any other ideas from this paper?</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56</a:t>
            </a:fld>
            <a:endParaRPr lang="zh-TW" altLang="en-US"/>
          </a:p>
        </p:txBody>
      </p:sp>
    </p:spTree>
    <p:extLst>
      <p:ext uri="{BB962C8B-B14F-4D97-AF65-F5344CB8AC3E}">
        <p14:creationId xmlns:p14="http://schemas.microsoft.com/office/powerpoint/2010/main" val="2827750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2 cents - Strength</a:t>
            </a:r>
            <a:endParaRPr lang="en-US" dirty="0"/>
          </a:p>
        </p:txBody>
      </p:sp>
      <p:sp>
        <p:nvSpPr>
          <p:cNvPr id="3" name="Content Placeholder 2"/>
          <p:cNvSpPr>
            <a:spLocks noGrp="1"/>
          </p:cNvSpPr>
          <p:nvPr>
            <p:ph idx="1"/>
          </p:nvPr>
        </p:nvSpPr>
        <p:spPr/>
        <p:txBody>
          <a:bodyPr/>
          <a:lstStyle/>
          <a:p>
            <a:pPr lvl="0"/>
            <a:r>
              <a:rPr lang="en-US" dirty="0"/>
              <a:t>The </a:t>
            </a:r>
            <a:r>
              <a:rPr lang="en-US" dirty="0">
                <a:solidFill>
                  <a:srgbClr val="0000FF"/>
                </a:solidFill>
              </a:rPr>
              <a:t>statement of the refresh problem</a:t>
            </a:r>
            <a:r>
              <a:rPr lang="en-US" dirty="0"/>
              <a:t> was very clear with a good background introduction. The explanation of all-bank refresh and per-bank refresh gave enough details to understand the optimizations</a:t>
            </a:r>
            <a:r>
              <a:rPr lang="en-US" dirty="0" smtClean="0"/>
              <a:t>.</a:t>
            </a:r>
          </a:p>
          <a:p>
            <a:pPr lvl="0"/>
            <a:endParaRPr lang="en-US" dirty="0"/>
          </a:p>
          <a:p>
            <a:pPr lvl="0"/>
            <a:r>
              <a:rPr lang="en-US" dirty="0"/>
              <a:t>The proposed mechanism </a:t>
            </a:r>
            <a:r>
              <a:rPr lang="en-US" dirty="0">
                <a:solidFill>
                  <a:srgbClr val="0000FF"/>
                </a:solidFill>
              </a:rPr>
              <a:t>tackled the refresh problem with several novel ideas on DRAM architecture modification</a:t>
            </a:r>
            <a:r>
              <a:rPr lang="en-US" dirty="0"/>
              <a:t>. The idea of parallelizing and fined-grained control on refreshes provided promising direction to mitigate refresh overhead</a:t>
            </a:r>
            <a:r>
              <a:rPr lang="en-US" dirty="0" smtClean="0"/>
              <a:t>.</a:t>
            </a:r>
          </a:p>
          <a:p>
            <a:pPr lvl="0"/>
            <a:endParaRPr lang="en-US" dirty="0"/>
          </a:p>
          <a:p>
            <a:pPr lvl="0"/>
            <a:r>
              <a:rPr lang="en-US" dirty="0"/>
              <a:t>The evaluation mechanisms and results were solid. The best among them is the </a:t>
            </a:r>
            <a:r>
              <a:rPr lang="en-US" dirty="0">
                <a:solidFill>
                  <a:srgbClr val="0000FF"/>
                </a:solidFill>
              </a:rPr>
              <a:t>comparison to ideal non-refresh case</a:t>
            </a:r>
            <a:r>
              <a:rPr lang="en-US" dirty="0"/>
              <a:t>, which showed how good DARP and SARP are. The sensitivity analysis on workloads, core count, timing, and DRAM architecture was comprehensive, too.</a:t>
            </a:r>
          </a:p>
          <a:p>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57</a:t>
            </a:fld>
            <a:endParaRPr lang="zh-TW" altLang="en-US"/>
          </a:p>
        </p:txBody>
      </p:sp>
    </p:spTree>
    <p:extLst>
      <p:ext uri="{BB962C8B-B14F-4D97-AF65-F5344CB8AC3E}">
        <p14:creationId xmlns:p14="http://schemas.microsoft.com/office/powerpoint/2010/main" val="20263080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a:t>
            </a:r>
            <a:r>
              <a:rPr lang="en-US" dirty="0" smtClean="0"/>
              <a:t>2 cents - Weakness</a:t>
            </a:r>
            <a:endParaRPr lang="en-US" dirty="0"/>
          </a:p>
        </p:txBody>
      </p:sp>
      <p:sp>
        <p:nvSpPr>
          <p:cNvPr id="3" name="Content Placeholder 2"/>
          <p:cNvSpPr>
            <a:spLocks noGrp="1"/>
          </p:cNvSpPr>
          <p:nvPr>
            <p:ph idx="1"/>
          </p:nvPr>
        </p:nvSpPr>
        <p:spPr/>
        <p:txBody>
          <a:bodyPr>
            <a:normAutofit/>
          </a:bodyPr>
          <a:lstStyle/>
          <a:p>
            <a:r>
              <a:rPr lang="en-US" dirty="0" smtClean="0"/>
              <a:t>SARP can make the scheduling of refresh very complicated. This paper didn’t discuss </a:t>
            </a:r>
            <a:r>
              <a:rPr lang="en-US" dirty="0" smtClean="0">
                <a:solidFill>
                  <a:srgbClr val="FF0000"/>
                </a:solidFill>
              </a:rPr>
              <a:t>how complicated it can be or how to do it efficiently</a:t>
            </a:r>
            <a:r>
              <a:rPr lang="en-US" dirty="0" smtClean="0"/>
              <a:t>.</a:t>
            </a:r>
          </a:p>
          <a:p>
            <a:pPr lvl="0"/>
            <a:endParaRPr lang="en-US" dirty="0"/>
          </a:p>
          <a:p>
            <a:pPr lvl="0"/>
            <a:r>
              <a:rPr lang="en-US" dirty="0"/>
              <a:t>This paper didn’t discuss in detail about the scheduling policy of </a:t>
            </a:r>
            <a:r>
              <a:rPr lang="en-US" dirty="0" err="1"/>
              <a:t>REF</a:t>
            </a:r>
            <a:r>
              <a:rPr lang="en-US" baseline="-25000" dirty="0" err="1"/>
              <a:t>ab</a:t>
            </a:r>
            <a:r>
              <a:rPr lang="en-US" dirty="0"/>
              <a:t> and </a:t>
            </a:r>
            <a:r>
              <a:rPr lang="en-US" dirty="0" err="1"/>
              <a:t>REF</a:t>
            </a:r>
            <a:r>
              <a:rPr lang="en-US" baseline="-25000" dirty="0" err="1"/>
              <a:t>pb</a:t>
            </a:r>
            <a:r>
              <a:rPr lang="en-US" dirty="0"/>
              <a:t>. </a:t>
            </a:r>
            <a:r>
              <a:rPr lang="en-US" dirty="0" smtClean="0">
                <a:solidFill>
                  <a:srgbClr val="FF0000"/>
                </a:solidFill>
              </a:rPr>
              <a:t>Elastic </a:t>
            </a:r>
            <a:r>
              <a:rPr lang="en-US" dirty="0">
                <a:solidFill>
                  <a:srgbClr val="FF0000"/>
                </a:solidFill>
              </a:rPr>
              <a:t>refresh should be applied to </a:t>
            </a:r>
            <a:r>
              <a:rPr lang="en-US" dirty="0" err="1">
                <a:solidFill>
                  <a:srgbClr val="FF0000"/>
                </a:solidFill>
              </a:rPr>
              <a:t>REF</a:t>
            </a:r>
            <a:r>
              <a:rPr lang="en-US" baseline="-25000" dirty="0" err="1">
                <a:solidFill>
                  <a:srgbClr val="FF0000"/>
                </a:solidFill>
              </a:rPr>
              <a:t>pb</a:t>
            </a:r>
            <a:r>
              <a:rPr lang="en-US" dirty="0">
                <a:solidFill>
                  <a:srgbClr val="FF0000"/>
                </a:solidFill>
              </a:rPr>
              <a:t>, too</a:t>
            </a:r>
            <a:r>
              <a:rPr lang="en-US" dirty="0" smtClean="0"/>
              <a:t>. </a:t>
            </a:r>
            <a:r>
              <a:rPr lang="en-US" dirty="0"/>
              <a:t>By considering this, the performance improvement may not be that </a:t>
            </a:r>
            <a:r>
              <a:rPr lang="en-US" dirty="0" smtClean="0"/>
              <a:t>significant</a:t>
            </a:r>
            <a:endParaRPr lang="en-US" dirty="0"/>
          </a:p>
          <a:p>
            <a:endParaRPr lang="en-US" dirty="0"/>
          </a:p>
          <a:p>
            <a:r>
              <a:rPr lang="en-US" dirty="0"/>
              <a:t>The energy data didn’t include </a:t>
            </a:r>
            <a:r>
              <a:rPr lang="en-US" dirty="0">
                <a:solidFill>
                  <a:srgbClr val="FF0000"/>
                </a:solidFill>
              </a:rPr>
              <a:t>memory controller</a:t>
            </a:r>
            <a:r>
              <a:rPr lang="en-US" dirty="0"/>
              <a:t>, where </a:t>
            </a:r>
            <a:r>
              <a:rPr lang="en-US" dirty="0">
                <a:solidFill>
                  <a:srgbClr val="FF0000"/>
                </a:solidFill>
              </a:rPr>
              <a:t>significant complexity </a:t>
            </a:r>
            <a:r>
              <a:rPr lang="en-US" dirty="0"/>
              <a:t>was added by DARP and SARP. The algorithm of out-of-order per-bank refresh may cost too much energy, as it has to make a complex decision on every cycle</a:t>
            </a:r>
            <a:r>
              <a:rPr lang="en-US" dirty="0"/>
              <a:t> </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58</a:t>
            </a:fld>
            <a:endParaRPr lang="zh-TW" altLang="en-US"/>
          </a:p>
        </p:txBody>
      </p:sp>
    </p:spTree>
    <p:extLst>
      <p:ext uri="{BB962C8B-B14F-4D97-AF65-F5344CB8AC3E}">
        <p14:creationId xmlns:p14="http://schemas.microsoft.com/office/powerpoint/2010/main" val="10289613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2 cents - Ideas</a:t>
            </a:r>
            <a:endParaRPr lang="en-US" dirty="0"/>
          </a:p>
        </p:txBody>
      </p:sp>
      <p:sp>
        <p:nvSpPr>
          <p:cNvPr id="3" name="Content Placeholder 2"/>
          <p:cNvSpPr>
            <a:spLocks noGrp="1"/>
          </p:cNvSpPr>
          <p:nvPr>
            <p:ph idx="1"/>
          </p:nvPr>
        </p:nvSpPr>
        <p:spPr/>
        <p:txBody>
          <a:bodyPr>
            <a:normAutofit/>
          </a:bodyPr>
          <a:lstStyle/>
          <a:p>
            <a:pPr lvl="0"/>
            <a:r>
              <a:rPr lang="en-US" dirty="0"/>
              <a:t>As an extensive work, the </a:t>
            </a:r>
            <a:r>
              <a:rPr lang="en-US" dirty="0">
                <a:solidFill>
                  <a:srgbClr val="0000FF"/>
                </a:solidFill>
              </a:rPr>
              <a:t>energy of memory controller </a:t>
            </a:r>
            <a:r>
              <a:rPr lang="en-US" dirty="0"/>
              <a:t>could be a concern. If it is, it will be interesting to find a better algorithm to exploit DARP/SARP with competitive power consumption.</a:t>
            </a:r>
          </a:p>
          <a:p>
            <a:pPr lvl="1"/>
            <a:r>
              <a:rPr lang="en-US" sz="2400" dirty="0"/>
              <a:t>Or better refresh scheduling to achieve better performance</a:t>
            </a:r>
            <a:r>
              <a:rPr lang="en-US" sz="2400" dirty="0" smtClean="0"/>
              <a:t>.</a:t>
            </a:r>
          </a:p>
          <a:p>
            <a:pPr lvl="1"/>
            <a:endParaRPr lang="en-US" sz="2400" dirty="0"/>
          </a:p>
          <a:p>
            <a:pPr lvl="0"/>
            <a:r>
              <a:rPr lang="en-US" dirty="0"/>
              <a:t>Another idea is to research </a:t>
            </a:r>
            <a:r>
              <a:rPr lang="en-US" dirty="0">
                <a:solidFill>
                  <a:srgbClr val="0000FF"/>
                </a:solidFill>
              </a:rPr>
              <a:t>more aggressive parallelism</a:t>
            </a:r>
            <a:r>
              <a:rPr lang="en-US" dirty="0"/>
              <a:t>. </a:t>
            </a:r>
          </a:p>
          <a:p>
            <a:pPr lvl="1"/>
            <a:r>
              <a:rPr lang="en-US" sz="2400" dirty="0" smtClean="0"/>
              <a:t>Is it possible to parallel </a:t>
            </a:r>
            <a:r>
              <a:rPr lang="en-US" sz="2400" dirty="0" err="1" smtClean="0"/>
              <a:t>REF</a:t>
            </a:r>
            <a:r>
              <a:rPr lang="en-US" sz="2400" baseline="-25000" dirty="0" err="1" smtClean="0"/>
              <a:t>pb</a:t>
            </a:r>
            <a:r>
              <a:rPr lang="en-US" sz="2400" baseline="-25000" dirty="0" smtClean="0"/>
              <a:t> </a:t>
            </a:r>
            <a:r>
              <a:rPr lang="en-US" sz="2400" dirty="0" smtClean="0"/>
              <a:t>with another </a:t>
            </a:r>
            <a:r>
              <a:rPr lang="en-US" sz="2400" dirty="0" err="1" smtClean="0"/>
              <a:t>REF</a:t>
            </a:r>
            <a:r>
              <a:rPr lang="en-US" sz="2400" baseline="-25000" dirty="0" err="1" smtClean="0"/>
              <a:t>pb</a:t>
            </a:r>
            <a:r>
              <a:rPr lang="en-US" sz="2400" dirty="0" smtClean="0"/>
              <a:t>?</a:t>
            </a:r>
          </a:p>
          <a:p>
            <a:pPr lvl="1"/>
            <a:r>
              <a:rPr lang="en-US" sz="2400" dirty="0" smtClean="0"/>
              <a:t>Is it possible to optimize the DRAM timing with more understand on its limitation?</a:t>
            </a:r>
          </a:p>
          <a:p>
            <a:pPr lvl="1"/>
            <a:endParaRPr lang="en-US" sz="2400"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59</a:t>
            </a:fld>
            <a:endParaRPr lang="zh-TW" altLang="en-US"/>
          </a:p>
        </p:txBody>
      </p:sp>
    </p:spTree>
    <p:extLst>
      <p:ext uri="{BB962C8B-B14F-4D97-AF65-F5344CB8AC3E}">
        <p14:creationId xmlns:p14="http://schemas.microsoft.com/office/powerpoint/2010/main" val="26318346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solidFill>
            <a:schemeClr val="bg1">
              <a:lumMod val="85000"/>
            </a:schemeClr>
          </a:solidFill>
          <a:ln>
            <a:noFill/>
          </a:ln>
        </p:spPr>
        <p:txBody>
          <a:bodyPr vert="horz" lIns="365760" tIns="45720" rIns="91440" bIns="45720" rtlCol="0" anchor="ctr">
            <a:normAutofit/>
          </a:bodyPr>
          <a:lstStyle/>
          <a:p>
            <a:r>
              <a:rPr lang="en-US" dirty="0" smtClean="0"/>
              <a:t>DRAM-Aware </a:t>
            </a:r>
            <a:r>
              <a:rPr lang="en-US" dirty="0" err="1" smtClean="0"/>
              <a:t>Writeback</a:t>
            </a:r>
            <a:r>
              <a:rPr lang="en-US" dirty="0"/>
              <a:t> (</a:t>
            </a:r>
            <a:r>
              <a:rPr lang="en-US" dirty="0" err="1"/>
              <a:t>Vivek’s</a:t>
            </a:r>
            <a:r>
              <a:rPr lang="en-US" dirty="0"/>
              <a:t> slide)</a:t>
            </a:r>
          </a:p>
        </p:txBody>
      </p:sp>
      <p:sp>
        <p:nvSpPr>
          <p:cNvPr id="4" name="Slide Number Placeholder 3"/>
          <p:cNvSpPr>
            <a:spLocks noGrp="1"/>
          </p:cNvSpPr>
          <p:nvPr>
            <p:ph type="sldNum" sz="quarter" idx="4294967295"/>
          </p:nvPr>
        </p:nvSpPr>
        <p:spPr>
          <a:xfrm>
            <a:off x="6096000" y="6553200"/>
            <a:ext cx="6096000" cy="304800"/>
          </a:xfrm>
          <a:prstGeom prst="rect">
            <a:avLst/>
          </a:prstGeom>
        </p:spPr>
        <p:txBody>
          <a:bodyPr/>
          <a:lstStyle/>
          <a:p>
            <a:fld id="{650CCC6F-3220-49CD-89DB-71B165F2F9D5}" type="slidenum">
              <a:rPr lang="en-US" smtClean="0"/>
              <a:pPr/>
              <a:t>6</a:t>
            </a:fld>
            <a:endParaRPr lang="en-US" dirty="0"/>
          </a:p>
        </p:txBody>
      </p:sp>
      <p:sp>
        <p:nvSpPr>
          <p:cNvPr id="17" name="TextBox 16"/>
          <p:cNvSpPr txBox="1"/>
          <p:nvPr/>
        </p:nvSpPr>
        <p:spPr>
          <a:xfrm>
            <a:off x="5588009" y="1905015"/>
            <a:ext cx="2736647" cy="646331"/>
          </a:xfrm>
          <a:prstGeom prst="rect">
            <a:avLst/>
          </a:prstGeom>
          <a:noFill/>
        </p:spPr>
        <p:txBody>
          <a:bodyPr wrap="none" rtlCol="0">
            <a:spAutoFit/>
          </a:bodyPr>
          <a:lstStyle/>
          <a:p>
            <a:r>
              <a:rPr lang="en-US" sz="3600" b="1" dirty="0" smtClean="0">
                <a:solidFill>
                  <a:schemeClr val="accent2"/>
                </a:solidFill>
              </a:rPr>
              <a:t>Dirty Block</a:t>
            </a:r>
          </a:p>
        </p:txBody>
      </p:sp>
      <p:cxnSp>
        <p:nvCxnSpPr>
          <p:cNvPr id="20" name="Straight Arrow Connector 19"/>
          <p:cNvCxnSpPr>
            <a:endCxn id="17" idx="1"/>
          </p:cNvCxnSpPr>
          <p:nvPr/>
        </p:nvCxnSpPr>
        <p:spPr>
          <a:xfrm>
            <a:off x="3324800" y="2228180"/>
            <a:ext cx="2263209" cy="1"/>
          </a:xfrm>
          <a:prstGeom prst="straightConnector1">
            <a:avLst/>
          </a:prstGeom>
          <a:ln w="28575">
            <a:solidFill>
              <a:schemeClr val="tx1">
                <a:lumMod val="85000"/>
                <a:lumOff val="15000"/>
              </a:schemeClr>
            </a:solidFill>
            <a:prstDash val="dash"/>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54401" y="2531968"/>
            <a:ext cx="6086835" cy="1384995"/>
          </a:xfrm>
          <a:prstGeom prst="rect">
            <a:avLst/>
          </a:prstGeom>
          <a:noFill/>
        </p:spPr>
        <p:txBody>
          <a:bodyPr wrap="square" rtlCol="0">
            <a:spAutoFit/>
          </a:bodyPr>
          <a:lstStyle/>
          <a:p>
            <a:pPr algn="ctr"/>
            <a:r>
              <a:rPr lang="en-US" sz="2800" b="1" dirty="0" smtClean="0">
                <a:solidFill>
                  <a:schemeClr val="tx1">
                    <a:lumMod val="75000"/>
                    <a:lumOff val="25000"/>
                  </a:schemeClr>
                </a:solidFill>
              </a:rPr>
              <a:t>Proactively write back </a:t>
            </a:r>
          </a:p>
          <a:p>
            <a:pPr algn="ctr"/>
            <a:r>
              <a:rPr lang="en-US" sz="2800" b="1" dirty="0" smtClean="0">
                <a:solidFill>
                  <a:schemeClr val="tx1">
                    <a:lumMod val="75000"/>
                    <a:lumOff val="25000"/>
                  </a:schemeClr>
                </a:solidFill>
              </a:rPr>
              <a:t>all other dirty blocks from </a:t>
            </a:r>
          </a:p>
          <a:p>
            <a:pPr algn="ctr"/>
            <a:r>
              <a:rPr lang="en-US" sz="2800" b="1" dirty="0" smtClean="0">
                <a:solidFill>
                  <a:schemeClr val="tx1">
                    <a:lumMod val="75000"/>
                    <a:lumOff val="25000"/>
                  </a:schemeClr>
                </a:solidFill>
              </a:rPr>
              <a:t>the same DRAM row</a:t>
            </a:r>
          </a:p>
        </p:txBody>
      </p:sp>
      <p:sp>
        <p:nvSpPr>
          <p:cNvPr id="6" name="Rounded Rectangle 5"/>
          <p:cNvSpPr/>
          <p:nvPr/>
        </p:nvSpPr>
        <p:spPr>
          <a:xfrm>
            <a:off x="508010" y="1828815"/>
            <a:ext cx="2958935" cy="2748009"/>
          </a:xfrm>
          <a:prstGeom prst="roundRect">
            <a:avLst>
              <a:gd name="adj" fmla="val 5797"/>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mj-lt"/>
              </a:rPr>
              <a:t>Last-Level Cache</a:t>
            </a:r>
          </a:p>
        </p:txBody>
      </p:sp>
      <p:sp>
        <p:nvSpPr>
          <p:cNvPr id="5" name="TextBox 4"/>
          <p:cNvSpPr txBox="1"/>
          <p:nvPr/>
        </p:nvSpPr>
        <p:spPr>
          <a:xfrm>
            <a:off x="717775" y="4800601"/>
            <a:ext cx="10732225" cy="584776"/>
          </a:xfrm>
          <a:prstGeom prst="rect">
            <a:avLst/>
          </a:prstGeom>
          <a:noFill/>
        </p:spPr>
        <p:txBody>
          <a:bodyPr wrap="none" rtlCol="0">
            <a:spAutoFit/>
          </a:bodyPr>
          <a:lstStyle/>
          <a:p>
            <a:pPr algn="ctr"/>
            <a:r>
              <a:rPr lang="en-US" sz="3200" b="1" dirty="0" smtClean="0">
                <a:solidFill>
                  <a:srgbClr val="006600"/>
                </a:solidFill>
              </a:rPr>
              <a:t>Significantly increases the DRAM write row hit rate</a:t>
            </a:r>
          </a:p>
        </p:txBody>
      </p:sp>
      <p:sp>
        <p:nvSpPr>
          <p:cNvPr id="23" name="TextBox 22"/>
          <p:cNvSpPr txBox="1"/>
          <p:nvPr/>
        </p:nvSpPr>
        <p:spPr>
          <a:xfrm>
            <a:off x="1385225" y="5569803"/>
            <a:ext cx="9341019" cy="707886"/>
          </a:xfrm>
          <a:prstGeom prst="rect">
            <a:avLst/>
          </a:prstGeom>
          <a:noFill/>
        </p:spPr>
        <p:txBody>
          <a:bodyPr wrap="none" rtlCol="0">
            <a:spAutoFit/>
          </a:bodyPr>
          <a:lstStyle/>
          <a:p>
            <a:pPr algn="ctr"/>
            <a:r>
              <a:rPr lang="en-US" sz="4000" b="1" dirty="0" smtClean="0">
                <a:solidFill>
                  <a:schemeClr val="tx2"/>
                </a:solidFill>
              </a:rPr>
              <a:t>Get all dirty blocks of DRAM row ‘R’</a:t>
            </a:r>
          </a:p>
        </p:txBody>
      </p:sp>
      <p:sp>
        <p:nvSpPr>
          <p:cNvPr id="24" name="Rounded Rectangle 23"/>
          <p:cNvSpPr/>
          <p:nvPr/>
        </p:nvSpPr>
        <p:spPr>
          <a:xfrm>
            <a:off x="9245600" y="1981200"/>
            <a:ext cx="2336800" cy="2019300"/>
          </a:xfrm>
          <a:prstGeom prst="roundRect">
            <a:avLst>
              <a:gd name="adj" fmla="val 6278"/>
            </a:avLst>
          </a:prstGeom>
          <a:solidFill>
            <a:schemeClr val="bg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t" anchorCtr="0"/>
          <a:lstStyle/>
          <a:p>
            <a:pPr algn="ctr"/>
            <a:r>
              <a:rPr lang="en-US" sz="2800" dirty="0" smtClean="0">
                <a:latin typeface="+mj-lt"/>
              </a:rPr>
              <a:t>Memory Controller</a:t>
            </a:r>
          </a:p>
        </p:txBody>
      </p:sp>
      <p:sp>
        <p:nvSpPr>
          <p:cNvPr id="25" name="Rounded Rectangle 24"/>
          <p:cNvSpPr/>
          <p:nvPr/>
        </p:nvSpPr>
        <p:spPr>
          <a:xfrm>
            <a:off x="9347200" y="3352800"/>
            <a:ext cx="2133600" cy="57150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latin typeface="+mj-lt"/>
            </a:endParaRPr>
          </a:p>
        </p:txBody>
      </p:sp>
      <p:sp>
        <p:nvSpPr>
          <p:cNvPr id="15" name="Rounded Rectangle 14"/>
          <p:cNvSpPr/>
          <p:nvPr/>
        </p:nvSpPr>
        <p:spPr>
          <a:xfrm>
            <a:off x="11032357" y="3352800"/>
            <a:ext cx="406400" cy="571500"/>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85000"/>
                    <a:lumOff val="15000"/>
                  </a:schemeClr>
                </a:solidFill>
                <a:latin typeface="+mj-lt"/>
              </a:rPr>
              <a:t>R</a:t>
            </a:r>
          </a:p>
        </p:txBody>
      </p:sp>
      <p:grpSp>
        <p:nvGrpSpPr>
          <p:cNvPr id="31" name="Group 30"/>
          <p:cNvGrpSpPr/>
          <p:nvPr/>
        </p:nvGrpSpPr>
        <p:grpSpPr>
          <a:xfrm>
            <a:off x="9406757" y="3352800"/>
            <a:ext cx="1625600" cy="571500"/>
            <a:chOff x="7055068" y="3352800"/>
            <a:chExt cx="1219200" cy="571500"/>
          </a:xfrm>
        </p:grpSpPr>
        <p:sp>
          <p:nvSpPr>
            <p:cNvPr id="26" name="Rounded Rectangle 25"/>
            <p:cNvSpPr/>
            <p:nvPr/>
          </p:nvSpPr>
          <p:spPr>
            <a:xfrm>
              <a:off x="7969468" y="3352800"/>
              <a:ext cx="304800" cy="571500"/>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85000"/>
                      <a:lumOff val="15000"/>
                    </a:schemeClr>
                  </a:solidFill>
                  <a:latin typeface="+mj-lt"/>
                </a:rPr>
                <a:t>R</a:t>
              </a:r>
            </a:p>
          </p:txBody>
        </p:sp>
        <p:sp>
          <p:nvSpPr>
            <p:cNvPr id="27" name="Rounded Rectangle 26"/>
            <p:cNvSpPr/>
            <p:nvPr/>
          </p:nvSpPr>
          <p:spPr>
            <a:xfrm>
              <a:off x="7664668" y="3352800"/>
              <a:ext cx="304800" cy="571500"/>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85000"/>
                      <a:lumOff val="15000"/>
                    </a:schemeClr>
                  </a:solidFill>
                  <a:latin typeface="+mj-lt"/>
                </a:rPr>
                <a:t>R</a:t>
              </a:r>
            </a:p>
          </p:txBody>
        </p:sp>
        <p:sp>
          <p:nvSpPr>
            <p:cNvPr id="28" name="Rounded Rectangle 27"/>
            <p:cNvSpPr/>
            <p:nvPr/>
          </p:nvSpPr>
          <p:spPr>
            <a:xfrm>
              <a:off x="7359868" y="3352800"/>
              <a:ext cx="304800" cy="571500"/>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85000"/>
                      <a:lumOff val="15000"/>
                    </a:schemeClr>
                  </a:solidFill>
                  <a:latin typeface="+mj-lt"/>
                </a:rPr>
                <a:t>R</a:t>
              </a:r>
            </a:p>
          </p:txBody>
        </p:sp>
        <p:sp>
          <p:nvSpPr>
            <p:cNvPr id="29" name="Rounded Rectangle 28"/>
            <p:cNvSpPr/>
            <p:nvPr/>
          </p:nvSpPr>
          <p:spPr>
            <a:xfrm>
              <a:off x="7055068" y="3352800"/>
              <a:ext cx="304800" cy="571500"/>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85000"/>
                      <a:lumOff val="15000"/>
                    </a:schemeClr>
                  </a:solidFill>
                  <a:latin typeface="+mj-lt"/>
                </a:rPr>
                <a:t>R</a:t>
              </a:r>
            </a:p>
          </p:txBody>
        </p:sp>
      </p:grpSp>
      <p:sp>
        <p:nvSpPr>
          <p:cNvPr id="22" name="TextBox 21"/>
          <p:cNvSpPr txBox="1"/>
          <p:nvPr/>
        </p:nvSpPr>
        <p:spPr>
          <a:xfrm>
            <a:off x="304810" y="1143015"/>
            <a:ext cx="10980903" cy="430887"/>
          </a:xfrm>
          <a:prstGeom prst="rect">
            <a:avLst/>
          </a:prstGeom>
          <a:noFill/>
        </p:spPr>
        <p:txBody>
          <a:bodyPr wrap="none" rtlCol="0">
            <a:spAutoFit/>
          </a:bodyPr>
          <a:lstStyle/>
          <a:p>
            <a:r>
              <a:rPr lang="en-US" sz="2200" b="1" dirty="0" smtClean="0">
                <a:solidFill>
                  <a:schemeClr val="tx1">
                    <a:lumMod val="65000"/>
                    <a:lumOff val="35000"/>
                  </a:schemeClr>
                </a:solidFill>
              </a:rPr>
              <a:t>Virtual Write Queue [ISCA 2010], DRAM-Aware Writeback [TR-HPS-2010-2] </a:t>
            </a:r>
          </a:p>
        </p:txBody>
      </p:sp>
    </p:spTree>
    <p:extLst>
      <p:ext uri="{BB962C8B-B14F-4D97-AF65-F5344CB8AC3E}">
        <p14:creationId xmlns:p14="http://schemas.microsoft.com/office/powerpoint/2010/main" val="304289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5" grpId="0"/>
      <p:bldP spid="23" grpId="0"/>
      <p:bldP spid="24" grpId="0" animBg="1"/>
      <p:bldP spid="25"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to Tag Store for a DRAM row</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7</a:t>
            </a:fld>
            <a:endParaRPr lang="zh-TW" altLang="en-US"/>
          </a:p>
        </p:txBody>
      </p:sp>
      <p:sp>
        <p:nvSpPr>
          <p:cNvPr id="5" name="Rounded Rectangle 4"/>
          <p:cNvSpPr/>
          <p:nvPr/>
        </p:nvSpPr>
        <p:spPr>
          <a:xfrm>
            <a:off x="5899503" y="3995826"/>
            <a:ext cx="1432916" cy="14814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a:p>
        </p:txBody>
      </p:sp>
      <p:sp>
        <p:nvSpPr>
          <p:cNvPr id="6" name="Rectangle 5"/>
          <p:cNvSpPr>
            <a:spLocks/>
          </p:cNvSpPr>
          <p:nvPr/>
        </p:nvSpPr>
        <p:spPr>
          <a:xfrm>
            <a:off x="778933" y="2032014"/>
            <a:ext cx="3402443" cy="682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Tag</a:t>
            </a:r>
            <a:endParaRPr lang="en-US" sz="2000" dirty="0">
              <a:solidFill>
                <a:schemeClr val="tx1"/>
              </a:solidFill>
            </a:endParaRPr>
          </a:p>
        </p:txBody>
      </p:sp>
      <p:sp>
        <p:nvSpPr>
          <p:cNvPr id="7" name="Rectangle 6"/>
          <p:cNvSpPr>
            <a:spLocks/>
          </p:cNvSpPr>
          <p:nvPr/>
        </p:nvSpPr>
        <p:spPr>
          <a:xfrm>
            <a:off x="4168773" y="2043658"/>
            <a:ext cx="898395" cy="68748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Index</a:t>
            </a:r>
            <a:endParaRPr lang="en-US" sz="2000" dirty="0">
              <a:solidFill>
                <a:srgbClr val="000000"/>
              </a:solidFill>
            </a:endParaRPr>
          </a:p>
        </p:txBody>
      </p:sp>
      <p:sp>
        <p:nvSpPr>
          <p:cNvPr id="8" name="Rectangle 7"/>
          <p:cNvSpPr>
            <a:spLocks/>
          </p:cNvSpPr>
          <p:nvPr/>
        </p:nvSpPr>
        <p:spPr>
          <a:xfrm>
            <a:off x="5099671" y="2040662"/>
            <a:ext cx="1199788" cy="69421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Offset</a:t>
            </a:r>
            <a:endParaRPr lang="en-US" sz="2000" dirty="0">
              <a:solidFill>
                <a:srgbClr val="000000"/>
              </a:solidFill>
            </a:endParaRPr>
          </a:p>
        </p:txBody>
      </p:sp>
      <p:sp>
        <p:nvSpPr>
          <p:cNvPr id="9" name="TextBox 8"/>
          <p:cNvSpPr txBox="1"/>
          <p:nvPr/>
        </p:nvSpPr>
        <p:spPr>
          <a:xfrm>
            <a:off x="775741" y="1373203"/>
            <a:ext cx="1434056" cy="523220"/>
          </a:xfrm>
          <a:prstGeom prst="rect">
            <a:avLst/>
          </a:prstGeom>
          <a:noFill/>
        </p:spPr>
        <p:txBody>
          <a:bodyPr wrap="none" rtlCol="0">
            <a:spAutoFit/>
          </a:bodyPr>
          <a:lstStyle/>
          <a:p>
            <a:r>
              <a:rPr lang="en-US" sz="2800" dirty="0" smtClean="0">
                <a:solidFill>
                  <a:srgbClr val="800000"/>
                </a:solidFill>
              </a:rPr>
              <a:t>Address</a:t>
            </a:r>
            <a:endParaRPr lang="en-US" sz="2800" dirty="0">
              <a:solidFill>
                <a:srgbClr val="800000"/>
              </a:solidFill>
            </a:endParaRPr>
          </a:p>
        </p:txBody>
      </p:sp>
      <p:sp>
        <p:nvSpPr>
          <p:cNvPr id="10" name="Rounded Rectangle 9"/>
          <p:cNvSpPr/>
          <p:nvPr/>
        </p:nvSpPr>
        <p:spPr>
          <a:xfrm>
            <a:off x="5747103" y="3843426"/>
            <a:ext cx="1432916" cy="14814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a:p>
        </p:txBody>
      </p:sp>
      <p:cxnSp>
        <p:nvCxnSpPr>
          <p:cNvPr id="11" name="Elbow Connector 10"/>
          <p:cNvCxnSpPr>
            <a:stCxn id="7" idx="2"/>
            <a:endCxn id="13" idx="1"/>
          </p:cNvCxnSpPr>
          <p:nvPr/>
        </p:nvCxnSpPr>
        <p:spPr>
          <a:xfrm rot="16200000" flipH="1">
            <a:off x="4256025" y="3093084"/>
            <a:ext cx="1548220" cy="82432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5594703" y="3691026"/>
            <a:ext cx="1432916" cy="14814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a:p>
        </p:txBody>
      </p:sp>
      <p:sp>
        <p:nvSpPr>
          <p:cNvPr id="13" name="Rounded Rectangle 12"/>
          <p:cNvSpPr/>
          <p:nvPr/>
        </p:nvSpPr>
        <p:spPr>
          <a:xfrm>
            <a:off x="5442303" y="3538626"/>
            <a:ext cx="1432916" cy="14814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a:p>
        </p:txBody>
      </p:sp>
      <p:cxnSp>
        <p:nvCxnSpPr>
          <p:cNvPr id="14" name="Straight Arrow Connector 13"/>
          <p:cNvCxnSpPr/>
          <p:nvPr/>
        </p:nvCxnSpPr>
        <p:spPr>
          <a:xfrm>
            <a:off x="4487342" y="1845733"/>
            <a:ext cx="1812775" cy="427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513543" y="1589531"/>
            <a:ext cx="0" cy="46127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273395" y="1579130"/>
            <a:ext cx="0" cy="46127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611243" y="1341421"/>
            <a:ext cx="1621658" cy="461665"/>
          </a:xfrm>
          <a:prstGeom prst="rect">
            <a:avLst/>
          </a:prstGeom>
          <a:noFill/>
        </p:spPr>
        <p:txBody>
          <a:bodyPr wrap="none" rtlCol="0">
            <a:spAutoFit/>
          </a:bodyPr>
          <a:lstStyle/>
          <a:p>
            <a:r>
              <a:rPr lang="en-US" sz="2400" dirty="0" smtClean="0"/>
              <a:t>Row offset</a:t>
            </a:r>
            <a:endParaRPr lang="en-US" sz="2400" dirty="0"/>
          </a:p>
        </p:txBody>
      </p:sp>
      <p:sp>
        <p:nvSpPr>
          <p:cNvPr id="18" name="Rectangular Callout 17"/>
          <p:cNvSpPr/>
          <p:nvPr/>
        </p:nvSpPr>
        <p:spPr>
          <a:xfrm>
            <a:off x="7674333" y="957765"/>
            <a:ext cx="4162067" cy="2886102"/>
          </a:xfrm>
          <a:prstGeom prst="wedgeRectCallout">
            <a:avLst>
              <a:gd name="adj1" fmla="val -83983"/>
              <a:gd name="adj2" fmla="val -11105"/>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t>A DRAM row can be distributed into a lot of sets.</a:t>
            </a:r>
          </a:p>
          <a:p>
            <a:endParaRPr lang="en-US" sz="2400" dirty="0"/>
          </a:p>
          <a:p>
            <a:r>
              <a:rPr lang="en-US" sz="2400" dirty="0" smtClean="0"/>
              <a:t>It is very inefficient if we want to query all cache blocks for a certain DRAM row</a:t>
            </a:r>
            <a:endParaRPr lang="en-US" sz="2400" dirty="0"/>
          </a:p>
        </p:txBody>
      </p:sp>
      <p:sp>
        <p:nvSpPr>
          <p:cNvPr id="28" name="TextBox 27"/>
          <p:cNvSpPr txBox="1"/>
          <p:nvPr/>
        </p:nvSpPr>
        <p:spPr>
          <a:xfrm>
            <a:off x="5940417" y="5572670"/>
            <a:ext cx="1685477" cy="523220"/>
          </a:xfrm>
          <a:prstGeom prst="rect">
            <a:avLst/>
          </a:prstGeom>
          <a:noFill/>
        </p:spPr>
        <p:txBody>
          <a:bodyPr wrap="none" rtlCol="0">
            <a:spAutoFit/>
          </a:bodyPr>
          <a:lstStyle/>
          <a:p>
            <a:r>
              <a:rPr lang="en-US" sz="2800" dirty="0" smtClean="0">
                <a:solidFill>
                  <a:srgbClr val="800000"/>
                </a:solidFill>
              </a:rPr>
              <a:t>Tag Store</a:t>
            </a:r>
            <a:endParaRPr lang="en-US" sz="2800" dirty="0">
              <a:solidFill>
                <a:srgbClr val="800000"/>
              </a:solidFill>
            </a:endParaRPr>
          </a:p>
        </p:txBody>
      </p:sp>
      <p:cxnSp>
        <p:nvCxnSpPr>
          <p:cNvPr id="19" name="Elbow Connector 18"/>
          <p:cNvCxnSpPr/>
          <p:nvPr/>
        </p:nvCxnSpPr>
        <p:spPr>
          <a:xfrm rot="16200000" flipH="1">
            <a:off x="4256027" y="3550293"/>
            <a:ext cx="1548220" cy="82432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rot="16200000" flipH="1">
            <a:off x="4239093" y="3330155"/>
            <a:ext cx="1548220" cy="82432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7" idx="2"/>
          </p:cNvCxnSpPr>
          <p:nvPr/>
        </p:nvCxnSpPr>
        <p:spPr>
          <a:xfrm rot="16200000" flipH="1">
            <a:off x="4428097" y="2921027"/>
            <a:ext cx="1197395" cy="817629"/>
          </a:xfrm>
          <a:prstGeom prst="bentConnector3">
            <a:avLst>
              <a:gd name="adj1" fmla="val 98082"/>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906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Dirty-Block Index</a:t>
            </a:r>
            <a:endParaRPr lang="en-US" dirty="0"/>
          </a:p>
        </p:txBody>
      </p:sp>
      <p:sp>
        <p:nvSpPr>
          <p:cNvPr id="3" name="Content Placeholder 2"/>
          <p:cNvSpPr>
            <a:spLocks noGrp="1"/>
          </p:cNvSpPr>
          <p:nvPr>
            <p:ph idx="1"/>
          </p:nvPr>
        </p:nvSpPr>
        <p:spPr>
          <a:xfrm>
            <a:off x="304800" y="1371613"/>
            <a:ext cx="11480800" cy="1659467"/>
          </a:xfrm>
        </p:spPr>
        <p:txBody>
          <a:bodyPr/>
          <a:lstStyle/>
          <a:p>
            <a:r>
              <a:rPr lang="en-US" dirty="0" smtClean="0"/>
              <a:t>Key Idea</a:t>
            </a:r>
          </a:p>
          <a:p>
            <a:pPr lvl="1"/>
            <a:r>
              <a:rPr lang="en-US" dirty="0" smtClean="0">
                <a:solidFill>
                  <a:srgbClr val="0000FF"/>
                </a:solidFill>
              </a:rPr>
              <a:t>Decouple </a:t>
            </a:r>
            <a:r>
              <a:rPr lang="en-US" dirty="0">
                <a:solidFill>
                  <a:srgbClr val="0000FF"/>
                </a:solidFill>
              </a:rPr>
              <a:t>dirty bits from main tag store </a:t>
            </a:r>
            <a:r>
              <a:rPr lang="en-US" dirty="0"/>
              <a:t>and indexed them by DRAM row. This separated structure makes </a:t>
            </a:r>
            <a:r>
              <a:rPr lang="en-US" dirty="0" smtClean="0"/>
              <a:t>query for dirty bit (especially in terms of DRAM row) much more efficient.</a:t>
            </a:r>
            <a:endParaRPr lang="en-US" dirty="0"/>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8</a:t>
            </a:fld>
            <a:endParaRPr lang="zh-TW" altLang="en-US"/>
          </a:p>
        </p:txBody>
      </p:sp>
      <p:grpSp>
        <p:nvGrpSpPr>
          <p:cNvPr id="5" name="Group 4"/>
          <p:cNvGrpSpPr/>
          <p:nvPr/>
        </p:nvGrpSpPr>
        <p:grpSpPr>
          <a:xfrm>
            <a:off x="1236124" y="3666054"/>
            <a:ext cx="8805333" cy="635000"/>
            <a:chOff x="1066800" y="2971800"/>
            <a:chExt cx="6934200" cy="609600"/>
          </a:xfrm>
        </p:grpSpPr>
        <p:sp>
          <p:nvSpPr>
            <p:cNvPr id="6" name="Rounded Rectangle 5"/>
            <p:cNvSpPr/>
            <p:nvPr/>
          </p:nvSpPr>
          <p:spPr>
            <a:xfrm>
              <a:off x="3962400" y="2971800"/>
              <a:ext cx="4572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V</a:t>
              </a:r>
            </a:p>
          </p:txBody>
        </p:sp>
        <p:sp>
          <p:nvSpPr>
            <p:cNvPr id="7" name="Rounded Rectangle 6"/>
            <p:cNvSpPr/>
            <p:nvPr/>
          </p:nvSpPr>
          <p:spPr>
            <a:xfrm>
              <a:off x="1066800" y="2971800"/>
              <a:ext cx="28194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Block Address</a:t>
              </a:r>
            </a:p>
          </p:txBody>
        </p:sp>
        <p:sp>
          <p:nvSpPr>
            <p:cNvPr id="8" name="Rounded Rectangle 7"/>
            <p:cNvSpPr/>
            <p:nvPr/>
          </p:nvSpPr>
          <p:spPr>
            <a:xfrm>
              <a:off x="4495800" y="2971800"/>
              <a:ext cx="457200" cy="609600"/>
            </a:xfrm>
            <a:prstGeom prst="round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D</a:t>
              </a:r>
            </a:p>
          </p:txBody>
        </p:sp>
        <p:sp>
          <p:nvSpPr>
            <p:cNvPr id="9" name="Rounded Rectangle 8"/>
            <p:cNvSpPr/>
            <p:nvPr/>
          </p:nvSpPr>
          <p:spPr>
            <a:xfrm>
              <a:off x="5029200" y="2971800"/>
              <a:ext cx="8382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mj-lt"/>
                </a:rPr>
                <a:t>Sh</a:t>
              </a:r>
              <a:endParaRPr lang="en-US" sz="3200" dirty="0" smtClean="0">
                <a:latin typeface="+mj-lt"/>
              </a:endParaRPr>
            </a:p>
          </p:txBody>
        </p:sp>
        <p:sp>
          <p:nvSpPr>
            <p:cNvPr id="10" name="Rounded Rectangle 9"/>
            <p:cNvSpPr/>
            <p:nvPr/>
          </p:nvSpPr>
          <p:spPr>
            <a:xfrm>
              <a:off x="5943600" y="2971800"/>
              <a:ext cx="10668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Repl</a:t>
              </a:r>
            </a:p>
          </p:txBody>
        </p:sp>
        <p:sp>
          <p:nvSpPr>
            <p:cNvPr id="11" name="Rounded Rectangle 10"/>
            <p:cNvSpPr/>
            <p:nvPr/>
          </p:nvSpPr>
          <p:spPr>
            <a:xfrm>
              <a:off x="7086600" y="2971800"/>
              <a:ext cx="914400" cy="60960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ECC</a:t>
              </a:r>
            </a:p>
          </p:txBody>
        </p:sp>
      </p:grpSp>
      <p:cxnSp>
        <p:nvCxnSpPr>
          <p:cNvPr id="14" name="Straight Arrow Connector 13"/>
          <p:cNvCxnSpPr>
            <a:stCxn id="8" idx="2"/>
            <a:endCxn id="17" idx="0"/>
          </p:cNvCxnSpPr>
          <p:nvPr/>
        </p:nvCxnSpPr>
        <p:spPr>
          <a:xfrm>
            <a:off x="5880697" y="4301054"/>
            <a:ext cx="988907" cy="1075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2150531" y="5376320"/>
            <a:ext cx="3580191" cy="635000"/>
          </a:xfrm>
          <a:prstGeom prst="roundRect">
            <a:avLst/>
          </a:prstGeom>
          <a:solidFill>
            <a:srgbClr val="33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DRAM Address</a:t>
            </a:r>
          </a:p>
        </p:txBody>
      </p:sp>
      <p:sp>
        <p:nvSpPr>
          <p:cNvPr id="16" name="Rounded Rectangle 15"/>
          <p:cNvSpPr/>
          <p:nvPr/>
        </p:nvSpPr>
        <p:spPr>
          <a:xfrm>
            <a:off x="5864729" y="5376320"/>
            <a:ext cx="580571" cy="635000"/>
          </a:xfrm>
          <a:prstGeom prst="roundRect">
            <a:avLst/>
          </a:prstGeom>
          <a:solidFill>
            <a:srgbClr val="33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V</a:t>
            </a:r>
          </a:p>
        </p:txBody>
      </p:sp>
      <p:sp>
        <p:nvSpPr>
          <p:cNvPr id="17" name="Rounded Rectangle 16"/>
          <p:cNvSpPr/>
          <p:nvPr/>
        </p:nvSpPr>
        <p:spPr>
          <a:xfrm>
            <a:off x="6579317" y="5376320"/>
            <a:ext cx="580571" cy="635000"/>
          </a:xfrm>
          <a:prstGeom prst="roundRect">
            <a:avLst/>
          </a:prstGeom>
          <a:solidFill>
            <a:srgbClr val="33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D</a:t>
            </a:r>
          </a:p>
        </p:txBody>
      </p:sp>
      <p:sp>
        <p:nvSpPr>
          <p:cNvPr id="18" name="Rounded Rectangle 17"/>
          <p:cNvSpPr/>
          <p:nvPr/>
        </p:nvSpPr>
        <p:spPr>
          <a:xfrm>
            <a:off x="7293905" y="5376320"/>
            <a:ext cx="580571" cy="635000"/>
          </a:xfrm>
          <a:prstGeom prst="roundRect">
            <a:avLst/>
          </a:prstGeom>
          <a:solidFill>
            <a:srgbClr val="33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D</a:t>
            </a:r>
          </a:p>
        </p:txBody>
      </p:sp>
      <p:sp>
        <p:nvSpPr>
          <p:cNvPr id="19" name="Rounded Rectangle 18"/>
          <p:cNvSpPr/>
          <p:nvPr/>
        </p:nvSpPr>
        <p:spPr>
          <a:xfrm>
            <a:off x="8008493" y="5376320"/>
            <a:ext cx="580571" cy="635000"/>
          </a:xfrm>
          <a:prstGeom prst="roundRect">
            <a:avLst/>
          </a:prstGeom>
          <a:solidFill>
            <a:srgbClr val="33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D</a:t>
            </a:r>
          </a:p>
        </p:txBody>
      </p:sp>
      <p:sp>
        <p:nvSpPr>
          <p:cNvPr id="20" name="Rounded Rectangle 19"/>
          <p:cNvSpPr/>
          <p:nvPr/>
        </p:nvSpPr>
        <p:spPr>
          <a:xfrm>
            <a:off x="8723077" y="5376320"/>
            <a:ext cx="580571" cy="635000"/>
          </a:xfrm>
          <a:prstGeom prst="roundRect">
            <a:avLst/>
          </a:prstGeom>
          <a:solidFill>
            <a:srgbClr val="33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D</a:t>
            </a:r>
          </a:p>
        </p:txBody>
      </p:sp>
      <p:sp>
        <p:nvSpPr>
          <p:cNvPr id="21" name="TextBox 20"/>
          <p:cNvSpPr txBox="1"/>
          <p:nvPr/>
        </p:nvSpPr>
        <p:spPr>
          <a:xfrm>
            <a:off x="9381057" y="5367866"/>
            <a:ext cx="981308" cy="646331"/>
          </a:xfrm>
          <a:prstGeom prst="rect">
            <a:avLst/>
          </a:prstGeom>
          <a:noFill/>
        </p:spPr>
        <p:txBody>
          <a:bodyPr wrap="none" rtlCol="0">
            <a:spAutoFit/>
          </a:bodyPr>
          <a:lstStyle/>
          <a:p>
            <a:r>
              <a:rPr lang="en-US" sz="3600" dirty="0" smtClean="0"/>
              <a:t>…...</a:t>
            </a:r>
            <a:endParaRPr lang="en-US" sz="3600" dirty="0"/>
          </a:p>
        </p:txBody>
      </p:sp>
      <p:sp>
        <p:nvSpPr>
          <p:cNvPr id="22" name="Rounded Rectangle 21"/>
          <p:cNvSpPr/>
          <p:nvPr/>
        </p:nvSpPr>
        <p:spPr>
          <a:xfrm>
            <a:off x="10382541" y="5376320"/>
            <a:ext cx="580571" cy="635000"/>
          </a:xfrm>
          <a:prstGeom prst="roundRect">
            <a:avLst/>
          </a:prstGeom>
          <a:solidFill>
            <a:srgbClr val="33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D</a:t>
            </a:r>
          </a:p>
        </p:txBody>
      </p:sp>
      <p:sp>
        <p:nvSpPr>
          <p:cNvPr id="24" name="Rounded Rectangle 23"/>
          <p:cNvSpPr/>
          <p:nvPr/>
        </p:nvSpPr>
        <p:spPr>
          <a:xfrm>
            <a:off x="914392" y="3437458"/>
            <a:ext cx="9364133" cy="1388533"/>
          </a:xfrm>
          <a:prstGeom prst="roundRect">
            <a:avLst/>
          </a:prstGeom>
          <a:noFill/>
          <a:ln>
            <a:solidFill>
              <a:srgbClr val="8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843485" y="2998795"/>
            <a:ext cx="1685477" cy="523220"/>
          </a:xfrm>
          <a:prstGeom prst="rect">
            <a:avLst/>
          </a:prstGeom>
          <a:noFill/>
        </p:spPr>
        <p:txBody>
          <a:bodyPr wrap="none" rtlCol="0">
            <a:spAutoFit/>
          </a:bodyPr>
          <a:lstStyle/>
          <a:p>
            <a:r>
              <a:rPr lang="en-US" sz="2800" dirty="0" smtClean="0">
                <a:solidFill>
                  <a:srgbClr val="800000"/>
                </a:solidFill>
              </a:rPr>
              <a:t>Tag Store</a:t>
            </a:r>
            <a:endParaRPr lang="en-US" sz="2800" dirty="0">
              <a:solidFill>
                <a:srgbClr val="800000"/>
              </a:solidFill>
            </a:endParaRPr>
          </a:p>
        </p:txBody>
      </p:sp>
      <p:sp>
        <p:nvSpPr>
          <p:cNvPr id="27" name="Rounded Rectangle 26"/>
          <p:cNvSpPr/>
          <p:nvPr/>
        </p:nvSpPr>
        <p:spPr>
          <a:xfrm>
            <a:off x="1845724" y="5215467"/>
            <a:ext cx="9364133" cy="1388533"/>
          </a:xfrm>
          <a:prstGeom prst="roundRect">
            <a:avLst/>
          </a:prstGeom>
          <a:noFill/>
          <a:ln>
            <a:solidFill>
              <a:srgbClr val="3366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673208" y="4844528"/>
            <a:ext cx="773770" cy="523220"/>
          </a:xfrm>
          <a:prstGeom prst="rect">
            <a:avLst/>
          </a:prstGeom>
          <a:noFill/>
        </p:spPr>
        <p:txBody>
          <a:bodyPr wrap="none" rtlCol="0">
            <a:spAutoFit/>
          </a:bodyPr>
          <a:lstStyle/>
          <a:p>
            <a:r>
              <a:rPr lang="en-US" sz="2800" dirty="0" smtClean="0">
                <a:solidFill>
                  <a:srgbClr val="0000FF"/>
                </a:solidFill>
              </a:rPr>
              <a:t>DBI</a:t>
            </a:r>
            <a:endParaRPr lang="en-US" sz="2800" dirty="0">
              <a:solidFill>
                <a:srgbClr val="0000FF"/>
              </a:solidFill>
            </a:endParaRPr>
          </a:p>
        </p:txBody>
      </p:sp>
    </p:spTree>
    <p:extLst>
      <p:ext uri="{BB962C8B-B14F-4D97-AF65-F5344CB8AC3E}">
        <p14:creationId xmlns:p14="http://schemas.microsoft.com/office/powerpoint/2010/main" val="3221985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 of DBI</a:t>
            </a:r>
            <a:endParaRPr lang="en-US" dirty="0"/>
          </a:p>
        </p:txBody>
      </p:sp>
      <p:sp>
        <p:nvSpPr>
          <p:cNvPr id="3" name="Content Placeholder 2"/>
          <p:cNvSpPr>
            <a:spLocks noGrp="1"/>
          </p:cNvSpPr>
          <p:nvPr>
            <p:ph idx="1"/>
          </p:nvPr>
        </p:nvSpPr>
        <p:spPr/>
        <p:txBody>
          <a:bodyPr>
            <a:normAutofit lnSpcReduction="10000"/>
          </a:bodyPr>
          <a:lstStyle/>
          <a:p>
            <a:r>
              <a:rPr lang="en-US" b="1" dirty="0" smtClean="0"/>
              <a:t>DRAM-aware </a:t>
            </a:r>
            <a:r>
              <a:rPr lang="en-US" b="1" dirty="0" err="1"/>
              <a:t>w</a:t>
            </a:r>
            <a:r>
              <a:rPr lang="en-US" b="1" dirty="0" err="1" smtClean="0"/>
              <a:t>riteback</a:t>
            </a:r>
            <a:endParaRPr lang="en-US" b="1" dirty="0" smtClean="0"/>
          </a:p>
          <a:p>
            <a:pPr lvl="1"/>
            <a:r>
              <a:rPr lang="en-US" dirty="0" smtClean="0"/>
              <a:t>With DBI, </a:t>
            </a:r>
            <a:r>
              <a:rPr lang="en-US" dirty="0" smtClean="0">
                <a:solidFill>
                  <a:srgbClr val="0000FF"/>
                </a:solidFill>
              </a:rPr>
              <a:t>a single query can know all the dirty block </a:t>
            </a:r>
            <a:r>
              <a:rPr lang="en-US" dirty="0" smtClean="0"/>
              <a:t>in a DRAM row</a:t>
            </a:r>
          </a:p>
          <a:p>
            <a:pPr lvl="1"/>
            <a:r>
              <a:rPr lang="en-US" dirty="0" smtClean="0"/>
              <a:t>No more tag store contention</a:t>
            </a:r>
          </a:p>
          <a:p>
            <a:pPr lvl="1"/>
            <a:endParaRPr lang="en-US" dirty="0"/>
          </a:p>
          <a:p>
            <a:r>
              <a:rPr lang="en-US" b="1" dirty="0" smtClean="0"/>
              <a:t>Bypassing cache lookups</a:t>
            </a:r>
          </a:p>
          <a:p>
            <a:pPr lvl="1"/>
            <a:r>
              <a:rPr lang="en-US" dirty="0" smtClean="0"/>
              <a:t>The idea was to bypass cache lookup if it’s very likely to miss. However </a:t>
            </a:r>
            <a:r>
              <a:rPr lang="en-US" dirty="0" smtClean="0">
                <a:solidFill>
                  <a:srgbClr val="0000FF"/>
                </a:solidFill>
              </a:rPr>
              <a:t>it must not bypass dirty cache block</a:t>
            </a:r>
            <a:r>
              <a:rPr lang="en-US" dirty="0" smtClean="0"/>
              <a:t>.</a:t>
            </a:r>
          </a:p>
          <a:p>
            <a:pPr lvl="1"/>
            <a:r>
              <a:rPr lang="en-US" dirty="0" smtClean="0"/>
              <a:t>With DBI, it can check the dirty status much faster to seamlessly enable this optimization.</a:t>
            </a:r>
          </a:p>
          <a:p>
            <a:pPr lvl="1"/>
            <a:endParaRPr lang="en-US" dirty="0"/>
          </a:p>
          <a:p>
            <a:r>
              <a:rPr lang="en-US" b="1" dirty="0" smtClean="0"/>
              <a:t>Reducing ECC overhead</a:t>
            </a:r>
          </a:p>
          <a:p>
            <a:pPr lvl="1"/>
            <a:r>
              <a:rPr lang="en-US" dirty="0" smtClean="0"/>
              <a:t>The idea was only dirty block requires error correction, others only requires detection.</a:t>
            </a:r>
          </a:p>
          <a:p>
            <a:pPr lvl="1"/>
            <a:r>
              <a:rPr lang="en-US" dirty="0" smtClean="0"/>
              <a:t>With DBI, it’s </a:t>
            </a:r>
            <a:r>
              <a:rPr lang="en-US" dirty="0" smtClean="0">
                <a:solidFill>
                  <a:srgbClr val="0000FF"/>
                </a:solidFill>
              </a:rPr>
              <a:t>much easier to track the error correction codes</a:t>
            </a:r>
          </a:p>
        </p:txBody>
      </p:sp>
      <p:sp>
        <p:nvSpPr>
          <p:cNvPr id="4" name="Slide Number Placeholder 3"/>
          <p:cNvSpPr>
            <a:spLocks noGrp="1"/>
          </p:cNvSpPr>
          <p:nvPr>
            <p:ph type="sldNum" sz="quarter" idx="11"/>
          </p:nvPr>
        </p:nvSpPr>
        <p:spPr/>
        <p:txBody>
          <a:bodyPr/>
          <a:lstStyle/>
          <a:p>
            <a:fld id="{57595DAD-AFE7-4B7F-80B9-8D48AFD13685}" type="slidenum">
              <a:rPr lang="zh-TW" altLang="en-US" smtClean="0"/>
              <a:t>9</a:t>
            </a:fld>
            <a:endParaRPr lang="zh-TW" altLang="en-US"/>
          </a:p>
        </p:txBody>
      </p:sp>
    </p:spTree>
    <p:extLst>
      <p:ext uri="{BB962C8B-B14F-4D97-AF65-F5344CB8AC3E}">
        <p14:creationId xmlns:p14="http://schemas.microsoft.com/office/powerpoint/2010/main" val="27429765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48.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A5A6E1B7-D847-43DE-A3B6-3A038B72A9F9}"/>
    </a:ext>
  </a:extLst>
</a:theme>
</file>

<file path=ppt/theme/theme10.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mutlu_memory-scaling_memcon13_talk (1).pptx" id="{1D09C5EE-DC30-4F85-84AA-519B89166748}" vid="{983E33B0-714B-4FBA-8AA6-1B4454EC00EC}"/>
    </a:ext>
  </a:extLst>
</a:theme>
</file>

<file path=ppt/theme/theme1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3CEEFE18-E2EC-41A6-877A-4D253E46B78E}"/>
    </a:ext>
  </a:ext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A8708683-6C84-419F-AD0E-AD7C82B138FE}"/>
    </a:ext>
  </a:extLst>
</a:theme>
</file>

<file path=ppt/theme/theme1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3232D700-6960-4C8D-888E-1D43FF7212F1}"/>
    </a:ext>
  </a:ext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AC9FD73F-2A76-4A93-995E-21FFE7AC97F3}"/>
    </a:ext>
  </a:extLst>
</a:theme>
</file>

<file path=ppt/theme/theme1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91D5250F-2337-4E6A-A785-12C65AF6575A}"/>
    </a:ext>
  </a:extLst>
</a:theme>
</file>

<file path=ppt/theme/theme1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D24404D4-3E17-41FA-B408-36F4C078C82C}"/>
    </a:ext>
  </a:extLst>
</a:theme>
</file>

<file path=ppt/theme/theme1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CC25EF39-64E5-415D-BF08-2BB952DF85CC}"/>
    </a:ext>
  </a:extLst>
</a:theme>
</file>

<file path=ppt/theme/theme18.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6C2F0A39-AFD0-4521-8C02-2384E6DCD523}"/>
    </a:ext>
  </a:extLst>
</a:theme>
</file>

<file path=ppt/theme/theme19.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06C8276B-BC15-4DAF-A108-FFC35FC6C000}"/>
    </a:ext>
  </a:ext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6C3646AF-16D2-42E0-BFBE-564A5CFD4DAE}"/>
    </a:ext>
  </a:extLst>
</a:theme>
</file>

<file path=ppt/theme/theme2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BD85D45C-1A39-47E1-9CD9-CCE0F2D41FBB}"/>
    </a:ext>
  </a:extLst>
</a:theme>
</file>

<file path=ppt/theme/theme2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588CB9CF-2CAA-49A6-A6F8-08862AB99D61}"/>
    </a:ext>
  </a:extLst>
</a:theme>
</file>

<file path=ppt/theme/theme22.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61142165-D6D8-400B-B346-AEFE6FB3D190}"/>
    </a:ext>
  </a:extLst>
</a:theme>
</file>

<file path=ppt/theme/theme23.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A68C10D7-367C-424D-AE5E-B9FBB0721B49}"/>
    </a:ext>
  </a:extLst>
</a:theme>
</file>

<file path=ppt/theme/theme24.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6E4BA246-1635-42A4-B17D-DEDD246CDB93}"/>
    </a:ext>
  </a:extLst>
</a:theme>
</file>

<file path=ppt/theme/theme2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7A9203EC-3D69-450B-9806-D50853BA06C5}"/>
    </a:ext>
  </a:extLst>
</a:theme>
</file>

<file path=ppt/theme/theme26.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B45FB2F3-7213-498B-AE28-740461DC28E8}"/>
    </a:ext>
  </a:extLst>
</a:theme>
</file>

<file path=ppt/theme/theme27.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3F4A8856-EED2-4CF7-94E5-1B08B05FDB43}"/>
    </a:ext>
  </a:extLst>
</a:theme>
</file>

<file path=ppt/theme/theme28.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C693019B-5C42-458B-A1FD-9F557B8838BF}"/>
    </a:ext>
  </a:extLst>
</a:theme>
</file>

<file path=ppt/theme/theme2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mutlu_memory-scaling_memcon13_talk (1).pptx" id="{1D09C5EE-DC30-4F85-84AA-519B89166748}" vid="{5DED0AF8-637D-490F-B56E-C8CE9BE1B1E6}"/>
    </a:ext>
  </a:ext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CE7984A4-129E-46B8-B1D1-6038ED8C1B8B}"/>
    </a:ext>
  </a:extLst>
</a:theme>
</file>

<file path=ppt/theme/theme3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F9FF7B4E-A4C3-4844-85C5-F65A1B27D87A}"/>
    </a:ext>
  </a:extLst>
</a:theme>
</file>

<file path=ppt/theme/theme3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D2A145CD-8E6F-47E8-A99D-98CF76BCCA93}"/>
    </a:ext>
  </a:extLst>
</a:theme>
</file>

<file path=ppt/theme/theme3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4774A5E3-7C53-4B01-8FC3-75155DFE32AF}"/>
    </a:ext>
  </a:extLst>
</a:theme>
</file>

<file path=ppt/theme/theme33.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71F2A948-501C-457A-AE41-E1B6C4D6974C}"/>
    </a:ext>
  </a:extLst>
</a:theme>
</file>

<file path=ppt/theme/theme34.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D8B2D144-4AEF-4DA1-99B3-54227CF8B4ED}"/>
    </a:ext>
  </a:extLst>
</a:theme>
</file>

<file path=ppt/theme/theme35.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FA56EB33-FDD6-47C4-891D-4545D1CC38BE}"/>
    </a:ext>
  </a:extLst>
</a:theme>
</file>

<file path=ppt/theme/theme36.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FE043427-7350-434F-8427-4656C125567A}"/>
    </a:ext>
  </a:extLst>
</a:theme>
</file>

<file path=ppt/theme/theme37.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9A4C8D5E-8216-448A-8556-563C1243A035}"/>
    </a:ext>
  </a:extLst>
</a:theme>
</file>

<file path=ppt/theme/theme38.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9AB27B91-83E3-4DB1-9E1E-03B4FB936401}"/>
    </a:ext>
  </a:extLst>
</a:theme>
</file>

<file path=ppt/theme/theme39.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CE764F43-F885-43FD-AA0E-9B506A9C2932}"/>
    </a:ext>
  </a:ext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C9CD302B-036E-44CD-A402-627BF06B99D7}"/>
    </a:ext>
  </a:extLst>
</a:theme>
</file>

<file path=ppt/theme/theme40.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D5B3FF02-0AC7-4878-8C18-1FFBD5118EBD}"/>
    </a:ext>
  </a:extLst>
</a:theme>
</file>

<file path=ppt/theme/theme41.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CE78105E-F23A-4E63-8148-1AC819D30DBB}"/>
    </a:ext>
  </a:extLst>
</a:theme>
</file>

<file path=ppt/theme/theme42.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21DEE8F2-9802-42EB-975A-535ACD6ED88C}"/>
    </a:ext>
  </a:extLst>
</a:theme>
</file>

<file path=ppt/theme/theme43.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A7C2A74A-C3DC-49BB-8D12-79BC077641CA}"/>
    </a:ext>
  </a:extLst>
</a:theme>
</file>

<file path=ppt/theme/theme4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mutlu_memory-scaling_memcon13_talk (1).pptx" id="{1D09C5EE-DC30-4F85-84AA-519B89166748}" vid="{3AD6C3CD-3F83-4C97-91F0-00D3A3752416}"/>
    </a:ext>
  </a:extLst>
</a:theme>
</file>

<file path=ppt/theme/theme4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mutlu_memory-scaling_memcon13_talk (1).pptx" id="{1D09C5EE-DC30-4F85-84AA-519B89166748}" vid="{0BFB38D2-2136-4F09-8A0D-DBD4FD8F8B30}"/>
    </a:ext>
  </a:extLst>
</a:theme>
</file>

<file path=ppt/theme/theme46.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12FCC4A2-79E2-4485-8C98-DA513D179192}"/>
    </a:ext>
  </a:extLst>
</a:theme>
</file>

<file path=ppt/theme/theme4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mutlu_memory-scaling_memcon13_talk (1).pptx" id="{1D09C5EE-DC30-4F85-84AA-519B89166748}" vid="{B9BA71EF-5EB2-485C-8BB6-00C3568A24C7}"/>
    </a:ext>
  </a:extLst>
</a:theme>
</file>

<file path=ppt/theme/theme4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E902C7D5-74F8-432E-84A6-E2CE6B8E29F7}"/>
    </a:ext>
  </a:extLst>
</a:theme>
</file>

<file path=ppt/theme/theme49.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A708C683-353C-421C-A664-75BB11434D67}"/>
    </a:ext>
  </a:extLst>
</a:theme>
</file>

<file path=ppt/theme/theme5.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F6377A3F-301F-48F7-A849-BBFF8ECB78D2}"/>
    </a:ext>
  </a:extLst>
</a:theme>
</file>

<file path=ppt/theme/theme50.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A6B4D32D-F16F-42BA-94B2-4F97B7CBCB51}"/>
    </a:ext>
  </a:extLst>
</a:theme>
</file>

<file path=ppt/theme/theme51.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EF4C3035-CAE8-480D-AB6E-B9B9E149E24D}"/>
    </a:ext>
  </a:extLst>
</a:theme>
</file>

<file path=ppt/theme/theme5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mutlu_memory-scaling_memcon13_talk (1).pptx" id="{1D09C5EE-DC30-4F85-84AA-519B89166748}" vid="{5D43A470-C837-404A-A31F-DE76FD6F2EC8}"/>
    </a:ext>
  </a:extLst>
</a:theme>
</file>

<file path=ppt/theme/theme53.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1E832CF4-5E69-491A-A8A4-F1712069B38C}"/>
    </a:ext>
  </a:extLst>
</a:theme>
</file>

<file path=ppt/theme/theme5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mutlu_memory-scaling_memcon13_talk (1).pptx" id="{1D09C5EE-DC30-4F85-84AA-519B89166748}" vid="{389A7F1C-8842-4D79-9FBB-908C5DA9C289}"/>
    </a:ext>
  </a:extLst>
</a:theme>
</file>

<file path=ppt/theme/theme55.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F03E93DE-D63C-43CE-98B2-7D56B97D6F8E}"/>
    </a:ext>
  </a:extLst>
</a:theme>
</file>

<file path=ppt/theme/theme5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mutlu_memory-scaling_memcon13_talk (1).pptx" id="{1D09C5EE-DC30-4F85-84AA-519B89166748}" vid="{69A6D134-B102-4ED9-A3F2-1BC519E3BCE3}"/>
    </a:ext>
  </a:extLst>
</a:theme>
</file>

<file path=ppt/theme/theme57.xml><?xml version="1.0" encoding="utf-8"?>
<a:theme xmlns:a="http://schemas.openxmlformats.org/drawingml/2006/main" name="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5382E892-A150-4DA3-A76D-080C6A626A12}"/>
    </a:ext>
  </a:extLst>
</a:theme>
</file>

<file path=ppt/theme/theme58.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19C5A837-9A1D-4FC9-BCE4-DE15CAD94ED3}"/>
    </a:ext>
  </a:extLst>
</a:theme>
</file>

<file path=ppt/theme/theme59.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C6B87B8B-A7A2-48A3-86D8-4FECABA3566E}"/>
    </a:ext>
  </a:ext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1480E995-D7DB-447C-8C3A-F71BBA8F35CA}"/>
    </a:ext>
  </a:extLst>
</a:theme>
</file>

<file path=ppt/theme/theme60.xml><?xml version="1.0" encoding="utf-8"?>
<a:theme xmlns:a="http://schemas.openxmlformats.org/drawingml/2006/main" name="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EFBC67F4-7156-4988-B10F-915A42297AA7}"/>
    </a:ext>
  </a:extLst>
</a:theme>
</file>

<file path=ppt/theme/theme61.xml><?xml version="1.0" encoding="utf-8"?>
<a:theme xmlns:a="http://schemas.openxmlformats.org/drawingml/2006/main" name="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14FBDCB2-3840-4D7B-85C2-4D7F1283DE0C}"/>
    </a:ext>
  </a:extLst>
</a:theme>
</file>

<file path=ppt/theme/theme62.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7A48AEFC-1CCF-4CFD-9B35-77A43680EA57}"/>
    </a:ext>
  </a:extLst>
</a:theme>
</file>

<file path=ppt/theme/theme63.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B7812C06-F53A-43A7-AB49-3CDB937AC9D4}"/>
    </a:ext>
  </a:extLst>
</a:theme>
</file>

<file path=ppt/theme/theme64.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4CB05CF5-A54A-44B9-942B-893BB27F0813}"/>
    </a:ext>
  </a:extLst>
</a:theme>
</file>

<file path=ppt/theme/theme65.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BFFC259A-5009-4493-BBE8-8CC883E4C4CB}"/>
    </a:ext>
  </a:extLst>
</a:theme>
</file>

<file path=ppt/theme/theme66.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412AA717-C4D6-44B4-9303-3C927A17F7D0}"/>
    </a:ext>
  </a:extLst>
</a:theme>
</file>

<file path=ppt/theme/theme67.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F93C425E-5FE3-43A4-B133-8981614E477D}"/>
    </a:ext>
  </a:extLst>
</a:theme>
</file>

<file path=ppt/theme/theme68.xml><?xml version="1.0" encoding="utf-8"?>
<a:theme xmlns:a="http://schemas.openxmlformats.org/drawingml/2006/main" name="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9CBB1364-06F3-4F4B-9267-2F4A6F01AD53}"/>
    </a:ext>
  </a:extLst>
</a:theme>
</file>

<file path=ppt/theme/theme69.xml><?xml version="1.0" encoding="utf-8"?>
<a:theme xmlns:a="http://schemas.openxmlformats.org/drawingml/2006/main" name="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C16AE6A8-FDC8-4E08-B0FF-84834DCF6F2A}"/>
    </a:ext>
  </a:ext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01C8E401-EA80-4AA0-82B4-FF0D4EC51607}"/>
    </a:ext>
  </a:extLst>
</a:theme>
</file>

<file path=ppt/theme/theme70.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1F3D0131-278D-4BAA-8D56-247E0FE38701}"/>
    </a:ext>
  </a:extLst>
</a:theme>
</file>

<file path=ppt/theme/theme71.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8902541A-EC54-4DC8-87B3-573FDE9AA78E}"/>
    </a:ext>
  </a:extLst>
</a:theme>
</file>

<file path=ppt/theme/theme72.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404264D7-7DC8-4754-8413-38E0253D81C1}"/>
    </a:ext>
  </a:extLst>
</a:theme>
</file>

<file path=ppt/theme/theme73.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97986E66-52A2-432A-9E61-2DF9B44EDF83}"/>
    </a:ext>
  </a:extLst>
</a:theme>
</file>

<file path=ppt/theme/theme7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19054FCC-0CDC-4CAD-B1B4-A60AE9A297E2}"/>
    </a:ext>
  </a:extLst>
</a:theme>
</file>

<file path=ppt/theme/theme9.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mutlu_memory-scaling_memcon13_talk (1).pptx" id="{1D09C5EE-DC30-4F85-84AA-519B89166748}" vid="{76E44139-9E30-4972-80B5-F96EC19073F9}"/>
    </a:ext>
  </a:extLst>
</a:theme>
</file>

<file path=docProps/app.xml><?xml version="1.0" encoding="utf-8"?>
<Properties xmlns="http://schemas.openxmlformats.org/officeDocument/2006/extended-properties" xmlns:vt="http://schemas.openxmlformats.org/officeDocument/2006/docPropsVTypes">
  <Template>mutlu_memory-scaling_memcon13_talk (1)</Template>
  <TotalTime>21825</TotalTime>
  <Words>4659</Words>
  <Application>Microsoft Macintosh PowerPoint</Application>
  <PresentationFormat>Custom</PresentationFormat>
  <Paragraphs>771</Paragraphs>
  <Slides>59</Slides>
  <Notes>12</Notes>
  <HiddenSlides>0</HiddenSlides>
  <MMClips>0</MMClips>
  <ScaleCrop>false</ScaleCrop>
  <HeadingPairs>
    <vt:vector size="4" baseType="variant">
      <vt:variant>
        <vt:lpstr>Theme</vt:lpstr>
      </vt:variant>
      <vt:variant>
        <vt:i4>73</vt:i4>
      </vt:variant>
      <vt:variant>
        <vt:lpstr>Slide Titles</vt:lpstr>
      </vt:variant>
      <vt:variant>
        <vt:i4>59</vt:i4>
      </vt:variant>
    </vt:vector>
  </HeadingPairs>
  <TitlesOfParts>
    <vt:vector size="132" baseType="lpstr">
      <vt:lpstr>Edge</vt:lpstr>
      <vt:lpstr>1_Edge</vt:lpstr>
      <vt:lpstr>2_Edge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16_Edge</vt:lpstr>
      <vt:lpstr>17_Edge</vt:lpstr>
      <vt:lpstr>13_Edge</vt:lpstr>
      <vt:lpstr>18_Edge</vt:lpstr>
      <vt:lpstr>19_Edge</vt:lpstr>
      <vt:lpstr>20_Edge</vt:lpstr>
      <vt:lpstr>22_Edge</vt:lpstr>
      <vt:lpstr>23_Edge</vt:lpstr>
      <vt:lpstr>25_Edge</vt:lpstr>
      <vt:lpstr>21_Edge</vt:lpstr>
      <vt:lpstr>24_Edge</vt:lpstr>
      <vt:lpstr>26_Edge</vt:lpstr>
      <vt:lpstr>7_Office Theme</vt:lpstr>
      <vt:lpstr>27_Edge</vt:lpstr>
      <vt:lpstr>28_Edge</vt:lpstr>
      <vt:lpstr>29_Edge</vt:lpstr>
      <vt:lpstr>30_Edge</vt:lpstr>
      <vt:lpstr>31_Edge</vt:lpstr>
      <vt:lpstr>32_Edge</vt:lpstr>
      <vt:lpstr>33_Edge</vt:lpstr>
      <vt:lpstr>34_Edge</vt:lpstr>
      <vt:lpstr>35_Edge</vt:lpstr>
      <vt:lpstr>36_Edge</vt:lpstr>
      <vt:lpstr>37_Edge</vt:lpstr>
      <vt:lpstr>38_Edge</vt:lpstr>
      <vt:lpstr>39_Edge</vt:lpstr>
      <vt:lpstr>40_Edge</vt:lpstr>
      <vt:lpstr>8_Office Theme</vt:lpstr>
      <vt:lpstr>1_Office Theme</vt:lpstr>
      <vt:lpstr>41_Edge</vt:lpstr>
      <vt:lpstr>4_Office Theme</vt:lpstr>
      <vt:lpstr>Title &amp; Bullets</vt:lpstr>
      <vt:lpstr>42_Edge</vt:lpstr>
      <vt:lpstr>43_Edge</vt:lpstr>
      <vt:lpstr>44_Edge</vt:lpstr>
      <vt:lpstr>6_Office Theme</vt:lpstr>
      <vt:lpstr>45_Edge</vt:lpstr>
      <vt:lpstr>Office 佈景主題</vt:lpstr>
      <vt:lpstr>47_Edge</vt:lpstr>
      <vt:lpstr>5_Office Theme</vt:lpstr>
      <vt:lpstr>48_Edge</vt:lpstr>
      <vt:lpstr>49_Edge</vt:lpstr>
      <vt:lpstr>50_Edge</vt:lpstr>
      <vt:lpstr>51_Edge</vt:lpstr>
      <vt:lpstr>52_Edge</vt:lpstr>
      <vt:lpstr>53_Edge</vt:lpstr>
      <vt:lpstr>56_Edge</vt:lpstr>
      <vt:lpstr>57_Edge</vt:lpstr>
      <vt:lpstr>58_Edge</vt:lpstr>
      <vt:lpstr>59_Edge</vt:lpstr>
      <vt:lpstr>46_Edge</vt:lpstr>
      <vt:lpstr>54_Edge</vt:lpstr>
      <vt:lpstr>55_Edge</vt:lpstr>
      <vt:lpstr>60_Edge</vt:lpstr>
      <vt:lpstr>61_Edge</vt:lpstr>
      <vt:lpstr>62_Edge</vt:lpstr>
      <vt:lpstr>63_Edge</vt:lpstr>
      <vt:lpstr>Paper Discussion for 18-742</vt:lpstr>
      <vt:lpstr>Paper to Discuss (1/3)</vt:lpstr>
      <vt:lpstr>Background and Problem</vt:lpstr>
      <vt:lpstr>Block-Oriented Metadata Organization (Vivek’s Slide)</vt:lpstr>
      <vt:lpstr>DRAM-Aware Writeback (Vivek’s slide)</vt:lpstr>
      <vt:lpstr>DRAM-Aware Writeback (Vivek’s slide)</vt:lpstr>
      <vt:lpstr>Query to Tag Store for a DRAM row</vt:lpstr>
      <vt:lpstr>The Dirty-Block Index</vt:lpstr>
      <vt:lpstr>Benefit of DBI</vt:lpstr>
      <vt:lpstr>Operation of DBI</vt:lpstr>
      <vt:lpstr>Evaluated Mechanism</vt:lpstr>
      <vt:lpstr>System Configuration</vt:lpstr>
      <vt:lpstr>Effect on Writes and Tag Lookups (Vivek’s slide)</vt:lpstr>
      <vt:lpstr>System Performance (Vivek’s slide)</vt:lpstr>
      <vt:lpstr>Area and Power</vt:lpstr>
      <vt:lpstr>DBI design consideration</vt:lpstr>
      <vt:lpstr>Conclusion</vt:lpstr>
      <vt:lpstr>Open Discussion</vt:lpstr>
      <vt:lpstr>My 2 cents - Strength</vt:lpstr>
      <vt:lpstr>My 2 cents - Weakness</vt:lpstr>
      <vt:lpstr>My 2 cents - Ideas</vt:lpstr>
      <vt:lpstr>Paper to Discuss (2/3)</vt:lpstr>
      <vt:lpstr>Background and Problem</vt:lpstr>
      <vt:lpstr>Prior Memory Scheduling Schemes</vt:lpstr>
      <vt:lpstr>Introducing the GPU into the System (Rachata’s slide)</vt:lpstr>
      <vt:lpstr>The performance of memory schedulers in CPU-GPU systems</vt:lpstr>
      <vt:lpstr>Problems with Large Monolithic Buffer (Rachata’s slide)</vt:lpstr>
      <vt:lpstr>Key Idea: Staged Memory Scheduler</vt:lpstr>
      <vt:lpstr>SMS: Staged Memory Scheduling (Rachata’s slide)</vt:lpstr>
      <vt:lpstr>Stage 1: Batch Formation Example (Rachata’s slide)</vt:lpstr>
      <vt:lpstr>Stage 2: SJF vs RR</vt:lpstr>
      <vt:lpstr>Putting Everything Together (Rachata’s slide)</vt:lpstr>
      <vt:lpstr>Evaluation</vt:lpstr>
      <vt:lpstr>Results – CPU Speedup</vt:lpstr>
      <vt:lpstr>Results – GPU frame rate</vt:lpstr>
      <vt:lpstr>Results – Combined CPU and GPU speed up </vt:lpstr>
      <vt:lpstr>Conclusion</vt:lpstr>
      <vt:lpstr>Open Discussion</vt:lpstr>
      <vt:lpstr>My 2 cents - Strength</vt:lpstr>
      <vt:lpstr>My 2 cents - Weakness</vt:lpstr>
      <vt:lpstr>My 2 cents - Ideas</vt:lpstr>
      <vt:lpstr>Paper to Discuss (3/3)</vt:lpstr>
      <vt:lpstr>Background – DRAM Refresh</vt:lpstr>
      <vt:lpstr>Refresh Overhead: Performance</vt:lpstr>
      <vt:lpstr>Refresh Problem</vt:lpstr>
      <vt:lpstr>Idea one - DARP</vt:lpstr>
      <vt:lpstr>1) Out-of-Order Per-Bank Refresh (Kevin’s slide) </vt:lpstr>
      <vt:lpstr>2) Write-Refresh Parallelization (Kevin’s slide)</vt:lpstr>
      <vt:lpstr>Idea two - SARP</vt:lpstr>
      <vt:lpstr>Our Second Approach: SARP (Kevin’s slide)</vt:lpstr>
      <vt:lpstr>Evaluation</vt:lpstr>
      <vt:lpstr>Results (1/3)</vt:lpstr>
      <vt:lpstr>Results (2/3)</vt:lpstr>
      <vt:lpstr>Results (3/3)</vt:lpstr>
      <vt:lpstr>Conclusion</vt:lpstr>
      <vt:lpstr>Open Discussion</vt:lpstr>
      <vt:lpstr>My 2 cents - Strength</vt:lpstr>
      <vt:lpstr>My 2 cents - Weakness</vt:lpstr>
      <vt:lpstr>My 2 cents - Ideas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Summary (Kevin Hsieh)</dc:title>
  <dc:creator>Kevin Hsieh</dc:creator>
  <cp:lastModifiedBy>Kevin Hsieh</cp:lastModifiedBy>
  <cp:revision>333</cp:revision>
  <dcterms:created xsi:type="dcterms:W3CDTF">2014-04-26T05:10:26Z</dcterms:created>
  <dcterms:modified xsi:type="dcterms:W3CDTF">2014-09-09T07:21:21Z</dcterms:modified>
</cp:coreProperties>
</file>