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4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5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7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8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9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0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1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2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3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4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5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6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812" r:id="rId3"/>
    <p:sldMasterId id="2147483824" r:id="rId4"/>
    <p:sldMasterId id="2147483836" r:id="rId5"/>
    <p:sldMasterId id="2147483848" r:id="rId6"/>
    <p:sldMasterId id="2147483860" r:id="rId7"/>
    <p:sldMasterId id="2147483872" r:id="rId8"/>
    <p:sldMasterId id="2147483909" r:id="rId9"/>
    <p:sldMasterId id="2147483924" r:id="rId10"/>
    <p:sldMasterId id="2147483936" r:id="rId11"/>
    <p:sldMasterId id="2147483948" r:id="rId12"/>
    <p:sldMasterId id="2147483977" r:id="rId13"/>
    <p:sldMasterId id="2147484002" r:id="rId14"/>
    <p:sldMasterId id="2147484062" r:id="rId15"/>
    <p:sldMasterId id="2147484087" r:id="rId16"/>
    <p:sldMasterId id="2147484099" r:id="rId17"/>
    <p:sldMasterId id="2147484111" r:id="rId18"/>
    <p:sldMasterId id="2147484195" r:id="rId19"/>
    <p:sldMasterId id="2147484245" r:id="rId20"/>
    <p:sldMasterId id="2147484281" r:id="rId21"/>
    <p:sldMasterId id="2147484306" r:id="rId22"/>
    <p:sldMasterId id="2147484378" r:id="rId23"/>
    <p:sldMasterId id="2147484390" r:id="rId24"/>
    <p:sldMasterId id="2147484403" r:id="rId25"/>
    <p:sldMasterId id="2147484416" r:id="rId26"/>
    <p:sldMasterId id="2147484429" r:id="rId27"/>
  </p:sldMasterIdLst>
  <p:notesMasterIdLst>
    <p:notesMasterId r:id="rId103"/>
  </p:notesMasterIdLst>
  <p:handoutMasterIdLst>
    <p:handoutMasterId r:id="rId104"/>
  </p:handoutMasterIdLst>
  <p:sldIdLst>
    <p:sldId id="1432" r:id="rId28"/>
    <p:sldId id="1433" r:id="rId29"/>
    <p:sldId id="1437" r:id="rId30"/>
    <p:sldId id="1438" r:id="rId31"/>
    <p:sldId id="1439" r:id="rId32"/>
    <p:sldId id="1434" r:id="rId33"/>
    <p:sldId id="1435" r:id="rId34"/>
    <p:sldId id="1374" r:id="rId35"/>
    <p:sldId id="1375" r:id="rId36"/>
    <p:sldId id="1376" r:id="rId37"/>
    <p:sldId id="1377" r:id="rId38"/>
    <p:sldId id="1378" r:id="rId39"/>
    <p:sldId id="1379" r:id="rId40"/>
    <p:sldId id="1380" r:id="rId41"/>
    <p:sldId id="1381" r:id="rId42"/>
    <p:sldId id="1440" r:id="rId43"/>
    <p:sldId id="1382" r:id="rId44"/>
    <p:sldId id="1383" r:id="rId45"/>
    <p:sldId id="1441" r:id="rId46"/>
    <p:sldId id="1384" r:id="rId47"/>
    <p:sldId id="1442" r:id="rId48"/>
    <p:sldId id="1385" r:id="rId49"/>
    <p:sldId id="1386" r:id="rId50"/>
    <p:sldId id="1387" r:id="rId51"/>
    <p:sldId id="1388" r:id="rId52"/>
    <p:sldId id="1389" r:id="rId53"/>
    <p:sldId id="1390" r:id="rId54"/>
    <p:sldId id="1391" r:id="rId55"/>
    <p:sldId id="1392" r:id="rId56"/>
    <p:sldId id="1393" r:id="rId57"/>
    <p:sldId id="1394" r:id="rId58"/>
    <p:sldId id="1395" r:id="rId59"/>
    <p:sldId id="1451" r:id="rId60"/>
    <p:sldId id="1452" r:id="rId61"/>
    <p:sldId id="1455" r:id="rId62"/>
    <p:sldId id="1453" r:id="rId63"/>
    <p:sldId id="1454" r:id="rId64"/>
    <p:sldId id="1456" r:id="rId65"/>
    <p:sldId id="1457" r:id="rId66"/>
    <p:sldId id="1458" r:id="rId67"/>
    <p:sldId id="1464" r:id="rId68"/>
    <p:sldId id="1463" r:id="rId69"/>
    <p:sldId id="1459" r:id="rId70"/>
    <p:sldId id="1460" r:id="rId71"/>
    <p:sldId id="1461" r:id="rId72"/>
    <p:sldId id="1462" r:id="rId73"/>
    <p:sldId id="1465" r:id="rId74"/>
    <p:sldId id="1467" r:id="rId75"/>
    <p:sldId id="1466" r:id="rId76"/>
    <p:sldId id="1468" r:id="rId77"/>
    <p:sldId id="1469" r:id="rId78"/>
    <p:sldId id="1470" r:id="rId79"/>
    <p:sldId id="1471" r:id="rId80"/>
    <p:sldId id="1490" r:id="rId81"/>
    <p:sldId id="1474" r:id="rId82"/>
    <p:sldId id="1476" r:id="rId83"/>
    <p:sldId id="1475" r:id="rId84"/>
    <p:sldId id="1477" r:id="rId85"/>
    <p:sldId id="1478" r:id="rId86"/>
    <p:sldId id="1479" r:id="rId87"/>
    <p:sldId id="1480" r:id="rId88"/>
    <p:sldId id="1481" r:id="rId89"/>
    <p:sldId id="1482" r:id="rId90"/>
    <p:sldId id="1483" r:id="rId91"/>
    <p:sldId id="1424" r:id="rId92"/>
    <p:sldId id="1425" r:id="rId93"/>
    <p:sldId id="1426" r:id="rId94"/>
    <p:sldId id="1427" r:id="rId95"/>
    <p:sldId id="1428" r:id="rId96"/>
    <p:sldId id="1429" r:id="rId97"/>
    <p:sldId id="1430" r:id="rId98"/>
    <p:sldId id="1485" r:id="rId99"/>
    <p:sldId id="1486" r:id="rId100"/>
    <p:sldId id="1487" r:id="rId101"/>
    <p:sldId id="1491" r:id="rId10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5D6"/>
    <a:srgbClr val="8C0000"/>
    <a:srgbClr val="663D63"/>
    <a:srgbClr val="66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3" autoAdjust="0"/>
    <p:restoredTop sz="99205" autoAdjust="0"/>
  </p:normalViewPr>
  <p:slideViewPr>
    <p:cSldViewPr>
      <p:cViewPr varScale="1">
        <p:scale>
          <a:sx n="79" d="100"/>
          <a:sy n="79" d="100"/>
        </p:scale>
        <p:origin x="-8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63" Type="http://schemas.openxmlformats.org/officeDocument/2006/relationships/slide" Target="slides/slide36.xml"/><Relationship Id="rId68" Type="http://schemas.openxmlformats.org/officeDocument/2006/relationships/slide" Target="slides/slide41.xml"/><Relationship Id="rId84" Type="http://schemas.openxmlformats.org/officeDocument/2006/relationships/slide" Target="slides/slide57.xml"/><Relationship Id="rId89" Type="http://schemas.openxmlformats.org/officeDocument/2006/relationships/slide" Target="slides/slide6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4.xml"/><Relationship Id="rId92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2.xml"/><Relationship Id="rId107" Type="http://schemas.openxmlformats.org/officeDocument/2006/relationships/theme" Target="theme/them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slide" Target="slides/slide26.xml"/><Relationship Id="rId58" Type="http://schemas.openxmlformats.org/officeDocument/2006/relationships/slide" Target="slides/slide31.xml"/><Relationship Id="rId66" Type="http://schemas.openxmlformats.org/officeDocument/2006/relationships/slide" Target="slides/slide39.xml"/><Relationship Id="rId74" Type="http://schemas.openxmlformats.org/officeDocument/2006/relationships/slide" Target="slides/slide47.xml"/><Relationship Id="rId79" Type="http://schemas.openxmlformats.org/officeDocument/2006/relationships/slide" Target="slides/slide52.xml"/><Relationship Id="rId87" Type="http://schemas.openxmlformats.org/officeDocument/2006/relationships/slide" Target="slides/slide60.xml"/><Relationship Id="rId102" Type="http://schemas.openxmlformats.org/officeDocument/2006/relationships/slide" Target="slides/slide75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4.xml"/><Relationship Id="rId82" Type="http://schemas.openxmlformats.org/officeDocument/2006/relationships/slide" Target="slides/slide55.xml"/><Relationship Id="rId90" Type="http://schemas.openxmlformats.org/officeDocument/2006/relationships/slide" Target="slides/slide63.xml"/><Relationship Id="rId95" Type="http://schemas.openxmlformats.org/officeDocument/2006/relationships/slide" Target="slides/slide68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slide" Target="slides/slide29.xml"/><Relationship Id="rId64" Type="http://schemas.openxmlformats.org/officeDocument/2006/relationships/slide" Target="slides/slide37.xml"/><Relationship Id="rId69" Type="http://schemas.openxmlformats.org/officeDocument/2006/relationships/slide" Target="slides/slide42.xml"/><Relationship Id="rId77" Type="http://schemas.openxmlformats.org/officeDocument/2006/relationships/slide" Target="slides/slide50.xml"/><Relationship Id="rId100" Type="http://schemas.openxmlformats.org/officeDocument/2006/relationships/slide" Target="slides/slide73.xml"/><Relationship Id="rId10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72" Type="http://schemas.openxmlformats.org/officeDocument/2006/relationships/slide" Target="slides/slide45.xml"/><Relationship Id="rId80" Type="http://schemas.openxmlformats.org/officeDocument/2006/relationships/slide" Target="slides/slide53.xml"/><Relationship Id="rId85" Type="http://schemas.openxmlformats.org/officeDocument/2006/relationships/slide" Target="slides/slide58.xml"/><Relationship Id="rId93" Type="http://schemas.openxmlformats.org/officeDocument/2006/relationships/slide" Target="slides/slide66.xml"/><Relationship Id="rId98" Type="http://schemas.openxmlformats.org/officeDocument/2006/relationships/slide" Target="slides/slide7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59" Type="http://schemas.openxmlformats.org/officeDocument/2006/relationships/slide" Target="slides/slide32.xml"/><Relationship Id="rId67" Type="http://schemas.openxmlformats.org/officeDocument/2006/relationships/slide" Target="slides/slide40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62" Type="http://schemas.openxmlformats.org/officeDocument/2006/relationships/slide" Target="slides/slide35.xml"/><Relationship Id="rId70" Type="http://schemas.openxmlformats.org/officeDocument/2006/relationships/slide" Target="slides/slide43.xml"/><Relationship Id="rId75" Type="http://schemas.openxmlformats.org/officeDocument/2006/relationships/slide" Target="slides/slide48.xml"/><Relationship Id="rId83" Type="http://schemas.openxmlformats.org/officeDocument/2006/relationships/slide" Target="slides/slide56.xml"/><Relationship Id="rId88" Type="http://schemas.openxmlformats.org/officeDocument/2006/relationships/slide" Target="slides/slide61.xml"/><Relationship Id="rId91" Type="http://schemas.openxmlformats.org/officeDocument/2006/relationships/slide" Target="slides/slide64.xml"/><Relationship Id="rId96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slide" Target="slides/slide30.xml"/><Relationship Id="rId10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Relationship Id="rId60" Type="http://schemas.openxmlformats.org/officeDocument/2006/relationships/slide" Target="slides/slide33.xml"/><Relationship Id="rId65" Type="http://schemas.openxmlformats.org/officeDocument/2006/relationships/slide" Target="slides/slide38.xml"/><Relationship Id="rId73" Type="http://schemas.openxmlformats.org/officeDocument/2006/relationships/slide" Target="slides/slide46.xml"/><Relationship Id="rId78" Type="http://schemas.openxmlformats.org/officeDocument/2006/relationships/slide" Target="slides/slide51.xml"/><Relationship Id="rId81" Type="http://schemas.openxmlformats.org/officeDocument/2006/relationships/slide" Target="slides/slide54.xml"/><Relationship Id="rId86" Type="http://schemas.openxmlformats.org/officeDocument/2006/relationships/slide" Target="slides/slide59.xml"/><Relationship Id="rId94" Type="http://schemas.openxmlformats.org/officeDocument/2006/relationships/slide" Target="slides/slide67.xml"/><Relationship Id="rId99" Type="http://schemas.openxmlformats.org/officeDocument/2006/relationships/slide" Target="slides/slide72.xml"/><Relationship Id="rId101" Type="http://schemas.openxmlformats.org/officeDocument/2006/relationships/slide" Target="slides/slide7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2.xml"/><Relationship Id="rId34" Type="http://schemas.openxmlformats.org/officeDocument/2006/relationships/slide" Target="slides/slide7.xml"/><Relationship Id="rId50" Type="http://schemas.openxmlformats.org/officeDocument/2006/relationships/slide" Target="slides/slide23.xml"/><Relationship Id="rId55" Type="http://schemas.openxmlformats.org/officeDocument/2006/relationships/slide" Target="slides/slide28.xml"/><Relationship Id="rId76" Type="http://schemas.openxmlformats.org/officeDocument/2006/relationships/slide" Target="slides/slide49.xml"/><Relationship Id="rId97" Type="http://schemas.openxmlformats.org/officeDocument/2006/relationships/slide" Target="slides/slide70.xml"/><Relationship Id="rId10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onh\Desktop\figs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onh\Desktop\figs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jm:Documents:SAFARI:hpl:cal:CAL:qual_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jm:Documents:SAFARI:hpl:cal:CAL:qual_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jm:Documents:SAFARI:hpl:cal:CAL:qual_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jm:Documents:SAFARI:hpl:cal:CAL:qual_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jm:Documents:SAFARI:hpl:cal:CAL:qual_graphs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jm:Documents:SAFARI:hpl:cal:CAL:qual_graphs.xlsx" TargetMode="External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jm:Documents:SAFARI:hpl:cal:CAL:qual_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Sheet1!$G$23</c:f>
              <c:strCache>
                <c:ptCount val="1"/>
                <c:pt idx="0">
                  <c:v>FREQ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Sheet1!$C$9:$E$9</c:f>
              <c:strCache>
                <c:ptCount val="3"/>
                <c:pt idx="0">
                  <c:v>Server</c:v>
                </c:pt>
                <c:pt idx="1">
                  <c:v>Cloud</c:v>
                </c:pt>
                <c:pt idx="2">
                  <c:v>Avg</c:v>
                </c:pt>
              </c:strCache>
            </c:strRef>
          </c:cat>
          <c:val>
            <c:numRef>
              <c:f>Sheet1!$C$27:$E$27</c:f>
              <c:numCache>
                <c:formatCode>General</c:formatCode>
                <c:ptCount val="3"/>
                <c:pt idx="0">
                  <c:v>0.95519876723341801</c:v>
                </c:pt>
                <c:pt idx="1">
                  <c:v>1.0469025236457801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Sheet1!$G$24</c:f>
              <c:strCache>
                <c:ptCount val="1"/>
                <c:pt idx="0">
                  <c:v>FREQ-Dyn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Sheet1!$C$9:$E$9</c:f>
              <c:strCache>
                <c:ptCount val="3"/>
                <c:pt idx="0">
                  <c:v>Server</c:v>
                </c:pt>
                <c:pt idx="1">
                  <c:v>Cloud</c:v>
                </c:pt>
                <c:pt idx="2">
                  <c:v>Avg</c:v>
                </c:pt>
              </c:strCache>
            </c:strRef>
          </c:cat>
          <c:val>
            <c:numRef>
              <c:f>Sheet1!$C$28:$E$28</c:f>
              <c:numCache>
                <c:formatCode>General</c:formatCode>
                <c:ptCount val="3"/>
                <c:pt idx="0">
                  <c:v>1.05024857095811</c:v>
                </c:pt>
                <c:pt idx="1">
                  <c:v>1.1073828484072701</c:v>
                </c:pt>
                <c:pt idx="2">
                  <c:v>1.0784374131321901</c:v>
                </c:pt>
              </c:numCache>
            </c:numRef>
          </c:val>
        </c:ser>
        <c:ser>
          <c:idx val="2"/>
          <c:order val="2"/>
          <c:tx>
            <c:strRef>
              <c:f>Sheet1!$G$25</c:f>
              <c:strCache>
                <c:ptCount val="1"/>
                <c:pt idx="0">
                  <c:v>RBLA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Sheet1!$C$9:$E$9</c:f>
              <c:strCache>
                <c:ptCount val="3"/>
                <c:pt idx="0">
                  <c:v>Server</c:v>
                </c:pt>
                <c:pt idx="1">
                  <c:v>Cloud</c:v>
                </c:pt>
                <c:pt idx="2">
                  <c:v>Avg</c:v>
                </c:pt>
              </c:strCache>
            </c:strRef>
          </c:cat>
          <c:val>
            <c:numRef>
              <c:f>Sheet1!$C$29:$E$29</c:f>
              <c:numCache>
                <c:formatCode>General</c:formatCode>
                <c:ptCount val="3"/>
                <c:pt idx="0">
                  <c:v>1.0712892198938599</c:v>
                </c:pt>
                <c:pt idx="1">
                  <c:v>1.0997107012010301</c:v>
                </c:pt>
                <c:pt idx="2">
                  <c:v>1.0854069371432</c:v>
                </c:pt>
              </c:numCache>
            </c:numRef>
          </c:val>
        </c:ser>
        <c:ser>
          <c:idx val="3"/>
          <c:order val="3"/>
          <c:tx>
            <c:strRef>
              <c:f>Sheet1!$G$26</c:f>
              <c:strCache>
                <c:ptCount val="1"/>
                <c:pt idx="0">
                  <c:v>RBLA-Dyn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Sheet1!$C$9:$E$9</c:f>
              <c:strCache>
                <c:ptCount val="3"/>
                <c:pt idx="0">
                  <c:v>Server</c:v>
                </c:pt>
                <c:pt idx="1">
                  <c:v>Cloud</c:v>
                </c:pt>
                <c:pt idx="2">
                  <c:v>Avg</c:v>
                </c:pt>
              </c:strCache>
            </c:strRef>
          </c:cat>
          <c:val>
            <c:numRef>
              <c:f>Sheet1!$C$30:$E$30</c:f>
              <c:numCache>
                <c:formatCode>General</c:formatCode>
                <c:ptCount val="3"/>
                <c:pt idx="0">
                  <c:v>1.1203513098479501</c:v>
                </c:pt>
                <c:pt idx="1">
                  <c:v>1.1510789985796599</c:v>
                </c:pt>
                <c:pt idx="2">
                  <c:v>1.1356112291612801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986624"/>
        <c:axId val="118992896"/>
      </c:barChart>
      <c:catAx>
        <c:axId val="118986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Workload</a:t>
                </a:r>
              </a:p>
            </c:rich>
          </c:tx>
          <c:overlay val="0"/>
        </c:title>
        <c:majorTickMark val="none"/>
        <c:minorTickMark val="none"/>
        <c:tickLblPos val="nextTo"/>
        <c:crossAx val="118992896"/>
        <c:crosses val="autoZero"/>
        <c:auto val="1"/>
        <c:lblAlgn val="ctr"/>
        <c:lblOffset val="100"/>
        <c:noMultiLvlLbl val="0"/>
      </c:catAx>
      <c:valAx>
        <c:axId val="1189928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Normalized Weighted Speedup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898662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Sheet1!$G$23</c:f>
              <c:strCache>
                <c:ptCount val="1"/>
                <c:pt idx="0">
                  <c:v>FREQ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Sheet1!$C$9:$E$9</c:f>
              <c:strCache>
                <c:ptCount val="3"/>
                <c:pt idx="0">
                  <c:v>Server</c:v>
                </c:pt>
                <c:pt idx="1">
                  <c:v>Cloud</c:v>
                </c:pt>
                <c:pt idx="2">
                  <c:v>Avg</c:v>
                </c:pt>
              </c:strCache>
            </c:strRef>
          </c:cat>
          <c:val>
            <c:numRef>
              <c:f>Sheet1!$C$27:$E$27</c:f>
              <c:numCache>
                <c:formatCode>General</c:formatCode>
                <c:ptCount val="3"/>
                <c:pt idx="0">
                  <c:v>0.95519876723341801</c:v>
                </c:pt>
                <c:pt idx="1">
                  <c:v>1.0469025236457801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Sheet1!$G$24</c:f>
              <c:strCache>
                <c:ptCount val="1"/>
                <c:pt idx="0">
                  <c:v>FREQ-Dyn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Sheet1!$C$9:$E$9</c:f>
              <c:strCache>
                <c:ptCount val="3"/>
                <c:pt idx="0">
                  <c:v>Server</c:v>
                </c:pt>
                <c:pt idx="1">
                  <c:v>Cloud</c:v>
                </c:pt>
                <c:pt idx="2">
                  <c:v>Avg</c:v>
                </c:pt>
              </c:strCache>
            </c:strRef>
          </c:cat>
          <c:val>
            <c:numRef>
              <c:f>Sheet1!$C$28:$E$28</c:f>
              <c:numCache>
                <c:formatCode>General</c:formatCode>
                <c:ptCount val="3"/>
                <c:pt idx="0">
                  <c:v>1.05024857095811</c:v>
                </c:pt>
                <c:pt idx="1">
                  <c:v>1.1073828484072701</c:v>
                </c:pt>
                <c:pt idx="2">
                  <c:v>1.0784374131321901</c:v>
                </c:pt>
              </c:numCache>
            </c:numRef>
          </c:val>
        </c:ser>
        <c:ser>
          <c:idx val="2"/>
          <c:order val="2"/>
          <c:tx>
            <c:strRef>
              <c:f>Sheet1!$G$25</c:f>
              <c:strCache>
                <c:ptCount val="1"/>
                <c:pt idx="0">
                  <c:v>RBLA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Sheet1!$C$9:$E$9</c:f>
              <c:strCache>
                <c:ptCount val="3"/>
                <c:pt idx="0">
                  <c:v>Server</c:v>
                </c:pt>
                <c:pt idx="1">
                  <c:v>Cloud</c:v>
                </c:pt>
                <c:pt idx="2">
                  <c:v>Avg</c:v>
                </c:pt>
              </c:strCache>
            </c:strRef>
          </c:cat>
          <c:val>
            <c:numRef>
              <c:f>Sheet1!$C$29:$E$29</c:f>
              <c:numCache>
                <c:formatCode>General</c:formatCode>
                <c:ptCount val="3"/>
                <c:pt idx="0">
                  <c:v>1.0712892198938599</c:v>
                </c:pt>
                <c:pt idx="1">
                  <c:v>1.0997107012010301</c:v>
                </c:pt>
                <c:pt idx="2">
                  <c:v>1.0854069371432</c:v>
                </c:pt>
              </c:numCache>
            </c:numRef>
          </c:val>
        </c:ser>
        <c:ser>
          <c:idx val="3"/>
          <c:order val="3"/>
          <c:tx>
            <c:strRef>
              <c:f>Sheet1!$G$26</c:f>
              <c:strCache>
                <c:ptCount val="1"/>
                <c:pt idx="0">
                  <c:v>RBLA-Dyn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Sheet1!$C$9:$E$9</c:f>
              <c:strCache>
                <c:ptCount val="3"/>
                <c:pt idx="0">
                  <c:v>Server</c:v>
                </c:pt>
                <c:pt idx="1">
                  <c:v>Cloud</c:v>
                </c:pt>
                <c:pt idx="2">
                  <c:v>Avg</c:v>
                </c:pt>
              </c:strCache>
            </c:strRef>
          </c:cat>
          <c:val>
            <c:numRef>
              <c:f>Sheet1!$C$30:$E$30</c:f>
              <c:numCache>
                <c:formatCode>General</c:formatCode>
                <c:ptCount val="3"/>
                <c:pt idx="0">
                  <c:v>1.1203513098479501</c:v>
                </c:pt>
                <c:pt idx="1">
                  <c:v>1.1510789985796599</c:v>
                </c:pt>
                <c:pt idx="2">
                  <c:v>1.1356112291612801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462784"/>
        <c:axId val="121464704"/>
      </c:barChart>
      <c:catAx>
        <c:axId val="121462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Workload</a:t>
                </a:r>
              </a:p>
            </c:rich>
          </c:tx>
          <c:overlay val="0"/>
        </c:title>
        <c:majorTickMark val="none"/>
        <c:minorTickMark val="none"/>
        <c:tickLblPos val="nextTo"/>
        <c:crossAx val="121464704"/>
        <c:crosses val="autoZero"/>
        <c:auto val="1"/>
        <c:lblAlgn val="ctr"/>
        <c:lblOffset val="100"/>
        <c:noMultiLvlLbl val="0"/>
      </c:catAx>
      <c:valAx>
        <c:axId val="1214647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Normalized Weighted Speedup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146278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dk1"/>
            </a:solidFill>
            <a:ln w="25400" cap="flat" cmpd="sng" algn="ctr">
              <a:solidFill>
                <a:schemeClr val="dk1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IPC!$Q$98:$T$98</c:f>
              <c:strCache>
                <c:ptCount val="4"/>
                <c:pt idx="0">
                  <c:v>SRAM</c:v>
                </c:pt>
                <c:pt idx="1">
                  <c:v>Region</c:v>
                </c:pt>
                <c:pt idx="2">
                  <c:v>TIM</c:v>
                </c:pt>
                <c:pt idx="3">
                  <c:v>TIMBER</c:v>
                </c:pt>
              </c:strCache>
            </c:strRef>
          </c:cat>
          <c:val>
            <c:numRef>
              <c:f>IPC!$Q$113:$T$113</c:f>
              <c:numCache>
                <c:formatCode>General</c:formatCode>
                <c:ptCount val="4"/>
                <c:pt idx="0">
                  <c:v>1</c:v>
                </c:pt>
                <c:pt idx="1">
                  <c:v>0.51630644513821899</c:v>
                </c:pt>
                <c:pt idx="2">
                  <c:v>0.70016011516644805</c:v>
                </c:pt>
                <c:pt idx="3">
                  <c:v>0.85785056036702501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376768"/>
        <c:axId val="121378304"/>
      </c:barChart>
      <c:catAx>
        <c:axId val="121376768"/>
        <c:scaling>
          <c:orientation val="minMax"/>
        </c:scaling>
        <c:delete val="0"/>
        <c:axPos val="b"/>
        <c:majorTickMark val="out"/>
        <c:minorTickMark val="none"/>
        <c:tickLblPos val="nextTo"/>
        <c:crossAx val="121378304"/>
        <c:crosses val="autoZero"/>
        <c:auto val="1"/>
        <c:lblAlgn val="ctr"/>
        <c:lblOffset val="100"/>
        <c:noMultiLvlLbl val="0"/>
      </c:catAx>
      <c:valAx>
        <c:axId val="121378304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Weighted Speedup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1376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dk1"/>
            </a:solidFill>
            <a:ln w="25400" cap="flat" cmpd="sng" algn="ctr">
              <a:solidFill>
                <a:schemeClr val="dk1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IPC!$Q$98:$T$98</c:f>
              <c:strCache>
                <c:ptCount val="4"/>
                <c:pt idx="0">
                  <c:v>SRAM</c:v>
                </c:pt>
                <c:pt idx="1">
                  <c:v>Region</c:v>
                </c:pt>
                <c:pt idx="2">
                  <c:v>TIM</c:v>
                </c:pt>
                <c:pt idx="3">
                  <c:v>TIMBER</c:v>
                </c:pt>
              </c:strCache>
            </c:strRef>
          </c:cat>
          <c:val>
            <c:numRef>
              <c:f>IPC!$Q$113:$T$113</c:f>
              <c:numCache>
                <c:formatCode>General</c:formatCode>
                <c:ptCount val="4"/>
                <c:pt idx="0">
                  <c:v>1</c:v>
                </c:pt>
                <c:pt idx="1">
                  <c:v>0.51630644513821899</c:v>
                </c:pt>
                <c:pt idx="2">
                  <c:v>0.70016011516644805</c:v>
                </c:pt>
                <c:pt idx="3">
                  <c:v>0.85785056036702501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387648"/>
        <c:axId val="121401728"/>
      </c:barChart>
      <c:catAx>
        <c:axId val="121387648"/>
        <c:scaling>
          <c:orientation val="minMax"/>
        </c:scaling>
        <c:delete val="0"/>
        <c:axPos val="b"/>
        <c:majorTickMark val="out"/>
        <c:minorTickMark val="none"/>
        <c:tickLblPos val="nextTo"/>
        <c:crossAx val="121401728"/>
        <c:crosses val="autoZero"/>
        <c:auto val="1"/>
        <c:lblAlgn val="ctr"/>
        <c:lblOffset val="100"/>
        <c:noMultiLvlLbl val="0"/>
      </c:catAx>
      <c:valAx>
        <c:axId val="121401728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Weighted Speedup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138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dk1"/>
            </a:solidFill>
            <a:ln w="25400" cap="flat" cmpd="sng" algn="ctr">
              <a:solidFill>
                <a:schemeClr val="dk1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IPC!$Q$98:$T$98</c:f>
              <c:strCache>
                <c:ptCount val="4"/>
                <c:pt idx="0">
                  <c:v>SRAM</c:v>
                </c:pt>
                <c:pt idx="1">
                  <c:v>Region</c:v>
                </c:pt>
                <c:pt idx="2">
                  <c:v>TIM</c:v>
                </c:pt>
                <c:pt idx="3">
                  <c:v>TIMBER</c:v>
                </c:pt>
              </c:strCache>
            </c:strRef>
          </c:cat>
          <c:val>
            <c:numRef>
              <c:f>IPC!$Q$113:$T$113</c:f>
              <c:numCache>
                <c:formatCode>General</c:formatCode>
                <c:ptCount val="4"/>
                <c:pt idx="0">
                  <c:v>1</c:v>
                </c:pt>
                <c:pt idx="1">
                  <c:v>0.51630644513821899</c:v>
                </c:pt>
                <c:pt idx="2">
                  <c:v>0.70016011516644805</c:v>
                </c:pt>
                <c:pt idx="3">
                  <c:v>0.85785056036702501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213440"/>
        <c:axId val="119235712"/>
      </c:barChart>
      <c:catAx>
        <c:axId val="119213440"/>
        <c:scaling>
          <c:orientation val="minMax"/>
        </c:scaling>
        <c:delete val="0"/>
        <c:axPos val="b"/>
        <c:majorTickMark val="out"/>
        <c:minorTickMark val="none"/>
        <c:tickLblPos val="nextTo"/>
        <c:crossAx val="119235712"/>
        <c:crosses val="autoZero"/>
        <c:auto val="1"/>
        <c:lblAlgn val="ctr"/>
        <c:lblOffset val="100"/>
        <c:noMultiLvlLbl val="0"/>
      </c:catAx>
      <c:valAx>
        <c:axId val="119235712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Weighted Speedup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9213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dk1"/>
            </a:solidFill>
            <a:ln w="25400" cap="flat" cmpd="sng" algn="ctr">
              <a:solidFill>
                <a:schemeClr val="dk1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IPC!$Q$98:$T$98</c:f>
              <c:strCache>
                <c:ptCount val="4"/>
                <c:pt idx="0">
                  <c:v>SRAM</c:v>
                </c:pt>
                <c:pt idx="1">
                  <c:v>Region</c:v>
                </c:pt>
                <c:pt idx="2">
                  <c:v>TIM</c:v>
                </c:pt>
                <c:pt idx="3">
                  <c:v>TIMBER</c:v>
                </c:pt>
              </c:strCache>
            </c:strRef>
          </c:cat>
          <c:val>
            <c:numRef>
              <c:f>IPC!$Q$113:$T$113</c:f>
              <c:numCache>
                <c:formatCode>General</c:formatCode>
                <c:ptCount val="4"/>
                <c:pt idx="0">
                  <c:v>1</c:v>
                </c:pt>
                <c:pt idx="1">
                  <c:v>0.51630644513821899</c:v>
                </c:pt>
                <c:pt idx="2">
                  <c:v>0.70016011516644805</c:v>
                </c:pt>
                <c:pt idx="3">
                  <c:v>0.85785056036702501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258496"/>
        <c:axId val="121771136"/>
      </c:barChart>
      <c:catAx>
        <c:axId val="119258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21771136"/>
        <c:crosses val="autoZero"/>
        <c:auto val="1"/>
        <c:lblAlgn val="ctr"/>
        <c:lblOffset val="100"/>
        <c:noMultiLvlLbl val="0"/>
      </c:catAx>
      <c:valAx>
        <c:axId val="121771136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Weighted Speedup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9258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dk1"/>
            </a:solidFill>
            <a:ln w="25400" cap="flat" cmpd="sng" algn="ctr">
              <a:solidFill>
                <a:schemeClr val="dk1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IPC!$Q$98:$U$98</c:f>
              <c:strCache>
                <c:ptCount val="5"/>
                <c:pt idx="0">
                  <c:v>SRAM</c:v>
                </c:pt>
                <c:pt idx="1">
                  <c:v>Region</c:v>
                </c:pt>
                <c:pt idx="2">
                  <c:v>TIM</c:v>
                </c:pt>
                <c:pt idx="3">
                  <c:v>TIMBER</c:v>
                </c:pt>
                <c:pt idx="4">
                  <c:v>TIMBER-Dyn</c:v>
                </c:pt>
              </c:strCache>
            </c:strRef>
          </c:cat>
          <c:val>
            <c:numRef>
              <c:f>IPC!$Q$113:$U$113</c:f>
              <c:numCache>
                <c:formatCode>General</c:formatCode>
                <c:ptCount val="5"/>
                <c:pt idx="0">
                  <c:v>1</c:v>
                </c:pt>
                <c:pt idx="1">
                  <c:v>0.51630644513821899</c:v>
                </c:pt>
                <c:pt idx="2">
                  <c:v>0.70016011516644805</c:v>
                </c:pt>
                <c:pt idx="3">
                  <c:v>0.85785056036702501</c:v>
                </c:pt>
                <c:pt idx="4">
                  <c:v>0.94486613207465397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826688"/>
        <c:axId val="119145600"/>
      </c:barChart>
      <c:catAx>
        <c:axId val="121826688"/>
        <c:scaling>
          <c:orientation val="minMax"/>
        </c:scaling>
        <c:delete val="0"/>
        <c:axPos val="b"/>
        <c:majorTickMark val="out"/>
        <c:minorTickMark val="none"/>
        <c:tickLblPos val="nextTo"/>
        <c:crossAx val="119145600"/>
        <c:crosses val="autoZero"/>
        <c:auto val="1"/>
        <c:lblAlgn val="ctr"/>
        <c:lblOffset val="100"/>
        <c:noMultiLvlLbl val="0"/>
      </c:catAx>
      <c:valAx>
        <c:axId val="119145600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Weighted Speedup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1826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dk1"/>
            </a:solidFill>
            <a:ln w="25400" cap="flat" cmpd="sng" algn="ctr">
              <a:solidFill>
                <a:schemeClr val="dk1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IPC!$Q$98:$U$98</c:f>
              <c:strCache>
                <c:ptCount val="5"/>
                <c:pt idx="0">
                  <c:v>SRAM</c:v>
                </c:pt>
                <c:pt idx="1">
                  <c:v>Region</c:v>
                </c:pt>
                <c:pt idx="2">
                  <c:v>TIM</c:v>
                </c:pt>
                <c:pt idx="3">
                  <c:v>TIMBER</c:v>
                </c:pt>
                <c:pt idx="4">
                  <c:v>TIMBER-Dyn</c:v>
                </c:pt>
              </c:strCache>
            </c:strRef>
          </c:cat>
          <c:val>
            <c:numRef>
              <c:f>IPC!$Q$113:$U$113</c:f>
              <c:numCache>
                <c:formatCode>General</c:formatCode>
                <c:ptCount val="5"/>
                <c:pt idx="0">
                  <c:v>1</c:v>
                </c:pt>
                <c:pt idx="1">
                  <c:v>0.51630644513821899</c:v>
                </c:pt>
                <c:pt idx="2">
                  <c:v>0.70016011516644805</c:v>
                </c:pt>
                <c:pt idx="3">
                  <c:v>0.85785056036702501</c:v>
                </c:pt>
                <c:pt idx="4">
                  <c:v>0.94486613207465397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168000"/>
        <c:axId val="119198464"/>
      </c:barChart>
      <c:catAx>
        <c:axId val="119168000"/>
        <c:scaling>
          <c:orientation val="minMax"/>
        </c:scaling>
        <c:delete val="0"/>
        <c:axPos val="b"/>
        <c:majorTickMark val="out"/>
        <c:minorTickMark val="none"/>
        <c:tickLblPos val="nextTo"/>
        <c:crossAx val="119198464"/>
        <c:crosses val="autoZero"/>
        <c:auto val="1"/>
        <c:lblAlgn val="ctr"/>
        <c:lblOffset val="100"/>
        <c:noMultiLvlLbl val="0"/>
      </c:catAx>
      <c:valAx>
        <c:axId val="119198464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Weighted Speedup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9168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dk1"/>
            </a:solidFill>
            <a:ln w="25400" cap="flat" cmpd="sng" algn="ctr">
              <a:solidFill>
                <a:schemeClr val="dk1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EE!$Q$98:$U$98</c:f>
              <c:strCache>
                <c:ptCount val="5"/>
                <c:pt idx="0">
                  <c:v>SRAM</c:v>
                </c:pt>
                <c:pt idx="1">
                  <c:v>Region</c:v>
                </c:pt>
                <c:pt idx="2">
                  <c:v>TIM</c:v>
                </c:pt>
                <c:pt idx="3">
                  <c:v>TIMBER</c:v>
                </c:pt>
                <c:pt idx="4">
                  <c:v>TIMBER-Dyn</c:v>
                </c:pt>
              </c:strCache>
            </c:strRef>
          </c:cat>
          <c:val>
            <c:numRef>
              <c:f>EE!$Q$113:$U$113</c:f>
              <c:numCache>
                <c:formatCode>General</c:formatCode>
                <c:ptCount val="5"/>
                <c:pt idx="0">
                  <c:v>1</c:v>
                </c:pt>
                <c:pt idx="1">
                  <c:v>0.73082150585833905</c:v>
                </c:pt>
                <c:pt idx="2">
                  <c:v>0.75383541736794402</c:v>
                </c:pt>
                <c:pt idx="3">
                  <c:v>0.89249178735287504</c:v>
                </c:pt>
                <c:pt idx="4">
                  <c:v>1.176931749862085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544704"/>
        <c:axId val="121546240"/>
      </c:barChart>
      <c:catAx>
        <c:axId val="121544704"/>
        <c:scaling>
          <c:orientation val="minMax"/>
        </c:scaling>
        <c:delete val="0"/>
        <c:axPos val="b"/>
        <c:majorTickMark val="out"/>
        <c:minorTickMark val="none"/>
        <c:tickLblPos val="nextTo"/>
        <c:crossAx val="121546240"/>
        <c:crosses val="autoZero"/>
        <c:auto val="1"/>
        <c:lblAlgn val="ctr"/>
        <c:lblOffset val="100"/>
        <c:noMultiLvlLbl val="0"/>
      </c:catAx>
      <c:valAx>
        <c:axId val="121546240"/>
        <c:scaling>
          <c:orientation val="minMax"/>
          <c:max val="1.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Normalized </a:t>
                </a:r>
                <a:r>
                  <a:rPr lang="en-US" dirty="0" smtClean="0"/>
                  <a:t>Performance </a:t>
                </a:r>
                <a:r>
                  <a:rPr lang="en-US" dirty="0"/>
                  <a:t>per </a:t>
                </a:r>
                <a:r>
                  <a:rPr lang="en-US" dirty="0" smtClean="0"/>
                  <a:t>Watt (for Memory</a:t>
                </a:r>
                <a:r>
                  <a:rPr lang="en-US" baseline="0" dirty="0" smtClean="0"/>
                  <a:t> System)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1544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AFE5030-C134-4EC7-AF6D-E3F1243B57B9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65887" indent="-465887"/>
            <a:r>
              <a:rPr lang="en-US" u="sng" smtClean="0">
                <a:ea typeface="ＭＳ Ｐゴシック" pitchFamily="-107" charset="-128"/>
              </a:rPr>
              <a:t>Workloads:</a:t>
            </a:r>
          </a:p>
          <a:p>
            <a:pPr marL="465887" indent="-465887"/>
            <a:r>
              <a:rPr lang="en-US" smtClean="0">
                <a:ea typeface="ＭＳ Ｐゴシック" pitchFamily="-107" charset="-128"/>
              </a:rPr>
              <a:t>Database workloads &amp; Data parallel kernels </a:t>
            </a:r>
          </a:p>
          <a:p>
            <a:pPr marL="465887" indent="-465887"/>
            <a:r>
              <a:rPr lang="en-US" smtClean="0">
                <a:ea typeface="ＭＳ Ｐゴシック" pitchFamily="-107" charset="-128"/>
              </a:rPr>
              <a:t>	1.  Database workloads: db1 and db2</a:t>
            </a:r>
          </a:p>
          <a:p>
            <a:pPr marL="465887" indent="-465887"/>
            <a:r>
              <a:rPr lang="en-US" smtClean="0">
                <a:ea typeface="ＭＳ Ｐゴシック" pitchFamily="-107" charset="-128"/>
              </a:rPr>
              <a:t>	2.  Unix utilities:  qsort and binary search</a:t>
            </a:r>
          </a:p>
          <a:p>
            <a:pPr marL="465887" indent="-465887"/>
            <a:r>
              <a:rPr lang="en-US" smtClean="0">
                <a:ea typeface="ＭＳ Ｐゴシック" pitchFamily="-107" charset="-128"/>
              </a:rPr>
              <a:t>	3.  Data Mining :  K-means and Gauss Seidal</a:t>
            </a:r>
          </a:p>
          <a:p>
            <a:pPr marL="465887" indent="-465887"/>
            <a:r>
              <a:rPr lang="en-US" smtClean="0">
                <a:ea typeface="ＭＳ Ｐゴシック" pitchFamily="-107" charset="-128"/>
              </a:rPr>
              <a:t>	4.  Streaming:   DAXPY and Vector Dot Product</a:t>
            </a:r>
            <a:endParaRPr lang="en-US" u="sng" smtClean="0">
              <a:ea typeface="ＭＳ Ｐゴシック" pitchFamily="-107" charset="-128"/>
            </a:endParaRPr>
          </a:p>
          <a:p>
            <a:pPr marL="465887" indent="-465887"/>
            <a:endParaRPr lang="en-US" u="sng" smtClean="0">
              <a:ea typeface="ＭＳ Ｐゴシック" pitchFamily="-107" charset="-128"/>
            </a:endParaRPr>
          </a:p>
          <a:p>
            <a:pPr marL="465887" indent="-465887"/>
            <a:endParaRPr lang="en-US" smtClean="0">
              <a:ea typeface="ＭＳ Ｐゴシック" pitchFamily="-107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DDAC2B-3494-46BE-B120-C7BC58841B9F}" type="slidenum">
              <a:rPr lang="en-US" sz="1200">
                <a:latin typeface="Calibri" pitchFamily="-107" charset="0"/>
              </a:rPr>
              <a:pPr eaLnBrk="1" hangingPunct="1"/>
              <a:t>45</a:t>
            </a:fld>
            <a:endParaRPr lang="en-US" sz="1200">
              <a:latin typeface="Calibri" pitchFamily="-107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emf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8048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70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7027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0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6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3927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358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609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787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054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319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7132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9447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1378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85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19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73601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0357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43002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6321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5126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39865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7461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9694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8694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39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3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7234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8247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73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455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82175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8328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0818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71540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71473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62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01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34769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7910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13993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49556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6598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83898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90541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69284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78381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22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9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496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96406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21081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47729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17963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06183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59816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62183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51389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0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4154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5867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37371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7408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9212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8355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6693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30625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4368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6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6633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56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04901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4217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7537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47826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8383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0733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7788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99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64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07866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20055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3489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05390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55047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13553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4105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1432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49492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78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40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56725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71075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87662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66688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32561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51603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426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55830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45395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93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1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89580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4520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93161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57569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72205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219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30174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46013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9703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06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1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41158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9188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06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12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363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66256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251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0055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4506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95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9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81863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49378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44656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430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9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242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41473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89527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30779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384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17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74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78008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48157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9532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94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00735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09240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11901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44409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9017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76054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94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06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90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95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3300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16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86004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89378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6228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33037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0396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00764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D8D6C-5987-5648-8819-297541CC0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2506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F5A2F94-3E1F-4442-AD9B-17FD8D3768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22916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4DEDF-587B-A445-BC29-B45F458B3D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4178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9205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10907-2675-7345-ACF2-F5C9ECFE33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16797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23148-B608-5F4B-BA0D-ACF00308A8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34282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4F1A1-F509-7E4D-88D2-6703CFF87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7613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BE37D-B69C-594B-A81B-B70FB7D330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72310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FBB94-8B41-4C43-8C29-B99E176F0D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03461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A8D5F-D92D-4C4E-8111-396AD82727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62774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680EC0-B461-FB48-95C1-18D021A008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34421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826A4-9AE3-8D48-8436-96A5B3C2D4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77601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42240A-935A-7E40-ACF2-89EB0238A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25744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0C810-3DD2-A147-A68D-36009FAC34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709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80221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6A9E8F9D-83DE-D34B-BCAA-280D2969B6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64102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28BBB-D9DA-1F48-BC98-01C5F68A7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30809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CC146-1769-3B44-909E-49C8AB883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73485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BD703-DDFB-C541-91C3-269397CC60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93015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E5D58-1F33-3046-87AC-A06A6C26F2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94774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26EB5-52B0-B64A-8EE0-4BAD9BDAB4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11271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D4FF6-AC7E-7745-94E7-B448F9AD00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6005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F853A-BABB-0241-BA2A-93DCFCB5B5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33430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9F051-5C9D-2948-A586-4549C128F0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09843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1245E-7382-D748-B460-8C7DE8713B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1382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2104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BB802-F5C4-6B4B-89DB-7714432986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95382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DB9D2-97E7-504C-89AB-60A41FECE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61686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0FB4-93F8-7041-9B58-57B3DE8AF9E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59895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DCE4-4493-7D46-AA9E-037878F3905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548097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D4AA-D5CE-4A4B-8FDA-27D7DFD1B7F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63057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C548-8441-A34B-8E12-1E546B54B19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704505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AC9F-AAF5-A048-9DDE-921038407E0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530993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A164-B94A-B144-9ED1-6AB5E03055D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08908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2E8-FCD6-F146-8E5D-1A16FA94682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54832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BFF3-12AA-5C48-A667-51BADC8E002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037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6866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75CE-ADAA-664C-88EB-1F573D8828B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06267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8EA5-3453-EC42-BBB6-30331D56BB4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230782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1619-BD34-FC4C-B5B7-66A68ED1C5C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390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189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82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769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0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66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6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6355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4710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5915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357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9341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2889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6299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0628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2707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2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61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839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624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346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350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3377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904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032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850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772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70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11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459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9481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7172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804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718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259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6367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6130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0142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9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9925" indent="-325438">
              <a:buFont typeface="Wingdings" charset="2"/>
              <a:buChar char="q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84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5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41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951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05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884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5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8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4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3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/>
          <a:srcRect t="-3067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94" y="469200"/>
            <a:ext cx="7772400" cy="130823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94" y="1941516"/>
            <a:ext cx="500910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5967630"/>
            <a:ext cx="9144001" cy="890370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>
            <a:lum bright="-8000"/>
          </a:blip>
          <a:stretch>
            <a:fillRect/>
          </a:stretch>
        </p:blipFill>
        <p:spPr>
          <a:xfrm>
            <a:off x="252528" y="6080245"/>
            <a:ext cx="3275179" cy="655036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8519" y="6259200"/>
            <a:ext cx="3895838" cy="3544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28590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858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48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21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214"/>
            <a:ext cx="4040188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0214"/>
            <a:ext cx="4041775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9788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29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135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879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7290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48755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97331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451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755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2357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8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316288" y="107042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18522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1" y="1070426"/>
            <a:ext cx="2859088" cy="491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6408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84071" y="145143"/>
            <a:ext cx="5959929" cy="771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354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67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54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727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93663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3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64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8650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911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slideLayout" Target="../slideLayouts/slideLayout281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0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0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1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6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3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4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3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5161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6357958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  <p:sldLayoutId id="214748440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5E1E2C-A413-CC42-BAB6-F4BC9AE87650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0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  <p:sldLayoutId id="2147484415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60B4E3-D8D6-4743-B4C8-32A2FECBB38B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2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  <p:sldLayoutId id="2147484428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BC7E841-AE8A-4D48-907F-BD90423245B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9/21/2012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 defTabSz="457200"/>
            <a:fld id="{938804F6-1EC8-4F45-958E-1A743EB96386}" type="slidenum">
              <a:rPr lang="en-US" smtClean="0">
                <a:latin typeface="Calibri"/>
              </a:rPr>
              <a:pPr defTabSz="457200"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501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9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3359" y="264849"/>
            <a:ext cx="5102012" cy="54250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306" y="274638"/>
            <a:ext cx="8387494" cy="532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edit Master title style</a:t>
            </a:r>
            <a:endParaRPr lang="en-US" dirty="0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215" y="6267135"/>
            <a:ext cx="9189720" cy="611833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 userDrawn="1"/>
        </p:nvPicPr>
        <p:blipFill>
          <a:blip r:embed="rId18">
            <a:lum bright="-8000"/>
          </a:blip>
          <a:stretch>
            <a:fillRect/>
          </a:stretch>
        </p:blipFill>
        <p:spPr>
          <a:xfrm>
            <a:off x="193350" y="6294367"/>
            <a:ext cx="2563296" cy="512659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263668" y="6393688"/>
            <a:ext cx="3714414" cy="337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1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9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7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7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7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1.xml"/><Relationship Id="rId1" Type="http://schemas.openxmlformats.org/officeDocument/2006/relationships/tags" Target="../tags/tag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9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8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8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8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8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8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366838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ea typeface="ＭＳ Ｐゴシック" pitchFamily="34" charset="-128"/>
              </a:rPr>
              <a:t>18-742 Fall 2012</a:t>
            </a:r>
            <a:br>
              <a:rPr lang="en-US" sz="4000" dirty="0" smtClean="0">
                <a:ea typeface="ＭＳ Ｐゴシック" pitchFamily="34" charset="-128"/>
              </a:rPr>
            </a:br>
            <a:r>
              <a:rPr lang="en-US" sz="4000" dirty="0" smtClean="0">
                <a:ea typeface="ＭＳ Ｐゴシック" pitchFamily="34" charset="-128"/>
              </a:rPr>
              <a:t>Parallel Computer Architecture</a:t>
            </a:r>
            <a:br>
              <a:rPr lang="en-US" sz="4000" dirty="0" smtClean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>Lecture 7: Emerging Memory Technologies</a:t>
            </a:r>
          </a:p>
        </p:txBody>
      </p:sp>
      <p:sp>
        <p:nvSpPr>
          <p:cNvPr id="4301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/>
            <a:endParaRPr lang="en-US" i="1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solidFill>
                  <a:srgbClr val="003399"/>
                </a:solidFill>
                <a:ea typeface="ＭＳ Ｐゴシック" pitchFamily="34" charset="-128"/>
              </a:rPr>
              <a:t>Prof. </a:t>
            </a:r>
            <a:r>
              <a:rPr lang="en-US" dirty="0" err="1" smtClean="0">
                <a:solidFill>
                  <a:srgbClr val="003399"/>
                </a:solidFill>
                <a:ea typeface="ＭＳ Ｐゴシック" pitchFamily="34" charset="-128"/>
              </a:rPr>
              <a:t>Onur</a:t>
            </a:r>
            <a:r>
              <a:rPr lang="en-US" dirty="0" smtClean="0">
                <a:solidFill>
                  <a:srgbClr val="003399"/>
                </a:solidFill>
                <a:ea typeface="ＭＳ Ｐゴシック" pitchFamily="34" charset="-128"/>
              </a:rPr>
              <a:t> </a:t>
            </a:r>
            <a:r>
              <a:rPr lang="en-US" dirty="0" err="1" smtClean="0">
                <a:solidFill>
                  <a:srgbClr val="003399"/>
                </a:solidFill>
                <a:ea typeface="ＭＳ Ｐゴシック" pitchFamily="34" charset="-128"/>
              </a:rPr>
              <a:t>Mutlu</a:t>
            </a:r>
            <a:endParaRPr lang="en-US" dirty="0" smtClean="0">
              <a:solidFill>
                <a:srgbClr val="003399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Carnegie Mellon University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9/21/2012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9591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The Memory Capacity Gap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10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Memory capacity per core expected to drop by 30% every two years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CA2CF2B-6592-8946-83F2-2E6E8325E3B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5605" name="Picture 8" descr="90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89138"/>
            <a:ext cx="585787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9" descr="90%"/>
          <p:cNvSpPr txBox="1">
            <a:spLocks noChangeArrowheads="1"/>
          </p:cNvSpPr>
          <p:nvPr/>
        </p:nvSpPr>
        <p:spPr bwMode="auto">
          <a:xfrm>
            <a:off x="1692275" y="1095375"/>
            <a:ext cx="606425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</a:rPr>
              <a:t>Core count doubling ~ every 2 years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</a:rPr>
              <a:t>DRAM DIMM capacity doubling ~ every 3 years</a:t>
            </a:r>
          </a:p>
        </p:txBody>
      </p:sp>
      <p:pic>
        <p:nvPicPr>
          <p:cNvPr id="25607" name="Picture 6" descr="90%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5487988"/>
            <a:ext cx="18065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600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capacity and bandwidth increasing 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Multi-core</a:t>
            </a:r>
            <a:r>
              <a:rPr lang="en-US">
                <a:latin typeface="Tahoma" charset="0"/>
                <a:ea typeface="ＭＳ Ｐゴシック" charset="0"/>
              </a:rPr>
              <a:t>: increasing number of cores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Data-intensive applications</a:t>
            </a:r>
            <a:r>
              <a:rPr lang="en-US">
                <a:latin typeface="Tahoma" charset="0"/>
                <a:ea typeface="ＭＳ Ｐゴシック" charset="0"/>
              </a:rPr>
              <a:t>: increasing demand/hunger for data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Consolidation</a:t>
            </a:r>
            <a:r>
              <a:rPr lang="en-US">
                <a:latin typeface="Tahoma" charset="0"/>
                <a:ea typeface="ＭＳ Ｐゴシック" charset="0"/>
              </a:rPr>
              <a:t>: Cloud computing, GPUs, mobile</a:t>
            </a: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endParaRPr lang="en-US" sz="220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20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6C0BD57-4B78-FC41-B328-31C8BCD4123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70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(III)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capacity and bandwidth increasing 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IBM servers: ~50% energy spent in off-chip memory hierarchy </a:t>
            </a:r>
            <a:r>
              <a:rPr lang="en-US" dirty="0">
                <a:latin typeface="Tahoma" charset="0"/>
                <a:ea typeface="ＭＳ Ｐゴシック" charset="0"/>
              </a:rPr>
              <a:t>[</a:t>
            </a:r>
            <a:r>
              <a:rPr lang="en-US" dirty="0" err="1">
                <a:latin typeface="Tahoma" charset="0"/>
                <a:ea typeface="ＭＳ Ｐゴシック" charset="0"/>
              </a:rPr>
              <a:t>Lefurgy</a:t>
            </a:r>
            <a:r>
              <a:rPr lang="en-US" dirty="0">
                <a:latin typeface="Tahoma" charset="0"/>
                <a:ea typeface="ＭＳ Ｐゴシック" charset="0"/>
              </a:rPr>
              <a:t>, IEEE Computer 2003]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DRAM consumes power when idle and needs periodic refresh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A6F843F-1228-1149-8A91-0EB5503165E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18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(IV)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capacity and bandwidth increasing </a:t>
            </a:r>
          </a:p>
          <a:p>
            <a:endParaRPr lang="en-US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ITRS projects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DRAM will not scale easily below 40nm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Scaling has provided many benefits: </a:t>
            </a:r>
          </a:p>
          <a:p>
            <a:pPr lvl="2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capacity, higher density, lower cost, lower energy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ED80B4D-5132-D242-90B0-A6F9C8EB2324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81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The DRAM Scaling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stores charge in a capacitor (charge-based memory)</a:t>
            </a:r>
            <a:endParaRPr lang="en-US" sz="2000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Capacitor must be large enough for reliable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sensing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r>
              <a:rPr lang="en-US" sz="2000" dirty="0" smtClean="0">
                <a:latin typeface="Tahoma" charset="0"/>
                <a:ea typeface="ＭＳ Ｐゴシック" charset="0"/>
              </a:rPr>
              <a:t>Scaling </a:t>
            </a:r>
            <a:r>
              <a:rPr lang="en-US" sz="2000" dirty="0">
                <a:latin typeface="Tahoma" charset="0"/>
                <a:ea typeface="ＭＳ Ｐゴシック" charset="0"/>
              </a:rPr>
              <a:t>beyond 40-35nm (2013) is challenging [ITRS, 2009]</a:t>
            </a:r>
          </a:p>
          <a:p>
            <a:pPr lvl="1"/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endParaRPr lang="en-US" sz="2000" dirty="0" smtClean="0">
              <a:latin typeface="Tahoma" charset="0"/>
              <a:ea typeface="ＭＳ Ｐゴシック" charset="0"/>
            </a:endParaRPr>
          </a:p>
          <a:p>
            <a:pPr lvl="1"/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endParaRPr lang="en-US" sz="2000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DRAM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cost, and energy/power hard to scale</a:t>
            </a:r>
          </a:p>
          <a:p>
            <a:pPr lvl="2">
              <a:buFont typeface="Wingdings" charset="0"/>
              <a:buNone/>
            </a:pPr>
            <a:endParaRPr lang="en-US" sz="1800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2E89156-C211-2142-B104-7E7DF50C0B5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89238"/>
            <a:ext cx="358140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088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Trends: Problems with DRAM as Main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0300"/>
            <a:ext cx="89154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capacity and bandwidth increasing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DRAM capacity hard to scale </a:t>
            </a:r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DRAM consumes high power due to leakage and refresh</a:t>
            </a: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DRAM capacity, cost, and energy/power hard to scale</a:t>
            </a:r>
          </a:p>
          <a:p>
            <a:pPr lvl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4F1D12B-CFBB-E34B-A14B-5AAB0F67A32B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54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Requirements from an Ideal Main Memory System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0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665CE63-50D3-4C0B-8934-9A5F404C1132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91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876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Traditional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Enough capacity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Low cost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High system performance (high bandwidth, low latency)</a:t>
            </a:r>
          </a:p>
          <a:p>
            <a:pPr lvl="1" eaLnBrk="1" hangingPunct="1"/>
            <a:endParaRPr lang="en-US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New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Technology scalability: lower cost, higher capacity, lower energy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Energy (and power) efficiency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QoS support and configurability (for consolidation)</a:t>
            </a:r>
          </a:p>
          <a:p>
            <a:pPr lvl="1" eaLnBrk="1" hangingPunct="1"/>
            <a:endParaRPr lang="en-US">
              <a:solidFill>
                <a:srgbClr val="FF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A844AF7-2876-0442-A8CE-D207367B34A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3379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sz="3800">
                <a:latin typeface="Garamond" charset="0"/>
                <a:ea typeface="ＭＳ Ｐゴシック" charset="0"/>
                <a:cs typeface="ＭＳ Ｐゴシック" charset="0"/>
              </a:rPr>
              <a:t>Requirements from an Ideal Memory System</a:t>
            </a:r>
          </a:p>
        </p:txBody>
      </p:sp>
    </p:spTree>
    <p:extLst>
      <p:ext uri="{BB962C8B-B14F-4D97-AF65-F5344CB8AC3E}">
        <p14:creationId xmlns:p14="http://schemas.microsoft.com/office/powerpoint/2010/main" val="4280093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876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Traditional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capacity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Continuous low cost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High system performance (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bandwidth</a:t>
            </a:r>
            <a:r>
              <a:rPr lang="en-US">
                <a:latin typeface="Tahoma" charset="0"/>
                <a:ea typeface="ＭＳ Ｐゴシック" charset="0"/>
              </a:rPr>
              <a:t>, low latency)</a:t>
            </a:r>
          </a:p>
          <a:p>
            <a:pPr lvl="1" eaLnBrk="1" hangingPunct="1"/>
            <a:endParaRPr lang="en-US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New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Technology scalability: lower cost, higher capacity, lower energy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Energy (and power) efficiency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QoS support and configurability (for consolidation)</a:t>
            </a:r>
          </a:p>
          <a:p>
            <a:pPr lvl="1" eaLnBrk="1" hangingPunct="1"/>
            <a:endParaRPr lang="en-US">
              <a:solidFill>
                <a:srgbClr val="FF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F4FB337-2263-BA4A-90BA-96B9CA55CE7B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3482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sz="3800">
                <a:latin typeface="Garamond" charset="0"/>
                <a:ea typeface="ＭＳ Ｐゴシック" charset="0"/>
                <a:cs typeface="ＭＳ Ｐゴシック" charset="0"/>
              </a:rPr>
              <a:t>Requirements from an Ideal Memory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828800"/>
            <a:ext cx="8686800" cy="8382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4267200"/>
            <a:ext cx="8686800" cy="8382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450" y="5867400"/>
            <a:ext cx="859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Emerging, resistive memory technologies (NVM) can help</a:t>
            </a:r>
          </a:p>
        </p:txBody>
      </p:sp>
    </p:spTree>
    <p:extLst>
      <p:ext uri="{BB962C8B-B14F-4D97-AF65-F5344CB8AC3E}">
        <p14:creationId xmlns:p14="http://schemas.microsoft.com/office/powerpoint/2010/main" val="3131553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Opportunity: Emerging Memory Technologies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0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665CE63-50D3-4C0B-8934-9A5F404C1132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eaLnBrk="1" hangingPunct="1"/>
              <a:t>19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80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Reminder: Review Assignments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marL="342900" lvl="2" indent="-342900"/>
            <a:r>
              <a:rPr lang="en-US" sz="2400" smtClean="0">
                <a:ea typeface="ＭＳ Ｐゴシック" pitchFamily="34" charset="-128"/>
              </a:rPr>
              <a:t>Due: Friday, September 21, 11:59pm.</a:t>
            </a:r>
          </a:p>
          <a:p>
            <a:pPr marL="342900" lvl="2" indent="-342900"/>
            <a:endParaRPr lang="en-US" altLang="ja-JP" sz="2200" smtClean="0">
              <a:ea typeface="ＭＳ Ｐゴシック" pitchFamily="34" charset="-128"/>
            </a:endParaRPr>
          </a:p>
          <a:p>
            <a:pPr marL="342900" lvl="2" indent="-342900"/>
            <a:r>
              <a:rPr lang="en-US" altLang="ja-JP" sz="2200" smtClean="0">
                <a:ea typeface="ＭＳ Ｐゴシック" pitchFamily="34" charset="-128"/>
              </a:rPr>
              <a:t>Smith, “</a:t>
            </a:r>
            <a:r>
              <a:rPr lang="en-US" altLang="ja-JP" sz="2200" smtClean="0">
                <a:solidFill>
                  <a:srgbClr val="0000FF"/>
                </a:solidFill>
                <a:ea typeface="ＭＳ Ｐゴシック" pitchFamily="34" charset="-128"/>
              </a:rPr>
              <a:t>Architecture and applications of the HEP multiprocessor computer system</a:t>
            </a:r>
            <a:r>
              <a:rPr lang="en-US" altLang="ja-JP" sz="2200" smtClean="0">
                <a:ea typeface="ＭＳ Ｐゴシック" pitchFamily="34" charset="-128"/>
              </a:rPr>
              <a:t>,” SPIE 1981.</a:t>
            </a:r>
          </a:p>
          <a:p>
            <a:pPr marL="342900" lvl="2" indent="-342900"/>
            <a:endParaRPr lang="en-US" altLang="ja-JP" sz="2200" smtClean="0">
              <a:ea typeface="ＭＳ Ｐゴシック" pitchFamily="34" charset="-128"/>
            </a:endParaRPr>
          </a:p>
          <a:p>
            <a:pPr marL="342900" lvl="2" indent="-342900"/>
            <a:r>
              <a:rPr lang="en-US" altLang="ja-JP" sz="2200" smtClean="0">
                <a:ea typeface="ＭＳ Ｐゴシック" pitchFamily="34" charset="-128"/>
              </a:rPr>
              <a:t>Tullsen et al., “</a:t>
            </a:r>
            <a:r>
              <a:rPr lang="en-US" altLang="ja-JP" sz="2200" smtClean="0">
                <a:solidFill>
                  <a:srgbClr val="0000FF"/>
                </a:solidFill>
                <a:ea typeface="ＭＳ Ｐゴシック" pitchFamily="34" charset="-128"/>
              </a:rPr>
              <a:t>Exploiting Choice: Instruction Fetch and Issue on an Implementable Simultaneous Multithreading Processor</a:t>
            </a:r>
            <a:r>
              <a:rPr lang="en-US" altLang="ja-JP" sz="2200" smtClean="0">
                <a:ea typeface="ＭＳ Ｐゴシック" pitchFamily="34" charset="-128"/>
              </a:rPr>
              <a:t>,</a:t>
            </a:r>
            <a:r>
              <a:rPr lang="en-US" altLang="en-US" sz="2200" smtClean="0">
                <a:ea typeface="ＭＳ Ｐゴシック" pitchFamily="34" charset="-128"/>
              </a:rPr>
              <a:t>”</a:t>
            </a:r>
            <a:r>
              <a:rPr lang="en-US" altLang="ja-JP" sz="2200" smtClean="0">
                <a:ea typeface="ＭＳ Ｐゴシック" pitchFamily="34" charset="-128"/>
              </a:rPr>
              <a:t> ISCA 1996.</a:t>
            </a:r>
          </a:p>
          <a:p>
            <a:pPr marL="342900" lvl="2" indent="-342900"/>
            <a:endParaRPr lang="en-US" altLang="ja-JP" sz="2200" smtClean="0">
              <a:ea typeface="ＭＳ Ｐゴシック" pitchFamily="34" charset="-128"/>
            </a:endParaRPr>
          </a:p>
          <a:p>
            <a:pPr marL="342900" lvl="2" indent="-342900"/>
            <a:r>
              <a:rPr lang="en-US" altLang="ja-JP" sz="2200" smtClean="0">
                <a:ea typeface="ＭＳ Ｐゴシック" pitchFamily="34" charset="-128"/>
              </a:rPr>
              <a:t>Chappell et al., “</a:t>
            </a:r>
            <a:r>
              <a:rPr lang="en-US" altLang="ja-JP" sz="2200" smtClean="0">
                <a:solidFill>
                  <a:srgbClr val="0000FF"/>
                </a:solidFill>
                <a:ea typeface="ＭＳ Ｐゴシック" pitchFamily="34" charset="-128"/>
              </a:rPr>
              <a:t>Simultaneous Subordinate Microthreading (SSMT)</a:t>
            </a:r>
            <a:r>
              <a:rPr lang="en-US" altLang="ja-JP" sz="2200" smtClean="0">
                <a:ea typeface="ＭＳ Ｐゴシック" pitchFamily="34" charset="-128"/>
              </a:rPr>
              <a:t>,” ISCA 1999.</a:t>
            </a:r>
          </a:p>
          <a:p>
            <a:pPr marL="342900" lvl="2" indent="-342900"/>
            <a:endParaRPr lang="en-US" altLang="ja-JP" sz="2200" smtClean="0">
              <a:ea typeface="ＭＳ Ｐゴシック" pitchFamily="34" charset="-128"/>
            </a:endParaRPr>
          </a:p>
          <a:p>
            <a:pPr marL="342900" lvl="2" indent="-342900"/>
            <a:r>
              <a:rPr lang="en-US" altLang="ja-JP" sz="2200" smtClean="0">
                <a:ea typeface="ＭＳ Ｐゴシック" pitchFamily="34" charset="-128"/>
              </a:rPr>
              <a:t>Reinhardt and Mukherjee, “</a:t>
            </a:r>
            <a:r>
              <a:rPr lang="en-US" altLang="ja-JP" sz="2200" smtClean="0">
                <a:solidFill>
                  <a:srgbClr val="0000FF"/>
                </a:solidFill>
                <a:ea typeface="ＭＳ Ｐゴシック" pitchFamily="34" charset="-128"/>
              </a:rPr>
              <a:t>Transient Fault Detection via Simultaneous Multithreading</a:t>
            </a:r>
            <a:r>
              <a:rPr lang="en-US" altLang="ja-JP" sz="2200" smtClean="0">
                <a:ea typeface="ＭＳ Ｐゴシック" pitchFamily="34" charset="-128"/>
              </a:rPr>
              <a:t>,” ISCA 2000.</a:t>
            </a:r>
            <a:br>
              <a:rPr lang="en-US" altLang="ja-JP" sz="2200" smtClean="0">
                <a:ea typeface="ＭＳ Ｐゴシック" pitchFamily="34" charset="-128"/>
              </a:rPr>
            </a:br>
            <a:endParaRPr lang="en-US" altLang="ja-JP" sz="2200" smtClean="0">
              <a:ea typeface="ＭＳ Ｐゴシック" pitchFamily="34" charset="-128"/>
            </a:endParaRPr>
          </a:p>
          <a:p>
            <a:pPr marL="342900" lvl="2" indent="-342900"/>
            <a:endParaRPr lang="en-US" sz="2400" smtClean="0">
              <a:ea typeface="ＭＳ Ｐゴシック" pitchFamily="34" charset="-128"/>
            </a:endParaRPr>
          </a:p>
          <a:p>
            <a:pPr marL="342900" lvl="2" indent="-342900"/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4480DAE-485E-4F70-9D6D-F3975452101C}" type="slidenum">
              <a:rPr lang="en-US" sz="1600">
                <a:solidFill>
                  <a:srgbClr val="000000"/>
                </a:solidFill>
                <a:latin typeface="Garamond" pitchFamily="18" charset="0"/>
              </a:rPr>
              <a:pPr eaLnBrk="1" hangingPunct="1"/>
              <a:t>2</a:t>
            </a:fld>
            <a:endParaRPr lang="en-US" sz="1600">
              <a:solidFill>
                <a:srgbClr val="0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61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The Promise of Emerging Technologies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28600" y="1206500"/>
            <a:ext cx="8610600" cy="5194300"/>
          </a:xfrm>
        </p:spPr>
        <p:txBody>
          <a:bodyPr/>
          <a:lstStyle/>
          <a:p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Likely need to replace/augment DRAM 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with a technology that is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Technology scalable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And at least similarly efficient, high performance, and fault-tolerant 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or can be architected to be so</a:t>
            </a:r>
          </a:p>
          <a:p>
            <a:pPr lvl="1"/>
            <a:endParaRPr lang="en-US" sz="1200" dirty="0">
              <a:latin typeface="Tahoma" charset="0"/>
              <a:ea typeface="ＭＳ Ｐゴシック" charset="0"/>
            </a:endParaRPr>
          </a:p>
          <a:p>
            <a:pPr lvl="1"/>
            <a:endParaRPr lang="en-US" sz="1200" dirty="0">
              <a:latin typeface="Tahoma" charset="0"/>
              <a:ea typeface="ＭＳ Ｐゴシック" charset="0"/>
            </a:endParaRPr>
          </a:p>
          <a:p>
            <a:pPr lvl="1"/>
            <a:endParaRPr lang="en-US" sz="1200" dirty="0">
              <a:latin typeface="Tahoma" charset="0"/>
              <a:ea typeface="ＭＳ Ｐゴシック" charset="0"/>
            </a:endParaRPr>
          </a:p>
          <a:p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Some </a:t>
            </a:r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emerging resistive memory technologies appear promising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Phase Change Memory (PCM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)?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Spin Torque Transfer Magnetic Memory (STT-MRAM)?</a:t>
            </a:r>
          </a:p>
          <a:p>
            <a:pPr lvl="1"/>
            <a:r>
              <a:rPr lang="en-US" sz="2000" dirty="0" err="1">
                <a:latin typeface="Tahoma" charset="0"/>
                <a:ea typeface="ＭＳ Ｐゴシック" charset="0"/>
              </a:rPr>
              <a:t>Memristors</a:t>
            </a:r>
            <a:r>
              <a:rPr lang="en-US" sz="2000" dirty="0">
                <a:latin typeface="Tahoma" charset="0"/>
                <a:ea typeface="ＭＳ Ｐゴシック" charset="0"/>
              </a:rPr>
              <a:t>?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And, </a:t>
            </a:r>
            <a:r>
              <a:rPr lang="en-US" sz="20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maybe there are other ones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Can they be enabled to replace/augment/surpass DRAM?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ADC6341-2CE4-6F43-863E-AA79E9D0D8C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592763"/>
            <a:ext cx="7239000" cy="4572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05187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4478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q"/>
              <a:defRPr sz="22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q"/>
              <a:defRPr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 eaLnBrk="1" hangingPunct="1">
              <a:buFont typeface="Wingdings" pitchFamily="2" charset="2"/>
              <a:buChar char="q"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algn="l" eaLnBrk="1" hangingPunct="1">
              <a:buFont typeface="Wingdings" pitchFamily="2" charset="2"/>
              <a:buChar char="q"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algn="l" eaLnBrk="1" hangingPunct="1">
              <a:buFont typeface="Wingdings" pitchFamily="2" charset="2"/>
              <a:buChar char="q"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algn="l" eaLnBrk="1" hangingPunct="1">
              <a:buFont typeface="Wingdings" pitchFamily="2" charset="2"/>
              <a:buChar char="q"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algn="l" eaLnBrk="1" hangingPunct="1">
              <a:buFont typeface="Wingdings" pitchFamily="2" charset="2"/>
              <a:buChar char="q"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Background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PCM (or Technology X) as DRAM Replacement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Hybrid Memory Systems</a:t>
            </a:r>
          </a:p>
        </p:txBody>
      </p:sp>
      <p:sp>
        <p:nvSpPr>
          <p:cNvPr id="32769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Opportunity: Emerging Memory Technologies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665CE63-50D3-4C0B-8934-9A5F404C1132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eaLnBrk="1" hangingPunct="1"/>
              <a:t>21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18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Charge vs. Resistive Memories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Charge Memory (e.g., DRAM, Flash)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Write data by capturing charge Q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Read data by detecting voltage V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Resistive Memory (e.g., PCM, STT-MRAM, memristors)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Write data by pulsing current dQ/dt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Read data by detecting resistance R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1650DB3-29A2-714E-810A-FBE1E1392B9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22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Limits of Charge Memory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Difficult charge placement and control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Flash: floating gate charge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DRAM: capacitor charge, transistor leakage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Reliable sensing becomes difficult as charge storage unit size reduces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619DA8A-D1A3-034D-85FB-F326B7A0176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3994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5213"/>
            <a:ext cx="814070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93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Emerging Resistive Memory Technologies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28600" y="105410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PCM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Inject current to change material phase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Resistance determined by phase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STT-MRAM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Inject current to change magnet polarity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Resistance determined by polarity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Memristors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Inject current to change atomic structure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Resistance determined by atom distance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B08210-6288-EF4C-90B9-40B9843F95A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66800"/>
            <a:ext cx="6096000" cy="12954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73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What is Phase Change Memory?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pPr marL="457200" indent="-457200"/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Phase change material (</a:t>
            </a:r>
            <a:r>
              <a:rPr lang="en-US" sz="2200" dirty="0" err="1">
                <a:latin typeface="Tahoma" charset="0"/>
                <a:ea typeface="ＭＳ Ｐゴシック" charset="0"/>
                <a:cs typeface="ＭＳ Ｐゴシック" charset="0"/>
              </a:rPr>
              <a:t>chalcogenide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 glass) exists in two states:</a:t>
            </a:r>
          </a:p>
          <a:p>
            <a:pPr marL="784225" lvl="1" indent="-457200"/>
            <a:r>
              <a:rPr lang="en-US" sz="2000" dirty="0">
                <a:latin typeface="Tahoma" charset="0"/>
                <a:ea typeface="ＭＳ Ｐゴシック" charset="0"/>
              </a:rPr>
              <a:t>Amorphous: Low optical reflexivity and high electrical resistivity</a:t>
            </a:r>
          </a:p>
          <a:p>
            <a:pPr marL="784225" lvl="1" indent="-457200"/>
            <a:r>
              <a:rPr lang="en-US" sz="2000" dirty="0">
                <a:latin typeface="Tahoma" charset="0"/>
                <a:ea typeface="ＭＳ Ｐゴシック" charset="0"/>
              </a:rPr>
              <a:t>Crystalline: High optical reflexivity and low electrical resistivity</a:t>
            </a:r>
          </a:p>
          <a:p>
            <a:pPr marL="457200" indent="-457200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1E6F7C3-B3F1-AB45-B64C-BA5FC23A5EE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4198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2484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0"/>
          <p:cNvSpPr txBox="1">
            <a:spLocks noChangeArrowheads="1"/>
          </p:cNvSpPr>
          <p:nvPr/>
        </p:nvSpPr>
        <p:spPr bwMode="auto">
          <a:xfrm>
            <a:off x="493713" y="5610225"/>
            <a:ext cx="8267700" cy="758825"/>
          </a:xfrm>
          <a:prstGeom prst="rect">
            <a:avLst/>
          </a:prstGeom>
          <a:solidFill>
            <a:srgbClr val="CCCCFF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PCM is resistive memory:  High resistance (0), Low resistance (1)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PCM cell can be switched between states reliably and quickly</a:t>
            </a:r>
          </a:p>
        </p:txBody>
      </p:sp>
    </p:spTree>
    <p:extLst>
      <p:ext uri="{BB962C8B-B14F-4D97-AF65-F5344CB8AC3E}">
        <p14:creationId xmlns:p14="http://schemas.microsoft.com/office/powerpoint/2010/main" val="313014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How Does PCM Work?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Write: change phase via current injection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SET: sustained current to heat cell above T</a:t>
            </a:r>
            <a:r>
              <a:rPr lang="en-US" sz="1800" i="1">
                <a:latin typeface="Tahoma" charset="0"/>
                <a:ea typeface="ＭＳ Ｐゴシック" charset="0"/>
              </a:rPr>
              <a:t>cryst</a:t>
            </a:r>
            <a:r>
              <a:rPr lang="en-US" sz="1800">
                <a:latin typeface="Tahoma" charset="0"/>
                <a:ea typeface="ＭＳ Ｐゴシック" charset="0"/>
              </a:rPr>
              <a:t> 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RESET: cell heated above T</a:t>
            </a:r>
            <a:r>
              <a:rPr lang="en-US" sz="1800" i="1">
                <a:latin typeface="Tahoma" charset="0"/>
                <a:ea typeface="ＭＳ Ｐゴシック" charset="0"/>
              </a:rPr>
              <a:t>melt</a:t>
            </a:r>
            <a:r>
              <a:rPr lang="en-US" sz="1800">
                <a:latin typeface="Tahoma" charset="0"/>
                <a:ea typeface="ＭＳ Ｐゴシック" charset="0"/>
              </a:rPr>
              <a:t> and quenched</a:t>
            </a:r>
          </a:p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Read: detect phase via material resistance 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amorphous/crystalline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969144A-7066-6447-B21E-9C90E183834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-76200" y="3208338"/>
            <a:ext cx="3859213" cy="3233737"/>
            <a:chOff x="2963" y="1053"/>
            <a:chExt cx="2431" cy="2037"/>
          </a:xfrm>
        </p:grpSpPr>
        <p:grpSp>
          <p:nvGrpSpPr>
            <p:cNvPr id="43032" name="Group 34"/>
            <p:cNvGrpSpPr>
              <a:grpSpLocks/>
            </p:cNvGrpSpPr>
            <p:nvPr/>
          </p:nvGrpSpPr>
          <p:grpSpPr bwMode="auto">
            <a:xfrm>
              <a:off x="3283" y="1548"/>
              <a:ext cx="177" cy="877"/>
              <a:chOff x="3790" y="1082"/>
              <a:chExt cx="177" cy="877"/>
            </a:xfrm>
          </p:grpSpPr>
          <p:sp>
            <p:nvSpPr>
              <p:cNvPr id="47" name="Freeform 35"/>
              <p:cNvSpPr>
                <a:spLocks noChangeAspect="1"/>
              </p:cNvSpPr>
              <p:nvPr/>
            </p:nvSpPr>
            <p:spPr bwMode="auto">
              <a:xfrm>
                <a:off x="3836" y="1634"/>
                <a:ext cx="94" cy="32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95"/>
                  </a:cxn>
                  <a:cxn ang="0">
                    <a:pos x="0" y="95"/>
                  </a:cxn>
                  <a:cxn ang="0">
                    <a:pos x="0" y="239"/>
                  </a:cxn>
                  <a:cxn ang="0">
                    <a:pos x="96" y="239"/>
                  </a:cxn>
                  <a:cxn ang="0">
                    <a:pos x="96" y="334"/>
                  </a:cxn>
                </a:cxnLst>
                <a:rect l="0" t="0" r="r" b="b"/>
                <a:pathLst>
                  <a:path w="96" h="334">
                    <a:moveTo>
                      <a:pt x="96" y="0"/>
                    </a:moveTo>
                    <a:lnTo>
                      <a:pt x="96" y="95"/>
                    </a:lnTo>
                    <a:lnTo>
                      <a:pt x="0" y="95"/>
                    </a:lnTo>
                    <a:lnTo>
                      <a:pt x="0" y="239"/>
                    </a:lnTo>
                    <a:lnTo>
                      <a:pt x="96" y="239"/>
                    </a:lnTo>
                    <a:lnTo>
                      <a:pt x="96" y="334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48" name="Line 36"/>
              <p:cNvSpPr>
                <a:spLocks noChangeAspect="1" noChangeShapeType="1"/>
              </p:cNvSpPr>
              <p:nvPr/>
            </p:nvSpPr>
            <p:spPr bwMode="auto">
              <a:xfrm>
                <a:off x="3790" y="1726"/>
                <a:ext cx="0" cy="14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49" name="Freeform 37"/>
              <p:cNvSpPr>
                <a:spLocks noChangeAspect="1"/>
              </p:cNvSpPr>
              <p:nvPr/>
            </p:nvSpPr>
            <p:spPr bwMode="auto">
              <a:xfrm rot="-16200000">
                <a:off x="3772" y="1348"/>
                <a:ext cx="322" cy="63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384" y="144"/>
                  </a:cxn>
                  <a:cxn ang="0">
                    <a:pos x="480" y="0"/>
                  </a:cxn>
                  <a:cxn ang="0">
                    <a:pos x="528" y="240"/>
                  </a:cxn>
                  <a:cxn ang="0">
                    <a:pos x="672" y="0"/>
                  </a:cxn>
                  <a:cxn ang="0">
                    <a:pos x="720" y="240"/>
                  </a:cxn>
                  <a:cxn ang="0">
                    <a:pos x="864" y="0"/>
                  </a:cxn>
                  <a:cxn ang="0">
                    <a:pos x="912" y="144"/>
                  </a:cxn>
                  <a:cxn ang="0">
                    <a:pos x="1344" y="144"/>
                  </a:cxn>
                </a:cxnLst>
                <a:rect l="0" t="0" r="r" b="b"/>
                <a:pathLst>
                  <a:path w="1344" h="240">
                    <a:moveTo>
                      <a:pt x="0" y="144"/>
                    </a:moveTo>
                    <a:lnTo>
                      <a:pt x="384" y="144"/>
                    </a:lnTo>
                    <a:lnTo>
                      <a:pt x="480" y="0"/>
                    </a:lnTo>
                    <a:lnTo>
                      <a:pt x="528" y="240"/>
                    </a:lnTo>
                    <a:lnTo>
                      <a:pt x="672" y="0"/>
                    </a:lnTo>
                    <a:lnTo>
                      <a:pt x="720" y="240"/>
                    </a:lnTo>
                    <a:lnTo>
                      <a:pt x="864" y="0"/>
                    </a:lnTo>
                    <a:lnTo>
                      <a:pt x="912" y="144"/>
                    </a:lnTo>
                    <a:lnTo>
                      <a:pt x="1344" y="144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50" name="Line 38"/>
              <p:cNvSpPr>
                <a:spLocks noChangeAspect="1" noChangeShapeType="1"/>
              </p:cNvSpPr>
              <p:nvPr/>
            </p:nvSpPr>
            <p:spPr bwMode="auto">
              <a:xfrm>
                <a:off x="3929" y="1082"/>
                <a:ext cx="0" cy="17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51" name="Line 39"/>
              <p:cNvSpPr>
                <a:spLocks noChangeAspect="1" noChangeShapeType="1"/>
              </p:cNvSpPr>
              <p:nvPr/>
            </p:nvSpPr>
            <p:spPr bwMode="auto">
              <a:xfrm>
                <a:off x="3930" y="1488"/>
                <a:ext cx="0" cy="19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</p:grpSp>
        <p:pic>
          <p:nvPicPr>
            <p:cNvPr id="43033" name="Picture 40" descr="11201-cell5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4" t="25031" r="25969" b="32062"/>
            <a:stretch>
              <a:fillRect/>
            </a:stretch>
          </p:blipFill>
          <p:spPr bwMode="auto">
            <a:xfrm>
              <a:off x="3949" y="1055"/>
              <a:ext cx="1445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41"/>
            <p:cNvSpPr>
              <a:spLocks noChangeShapeType="1"/>
            </p:cNvSpPr>
            <p:nvPr/>
          </p:nvSpPr>
          <p:spPr bwMode="auto">
            <a:xfrm flipV="1">
              <a:off x="3426" y="1053"/>
              <a:ext cx="514" cy="7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>
              <a:off x="3413" y="1946"/>
              <a:ext cx="534" cy="3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3269" y="1417"/>
              <a:ext cx="0" cy="507"/>
            </a:xfrm>
            <a:prstGeom prst="line">
              <a:avLst/>
            </a:prstGeom>
            <a:noFill/>
            <a:ln w="38100">
              <a:solidFill>
                <a:srgbClr val="7889FB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2" name="Text Box 44"/>
            <p:cNvSpPr txBox="1">
              <a:spLocks noChangeAspect="1" noChangeArrowheads="1"/>
            </p:cNvSpPr>
            <p:nvPr/>
          </p:nvSpPr>
          <p:spPr bwMode="auto">
            <a:xfrm>
              <a:off x="2963" y="1062"/>
              <a:ext cx="606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>
                  <a:solidFill>
                    <a:srgbClr val="7889FB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Large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>
                  <a:solidFill>
                    <a:srgbClr val="7889FB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Current</a:t>
              </a:r>
            </a:p>
          </p:txBody>
        </p:sp>
        <p:sp>
          <p:nvSpPr>
            <p:cNvPr id="43" name="AutoShape 45"/>
            <p:cNvSpPr>
              <a:spLocks noChangeAspect="1" noChangeArrowheads="1"/>
            </p:cNvSpPr>
            <p:nvPr/>
          </p:nvSpPr>
          <p:spPr bwMode="auto">
            <a:xfrm rot="10800000" flipH="1">
              <a:off x="3375" y="2419"/>
              <a:ext cx="92" cy="7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4" name="Line 46"/>
            <p:cNvSpPr>
              <a:spLocks noChangeAspect="1" noChangeShapeType="1"/>
            </p:cNvSpPr>
            <p:nvPr/>
          </p:nvSpPr>
          <p:spPr bwMode="auto">
            <a:xfrm rot="-5400000">
              <a:off x="3217" y="2185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5" name="Text Box 47"/>
            <p:cNvSpPr txBox="1">
              <a:spLocks noChangeAspect="1" noChangeArrowheads="1"/>
            </p:cNvSpPr>
            <p:nvPr/>
          </p:nvSpPr>
          <p:spPr bwMode="auto">
            <a:xfrm>
              <a:off x="3969" y="2333"/>
              <a:ext cx="1406" cy="442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SET (</a:t>
              </a:r>
              <a:r>
                <a:rPr lang="en-US" sz="2000" kern="0" dirty="0" err="1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cryst</a:t>
              </a: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Low resistance</a:t>
              </a:r>
            </a:p>
          </p:txBody>
        </p:sp>
        <p:sp>
          <p:nvSpPr>
            <p:cNvPr id="46" name="Text Box 48"/>
            <p:cNvSpPr txBox="1">
              <a:spLocks noChangeAspect="1" noChangeArrowheads="1"/>
            </p:cNvSpPr>
            <p:nvPr/>
          </p:nvSpPr>
          <p:spPr bwMode="auto">
            <a:xfrm>
              <a:off x="4105" y="2840"/>
              <a:ext cx="1134" cy="250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10</a:t>
              </a:r>
              <a:r>
                <a:rPr lang="en-US" sz="2000" kern="0" baseline="3000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3</a:t>
              </a:r>
              <a:r>
                <a:rPr lang="en-US" sz="2000" kern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-10</a:t>
              </a:r>
              <a:r>
                <a:rPr lang="en-US" sz="2000" kern="0" baseline="3000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4 </a:t>
              </a:r>
              <a:r>
                <a:rPr lang="en-US" sz="2000" kern="0">
                  <a:solidFill>
                    <a:srgbClr val="FFFFFF"/>
                  </a:solidFill>
                  <a:latin typeface="Symbol" pitchFamily="-107" charset="2"/>
                  <a:ea typeface="MS PGothic" pitchFamily="34" charset="-128"/>
                  <a:cs typeface="Tahoma" pitchFamily="-107" charset="0"/>
                </a:rPr>
                <a:t>W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000500" y="3243263"/>
            <a:ext cx="4264025" cy="3233737"/>
            <a:chOff x="103" y="1053"/>
            <a:chExt cx="2686" cy="2037"/>
          </a:xfrm>
        </p:grpSpPr>
        <p:sp>
          <p:nvSpPr>
            <p:cNvPr id="53" name="Freeform 50"/>
            <p:cNvSpPr>
              <a:spLocks noChangeAspect="1"/>
            </p:cNvSpPr>
            <p:nvPr/>
          </p:nvSpPr>
          <p:spPr bwMode="auto">
            <a:xfrm>
              <a:off x="747" y="2095"/>
              <a:ext cx="94" cy="325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95"/>
                </a:cxn>
                <a:cxn ang="0">
                  <a:pos x="0" y="95"/>
                </a:cxn>
                <a:cxn ang="0">
                  <a:pos x="0" y="239"/>
                </a:cxn>
                <a:cxn ang="0">
                  <a:pos x="96" y="239"/>
                </a:cxn>
                <a:cxn ang="0">
                  <a:pos x="96" y="334"/>
                </a:cxn>
              </a:cxnLst>
              <a:rect l="0" t="0" r="r" b="b"/>
              <a:pathLst>
                <a:path w="96" h="334">
                  <a:moveTo>
                    <a:pt x="96" y="0"/>
                  </a:moveTo>
                  <a:lnTo>
                    <a:pt x="96" y="95"/>
                  </a:lnTo>
                  <a:lnTo>
                    <a:pt x="0" y="95"/>
                  </a:lnTo>
                  <a:lnTo>
                    <a:pt x="0" y="239"/>
                  </a:lnTo>
                  <a:lnTo>
                    <a:pt x="96" y="239"/>
                  </a:lnTo>
                  <a:lnTo>
                    <a:pt x="96" y="334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4" name="Line 51"/>
            <p:cNvSpPr>
              <a:spLocks noChangeAspect="1" noChangeShapeType="1"/>
            </p:cNvSpPr>
            <p:nvPr/>
          </p:nvSpPr>
          <p:spPr bwMode="auto">
            <a:xfrm>
              <a:off x="701" y="2187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5" name="Freeform 52"/>
            <p:cNvSpPr>
              <a:spLocks noChangeAspect="1"/>
            </p:cNvSpPr>
            <p:nvPr/>
          </p:nvSpPr>
          <p:spPr bwMode="auto">
            <a:xfrm rot="-16200000">
              <a:off x="535" y="1804"/>
              <a:ext cx="637" cy="12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144"/>
                </a:cxn>
                <a:cxn ang="0">
                  <a:pos x="480" y="0"/>
                </a:cxn>
                <a:cxn ang="0">
                  <a:pos x="528" y="240"/>
                </a:cxn>
                <a:cxn ang="0">
                  <a:pos x="672" y="0"/>
                </a:cxn>
                <a:cxn ang="0">
                  <a:pos x="720" y="240"/>
                </a:cxn>
                <a:cxn ang="0">
                  <a:pos x="864" y="0"/>
                </a:cxn>
                <a:cxn ang="0">
                  <a:pos x="912" y="144"/>
                </a:cxn>
                <a:cxn ang="0">
                  <a:pos x="1344" y="144"/>
                </a:cxn>
              </a:cxnLst>
              <a:rect l="0" t="0" r="r" b="b"/>
              <a:pathLst>
                <a:path w="1344" h="240">
                  <a:moveTo>
                    <a:pt x="0" y="144"/>
                  </a:moveTo>
                  <a:lnTo>
                    <a:pt x="384" y="144"/>
                  </a:lnTo>
                  <a:lnTo>
                    <a:pt x="480" y="0"/>
                  </a:lnTo>
                  <a:lnTo>
                    <a:pt x="528" y="240"/>
                  </a:lnTo>
                  <a:lnTo>
                    <a:pt x="672" y="0"/>
                  </a:lnTo>
                  <a:lnTo>
                    <a:pt x="720" y="240"/>
                  </a:lnTo>
                  <a:lnTo>
                    <a:pt x="864" y="0"/>
                  </a:lnTo>
                  <a:lnTo>
                    <a:pt x="912" y="144"/>
                  </a:lnTo>
                  <a:lnTo>
                    <a:pt x="1344" y="14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pic>
          <p:nvPicPr>
            <p:cNvPr id="43021" name="Picture 53" descr="11201-cell8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62" t="21490" r="18938" b="29689"/>
            <a:stretch>
              <a:fillRect/>
            </a:stretch>
          </p:blipFill>
          <p:spPr bwMode="auto">
            <a:xfrm>
              <a:off x="1374" y="1054"/>
              <a:ext cx="138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Line 54"/>
            <p:cNvSpPr>
              <a:spLocks noChangeShapeType="1"/>
            </p:cNvSpPr>
            <p:nvPr/>
          </p:nvSpPr>
          <p:spPr bwMode="auto">
            <a:xfrm flipV="1">
              <a:off x="853" y="1053"/>
              <a:ext cx="514" cy="6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8" name="Line 55"/>
            <p:cNvSpPr>
              <a:spLocks noChangeShapeType="1"/>
            </p:cNvSpPr>
            <p:nvPr/>
          </p:nvSpPr>
          <p:spPr bwMode="auto">
            <a:xfrm>
              <a:off x="853" y="2021"/>
              <a:ext cx="521" cy="2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>
              <a:off x="633" y="1445"/>
              <a:ext cx="0" cy="148"/>
            </a:xfrm>
            <a:prstGeom prst="line">
              <a:avLst/>
            </a:prstGeom>
            <a:noFill/>
            <a:ln w="25400">
              <a:solidFill>
                <a:srgbClr val="7889F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0" name="Text Box 57"/>
            <p:cNvSpPr txBox="1">
              <a:spLocks noChangeAspect="1" noChangeArrowheads="1"/>
            </p:cNvSpPr>
            <p:nvPr/>
          </p:nvSpPr>
          <p:spPr bwMode="auto">
            <a:xfrm>
              <a:off x="305" y="1071"/>
              <a:ext cx="606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>
                  <a:solidFill>
                    <a:srgbClr val="7889FB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Small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>
                  <a:solidFill>
                    <a:srgbClr val="7889FB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Current</a:t>
              </a:r>
            </a:p>
          </p:txBody>
        </p:sp>
        <p:sp>
          <p:nvSpPr>
            <p:cNvPr id="61" name="AutoShape 58"/>
            <p:cNvSpPr>
              <a:spLocks noChangeAspect="1" noChangeArrowheads="1"/>
            </p:cNvSpPr>
            <p:nvPr/>
          </p:nvSpPr>
          <p:spPr bwMode="auto">
            <a:xfrm rot="10800000" flipH="1">
              <a:off x="795" y="2419"/>
              <a:ext cx="92" cy="7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2" name="Line 59"/>
            <p:cNvSpPr>
              <a:spLocks noChangeAspect="1" noChangeShapeType="1"/>
            </p:cNvSpPr>
            <p:nvPr/>
          </p:nvSpPr>
          <p:spPr bwMode="auto">
            <a:xfrm rot="-5400000">
              <a:off x="629" y="2185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3" name="Text Box 60"/>
            <p:cNvSpPr txBox="1">
              <a:spLocks noChangeAspect="1" noChangeArrowheads="1"/>
            </p:cNvSpPr>
            <p:nvPr/>
          </p:nvSpPr>
          <p:spPr bwMode="auto">
            <a:xfrm>
              <a:off x="1383" y="2333"/>
              <a:ext cx="1406" cy="442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RESET (</a:t>
              </a:r>
              <a:r>
                <a:rPr lang="en-US" sz="2000" kern="0" dirty="0" err="1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amorph</a:t>
              </a: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High resistance</a:t>
              </a:r>
            </a:p>
          </p:txBody>
        </p:sp>
        <p:sp>
          <p:nvSpPr>
            <p:cNvPr id="64" name="Text Box 61"/>
            <p:cNvSpPr txBox="1">
              <a:spLocks noChangeAspect="1" noChangeArrowheads="1"/>
            </p:cNvSpPr>
            <p:nvPr/>
          </p:nvSpPr>
          <p:spPr bwMode="auto">
            <a:xfrm>
              <a:off x="141" y="2341"/>
              <a:ext cx="492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>
                  <a:solidFill>
                    <a:sysClr val="windowText" lastClr="000000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Access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>
                  <a:solidFill>
                    <a:sysClr val="windowText" lastClr="000000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Device</a:t>
              </a:r>
            </a:p>
          </p:txBody>
        </p:sp>
        <p:sp>
          <p:nvSpPr>
            <p:cNvPr id="65" name="Text Box 62"/>
            <p:cNvSpPr txBox="1">
              <a:spLocks noChangeAspect="1" noChangeArrowheads="1"/>
            </p:cNvSpPr>
            <p:nvPr/>
          </p:nvSpPr>
          <p:spPr bwMode="auto">
            <a:xfrm>
              <a:off x="103" y="1661"/>
              <a:ext cx="573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>
                  <a:solidFill>
                    <a:sysClr val="windowText" lastClr="000000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Memory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>
                  <a:solidFill>
                    <a:sysClr val="windowText" lastClr="000000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Element</a:t>
              </a:r>
            </a:p>
          </p:txBody>
        </p:sp>
        <p:sp>
          <p:nvSpPr>
            <p:cNvPr id="66" name="Text Box 63"/>
            <p:cNvSpPr txBox="1">
              <a:spLocks noChangeAspect="1" noChangeArrowheads="1"/>
            </p:cNvSpPr>
            <p:nvPr/>
          </p:nvSpPr>
          <p:spPr bwMode="auto">
            <a:xfrm>
              <a:off x="1610" y="2840"/>
              <a:ext cx="1043" cy="250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10</a:t>
              </a:r>
              <a:r>
                <a:rPr lang="en-US" sz="2000" kern="0" baseline="3000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6</a:t>
              </a:r>
              <a:r>
                <a:rPr lang="en-US" sz="2000" kern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-10</a:t>
              </a:r>
              <a:r>
                <a:rPr lang="en-US" sz="2000" kern="0" baseline="3000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7 </a:t>
              </a:r>
              <a:r>
                <a:rPr lang="en-US" sz="2000" kern="0">
                  <a:solidFill>
                    <a:srgbClr val="FFFFFF"/>
                  </a:solidFill>
                  <a:latin typeface="Symbol" pitchFamily="-107" charset="2"/>
                  <a:ea typeface="MS PGothic" pitchFamily="34" charset="-128"/>
                  <a:cs typeface="Tahoma" pitchFamily="-107" charset="0"/>
                </a:rPr>
                <a:t>W</a:t>
              </a:r>
            </a:p>
          </p:txBody>
        </p:sp>
      </p:grpSp>
      <p:pic>
        <p:nvPicPr>
          <p:cNvPr id="43015" name="Picture 2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400"/>
            <a:ext cx="26289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58" descr="90%"/>
          <p:cNvSpPr txBox="1">
            <a:spLocks noChangeArrowheads="1"/>
          </p:cNvSpPr>
          <p:nvPr/>
        </p:nvSpPr>
        <p:spPr bwMode="auto">
          <a:xfrm>
            <a:off x="152400" y="6553200"/>
            <a:ext cx="34385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/>
              <a:t>Photo Courtesy: Bipin Rajendran, IBM</a:t>
            </a:r>
          </a:p>
        </p:txBody>
      </p:sp>
      <p:sp>
        <p:nvSpPr>
          <p:cNvPr id="43017" name="Text Box 58" descr="90%"/>
          <p:cNvSpPr txBox="1">
            <a:spLocks noChangeArrowheads="1"/>
          </p:cNvSpPr>
          <p:nvPr/>
        </p:nvSpPr>
        <p:spPr bwMode="auto">
          <a:xfrm>
            <a:off x="3521075" y="6553200"/>
            <a:ext cx="35655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/>
              <a:t>Slide Courtesy: Moinuddin Qureshi, IBM</a:t>
            </a:r>
          </a:p>
        </p:txBody>
      </p:sp>
    </p:spTree>
    <p:extLst>
      <p:ext uri="{BB962C8B-B14F-4D97-AF65-F5344CB8AC3E}">
        <p14:creationId xmlns:p14="http://schemas.microsoft.com/office/powerpoint/2010/main" val="486019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Opportunity: PCM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Scales better than DRAM, Flash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Requires current pulses, which scale linearly with feature size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Expected to scale to 9nm (2022 [ITRS])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Prototyped at 20nm (</a:t>
            </a:r>
            <a:r>
              <a:rPr lang="en-US" dirty="0" err="1">
                <a:latin typeface="Tahoma" charset="0"/>
                <a:ea typeface="ＭＳ Ｐゴシック" charset="0"/>
              </a:rPr>
              <a:t>Raoux</a:t>
            </a:r>
            <a:r>
              <a:rPr lang="en-US" dirty="0">
                <a:latin typeface="Tahoma" charset="0"/>
                <a:ea typeface="ＭＳ Ｐゴシック" charset="0"/>
              </a:rPr>
              <a:t>+, IBM JRD 2008)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Can be denser than DRAM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Can store multiple bits per cell due to large resistance range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Prototypes with 2 bits/cell in ISSCC</a:t>
            </a:r>
            <a:r>
              <a:rPr lang="ja-JP" altLang="en-US" dirty="0">
                <a:latin typeface="Tahoma" charset="0"/>
                <a:ea typeface="ＭＳ Ｐゴシック" charset="0"/>
              </a:rPr>
              <a:t>’</a:t>
            </a:r>
            <a:r>
              <a:rPr lang="en-US" dirty="0">
                <a:latin typeface="Tahoma" charset="0"/>
                <a:ea typeface="ＭＳ Ｐゴシック" charset="0"/>
              </a:rPr>
              <a:t>08, 4 bits/cell by 2012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Non-volatile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Retain data for &gt;10 years at 85C</a:t>
            </a:r>
          </a:p>
          <a:p>
            <a:pPr lvl="1"/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No refresh needed, low idle power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4117907-FFDA-F74E-9C3F-5CD2C05E7B6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41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 Properties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Surveyed prototypes from 2003-2008	(ITRS, IEDM, VLSI, ISSCC)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Derived PCM parameters for F=90nm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Mutlu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Burger, 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305571C-B6B9-D944-9674-781C1E0E6C1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64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 Properties: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Latency comparable to, but slower than DRAM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Read Latency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50ns: 4x DRAM, 10</a:t>
            </a:r>
            <a:r>
              <a:rPr lang="en-US" baseline="30000">
                <a:latin typeface="Tahoma" charset="0"/>
                <a:ea typeface="ＭＳ Ｐゴシック" charset="0"/>
              </a:rPr>
              <a:t>-3</a:t>
            </a:r>
            <a:r>
              <a:rPr lang="en-US">
                <a:latin typeface="Tahoma" charset="0"/>
                <a:ea typeface="ＭＳ Ｐゴシック" charset="0"/>
              </a:rPr>
              <a:t>x NAND Flash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Write Latency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150ns: 12x DRAM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Write Bandwidth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5-10 MB/s: 0.1x DRAM, 1x NAND Flash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334D199-DD9B-FE46-960A-84B9036838D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4608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24000"/>
            <a:ext cx="90424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0" y="4114800"/>
            <a:ext cx="35814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5791200"/>
            <a:ext cx="35814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58963" y="4953000"/>
            <a:ext cx="1493837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05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Last Lecture</a:t>
            </a:r>
          </a:p>
        </p:txBody>
      </p:sp>
      <p:sp>
        <p:nvSpPr>
          <p:cNvPr id="15974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More on Asymmetric Multi-Core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And, Asymmetry in General</a:t>
            </a:r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2D09C10-4E16-4106-97D3-0782411A9818}" type="slidenum">
              <a:rPr lang="en-US" sz="1600">
                <a:solidFill>
                  <a:srgbClr val="000000"/>
                </a:solidFill>
                <a:latin typeface="Garamond" pitchFamily="18" charset="0"/>
              </a:rPr>
              <a:pPr eaLnBrk="1" hangingPunct="1"/>
              <a:t>3</a:t>
            </a:fld>
            <a:endParaRPr lang="en-US" sz="1600">
              <a:solidFill>
                <a:srgbClr val="0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656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 Properties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Dynamic Energy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40 </a:t>
            </a:r>
            <a:r>
              <a:rPr lang="en-US" dirty="0" err="1">
                <a:latin typeface="Tahoma" charset="0"/>
                <a:ea typeface="ＭＳ Ｐゴシック" charset="0"/>
              </a:rPr>
              <a:t>uA</a:t>
            </a:r>
            <a:r>
              <a:rPr lang="en-US" dirty="0">
                <a:latin typeface="Tahoma" charset="0"/>
                <a:ea typeface="ＭＳ Ｐゴシック" charset="0"/>
              </a:rPr>
              <a:t> Rd, 150 </a:t>
            </a:r>
            <a:r>
              <a:rPr lang="en-US" dirty="0" err="1">
                <a:latin typeface="Tahoma" charset="0"/>
                <a:ea typeface="ＭＳ Ｐゴシック" charset="0"/>
              </a:rPr>
              <a:t>uA</a:t>
            </a:r>
            <a:r>
              <a:rPr lang="en-US" dirty="0">
                <a:latin typeface="Tahoma" charset="0"/>
                <a:ea typeface="ＭＳ Ｐゴシック" charset="0"/>
              </a:rPr>
              <a:t> </a:t>
            </a:r>
            <a:r>
              <a:rPr lang="en-US" dirty="0" err="1">
                <a:latin typeface="Tahoma" charset="0"/>
                <a:ea typeface="ＭＳ Ｐゴシック" charset="0"/>
              </a:rPr>
              <a:t>Wr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2-43x DRAM, 1x NAND Flash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Endurance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Writes induce phase change at 650C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Contacts degrade from thermal expansion/contraction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10</a:t>
            </a:r>
            <a:r>
              <a:rPr lang="en-US" baseline="30000" dirty="0">
                <a:latin typeface="Tahoma" charset="0"/>
                <a:ea typeface="ＭＳ Ｐゴシック" charset="0"/>
              </a:rPr>
              <a:t>8</a:t>
            </a:r>
            <a:r>
              <a:rPr lang="en-US" dirty="0">
                <a:latin typeface="Tahoma" charset="0"/>
                <a:ea typeface="ＭＳ Ｐゴシック" charset="0"/>
              </a:rPr>
              <a:t> writes per cell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10</a:t>
            </a:r>
            <a:r>
              <a:rPr lang="en-US" baseline="30000" dirty="0">
                <a:latin typeface="Tahoma" charset="0"/>
                <a:ea typeface="ＭＳ Ｐゴシック" charset="0"/>
              </a:rPr>
              <a:t>-8</a:t>
            </a:r>
            <a:r>
              <a:rPr lang="en-US" dirty="0">
                <a:latin typeface="Tahoma" charset="0"/>
                <a:ea typeface="ＭＳ Ｐゴシック" charset="0"/>
              </a:rPr>
              <a:t>x DRAM, 10</a:t>
            </a:r>
            <a:r>
              <a:rPr lang="en-US" baseline="30000" dirty="0">
                <a:latin typeface="Tahoma" charset="0"/>
                <a:ea typeface="ＭＳ Ｐゴシック" charset="0"/>
              </a:rPr>
              <a:t>3</a:t>
            </a:r>
            <a:r>
              <a:rPr lang="en-US" dirty="0">
                <a:latin typeface="Tahoma" charset="0"/>
                <a:ea typeface="ＭＳ Ｐゴシック" charset="0"/>
              </a:rPr>
              <a:t>x NAND Flash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Cell Size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9-12F</a:t>
            </a:r>
            <a:r>
              <a:rPr lang="en-US" baseline="30000" dirty="0">
                <a:latin typeface="Tahoma" charset="0"/>
                <a:ea typeface="ＭＳ Ｐゴシック" charset="0"/>
              </a:rPr>
              <a:t>2</a:t>
            </a:r>
            <a:r>
              <a:rPr lang="en-US" dirty="0">
                <a:latin typeface="Tahoma" charset="0"/>
                <a:ea typeface="ＭＳ Ｐゴシック" charset="0"/>
              </a:rPr>
              <a:t> using BJT, single-level cells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1.5x DRAM, 2-3x NAND     (will scale with feature size, MLC)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1BB1E15-88E8-7E48-935F-EBC85272E6E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828800"/>
            <a:ext cx="38100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4278313"/>
            <a:ext cx="40386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5943600"/>
            <a:ext cx="3124200" cy="42862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99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Memory: Pros and Cons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520700"/>
            <a:ext cx="8610600" cy="5194300"/>
          </a:xfrm>
        </p:spPr>
        <p:txBody>
          <a:bodyPr/>
          <a:lstStyle/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Pros over DRAM</a:t>
            </a:r>
          </a:p>
          <a:p>
            <a:pPr lvl="1" eaLnBrk="1" hangingPunct="1"/>
            <a:r>
              <a:rPr lang="en-US">
                <a:solidFill>
                  <a:srgbClr val="008000"/>
                </a:solidFill>
                <a:latin typeface="Tahoma" charset="0"/>
                <a:ea typeface="ＭＳ Ｐゴシック" charset="0"/>
              </a:rPr>
              <a:t>Better technology scaling</a:t>
            </a:r>
          </a:p>
          <a:p>
            <a:pPr lvl="1" eaLnBrk="1" hangingPunct="1"/>
            <a:r>
              <a:rPr lang="en-US">
                <a:solidFill>
                  <a:srgbClr val="008000"/>
                </a:solidFill>
                <a:latin typeface="Tahoma" charset="0"/>
                <a:ea typeface="ＭＳ Ｐゴシック" charset="0"/>
              </a:rPr>
              <a:t>Non volatility</a:t>
            </a:r>
          </a:p>
          <a:p>
            <a:pPr lvl="1" eaLnBrk="1" hangingPunct="1"/>
            <a:r>
              <a:rPr lang="en-US">
                <a:solidFill>
                  <a:srgbClr val="008000"/>
                </a:solidFill>
                <a:latin typeface="Tahoma" charset="0"/>
                <a:ea typeface="ＭＳ Ｐゴシック" charset="0"/>
              </a:rPr>
              <a:t>Low idle power (no refresh)</a:t>
            </a:r>
          </a:p>
          <a:p>
            <a:pPr lvl="1" eaLnBrk="1" hangingPunct="1"/>
            <a:endParaRPr lang="en-US" sz="110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latencies: ~4-15x DRAM (especially write)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active energy: ~2-50x DRAM (especially write)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Lower endurance (a cell dies after ~10</a:t>
            </a:r>
            <a:r>
              <a:rPr lang="en-US" baseline="30000">
                <a:solidFill>
                  <a:srgbClr val="FF0000"/>
                </a:solidFill>
                <a:latin typeface="Tahoma" charset="0"/>
                <a:ea typeface="ＭＳ Ｐゴシック" charset="0"/>
              </a:rPr>
              <a:t>8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 writes)</a:t>
            </a:r>
          </a:p>
          <a:p>
            <a:pPr lvl="1" eaLnBrk="1" hangingPunct="1"/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Challenges in enabling PCM as DRAM replacement/helper: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Mitigate PCM shortcomings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Find the right way to place PCM in the system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Ensure secure and fault-tolerant PCM operation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B4145D1-8D0C-954A-B9B2-B5A6EDB1613A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755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PCM-based Main Memory: Research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Where to place PCM in the memory hierarchy?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Hybrid OS controlled PCM-DRAM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Hybrid OS controlled PCM and hardware-controlled DRAM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Pure PCM main memory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How to mitigate shortcomings of PCM?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How to minimize amount of DRAM in the system?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How to take advantage of (byte-addressable and fast) non-volatile main memory?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Can we design specific-NVM-technology-agnostic techniques?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FAF1797-1E8E-9544-9016-6A2F0CA04D69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58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PCM-based Main Memory (I)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1816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should PCM-based (main) memory be organized?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100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100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Hybrid PCM+DRAM 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000" dirty="0" err="1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Qureshi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2000" dirty="0" smtClean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ISCA’09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Dhiman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2000" dirty="0" smtClean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DAC’09, Meza+ IEEE CAL’12]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</a:rPr>
              <a:t>How to partition/migrate data between PCM and DRAM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B3EF163-E7CF-734F-8A38-A2627986A4B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2229" name="Picture 4" descr="pcm-dra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24000"/>
            <a:ext cx="5588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84784"/>
            <a:ext cx="86423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3200400" y="2708920"/>
            <a:ext cx="2895600" cy="1143000"/>
          </a:xfrm>
          <a:prstGeom prst="rect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06828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522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latin typeface="Garamond" charset="0"/>
                <a:ea typeface="ＭＳ Ｐゴシック" charset="0"/>
                <a:cs typeface="ＭＳ Ｐゴシック" charset="0"/>
              </a:rPr>
              <a:t>Hybrid Memory </a:t>
            </a:r>
            <a:r>
              <a:rPr lang="en-US" sz="3400" dirty="0">
                <a:latin typeface="Garamond" charset="0"/>
                <a:ea typeface="ＭＳ Ｐゴシック" charset="0"/>
                <a:cs typeface="ＭＳ Ｐゴシック" charset="0"/>
              </a:rPr>
              <a:t>Systems: Research Challenges 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257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Partitioning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Should DRAM be a cache or main memory, or configurable?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What fraction? How many controllers?</a:t>
            </a:r>
          </a:p>
          <a:p>
            <a:pPr lvl="1" eaLnBrk="1" hangingPunct="1"/>
            <a:endParaRPr lang="en-US" sz="1200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Data allocation/movement (energy, performance, lifetime)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Who manages allocation/movement?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What are good control algorithms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?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How do we prevent degradation 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of 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service due to </a:t>
            </a:r>
            <a:r>
              <a:rPr lang="en-US" dirty="0" err="1" smtClean="0">
                <a:latin typeface="Tahoma" charset="0"/>
                <a:ea typeface="ＭＳ Ｐゴシック" charset="0"/>
                <a:sym typeface="Wingdings" charset="0"/>
              </a:rPr>
              <a:t>wearout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?</a:t>
            </a:r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pPr lvl="1" eaLnBrk="1" hangingPunct="1"/>
            <a:endParaRPr lang="en-US" sz="1200" dirty="0">
              <a:latin typeface="Tahoma" charset="0"/>
              <a:ea typeface="ＭＳ Ｐゴシック" charset="0"/>
              <a:sym typeface="Wingdings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Design of cache hierarchy, memory controllers, OS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Mitigate PCM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shortcomings, exploit PCM advantages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1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Design of PCM/DRAM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chips and modules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Rethink the design of PCM/DRAM with new requirements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9E36E76-07F2-C942-9CE3-DE380FBEFCE4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5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4478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q"/>
              <a:defRPr sz="22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q"/>
              <a:defRPr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 eaLnBrk="1" hangingPunct="1">
              <a:buFont typeface="Wingdings" pitchFamily="2" charset="2"/>
              <a:buChar char="q"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algn="l" eaLnBrk="1" hangingPunct="1">
              <a:buFont typeface="Wingdings" pitchFamily="2" charset="2"/>
              <a:buChar char="q"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algn="l" eaLnBrk="1" hangingPunct="1">
              <a:buFont typeface="Wingdings" pitchFamily="2" charset="2"/>
              <a:buChar char="q"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algn="l" eaLnBrk="1" hangingPunct="1">
              <a:buFont typeface="Wingdings" pitchFamily="2" charset="2"/>
              <a:buChar char="q"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algn="l" eaLnBrk="1" hangingPunct="1">
              <a:buFont typeface="Wingdings" pitchFamily="2" charset="2"/>
              <a:buChar char="q"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Background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PCM (or Technology X) as DRAM Replacement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Hybrid Memory Systems</a:t>
            </a:r>
          </a:p>
        </p:txBody>
      </p:sp>
      <p:sp>
        <p:nvSpPr>
          <p:cNvPr id="32769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Opportunity: Emerging Memory Technologies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665CE63-50D3-4C0B-8934-9A5F404C1132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eaLnBrk="1" hangingPunct="1"/>
              <a:t>35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1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PCM-based Main Memory (II)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1816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should PCM-based (main) memory be organized?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Pure PCM main memory 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[Lee et al., </a:t>
            </a:r>
            <a:r>
              <a:rPr lang="en-US" sz="2000" dirty="0" smtClean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ISCA’09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smtClean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Top Picks’10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]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How to redesign entire hierarchy (and cores) to overcome PCM </a:t>
            </a:r>
            <a:r>
              <a:rPr lang="en-US" dirty="0" smtClean="0">
                <a:latin typeface="Tahoma" charset="0"/>
                <a:ea typeface="ＭＳ Ｐゴシック" charset="0"/>
              </a:rPr>
              <a:t>shortcomings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9D8C9EB-AE2A-C24C-B938-98D1CB46FF5A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4277" name="Picture 4" descr="pcm-dra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24000"/>
            <a:ext cx="5588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1" y="1484784"/>
            <a:ext cx="86423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6096000" y="2743200"/>
            <a:ext cx="2895600" cy="1143000"/>
          </a:xfrm>
          <a:prstGeom prst="rect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59401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An Initial Study: Replace DRAM with PCM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7896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dirty="0" smtClean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dirty="0" smtClean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Surveyed prototypes from 2003-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2008 (e.g.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IEDM, VLSI, ISSCC)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Derived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“average” PCM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parameters for F=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90nm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082A579-E316-044F-805A-ED8A38B3498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84984"/>
            <a:ext cx="84010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5301208"/>
            <a:ext cx="216024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4199384"/>
            <a:ext cx="243840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5775772"/>
            <a:ext cx="243840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27212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500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rPr>
              <a:t>Results: Naïve Replacement of DRAM with PCM</a:t>
            </a:r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Replace DRAM with PCM in a 4-core, 4MB L2 system</a:t>
            </a: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PCM organized the same as DRAM: row buffers, banks, peripherals</a:t>
            </a:r>
          </a:p>
          <a:p>
            <a:r>
              <a:rPr lang="en-US" sz="22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1.6x delay, 2.2x energy, 500-hour average lifetime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sz="2200" dirty="0" err="1"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05DDA85-8629-3848-BCAD-65B9EC18818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530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362200"/>
            <a:ext cx="82804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317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Architecting PCM to Mitigate Shortcomings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Idea 1: Use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multiple narrow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row buffers in each PCM chip</a:t>
            </a:r>
          </a:p>
          <a:p>
            <a:pPr marL="695325" lvl="2" indent="-342900">
              <a:buFont typeface="Wingdings" charset="0"/>
              <a:buNone/>
            </a:pPr>
            <a:r>
              <a:rPr lang="en-US" sz="2200" dirty="0" smtClean="0">
                <a:latin typeface="Tahoma" charset="0"/>
                <a:ea typeface="ＭＳ Ｐゴシック" charset="0"/>
                <a:sym typeface="Wingdings" charset="0"/>
              </a:rPr>
              <a:t> </a:t>
            </a:r>
            <a:r>
              <a:rPr lang="en-US" sz="2200" dirty="0">
                <a:latin typeface="Tahoma" charset="0"/>
                <a:ea typeface="ＭＳ Ｐゴシック" charset="0"/>
              </a:rPr>
              <a:t>Reduces array reads/writes </a:t>
            </a:r>
            <a:r>
              <a:rPr lang="en-US" sz="2200" dirty="0">
                <a:latin typeface="Tahoma" charset="0"/>
                <a:ea typeface="ＭＳ Ｐゴシック" charset="0"/>
                <a:sym typeface="Wingdings" charset="0"/>
              </a:rPr>
              <a:t> better endurance, latency, energy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Idea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2: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Write into array at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    cache block or word 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    granularity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	 Reduces unnecessary wear	 </a:t>
            </a:r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C7187ED-11D3-4F44-9645-0E823415E70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63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4196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55"/>
          <p:cNvSpPr txBox="1">
            <a:spLocks noChangeArrowheads="1"/>
          </p:cNvSpPr>
          <p:nvPr/>
        </p:nvSpPr>
        <p:spPr bwMode="auto">
          <a:xfrm>
            <a:off x="5105400" y="320040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DRAM</a:t>
            </a:r>
          </a:p>
        </p:txBody>
      </p:sp>
      <p:sp>
        <p:nvSpPr>
          <p:cNvPr id="56327" name="Text Box 55"/>
          <p:cNvSpPr txBox="1">
            <a:spLocks noChangeArrowheads="1"/>
          </p:cNvSpPr>
          <p:nvPr/>
        </p:nvSpPr>
        <p:spPr bwMode="auto">
          <a:xfrm>
            <a:off x="7742238" y="3195638"/>
            <a:ext cx="868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PCM</a:t>
            </a:r>
          </a:p>
        </p:txBody>
      </p:sp>
    </p:spTree>
    <p:extLst>
      <p:ext uri="{BB962C8B-B14F-4D97-AF65-F5344CB8AC3E}">
        <p14:creationId xmlns:p14="http://schemas.microsoft.com/office/powerpoint/2010/main" val="2976943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Today</a:t>
            </a:r>
          </a:p>
        </p:txBody>
      </p:sp>
      <p:sp>
        <p:nvSpPr>
          <p:cNvPr id="16077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Requirements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from an Ideal Main Memory System</a:t>
            </a:r>
          </a:p>
          <a:p>
            <a:pPr eaLnBrk="1" hangingPunct="1"/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Opportunity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Emerging Memory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Technologies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E293060-A93A-4792-A847-C2F3E9B69622}" type="slidenum">
              <a:rPr lang="en-US" sz="1600">
                <a:solidFill>
                  <a:srgbClr val="000000"/>
                </a:solidFill>
                <a:latin typeface="Garamond" pitchFamily="18" charset="0"/>
              </a:rPr>
              <a:pPr eaLnBrk="1" hangingPunct="1"/>
              <a:t>4</a:t>
            </a:fld>
            <a:endParaRPr lang="en-US" sz="1600">
              <a:solidFill>
                <a:srgbClr val="0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10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Results: Architected PCM as Main Memory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sz="22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1.2x delay, 1.0x energy, 5.6-year average lifetime</a:t>
            </a: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Scaling improves energy, endurance, density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Caveat 1: Worst-case lifetime is much shorter (no guarantees)</a:t>
            </a: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Caveat 2: Intensive applications see large performance and energy </a:t>
            </a:r>
            <a:r>
              <a:rPr lang="en-US" sz="2100" dirty="0" smtClean="0">
                <a:latin typeface="Tahoma" charset="0"/>
                <a:ea typeface="ＭＳ Ｐゴシック" charset="0"/>
                <a:cs typeface="ＭＳ Ｐゴシック" charset="0"/>
              </a:rPr>
              <a:t>hits</a:t>
            </a:r>
          </a:p>
          <a:p>
            <a:r>
              <a:rPr lang="en-US" sz="2100" dirty="0" smtClean="0">
                <a:latin typeface="Tahoma" charset="0"/>
                <a:ea typeface="ＭＳ Ｐゴシック" charset="0"/>
                <a:cs typeface="ＭＳ Ｐゴシック" charset="0"/>
              </a:rPr>
              <a:t>Caveat 3: Optimistic PCM parameters?</a:t>
            </a:r>
            <a:endParaRPr lang="en-US" sz="21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CCB8ED4-A500-C744-ACEF-D399903418A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734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9450"/>
            <a:ext cx="83375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657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4478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q"/>
              <a:defRPr sz="22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q"/>
              <a:defRPr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 eaLnBrk="1" hangingPunct="1">
              <a:buFont typeface="Wingdings" pitchFamily="2" charset="2"/>
              <a:buChar char="q"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algn="l" eaLnBrk="1" hangingPunct="1">
              <a:buFont typeface="Wingdings" pitchFamily="2" charset="2"/>
              <a:buChar char="q"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algn="l" eaLnBrk="1" hangingPunct="1">
              <a:buFont typeface="Wingdings" pitchFamily="2" charset="2"/>
              <a:buChar char="q"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algn="l" eaLnBrk="1" hangingPunct="1">
              <a:buFont typeface="Wingdings" pitchFamily="2" charset="2"/>
              <a:buChar char="q"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algn="l" eaLnBrk="1" hangingPunct="1">
              <a:buFont typeface="Wingdings" pitchFamily="2" charset="2"/>
              <a:buChar char="q"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Background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PCM (or Technology X) as DRAM Replacement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Hybrid Memory Systems</a:t>
            </a:r>
          </a:p>
        </p:txBody>
      </p:sp>
      <p:sp>
        <p:nvSpPr>
          <p:cNvPr id="32769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Opportunity: Emerging Memory Technologies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665CE63-50D3-4C0B-8934-9A5F404C1132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eaLnBrk="1" hangingPunct="1"/>
              <a:t>41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245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Memory </a:t>
            </a:r>
            <a:r>
              <a:rPr lang="en-US" dirty="0"/>
              <a:t>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480773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Meza, Chang, Yoon, Mutlu, Ranganathan, “</a:t>
            </a:r>
            <a:r>
              <a:rPr lang="en-US" sz="1600" dirty="0" smtClean="0">
                <a:solidFill>
                  <a:srgbClr val="0000FF"/>
                </a:solidFill>
              </a:rPr>
              <a:t>Enabling Efficient and Scalable Hybrid Memories</a:t>
            </a:r>
            <a:r>
              <a:rPr lang="en-US" sz="1600" dirty="0" smtClean="0"/>
              <a:t>,” IEEE Comp. Arch. Letters, 2012.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00210" y="1052736"/>
            <a:ext cx="1512168" cy="15121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</a:rPr>
              <a:t>CPU</a:t>
            </a:r>
            <a:endParaRPr lang="en-US" sz="240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0210" y="2047067"/>
            <a:ext cx="792087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/>
              </a:rPr>
              <a:t>DRAMCtrl</a:t>
            </a:r>
            <a:endParaRPr lang="en-US" dirty="0">
              <a:solidFill>
                <a:schemeClr val="tx1"/>
              </a:solidFill>
              <a:latin typeface="Tahom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40385" y="2601190"/>
            <a:ext cx="0" cy="53977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144226" y="3140968"/>
            <a:ext cx="296159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03648" y="2744642"/>
            <a:ext cx="1740577" cy="11558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ahoma"/>
              </a:rPr>
              <a:t>Fast,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ahoma"/>
              </a:rPr>
              <a:t>durable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Small, 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leaky, volatile, 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high-cost</a:t>
            </a:r>
            <a:endParaRPr lang="en-US" dirty="0">
              <a:solidFill>
                <a:srgbClr val="8C0000"/>
              </a:solidFill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0369" y="2744642"/>
            <a:ext cx="4070409" cy="11558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4D26"/>
                </a:solidFill>
                <a:latin typeface="Tahoma"/>
              </a:rPr>
              <a:t>Large, non-volatile, </a:t>
            </a:r>
            <a:r>
              <a:rPr lang="en-US" dirty="0">
                <a:solidFill>
                  <a:srgbClr val="004D26"/>
                </a:solidFill>
                <a:latin typeface="Tahoma"/>
              </a:rPr>
              <a:t>low</a:t>
            </a:r>
            <a:r>
              <a:rPr lang="en-US" dirty="0" smtClean="0">
                <a:solidFill>
                  <a:srgbClr val="004D26"/>
                </a:solidFill>
                <a:latin typeface="Tahoma"/>
              </a:rPr>
              <a:t>-cost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Slow, </a:t>
            </a:r>
            <a:r>
              <a:rPr lang="en-US" b="1" dirty="0" smtClean="0">
                <a:solidFill>
                  <a:srgbClr val="8C0000"/>
                </a:solidFill>
                <a:latin typeface="Tahoma"/>
              </a:rPr>
              <a:t>wears out, </a:t>
            </a:r>
            <a:r>
              <a:rPr lang="en-US" dirty="0" smtClean="0">
                <a:solidFill>
                  <a:srgbClr val="8C0000"/>
                </a:solidFill>
                <a:latin typeface="Tahoma"/>
              </a:rPr>
              <a:t>high active energy</a:t>
            </a:r>
            <a:endParaRPr lang="en-US" dirty="0">
              <a:solidFill>
                <a:srgbClr val="8C0000"/>
              </a:solidFill>
              <a:latin typeface="Tahom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113004" y="3140968"/>
            <a:ext cx="327366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92298" y="2045549"/>
            <a:ext cx="735381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03030"/>
                </a:solidFill>
                <a:latin typeface="Tahoma"/>
              </a:rPr>
              <a:t>PCM Ctrl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113004" y="2564904"/>
            <a:ext cx="0" cy="53977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44847" y="2353804"/>
            <a:ext cx="78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  <a:latin typeface="Tahoma"/>
              </a:rPr>
              <a:t>DRAM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146" y="2364939"/>
            <a:ext cx="347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  <a:latin typeface="Tahoma"/>
              </a:rPr>
              <a:t>Phase Change Memory (or Tech. X)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985" y="4437112"/>
            <a:ext cx="816120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ahoma"/>
              </a:rPr>
              <a:t>Hardware/software manage data allocation and movement </a:t>
            </a:r>
            <a:endParaRPr lang="en-US" sz="2400" dirty="0">
              <a:solidFill>
                <a:srgbClr val="000000"/>
              </a:solidFill>
              <a:latin typeface="Tahoma"/>
            </a:endParaRPr>
          </a:p>
          <a:p>
            <a:pPr algn="ctr"/>
            <a:r>
              <a:rPr lang="en-US" sz="2400" dirty="0">
                <a:solidFill>
                  <a:srgbClr val="008000"/>
                </a:solidFill>
                <a:latin typeface="Tahoma"/>
              </a:rPr>
              <a:t>t</a:t>
            </a:r>
            <a:r>
              <a:rPr lang="en-US" sz="2400" dirty="0" smtClean="0">
                <a:solidFill>
                  <a:srgbClr val="008000"/>
                </a:solidFill>
                <a:latin typeface="Tahoma"/>
              </a:rPr>
              <a:t>o achieve the best of multiple technologies</a:t>
            </a:r>
          </a:p>
          <a:p>
            <a:pPr algn="ctr"/>
            <a:r>
              <a:rPr lang="en-US" sz="2400" dirty="0" smtClean="0">
                <a:latin typeface="Tahoma"/>
              </a:rPr>
              <a:t>(5-9 years of average lifetime)</a:t>
            </a:r>
          </a:p>
        </p:txBody>
      </p:sp>
    </p:spTree>
    <p:extLst>
      <p:ext uri="{BB962C8B-B14F-4D97-AF65-F5344CB8AC3E}">
        <p14:creationId xmlns:p14="http://schemas.microsoft.com/office/powerpoint/2010/main" val="2500859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>
                <a:ea typeface="ＭＳ Ｐゴシック" pitchFamily="-107" charset="-128"/>
              </a:rPr>
              <a:t>DRAM as PCM Cache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000" smtClean="0">
                <a:ea typeface="ＭＳ Ｐゴシック" pitchFamily="-107" charset="-128"/>
              </a:rPr>
              <a:t>Goal: Achieve the best of both DRAM and PCM/NVM</a:t>
            </a:r>
          </a:p>
          <a:p>
            <a:pPr lvl="1"/>
            <a:r>
              <a:rPr lang="en-US" sz="1800" smtClean="0">
                <a:ea typeface="ＭＳ Ｐゴシック" pitchFamily="-107" charset="-128"/>
              </a:rPr>
              <a:t>Minimize amount of DRAM w/o sacrificing performance, endurance</a:t>
            </a:r>
          </a:p>
          <a:p>
            <a:pPr lvl="1"/>
            <a:r>
              <a:rPr lang="en-US" sz="1800" smtClean="0">
                <a:ea typeface="ＭＳ Ｐゴシック" pitchFamily="-107" charset="-128"/>
              </a:rPr>
              <a:t>DRAM as cache to tolerate PCM latency and write bandwidth</a:t>
            </a:r>
          </a:p>
          <a:p>
            <a:pPr lvl="1"/>
            <a:r>
              <a:rPr lang="en-US" sz="1800" smtClean="0">
                <a:ea typeface="ＭＳ Ｐゴシック" pitchFamily="-107" charset="-128"/>
              </a:rPr>
              <a:t>PCM as main memory to provide large capacity at good cost and power</a:t>
            </a:r>
          </a:p>
          <a:p>
            <a:pPr lvl="1"/>
            <a:endParaRPr lang="en-US" smtClean="0">
              <a:ea typeface="ＭＳ Ｐゴシック" pitchFamily="-107" charset="-128"/>
            </a:endParaRPr>
          </a:p>
          <a:p>
            <a:pPr lvl="1"/>
            <a:endParaRPr lang="en-US" smtClean="0">
              <a:ea typeface="ＭＳ Ｐゴシック" pitchFamily="-107" charset="-128"/>
            </a:endParaRPr>
          </a:p>
          <a:p>
            <a:endParaRPr lang="en-US" smtClean="0">
              <a:ea typeface="ＭＳ Ｐゴシック" pitchFamily="-107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EB9CE27-4EA2-412D-B35C-3B07115FD6AB}" type="slidenum">
              <a:rPr lang="en-US" sz="1600">
                <a:solidFill>
                  <a:srgbClr val="000000"/>
                </a:solidFill>
                <a:latin typeface="Garamond" pitchFamily="-107" charset="0"/>
              </a:rPr>
              <a:pPr eaLnBrk="1" hangingPunct="1"/>
              <a:t>43</a:t>
            </a:fld>
            <a:endParaRPr lang="en-US" sz="1600">
              <a:solidFill>
                <a:srgbClr val="000000"/>
              </a:solidFill>
              <a:latin typeface="Garamond" pitchFamily="-107" charset="0"/>
            </a:endParaRPr>
          </a:p>
        </p:txBody>
      </p:sp>
      <p:sp>
        <p:nvSpPr>
          <p:cNvPr id="64" name="Rectangle 150"/>
          <p:cNvSpPr>
            <a:spLocks noChangeArrowheads="1"/>
          </p:cNvSpPr>
          <p:nvPr/>
        </p:nvSpPr>
        <p:spPr bwMode="auto">
          <a:xfrm>
            <a:off x="1371600" y="2513013"/>
            <a:ext cx="6588125" cy="3887787"/>
          </a:xfrm>
          <a:prstGeom prst="rect">
            <a:avLst/>
          </a:prstGeom>
          <a:solidFill>
            <a:srgbClr val="DDDDDD"/>
          </a:solidFill>
          <a:ln w="12700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AutoShape 151"/>
          <p:cNvSpPr>
            <a:spLocks noChangeArrowheads="1"/>
          </p:cNvSpPr>
          <p:nvPr/>
        </p:nvSpPr>
        <p:spPr bwMode="auto">
          <a:xfrm>
            <a:off x="2055813" y="3484563"/>
            <a:ext cx="2447925" cy="1763712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6" name="Rectangle 50"/>
          <p:cNvSpPr>
            <a:spLocks noChangeArrowheads="1"/>
          </p:cNvSpPr>
          <p:nvPr/>
        </p:nvSpPr>
        <p:spPr bwMode="auto">
          <a:xfrm>
            <a:off x="5727700" y="2944813"/>
            <a:ext cx="1116013" cy="31321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7832" name="Group 51"/>
          <p:cNvGrpSpPr>
            <a:grpSpLocks/>
          </p:cNvGrpSpPr>
          <p:nvPr/>
        </p:nvGrpSpPr>
        <p:grpSpPr bwMode="auto">
          <a:xfrm>
            <a:off x="5835650" y="3052763"/>
            <a:ext cx="900113" cy="2879725"/>
            <a:chOff x="4581" y="1480"/>
            <a:chExt cx="567" cy="1814"/>
          </a:xfrm>
        </p:grpSpPr>
        <p:grpSp>
          <p:nvGrpSpPr>
            <p:cNvPr id="77869" name="Group 31"/>
            <p:cNvGrpSpPr>
              <a:grpSpLocks/>
            </p:cNvGrpSpPr>
            <p:nvPr/>
          </p:nvGrpSpPr>
          <p:grpSpPr bwMode="auto">
            <a:xfrm>
              <a:off x="4581" y="1593"/>
              <a:ext cx="567" cy="567"/>
              <a:chOff x="4581" y="1593"/>
              <a:chExt cx="567" cy="567"/>
            </a:xfrm>
          </p:grpSpPr>
          <p:sp>
            <p:nvSpPr>
              <p:cNvPr id="82" name="Rectangle 26"/>
              <p:cNvSpPr>
                <a:spLocks noChangeArrowheads="1"/>
              </p:cNvSpPr>
              <p:nvPr/>
            </p:nvSpPr>
            <p:spPr bwMode="auto">
              <a:xfrm>
                <a:off x="4581" y="1593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Rectangle 27"/>
              <p:cNvSpPr>
                <a:spLocks noChangeArrowheads="1"/>
              </p:cNvSpPr>
              <p:nvPr/>
            </p:nvSpPr>
            <p:spPr bwMode="auto">
              <a:xfrm>
                <a:off x="4581" y="1706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Rectangle 28"/>
              <p:cNvSpPr>
                <a:spLocks noChangeArrowheads="1"/>
              </p:cNvSpPr>
              <p:nvPr/>
            </p:nvSpPr>
            <p:spPr bwMode="auto">
              <a:xfrm>
                <a:off x="4581" y="1820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Rectangle 29"/>
              <p:cNvSpPr>
                <a:spLocks noChangeArrowheads="1"/>
              </p:cNvSpPr>
              <p:nvPr/>
            </p:nvSpPr>
            <p:spPr bwMode="auto">
              <a:xfrm>
                <a:off x="4581" y="1934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Rectangle 30"/>
              <p:cNvSpPr>
                <a:spLocks noChangeArrowheads="1"/>
              </p:cNvSpPr>
              <p:nvPr/>
            </p:nvSpPr>
            <p:spPr bwMode="auto">
              <a:xfrm>
                <a:off x="4581" y="2047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7870" name="Group 32"/>
            <p:cNvGrpSpPr>
              <a:grpSpLocks/>
            </p:cNvGrpSpPr>
            <p:nvPr/>
          </p:nvGrpSpPr>
          <p:grpSpPr bwMode="auto">
            <a:xfrm>
              <a:off x="4581" y="2160"/>
              <a:ext cx="567" cy="567"/>
              <a:chOff x="4581" y="1593"/>
              <a:chExt cx="567" cy="567"/>
            </a:xfrm>
          </p:grpSpPr>
          <p:sp>
            <p:nvSpPr>
              <p:cNvPr id="77" name="Rectangle 33"/>
              <p:cNvSpPr>
                <a:spLocks noChangeArrowheads="1"/>
              </p:cNvSpPr>
              <p:nvPr/>
            </p:nvSpPr>
            <p:spPr bwMode="auto">
              <a:xfrm>
                <a:off x="4581" y="1593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Rectangle 34"/>
              <p:cNvSpPr>
                <a:spLocks noChangeArrowheads="1"/>
              </p:cNvSpPr>
              <p:nvPr/>
            </p:nvSpPr>
            <p:spPr bwMode="auto">
              <a:xfrm>
                <a:off x="4581" y="1706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Rectangle 35"/>
              <p:cNvSpPr>
                <a:spLocks noChangeArrowheads="1"/>
              </p:cNvSpPr>
              <p:nvPr/>
            </p:nvSpPr>
            <p:spPr bwMode="auto">
              <a:xfrm>
                <a:off x="4581" y="1820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Rectangle 36"/>
              <p:cNvSpPr>
                <a:spLocks noChangeArrowheads="1"/>
              </p:cNvSpPr>
              <p:nvPr/>
            </p:nvSpPr>
            <p:spPr bwMode="auto">
              <a:xfrm>
                <a:off x="4581" y="1934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Rectangle 37"/>
              <p:cNvSpPr>
                <a:spLocks noChangeArrowheads="1"/>
              </p:cNvSpPr>
              <p:nvPr/>
            </p:nvSpPr>
            <p:spPr bwMode="auto">
              <a:xfrm>
                <a:off x="4581" y="2047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7871" name="Group 38"/>
            <p:cNvGrpSpPr>
              <a:grpSpLocks/>
            </p:cNvGrpSpPr>
            <p:nvPr/>
          </p:nvGrpSpPr>
          <p:grpSpPr bwMode="auto">
            <a:xfrm>
              <a:off x="4581" y="2727"/>
              <a:ext cx="567" cy="567"/>
              <a:chOff x="4581" y="1593"/>
              <a:chExt cx="567" cy="567"/>
            </a:xfrm>
          </p:grpSpPr>
          <p:sp>
            <p:nvSpPr>
              <p:cNvPr id="72" name="Rectangle 39"/>
              <p:cNvSpPr>
                <a:spLocks noChangeArrowheads="1"/>
              </p:cNvSpPr>
              <p:nvPr/>
            </p:nvSpPr>
            <p:spPr bwMode="auto">
              <a:xfrm>
                <a:off x="4581" y="1593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40"/>
              <p:cNvSpPr>
                <a:spLocks noChangeArrowheads="1"/>
              </p:cNvSpPr>
              <p:nvPr/>
            </p:nvSpPr>
            <p:spPr bwMode="auto">
              <a:xfrm>
                <a:off x="4581" y="1706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41"/>
              <p:cNvSpPr>
                <a:spLocks noChangeArrowheads="1"/>
              </p:cNvSpPr>
              <p:nvPr/>
            </p:nvSpPr>
            <p:spPr bwMode="auto">
              <a:xfrm>
                <a:off x="4581" y="1820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42"/>
              <p:cNvSpPr>
                <a:spLocks noChangeArrowheads="1"/>
              </p:cNvSpPr>
              <p:nvPr/>
            </p:nvSpPr>
            <p:spPr bwMode="auto">
              <a:xfrm>
                <a:off x="4581" y="1934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43"/>
              <p:cNvSpPr>
                <a:spLocks noChangeArrowheads="1"/>
              </p:cNvSpPr>
              <p:nvPr/>
            </p:nvSpPr>
            <p:spPr bwMode="auto">
              <a:xfrm>
                <a:off x="4581" y="2047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1" name="Rectangle 49"/>
            <p:cNvSpPr>
              <a:spLocks noChangeArrowheads="1"/>
            </p:cNvSpPr>
            <p:nvPr/>
          </p:nvSpPr>
          <p:spPr bwMode="auto">
            <a:xfrm>
              <a:off x="4581" y="1480"/>
              <a:ext cx="567" cy="113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64008" tIns="32004" rIns="64008" bIns="3200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DATA</a:t>
              </a:r>
            </a:p>
          </p:txBody>
        </p:sp>
      </p:grpSp>
      <p:sp>
        <p:nvSpPr>
          <p:cNvPr id="87" name="Text Box 72" descr="90%"/>
          <p:cNvSpPr txBox="1">
            <a:spLocks noChangeArrowheads="1"/>
          </p:cNvSpPr>
          <p:nvPr/>
        </p:nvSpPr>
        <p:spPr bwMode="auto">
          <a:xfrm>
            <a:off x="5403850" y="2582863"/>
            <a:ext cx="2082800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PCM Main Memory</a:t>
            </a:r>
          </a:p>
        </p:txBody>
      </p:sp>
      <p:grpSp>
        <p:nvGrpSpPr>
          <p:cNvPr id="77834" name="Group 100"/>
          <p:cNvGrpSpPr>
            <a:grpSpLocks/>
          </p:cNvGrpSpPr>
          <p:nvPr/>
        </p:nvGrpSpPr>
        <p:grpSpPr bwMode="auto">
          <a:xfrm>
            <a:off x="2487613" y="4024313"/>
            <a:ext cx="1655762" cy="936625"/>
            <a:chOff x="1950" y="2205"/>
            <a:chExt cx="1043" cy="590"/>
          </a:xfrm>
        </p:grpSpPr>
        <p:grpSp>
          <p:nvGrpSpPr>
            <p:cNvPr id="77858" name="Group 93"/>
            <p:cNvGrpSpPr>
              <a:grpSpLocks/>
            </p:cNvGrpSpPr>
            <p:nvPr/>
          </p:nvGrpSpPr>
          <p:grpSpPr bwMode="auto">
            <a:xfrm>
              <a:off x="2313" y="2273"/>
              <a:ext cx="567" cy="454"/>
              <a:chOff x="2381" y="2341"/>
              <a:chExt cx="567" cy="454"/>
            </a:xfrm>
          </p:grpSpPr>
          <p:sp>
            <p:nvSpPr>
              <p:cNvPr id="96" name="Rectangle 81"/>
              <p:cNvSpPr>
                <a:spLocks noChangeArrowheads="1"/>
              </p:cNvSpPr>
              <p:nvPr/>
            </p:nvSpPr>
            <p:spPr bwMode="auto">
              <a:xfrm>
                <a:off x="2381" y="2341"/>
                <a:ext cx="567" cy="113"/>
              </a:xfrm>
              <a:prstGeom prst="rect">
                <a:avLst/>
              </a:prstGeom>
              <a:solidFill>
                <a:srgbClr val="FF99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kern="0">
                    <a:solidFill>
                      <a:sysClr val="windowText" lastClr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rPr>
                  <a:t>DATA</a:t>
                </a:r>
              </a:p>
            </p:txBody>
          </p:sp>
          <p:sp>
            <p:nvSpPr>
              <p:cNvPr id="97" name="Rectangle 82"/>
              <p:cNvSpPr>
                <a:spLocks noChangeArrowheads="1"/>
              </p:cNvSpPr>
              <p:nvPr/>
            </p:nvSpPr>
            <p:spPr bwMode="auto">
              <a:xfrm>
                <a:off x="2381" y="2454"/>
                <a:ext cx="567" cy="113"/>
              </a:xfrm>
              <a:prstGeom prst="rect">
                <a:avLst/>
              </a:prstGeom>
              <a:solidFill>
                <a:srgbClr val="FF99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83"/>
              <p:cNvSpPr>
                <a:spLocks noChangeArrowheads="1"/>
              </p:cNvSpPr>
              <p:nvPr/>
            </p:nvSpPr>
            <p:spPr bwMode="auto">
              <a:xfrm>
                <a:off x="2381" y="2568"/>
                <a:ext cx="567" cy="113"/>
              </a:xfrm>
              <a:prstGeom prst="rect">
                <a:avLst/>
              </a:prstGeom>
              <a:solidFill>
                <a:srgbClr val="FF99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84"/>
              <p:cNvSpPr>
                <a:spLocks noChangeArrowheads="1"/>
              </p:cNvSpPr>
              <p:nvPr/>
            </p:nvSpPr>
            <p:spPr bwMode="auto">
              <a:xfrm>
                <a:off x="2381" y="2682"/>
                <a:ext cx="567" cy="113"/>
              </a:xfrm>
              <a:prstGeom prst="rect">
                <a:avLst/>
              </a:prstGeom>
              <a:solidFill>
                <a:srgbClr val="FF99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7859" name="Group 94"/>
            <p:cNvGrpSpPr>
              <a:grpSpLocks/>
            </p:cNvGrpSpPr>
            <p:nvPr/>
          </p:nvGrpSpPr>
          <p:grpSpPr bwMode="auto">
            <a:xfrm>
              <a:off x="2064" y="2273"/>
              <a:ext cx="136" cy="454"/>
              <a:chOff x="2381" y="2341"/>
              <a:chExt cx="567" cy="454"/>
            </a:xfrm>
          </p:grpSpPr>
          <p:sp>
            <p:nvSpPr>
              <p:cNvPr id="92" name="Rectangle 95"/>
              <p:cNvSpPr>
                <a:spLocks noChangeArrowheads="1"/>
              </p:cNvSpPr>
              <p:nvPr/>
            </p:nvSpPr>
            <p:spPr bwMode="auto">
              <a:xfrm>
                <a:off x="2381" y="2341"/>
                <a:ext cx="567" cy="113"/>
              </a:xfrm>
              <a:prstGeom prst="rect">
                <a:avLst/>
              </a:prstGeom>
              <a:solidFill>
                <a:srgbClr val="CC99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kern="0">
                    <a:solidFill>
                      <a:sysClr val="windowText" lastClr="000000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rPr>
                  <a:t>T</a:t>
                </a:r>
              </a:p>
            </p:txBody>
          </p:sp>
          <p:sp>
            <p:nvSpPr>
              <p:cNvPr id="93" name="Rectangle 96"/>
              <p:cNvSpPr>
                <a:spLocks noChangeArrowheads="1"/>
              </p:cNvSpPr>
              <p:nvPr/>
            </p:nvSpPr>
            <p:spPr bwMode="auto">
              <a:xfrm>
                <a:off x="2381" y="2454"/>
                <a:ext cx="567" cy="113"/>
              </a:xfrm>
              <a:prstGeom prst="rect">
                <a:avLst/>
              </a:prstGeom>
              <a:solidFill>
                <a:srgbClr val="CC99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ectangle 97"/>
              <p:cNvSpPr>
                <a:spLocks noChangeArrowheads="1"/>
              </p:cNvSpPr>
              <p:nvPr/>
            </p:nvSpPr>
            <p:spPr bwMode="auto">
              <a:xfrm>
                <a:off x="2381" y="2568"/>
                <a:ext cx="567" cy="113"/>
              </a:xfrm>
              <a:prstGeom prst="rect">
                <a:avLst/>
              </a:prstGeom>
              <a:solidFill>
                <a:srgbClr val="CC99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98"/>
              <p:cNvSpPr>
                <a:spLocks noChangeArrowheads="1"/>
              </p:cNvSpPr>
              <p:nvPr/>
            </p:nvSpPr>
            <p:spPr bwMode="auto">
              <a:xfrm>
                <a:off x="2381" y="2682"/>
                <a:ext cx="567" cy="113"/>
              </a:xfrm>
              <a:prstGeom prst="rect">
                <a:avLst/>
              </a:prstGeom>
              <a:solidFill>
                <a:srgbClr val="CC99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1" name="Rectangle 99"/>
            <p:cNvSpPr>
              <a:spLocks noChangeArrowheads="1"/>
            </p:cNvSpPr>
            <p:nvPr/>
          </p:nvSpPr>
          <p:spPr bwMode="auto">
            <a:xfrm>
              <a:off x="1950" y="2205"/>
              <a:ext cx="1043" cy="59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64008" tIns="32004" rIns="64008" bIns="32004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7835" name="Group 129"/>
          <p:cNvGrpSpPr>
            <a:grpSpLocks/>
          </p:cNvGrpSpPr>
          <p:nvPr/>
        </p:nvGrpSpPr>
        <p:grpSpPr bwMode="auto">
          <a:xfrm>
            <a:off x="4287838" y="5283200"/>
            <a:ext cx="792162" cy="504825"/>
            <a:chOff x="3424" y="2885"/>
            <a:chExt cx="499" cy="318"/>
          </a:xfrm>
        </p:grpSpPr>
        <p:grpSp>
          <p:nvGrpSpPr>
            <p:cNvPr id="77852" name="Group 116"/>
            <p:cNvGrpSpPr>
              <a:grpSpLocks/>
            </p:cNvGrpSpPr>
            <p:nvPr/>
          </p:nvGrpSpPr>
          <p:grpSpPr bwMode="auto">
            <a:xfrm rot="5400000">
              <a:off x="3540" y="2820"/>
              <a:ext cx="272" cy="454"/>
              <a:chOff x="2381" y="2341"/>
              <a:chExt cx="567" cy="454"/>
            </a:xfrm>
          </p:grpSpPr>
          <p:sp>
            <p:nvSpPr>
              <p:cNvPr id="103" name="Rectangle 117"/>
              <p:cNvSpPr>
                <a:spLocks noChangeArrowheads="1"/>
              </p:cNvSpPr>
              <p:nvPr/>
            </p:nvSpPr>
            <p:spPr bwMode="auto">
              <a:xfrm>
                <a:off x="2375" y="2348"/>
                <a:ext cx="567" cy="113"/>
              </a:xfrm>
              <a:prstGeom prst="rect">
                <a:avLst/>
              </a:prstGeom>
              <a:solidFill>
                <a:srgbClr val="CC99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Rectangle 118"/>
              <p:cNvSpPr>
                <a:spLocks noChangeArrowheads="1"/>
              </p:cNvSpPr>
              <p:nvPr/>
            </p:nvSpPr>
            <p:spPr bwMode="auto">
              <a:xfrm>
                <a:off x="2375" y="2461"/>
                <a:ext cx="567" cy="113"/>
              </a:xfrm>
              <a:prstGeom prst="rect">
                <a:avLst/>
              </a:prstGeom>
              <a:solidFill>
                <a:srgbClr val="CC99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Rectangle 119"/>
              <p:cNvSpPr>
                <a:spLocks noChangeArrowheads="1"/>
              </p:cNvSpPr>
              <p:nvPr/>
            </p:nvSpPr>
            <p:spPr bwMode="auto">
              <a:xfrm>
                <a:off x="2375" y="2575"/>
                <a:ext cx="567" cy="113"/>
              </a:xfrm>
              <a:prstGeom prst="rect">
                <a:avLst/>
              </a:prstGeom>
              <a:solidFill>
                <a:srgbClr val="CC99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Rectangle 120"/>
              <p:cNvSpPr>
                <a:spLocks noChangeArrowheads="1"/>
              </p:cNvSpPr>
              <p:nvPr/>
            </p:nvSpPr>
            <p:spPr bwMode="auto">
              <a:xfrm>
                <a:off x="2375" y="2689"/>
                <a:ext cx="567" cy="113"/>
              </a:xfrm>
              <a:prstGeom prst="rect">
                <a:avLst/>
              </a:prstGeom>
              <a:solidFill>
                <a:srgbClr val="CC99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64008" tIns="32004" rIns="64008" bIns="32004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2" name="Rectangle 127"/>
            <p:cNvSpPr>
              <a:spLocks noChangeArrowheads="1"/>
            </p:cNvSpPr>
            <p:nvPr/>
          </p:nvSpPr>
          <p:spPr bwMode="auto">
            <a:xfrm>
              <a:off x="3424" y="2885"/>
              <a:ext cx="499" cy="31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64008" tIns="32004" rIns="64008" bIns="32004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7" name="Line 128"/>
          <p:cNvSpPr>
            <a:spLocks noChangeShapeType="1"/>
          </p:cNvSpPr>
          <p:nvPr/>
        </p:nvSpPr>
        <p:spPr bwMode="auto">
          <a:xfrm flipH="1">
            <a:off x="4179888" y="4492625"/>
            <a:ext cx="1547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08" name="Line 130"/>
          <p:cNvSpPr>
            <a:spLocks noChangeShapeType="1"/>
          </p:cNvSpPr>
          <p:nvPr/>
        </p:nvSpPr>
        <p:spPr bwMode="auto">
          <a:xfrm>
            <a:off x="3316288" y="4960938"/>
            <a:ext cx="0" cy="574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09" name="Line 131"/>
          <p:cNvSpPr>
            <a:spLocks noChangeShapeType="1"/>
          </p:cNvSpPr>
          <p:nvPr/>
        </p:nvSpPr>
        <p:spPr bwMode="auto">
          <a:xfrm>
            <a:off x="3316288" y="5537200"/>
            <a:ext cx="9715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10" name="Line 132"/>
          <p:cNvSpPr>
            <a:spLocks noChangeShapeType="1"/>
          </p:cNvSpPr>
          <p:nvPr/>
        </p:nvSpPr>
        <p:spPr bwMode="auto">
          <a:xfrm>
            <a:off x="5080000" y="5537200"/>
            <a:ext cx="6111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11" name="Text Box 133" descr="90%"/>
          <p:cNvSpPr txBox="1">
            <a:spLocks noChangeArrowheads="1"/>
          </p:cNvSpPr>
          <p:nvPr/>
        </p:nvSpPr>
        <p:spPr bwMode="auto">
          <a:xfrm>
            <a:off x="2527300" y="3592513"/>
            <a:ext cx="1473200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DRAM Buffer</a:t>
            </a:r>
          </a:p>
        </p:txBody>
      </p:sp>
      <p:sp>
        <p:nvSpPr>
          <p:cNvPr id="112" name="Text Box 134" descr="90%"/>
          <p:cNvSpPr txBox="1">
            <a:spLocks noChangeArrowheads="1"/>
          </p:cNvSpPr>
          <p:nvPr/>
        </p:nvSpPr>
        <p:spPr bwMode="auto">
          <a:xfrm>
            <a:off x="3808413" y="5824538"/>
            <a:ext cx="1776412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PCM Write Queue</a:t>
            </a:r>
          </a:p>
        </p:txBody>
      </p:sp>
      <p:sp>
        <p:nvSpPr>
          <p:cNvPr id="113" name="Text Box 135" descr="90%"/>
          <p:cNvSpPr txBox="1">
            <a:spLocks noChangeArrowheads="1"/>
          </p:cNvSpPr>
          <p:nvPr/>
        </p:nvSpPr>
        <p:spPr bwMode="auto">
          <a:xfrm>
            <a:off x="1803400" y="5176838"/>
            <a:ext cx="1416050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T=Tag-Store</a:t>
            </a:r>
          </a:p>
        </p:txBody>
      </p:sp>
      <p:pic>
        <p:nvPicPr>
          <p:cNvPr id="77843" name="Picture 137" descr="90%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4024313"/>
            <a:ext cx="8905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Text Box 138" descr="90%"/>
          <p:cNvSpPr txBox="1">
            <a:spLocks noChangeArrowheads="1"/>
          </p:cNvSpPr>
          <p:nvPr/>
        </p:nvSpPr>
        <p:spPr bwMode="auto">
          <a:xfrm>
            <a:off x="215900" y="3625850"/>
            <a:ext cx="1155700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Processor</a:t>
            </a:r>
          </a:p>
        </p:txBody>
      </p:sp>
      <p:sp>
        <p:nvSpPr>
          <p:cNvPr id="116" name="Line 142"/>
          <p:cNvSpPr>
            <a:spLocks noChangeShapeType="1"/>
          </p:cNvSpPr>
          <p:nvPr/>
        </p:nvSpPr>
        <p:spPr bwMode="auto">
          <a:xfrm flipH="1">
            <a:off x="6880225" y="4492625"/>
            <a:ext cx="1295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17" name="Line 143"/>
          <p:cNvSpPr>
            <a:spLocks noChangeShapeType="1"/>
          </p:cNvSpPr>
          <p:nvPr/>
        </p:nvSpPr>
        <p:spPr bwMode="auto">
          <a:xfrm flipH="1">
            <a:off x="1190625" y="4456113"/>
            <a:ext cx="12969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18" name="Text Box 144" descr="90%"/>
          <p:cNvSpPr txBox="1">
            <a:spLocks noChangeArrowheads="1"/>
          </p:cNvSpPr>
          <p:nvPr/>
        </p:nvSpPr>
        <p:spPr bwMode="auto">
          <a:xfrm>
            <a:off x="8210550" y="4024313"/>
            <a:ext cx="685800" cy="887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Flash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HDD</a:t>
            </a:r>
          </a:p>
        </p:txBody>
      </p:sp>
      <p:sp>
        <p:nvSpPr>
          <p:cNvPr id="119" name="Oval 146"/>
          <p:cNvSpPr>
            <a:spLocks noChangeArrowheads="1"/>
          </p:cNvSpPr>
          <p:nvPr/>
        </p:nvSpPr>
        <p:spPr bwMode="auto">
          <a:xfrm>
            <a:off x="8212138" y="3952875"/>
            <a:ext cx="720725" cy="1079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0" name="Oval 147"/>
          <p:cNvSpPr>
            <a:spLocks noChangeArrowheads="1"/>
          </p:cNvSpPr>
          <p:nvPr/>
        </p:nvSpPr>
        <p:spPr bwMode="auto">
          <a:xfrm>
            <a:off x="8212138" y="4924425"/>
            <a:ext cx="720725" cy="1079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1" name="Line 148"/>
          <p:cNvSpPr>
            <a:spLocks noChangeShapeType="1"/>
          </p:cNvSpPr>
          <p:nvPr/>
        </p:nvSpPr>
        <p:spPr bwMode="auto">
          <a:xfrm>
            <a:off x="8212138" y="4024313"/>
            <a:ext cx="0" cy="971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22" name="Line 149"/>
          <p:cNvSpPr>
            <a:spLocks noChangeShapeType="1"/>
          </p:cNvSpPr>
          <p:nvPr/>
        </p:nvSpPr>
        <p:spPr bwMode="auto">
          <a:xfrm>
            <a:off x="8940800" y="3997325"/>
            <a:ext cx="0" cy="971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67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7" charset="-128"/>
              </a:rPr>
              <a:t>Write Filtering Techniques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sz="2200" dirty="0" smtClean="0">
                <a:ea typeface="ＭＳ Ｐゴシック" pitchFamily="-107" charset="-128"/>
              </a:rPr>
              <a:t>Lazy Write: Pages from disk installed only in DRAM, not PCM</a:t>
            </a:r>
          </a:p>
          <a:p>
            <a:r>
              <a:rPr lang="en-US" sz="2200" dirty="0" smtClean="0">
                <a:ea typeface="ＭＳ Ｐゴシック" pitchFamily="-107" charset="-128"/>
              </a:rPr>
              <a:t>Partial Writes:  Only dirty lines from DRAM page written back</a:t>
            </a:r>
          </a:p>
          <a:p>
            <a:r>
              <a:rPr lang="en-US" sz="2200" dirty="0" smtClean="0">
                <a:ea typeface="ＭＳ Ｐゴシック" pitchFamily="-107" charset="-128"/>
              </a:rPr>
              <a:t>Page Bypass: Discard pages with poor reuse on DRAM eviction</a:t>
            </a:r>
          </a:p>
          <a:p>
            <a:endParaRPr lang="en-US" dirty="0" smtClean="0">
              <a:ea typeface="ＭＳ Ｐゴシック" pitchFamily="-107" charset="-128"/>
            </a:endParaRPr>
          </a:p>
          <a:p>
            <a:endParaRPr lang="en-US" dirty="0" smtClean="0">
              <a:ea typeface="ＭＳ Ｐゴシック" pitchFamily="-107" charset="-128"/>
            </a:endParaRPr>
          </a:p>
          <a:p>
            <a:endParaRPr lang="en-US" dirty="0" smtClean="0">
              <a:ea typeface="ＭＳ Ｐゴシック" pitchFamily="-107" charset="-128"/>
            </a:endParaRPr>
          </a:p>
          <a:p>
            <a:endParaRPr lang="en-US" dirty="0" smtClean="0">
              <a:ea typeface="ＭＳ Ｐゴシック" pitchFamily="-107" charset="-128"/>
            </a:endParaRPr>
          </a:p>
          <a:p>
            <a:endParaRPr lang="en-US" dirty="0" smtClean="0">
              <a:ea typeface="ＭＳ Ｐゴシック" pitchFamily="-107" charset="-128"/>
            </a:endParaRPr>
          </a:p>
          <a:p>
            <a:endParaRPr lang="en-US" dirty="0" smtClean="0">
              <a:ea typeface="ＭＳ Ｐゴシック" pitchFamily="-107" charset="-128"/>
            </a:endParaRPr>
          </a:p>
          <a:p>
            <a:endParaRPr lang="en-US" dirty="0" smtClean="0">
              <a:ea typeface="ＭＳ Ｐゴシック" pitchFamily="-107" charset="-128"/>
            </a:endParaRPr>
          </a:p>
          <a:p>
            <a:endParaRPr lang="en-US" dirty="0" smtClean="0">
              <a:ea typeface="ＭＳ Ｐゴシック" pitchFamily="-107" charset="-128"/>
            </a:endParaRPr>
          </a:p>
          <a:p>
            <a:r>
              <a:rPr lang="en-US" sz="2200" dirty="0" err="1" smtClean="0">
                <a:ea typeface="ＭＳ Ｐゴシック" pitchFamily="-107" charset="-128"/>
              </a:rPr>
              <a:t>Qureshi</a:t>
            </a:r>
            <a:r>
              <a:rPr lang="en-US" sz="2200" dirty="0" smtClean="0">
                <a:ea typeface="ＭＳ Ｐゴシック" pitchFamily="-107" charset="-128"/>
              </a:rPr>
              <a:t> et al., “</a:t>
            </a:r>
            <a:r>
              <a:rPr lang="en-US" sz="2200" dirty="0" smtClean="0">
                <a:solidFill>
                  <a:srgbClr val="0000FF"/>
                </a:solidFill>
                <a:ea typeface="ＭＳ Ｐゴシック" pitchFamily="-107" charset="-128"/>
              </a:rPr>
              <a:t>Scalable high performance main memory system using phase-change memory technology</a:t>
            </a:r>
            <a:r>
              <a:rPr lang="en-US" sz="2200" dirty="0" smtClean="0">
                <a:ea typeface="ＭＳ Ｐゴシック" pitchFamily="-107" charset="-128"/>
              </a:rPr>
              <a:t>,” ISCA 2009. </a:t>
            </a:r>
          </a:p>
          <a:p>
            <a:endParaRPr lang="en-US" dirty="0" smtClean="0">
              <a:ea typeface="ＭＳ Ｐゴシック" pitchFamily="-107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4BD1F6-B1D5-411F-A29F-938D1EBB141E}" type="slidenum">
              <a:rPr lang="en-US" sz="1600">
                <a:solidFill>
                  <a:srgbClr val="000000"/>
                </a:solidFill>
                <a:latin typeface="Garamond" pitchFamily="-107" charset="0"/>
              </a:rPr>
              <a:pPr eaLnBrk="1" hangingPunct="1"/>
              <a:t>44</a:t>
            </a:fld>
            <a:endParaRPr lang="en-US" sz="1600">
              <a:solidFill>
                <a:srgbClr val="000000"/>
              </a:solidFill>
              <a:latin typeface="Garamond" pitchFamily="-107" charset="0"/>
            </a:endParaRPr>
          </a:p>
        </p:txBody>
      </p:sp>
      <p:pic>
        <p:nvPicPr>
          <p:cNvPr id="78853" name="Picture 73" descr="90%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3792538"/>
            <a:ext cx="6667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Text Box 74" descr="90%"/>
          <p:cNvSpPr txBox="1">
            <a:spLocks noChangeArrowheads="1"/>
          </p:cNvSpPr>
          <p:nvPr/>
        </p:nvSpPr>
        <p:spPr bwMode="auto">
          <a:xfrm>
            <a:off x="792163" y="3395663"/>
            <a:ext cx="1155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Processor</a:t>
            </a:r>
          </a:p>
        </p:txBody>
      </p:sp>
      <p:sp>
        <p:nvSpPr>
          <p:cNvPr id="78855" name="Rectangle 2"/>
          <p:cNvSpPr>
            <a:spLocks noChangeArrowheads="1"/>
          </p:cNvSpPr>
          <p:nvPr/>
        </p:nvSpPr>
        <p:spPr bwMode="auto">
          <a:xfrm>
            <a:off x="2447925" y="2679700"/>
            <a:ext cx="4087813" cy="28829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64008" tIns="32004" rIns="64008" bIns="32004" anchor="ctr"/>
          <a:lstStyle/>
          <a:p>
            <a:endParaRPr lang="en-US"/>
          </a:p>
        </p:txBody>
      </p:sp>
      <p:sp>
        <p:nvSpPr>
          <p:cNvPr id="78856" name="Rectangle 3"/>
          <p:cNvSpPr>
            <a:spLocks noChangeArrowheads="1"/>
          </p:cNvSpPr>
          <p:nvPr/>
        </p:nvSpPr>
        <p:spPr bwMode="auto">
          <a:xfrm>
            <a:off x="5135563" y="2970213"/>
            <a:ext cx="723900" cy="2349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4008" tIns="32004" rIns="64008" bIns="32004" anchor="ctr"/>
          <a:lstStyle/>
          <a:p>
            <a:endParaRPr lang="en-US"/>
          </a:p>
        </p:txBody>
      </p:sp>
      <p:grpSp>
        <p:nvGrpSpPr>
          <p:cNvPr id="78857" name="Group 6"/>
          <p:cNvGrpSpPr>
            <a:grpSpLocks/>
          </p:cNvGrpSpPr>
          <p:nvPr/>
        </p:nvGrpSpPr>
        <p:grpSpPr bwMode="auto">
          <a:xfrm>
            <a:off x="5202238" y="3051175"/>
            <a:ext cx="574675" cy="2160588"/>
            <a:chOff x="4581" y="1480"/>
            <a:chExt cx="567" cy="1814"/>
          </a:xfrm>
        </p:grpSpPr>
        <p:grpSp>
          <p:nvGrpSpPr>
            <p:cNvPr id="78891" name="Group 7"/>
            <p:cNvGrpSpPr>
              <a:grpSpLocks/>
            </p:cNvGrpSpPr>
            <p:nvPr/>
          </p:nvGrpSpPr>
          <p:grpSpPr bwMode="auto">
            <a:xfrm>
              <a:off x="4581" y="1593"/>
              <a:ext cx="567" cy="567"/>
              <a:chOff x="4581" y="1593"/>
              <a:chExt cx="567" cy="567"/>
            </a:xfrm>
          </p:grpSpPr>
          <p:sp>
            <p:nvSpPr>
              <p:cNvPr id="78905" name="Rectangle 8"/>
              <p:cNvSpPr>
                <a:spLocks noChangeArrowheads="1"/>
              </p:cNvSpPr>
              <p:nvPr/>
            </p:nvSpPr>
            <p:spPr bwMode="auto">
              <a:xfrm>
                <a:off x="4581" y="1593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endParaRPr lang="en-US"/>
              </a:p>
            </p:txBody>
          </p:sp>
          <p:sp>
            <p:nvSpPr>
              <p:cNvPr id="78906" name="Rectangle 9"/>
              <p:cNvSpPr>
                <a:spLocks noChangeArrowheads="1"/>
              </p:cNvSpPr>
              <p:nvPr/>
            </p:nvSpPr>
            <p:spPr bwMode="auto">
              <a:xfrm>
                <a:off x="4581" y="1706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endParaRPr lang="en-US"/>
              </a:p>
            </p:txBody>
          </p:sp>
          <p:sp>
            <p:nvSpPr>
              <p:cNvPr id="78907" name="Rectangle 10"/>
              <p:cNvSpPr>
                <a:spLocks noChangeArrowheads="1"/>
              </p:cNvSpPr>
              <p:nvPr/>
            </p:nvSpPr>
            <p:spPr bwMode="auto">
              <a:xfrm>
                <a:off x="4581" y="1820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endParaRPr lang="en-US"/>
              </a:p>
            </p:txBody>
          </p:sp>
          <p:sp>
            <p:nvSpPr>
              <p:cNvPr id="78908" name="Rectangle 11"/>
              <p:cNvSpPr>
                <a:spLocks noChangeArrowheads="1"/>
              </p:cNvSpPr>
              <p:nvPr/>
            </p:nvSpPr>
            <p:spPr bwMode="auto">
              <a:xfrm>
                <a:off x="4581" y="1934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endParaRPr lang="en-US"/>
              </a:p>
            </p:txBody>
          </p:sp>
          <p:sp>
            <p:nvSpPr>
              <p:cNvPr id="78909" name="Rectangle 12"/>
              <p:cNvSpPr>
                <a:spLocks noChangeArrowheads="1"/>
              </p:cNvSpPr>
              <p:nvPr/>
            </p:nvSpPr>
            <p:spPr bwMode="auto">
              <a:xfrm>
                <a:off x="4581" y="2047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endParaRPr lang="en-US"/>
              </a:p>
            </p:txBody>
          </p:sp>
        </p:grpSp>
        <p:grpSp>
          <p:nvGrpSpPr>
            <p:cNvPr id="78892" name="Group 13"/>
            <p:cNvGrpSpPr>
              <a:grpSpLocks/>
            </p:cNvGrpSpPr>
            <p:nvPr/>
          </p:nvGrpSpPr>
          <p:grpSpPr bwMode="auto">
            <a:xfrm>
              <a:off x="4581" y="2160"/>
              <a:ext cx="567" cy="567"/>
              <a:chOff x="4581" y="1593"/>
              <a:chExt cx="567" cy="567"/>
            </a:xfrm>
          </p:grpSpPr>
          <p:sp>
            <p:nvSpPr>
              <p:cNvPr id="78900" name="Rectangle 14"/>
              <p:cNvSpPr>
                <a:spLocks noChangeArrowheads="1"/>
              </p:cNvSpPr>
              <p:nvPr/>
            </p:nvSpPr>
            <p:spPr bwMode="auto">
              <a:xfrm>
                <a:off x="4581" y="1593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endParaRPr lang="en-US"/>
              </a:p>
            </p:txBody>
          </p:sp>
          <p:sp>
            <p:nvSpPr>
              <p:cNvPr id="78901" name="Rectangle 15"/>
              <p:cNvSpPr>
                <a:spLocks noChangeArrowheads="1"/>
              </p:cNvSpPr>
              <p:nvPr/>
            </p:nvSpPr>
            <p:spPr bwMode="auto">
              <a:xfrm>
                <a:off x="4581" y="1706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endParaRPr lang="en-US"/>
              </a:p>
            </p:txBody>
          </p:sp>
          <p:sp>
            <p:nvSpPr>
              <p:cNvPr id="78902" name="Rectangle 16"/>
              <p:cNvSpPr>
                <a:spLocks noChangeArrowheads="1"/>
              </p:cNvSpPr>
              <p:nvPr/>
            </p:nvSpPr>
            <p:spPr bwMode="auto">
              <a:xfrm>
                <a:off x="4581" y="1820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endParaRPr lang="en-US"/>
              </a:p>
            </p:txBody>
          </p:sp>
          <p:sp>
            <p:nvSpPr>
              <p:cNvPr id="78903" name="Rectangle 17"/>
              <p:cNvSpPr>
                <a:spLocks noChangeArrowheads="1"/>
              </p:cNvSpPr>
              <p:nvPr/>
            </p:nvSpPr>
            <p:spPr bwMode="auto">
              <a:xfrm>
                <a:off x="4581" y="1934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endParaRPr lang="en-US"/>
              </a:p>
            </p:txBody>
          </p:sp>
          <p:sp>
            <p:nvSpPr>
              <p:cNvPr id="78904" name="Rectangle 18"/>
              <p:cNvSpPr>
                <a:spLocks noChangeArrowheads="1"/>
              </p:cNvSpPr>
              <p:nvPr/>
            </p:nvSpPr>
            <p:spPr bwMode="auto">
              <a:xfrm>
                <a:off x="4581" y="2047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endParaRPr lang="en-US"/>
              </a:p>
            </p:txBody>
          </p:sp>
        </p:grpSp>
        <p:grpSp>
          <p:nvGrpSpPr>
            <p:cNvPr id="78893" name="Group 19"/>
            <p:cNvGrpSpPr>
              <a:grpSpLocks/>
            </p:cNvGrpSpPr>
            <p:nvPr/>
          </p:nvGrpSpPr>
          <p:grpSpPr bwMode="auto">
            <a:xfrm>
              <a:off x="4581" y="2727"/>
              <a:ext cx="567" cy="567"/>
              <a:chOff x="4581" y="1593"/>
              <a:chExt cx="567" cy="567"/>
            </a:xfrm>
          </p:grpSpPr>
          <p:sp>
            <p:nvSpPr>
              <p:cNvPr id="78895" name="Rectangle 20"/>
              <p:cNvSpPr>
                <a:spLocks noChangeArrowheads="1"/>
              </p:cNvSpPr>
              <p:nvPr/>
            </p:nvSpPr>
            <p:spPr bwMode="auto">
              <a:xfrm>
                <a:off x="4581" y="1593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endParaRPr lang="en-US"/>
              </a:p>
            </p:txBody>
          </p:sp>
          <p:sp>
            <p:nvSpPr>
              <p:cNvPr id="78896" name="Rectangle 21"/>
              <p:cNvSpPr>
                <a:spLocks noChangeArrowheads="1"/>
              </p:cNvSpPr>
              <p:nvPr/>
            </p:nvSpPr>
            <p:spPr bwMode="auto">
              <a:xfrm>
                <a:off x="4581" y="1706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endParaRPr lang="en-US"/>
              </a:p>
            </p:txBody>
          </p:sp>
          <p:sp>
            <p:nvSpPr>
              <p:cNvPr id="78897" name="Rectangle 22"/>
              <p:cNvSpPr>
                <a:spLocks noChangeArrowheads="1"/>
              </p:cNvSpPr>
              <p:nvPr/>
            </p:nvSpPr>
            <p:spPr bwMode="auto">
              <a:xfrm>
                <a:off x="4581" y="1820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endParaRPr lang="en-US"/>
              </a:p>
            </p:txBody>
          </p:sp>
          <p:sp>
            <p:nvSpPr>
              <p:cNvPr id="78898" name="Rectangle 23"/>
              <p:cNvSpPr>
                <a:spLocks noChangeArrowheads="1"/>
              </p:cNvSpPr>
              <p:nvPr/>
            </p:nvSpPr>
            <p:spPr bwMode="auto">
              <a:xfrm>
                <a:off x="4581" y="1934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endParaRPr lang="en-US"/>
              </a:p>
            </p:txBody>
          </p:sp>
          <p:sp>
            <p:nvSpPr>
              <p:cNvPr id="78899" name="Rectangle 24"/>
              <p:cNvSpPr>
                <a:spLocks noChangeArrowheads="1"/>
              </p:cNvSpPr>
              <p:nvPr/>
            </p:nvSpPr>
            <p:spPr bwMode="auto">
              <a:xfrm>
                <a:off x="4581" y="2047"/>
                <a:ext cx="567" cy="113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endParaRPr lang="en-US"/>
              </a:p>
            </p:txBody>
          </p:sp>
        </p:grpSp>
        <p:sp>
          <p:nvSpPr>
            <p:cNvPr id="78894" name="Rectangle 25"/>
            <p:cNvSpPr>
              <a:spLocks noChangeArrowheads="1"/>
            </p:cNvSpPr>
            <p:nvPr/>
          </p:nvSpPr>
          <p:spPr bwMode="auto">
            <a:xfrm>
              <a:off x="4581" y="1480"/>
              <a:ext cx="567" cy="113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4008" tIns="32004" rIns="64008" bIns="32004" anchor="ctr"/>
            <a:lstStyle/>
            <a:p>
              <a:pPr algn="ctr"/>
              <a:r>
                <a:rPr lang="en-US" sz="1400"/>
                <a:t>DATA</a:t>
              </a:r>
            </a:p>
          </p:txBody>
        </p:sp>
      </p:grpSp>
      <p:sp>
        <p:nvSpPr>
          <p:cNvPr id="78858" name="Text Box 46" descr="90%"/>
          <p:cNvSpPr txBox="1">
            <a:spLocks noChangeArrowheads="1"/>
          </p:cNvSpPr>
          <p:nvPr/>
        </p:nvSpPr>
        <p:spPr bwMode="auto">
          <a:xfrm>
            <a:off x="4392613" y="2646363"/>
            <a:ext cx="208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PCM Main Memory</a:t>
            </a:r>
          </a:p>
        </p:txBody>
      </p:sp>
      <p:grpSp>
        <p:nvGrpSpPr>
          <p:cNvPr id="78859" name="Group 47"/>
          <p:cNvGrpSpPr>
            <a:grpSpLocks/>
          </p:cNvGrpSpPr>
          <p:nvPr/>
        </p:nvGrpSpPr>
        <p:grpSpPr bwMode="auto">
          <a:xfrm>
            <a:off x="3067050" y="3779838"/>
            <a:ext cx="1057275" cy="703262"/>
            <a:chOff x="1950" y="2205"/>
            <a:chExt cx="1043" cy="590"/>
          </a:xfrm>
        </p:grpSpPr>
        <p:grpSp>
          <p:nvGrpSpPr>
            <p:cNvPr id="78880" name="Group 48"/>
            <p:cNvGrpSpPr>
              <a:grpSpLocks/>
            </p:cNvGrpSpPr>
            <p:nvPr/>
          </p:nvGrpSpPr>
          <p:grpSpPr bwMode="auto">
            <a:xfrm>
              <a:off x="2313" y="2273"/>
              <a:ext cx="567" cy="454"/>
              <a:chOff x="2381" y="2341"/>
              <a:chExt cx="567" cy="454"/>
            </a:xfrm>
          </p:grpSpPr>
          <p:sp>
            <p:nvSpPr>
              <p:cNvPr id="78887" name="Rectangle 49"/>
              <p:cNvSpPr>
                <a:spLocks noChangeArrowheads="1"/>
              </p:cNvSpPr>
              <p:nvPr/>
            </p:nvSpPr>
            <p:spPr bwMode="auto">
              <a:xfrm>
                <a:off x="2381" y="2341"/>
                <a:ext cx="567" cy="113"/>
              </a:xfrm>
              <a:prstGeom prst="rect">
                <a:avLst/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pPr algn="ctr"/>
                <a:r>
                  <a:rPr lang="en-US" sz="1400"/>
                  <a:t>DATA</a:t>
                </a:r>
              </a:p>
            </p:txBody>
          </p:sp>
          <p:sp>
            <p:nvSpPr>
              <p:cNvPr id="78888" name="Rectangle 50"/>
              <p:cNvSpPr>
                <a:spLocks noChangeArrowheads="1"/>
              </p:cNvSpPr>
              <p:nvPr/>
            </p:nvSpPr>
            <p:spPr bwMode="auto">
              <a:xfrm>
                <a:off x="2381" y="2454"/>
                <a:ext cx="567" cy="113"/>
              </a:xfrm>
              <a:prstGeom prst="rect">
                <a:avLst/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endParaRPr lang="en-US"/>
              </a:p>
            </p:txBody>
          </p:sp>
          <p:sp>
            <p:nvSpPr>
              <p:cNvPr id="78889" name="Rectangle 51"/>
              <p:cNvSpPr>
                <a:spLocks noChangeArrowheads="1"/>
              </p:cNvSpPr>
              <p:nvPr/>
            </p:nvSpPr>
            <p:spPr bwMode="auto">
              <a:xfrm>
                <a:off x="2381" y="2568"/>
                <a:ext cx="567" cy="113"/>
              </a:xfrm>
              <a:prstGeom prst="rect">
                <a:avLst/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endParaRPr lang="en-US"/>
              </a:p>
            </p:txBody>
          </p:sp>
          <p:sp>
            <p:nvSpPr>
              <p:cNvPr id="78890" name="Rectangle 52"/>
              <p:cNvSpPr>
                <a:spLocks noChangeArrowheads="1"/>
              </p:cNvSpPr>
              <p:nvPr/>
            </p:nvSpPr>
            <p:spPr bwMode="auto">
              <a:xfrm>
                <a:off x="2381" y="2682"/>
                <a:ext cx="567" cy="113"/>
              </a:xfrm>
              <a:prstGeom prst="rect">
                <a:avLst/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endParaRPr lang="en-US"/>
              </a:p>
            </p:txBody>
          </p:sp>
        </p:grpSp>
        <p:grpSp>
          <p:nvGrpSpPr>
            <p:cNvPr id="78881" name="Group 53"/>
            <p:cNvGrpSpPr>
              <a:grpSpLocks/>
            </p:cNvGrpSpPr>
            <p:nvPr/>
          </p:nvGrpSpPr>
          <p:grpSpPr bwMode="auto">
            <a:xfrm>
              <a:off x="2064" y="2273"/>
              <a:ext cx="136" cy="454"/>
              <a:chOff x="2381" y="2341"/>
              <a:chExt cx="567" cy="454"/>
            </a:xfrm>
          </p:grpSpPr>
          <p:sp>
            <p:nvSpPr>
              <p:cNvPr id="78883" name="Rectangle 54"/>
              <p:cNvSpPr>
                <a:spLocks noChangeArrowheads="1"/>
              </p:cNvSpPr>
              <p:nvPr/>
            </p:nvSpPr>
            <p:spPr bwMode="auto">
              <a:xfrm>
                <a:off x="2381" y="2341"/>
                <a:ext cx="567" cy="113"/>
              </a:xfrm>
              <a:prstGeom prst="rect">
                <a:avLst/>
              </a:prstGeom>
              <a:solidFill>
                <a:srgbClr val="CC99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pPr algn="ctr"/>
                <a:r>
                  <a:rPr lang="en-US" sz="1400"/>
                  <a:t>T</a:t>
                </a:r>
              </a:p>
            </p:txBody>
          </p:sp>
          <p:sp>
            <p:nvSpPr>
              <p:cNvPr id="78884" name="Rectangle 55"/>
              <p:cNvSpPr>
                <a:spLocks noChangeArrowheads="1"/>
              </p:cNvSpPr>
              <p:nvPr/>
            </p:nvSpPr>
            <p:spPr bwMode="auto">
              <a:xfrm>
                <a:off x="2381" y="2454"/>
                <a:ext cx="567" cy="113"/>
              </a:xfrm>
              <a:prstGeom prst="rect">
                <a:avLst/>
              </a:prstGeom>
              <a:solidFill>
                <a:srgbClr val="CC99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endParaRPr lang="en-US"/>
              </a:p>
            </p:txBody>
          </p:sp>
          <p:sp>
            <p:nvSpPr>
              <p:cNvPr id="78885" name="Rectangle 56"/>
              <p:cNvSpPr>
                <a:spLocks noChangeArrowheads="1"/>
              </p:cNvSpPr>
              <p:nvPr/>
            </p:nvSpPr>
            <p:spPr bwMode="auto">
              <a:xfrm>
                <a:off x="2381" y="2568"/>
                <a:ext cx="567" cy="113"/>
              </a:xfrm>
              <a:prstGeom prst="rect">
                <a:avLst/>
              </a:prstGeom>
              <a:solidFill>
                <a:srgbClr val="CC99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endParaRPr lang="en-US"/>
              </a:p>
            </p:txBody>
          </p:sp>
          <p:sp>
            <p:nvSpPr>
              <p:cNvPr id="78886" name="Rectangle 57"/>
              <p:cNvSpPr>
                <a:spLocks noChangeArrowheads="1"/>
              </p:cNvSpPr>
              <p:nvPr/>
            </p:nvSpPr>
            <p:spPr bwMode="auto">
              <a:xfrm>
                <a:off x="2381" y="2682"/>
                <a:ext cx="567" cy="113"/>
              </a:xfrm>
              <a:prstGeom prst="rect">
                <a:avLst/>
              </a:prstGeom>
              <a:solidFill>
                <a:srgbClr val="CC99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endParaRPr lang="en-US"/>
              </a:p>
            </p:txBody>
          </p:sp>
        </p:grpSp>
        <p:sp>
          <p:nvSpPr>
            <p:cNvPr id="78882" name="Rectangle 58"/>
            <p:cNvSpPr>
              <a:spLocks noChangeArrowheads="1"/>
            </p:cNvSpPr>
            <p:nvPr/>
          </p:nvSpPr>
          <p:spPr bwMode="auto">
            <a:xfrm>
              <a:off x="1950" y="2205"/>
              <a:ext cx="1043" cy="59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4008" tIns="32004" rIns="64008" bIns="32004" anchor="ctr"/>
            <a:lstStyle/>
            <a:p>
              <a:endParaRPr lang="en-US"/>
            </a:p>
          </p:txBody>
        </p:sp>
      </p:grpSp>
      <p:grpSp>
        <p:nvGrpSpPr>
          <p:cNvPr id="78860" name="Group 59"/>
          <p:cNvGrpSpPr>
            <a:grpSpLocks/>
          </p:cNvGrpSpPr>
          <p:nvPr/>
        </p:nvGrpSpPr>
        <p:grpSpPr bwMode="auto">
          <a:xfrm>
            <a:off x="4216400" y="4724400"/>
            <a:ext cx="504825" cy="377825"/>
            <a:chOff x="3424" y="2885"/>
            <a:chExt cx="499" cy="318"/>
          </a:xfrm>
        </p:grpSpPr>
        <p:grpSp>
          <p:nvGrpSpPr>
            <p:cNvPr id="78874" name="Group 60"/>
            <p:cNvGrpSpPr>
              <a:grpSpLocks/>
            </p:cNvGrpSpPr>
            <p:nvPr/>
          </p:nvGrpSpPr>
          <p:grpSpPr bwMode="auto">
            <a:xfrm rot="5400000">
              <a:off x="3540" y="2820"/>
              <a:ext cx="272" cy="454"/>
              <a:chOff x="2381" y="2341"/>
              <a:chExt cx="567" cy="454"/>
            </a:xfrm>
          </p:grpSpPr>
          <p:sp>
            <p:nvSpPr>
              <p:cNvPr id="78876" name="Rectangle 61"/>
              <p:cNvSpPr>
                <a:spLocks noChangeArrowheads="1"/>
              </p:cNvSpPr>
              <p:nvPr/>
            </p:nvSpPr>
            <p:spPr bwMode="auto">
              <a:xfrm>
                <a:off x="2381" y="2341"/>
                <a:ext cx="567" cy="113"/>
              </a:xfrm>
              <a:prstGeom prst="rect">
                <a:avLst/>
              </a:prstGeom>
              <a:solidFill>
                <a:srgbClr val="CC99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endParaRPr lang="en-US"/>
              </a:p>
            </p:txBody>
          </p:sp>
          <p:sp>
            <p:nvSpPr>
              <p:cNvPr id="78877" name="Rectangle 62"/>
              <p:cNvSpPr>
                <a:spLocks noChangeArrowheads="1"/>
              </p:cNvSpPr>
              <p:nvPr/>
            </p:nvSpPr>
            <p:spPr bwMode="auto">
              <a:xfrm>
                <a:off x="2381" y="2454"/>
                <a:ext cx="567" cy="113"/>
              </a:xfrm>
              <a:prstGeom prst="rect">
                <a:avLst/>
              </a:prstGeom>
              <a:solidFill>
                <a:srgbClr val="CC99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endParaRPr lang="en-US"/>
              </a:p>
            </p:txBody>
          </p:sp>
          <p:sp>
            <p:nvSpPr>
              <p:cNvPr id="78878" name="Rectangle 63"/>
              <p:cNvSpPr>
                <a:spLocks noChangeArrowheads="1"/>
              </p:cNvSpPr>
              <p:nvPr/>
            </p:nvSpPr>
            <p:spPr bwMode="auto">
              <a:xfrm>
                <a:off x="2381" y="2568"/>
                <a:ext cx="567" cy="113"/>
              </a:xfrm>
              <a:prstGeom prst="rect">
                <a:avLst/>
              </a:prstGeom>
              <a:solidFill>
                <a:srgbClr val="CC99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endParaRPr lang="en-US"/>
              </a:p>
            </p:txBody>
          </p:sp>
          <p:sp>
            <p:nvSpPr>
              <p:cNvPr id="78879" name="Rectangle 64"/>
              <p:cNvSpPr>
                <a:spLocks noChangeArrowheads="1"/>
              </p:cNvSpPr>
              <p:nvPr/>
            </p:nvSpPr>
            <p:spPr bwMode="auto">
              <a:xfrm>
                <a:off x="2381" y="2682"/>
                <a:ext cx="567" cy="113"/>
              </a:xfrm>
              <a:prstGeom prst="rect">
                <a:avLst/>
              </a:prstGeom>
              <a:solidFill>
                <a:srgbClr val="CC99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4008" tIns="32004" rIns="64008" bIns="32004" anchor="ctr"/>
              <a:lstStyle/>
              <a:p>
                <a:endParaRPr lang="en-US"/>
              </a:p>
            </p:txBody>
          </p:sp>
        </p:grpSp>
        <p:sp>
          <p:nvSpPr>
            <p:cNvPr id="78875" name="Rectangle 65"/>
            <p:cNvSpPr>
              <a:spLocks noChangeArrowheads="1"/>
            </p:cNvSpPr>
            <p:nvPr/>
          </p:nvSpPr>
          <p:spPr bwMode="auto">
            <a:xfrm>
              <a:off x="3424" y="2885"/>
              <a:ext cx="499" cy="31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4008" tIns="32004" rIns="64008" bIns="32004" anchor="ctr"/>
            <a:lstStyle/>
            <a:p>
              <a:endParaRPr lang="en-US"/>
            </a:p>
          </p:txBody>
        </p:sp>
      </p:grpSp>
      <p:sp>
        <p:nvSpPr>
          <p:cNvPr id="78861" name="Line 66"/>
          <p:cNvSpPr>
            <a:spLocks noChangeShapeType="1"/>
          </p:cNvSpPr>
          <p:nvPr/>
        </p:nvSpPr>
        <p:spPr bwMode="auto">
          <a:xfrm flipH="1">
            <a:off x="4146550" y="4130675"/>
            <a:ext cx="989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4008" tIns="32004" rIns="64008" bIns="32004" anchor="ctr"/>
          <a:lstStyle/>
          <a:p>
            <a:endParaRPr lang="en-US"/>
          </a:p>
        </p:txBody>
      </p:sp>
      <p:sp>
        <p:nvSpPr>
          <p:cNvPr id="78862" name="Line 67"/>
          <p:cNvSpPr>
            <a:spLocks noChangeShapeType="1"/>
          </p:cNvSpPr>
          <p:nvPr/>
        </p:nvSpPr>
        <p:spPr bwMode="auto">
          <a:xfrm>
            <a:off x="3597275" y="4483100"/>
            <a:ext cx="0" cy="430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4008" tIns="32004" rIns="64008" bIns="32004" anchor="ctr"/>
          <a:lstStyle/>
          <a:p>
            <a:endParaRPr lang="en-US"/>
          </a:p>
        </p:txBody>
      </p:sp>
      <p:sp>
        <p:nvSpPr>
          <p:cNvPr id="78863" name="Line 68"/>
          <p:cNvSpPr>
            <a:spLocks noChangeShapeType="1"/>
          </p:cNvSpPr>
          <p:nvPr/>
        </p:nvSpPr>
        <p:spPr bwMode="auto">
          <a:xfrm>
            <a:off x="3597275" y="4914900"/>
            <a:ext cx="619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4008" tIns="32004" rIns="64008" bIns="32004" anchor="ctr"/>
          <a:lstStyle/>
          <a:p>
            <a:endParaRPr lang="en-US"/>
          </a:p>
        </p:txBody>
      </p:sp>
      <p:sp>
        <p:nvSpPr>
          <p:cNvPr id="78864" name="Line 69"/>
          <p:cNvSpPr>
            <a:spLocks noChangeShapeType="1"/>
          </p:cNvSpPr>
          <p:nvPr/>
        </p:nvSpPr>
        <p:spPr bwMode="auto">
          <a:xfrm>
            <a:off x="4721225" y="4914900"/>
            <a:ext cx="3889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4008" tIns="32004" rIns="64008" bIns="32004" anchor="ctr"/>
          <a:lstStyle/>
          <a:p>
            <a:endParaRPr lang="en-US"/>
          </a:p>
        </p:txBody>
      </p:sp>
      <p:sp>
        <p:nvSpPr>
          <p:cNvPr id="78865" name="Text Box 70" descr="90%"/>
          <p:cNvSpPr txBox="1">
            <a:spLocks noChangeArrowheads="1"/>
          </p:cNvSpPr>
          <p:nvPr/>
        </p:nvSpPr>
        <p:spPr bwMode="auto">
          <a:xfrm>
            <a:off x="3000375" y="3408363"/>
            <a:ext cx="147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DRAM Buffer</a:t>
            </a:r>
          </a:p>
        </p:txBody>
      </p:sp>
      <p:grpSp>
        <p:nvGrpSpPr>
          <p:cNvPr id="78866" name="Group 87"/>
          <p:cNvGrpSpPr>
            <a:grpSpLocks/>
          </p:cNvGrpSpPr>
          <p:nvPr/>
        </p:nvGrpSpPr>
        <p:grpSpPr bwMode="auto">
          <a:xfrm>
            <a:off x="7164388" y="3705225"/>
            <a:ext cx="569912" cy="879475"/>
            <a:chOff x="4587" y="1470"/>
            <a:chExt cx="359" cy="554"/>
          </a:xfrm>
        </p:grpSpPr>
        <p:sp>
          <p:nvSpPr>
            <p:cNvPr id="78869" name="Text Box 77" descr="90%"/>
            <p:cNvSpPr txBox="1">
              <a:spLocks noChangeArrowheads="1"/>
            </p:cNvSpPr>
            <p:nvPr/>
          </p:nvSpPr>
          <p:spPr bwMode="auto">
            <a:xfrm>
              <a:off x="4587" y="1539"/>
              <a:ext cx="35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008" tIns="32004" rIns="64008" bIns="3200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/>
                <a:t>Flash</a:t>
              </a:r>
            </a:p>
            <a:p>
              <a:pPr algn="ctr" eaLnBrk="1" hangingPunct="1"/>
              <a:r>
                <a:rPr lang="en-US" sz="1400"/>
                <a:t>Or</a:t>
              </a:r>
            </a:p>
            <a:p>
              <a:pPr algn="ctr" eaLnBrk="1" hangingPunct="1"/>
              <a:r>
                <a:rPr lang="en-US" sz="1400"/>
                <a:t>HDD</a:t>
              </a:r>
            </a:p>
          </p:txBody>
        </p:sp>
        <p:sp>
          <p:nvSpPr>
            <p:cNvPr id="78870" name="Oval 78"/>
            <p:cNvSpPr>
              <a:spLocks noChangeArrowheads="1"/>
            </p:cNvSpPr>
            <p:nvPr/>
          </p:nvSpPr>
          <p:spPr bwMode="auto">
            <a:xfrm>
              <a:off x="4603" y="1470"/>
              <a:ext cx="340" cy="5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32004" rIns="64008" bIns="32004" anchor="ctr"/>
            <a:lstStyle/>
            <a:p>
              <a:endParaRPr lang="en-US"/>
            </a:p>
          </p:txBody>
        </p:sp>
        <p:sp>
          <p:nvSpPr>
            <p:cNvPr id="78871" name="Oval 79"/>
            <p:cNvSpPr>
              <a:spLocks noChangeArrowheads="1"/>
            </p:cNvSpPr>
            <p:nvPr/>
          </p:nvSpPr>
          <p:spPr bwMode="auto">
            <a:xfrm>
              <a:off x="4603" y="1969"/>
              <a:ext cx="340" cy="5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32004" rIns="64008" bIns="32004" anchor="ctr"/>
            <a:lstStyle/>
            <a:p>
              <a:endParaRPr lang="en-US"/>
            </a:p>
          </p:txBody>
        </p:sp>
        <p:sp>
          <p:nvSpPr>
            <p:cNvPr id="78872" name="Line 80"/>
            <p:cNvSpPr>
              <a:spLocks noChangeShapeType="1"/>
            </p:cNvSpPr>
            <p:nvPr/>
          </p:nvSpPr>
          <p:spPr bwMode="auto">
            <a:xfrm>
              <a:off x="4603" y="1507"/>
              <a:ext cx="0" cy="4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4008" tIns="32004" rIns="64008" bIns="32004" anchor="ctr"/>
            <a:lstStyle/>
            <a:p>
              <a:endParaRPr lang="en-US"/>
            </a:p>
          </p:txBody>
        </p:sp>
        <p:sp>
          <p:nvSpPr>
            <p:cNvPr id="78873" name="Line 81"/>
            <p:cNvSpPr>
              <a:spLocks noChangeShapeType="1"/>
            </p:cNvSpPr>
            <p:nvPr/>
          </p:nvSpPr>
          <p:spPr bwMode="auto">
            <a:xfrm>
              <a:off x="4946" y="1493"/>
              <a:ext cx="0" cy="4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4008" tIns="32004" rIns="64008" bIns="32004" anchor="ctr"/>
            <a:lstStyle/>
            <a:p>
              <a:endParaRPr lang="en-US"/>
            </a:p>
          </p:txBody>
        </p:sp>
      </p:grpSp>
      <p:sp>
        <p:nvSpPr>
          <p:cNvPr id="78867" name="Line 76"/>
          <p:cNvSpPr>
            <a:spLocks noChangeShapeType="1"/>
          </p:cNvSpPr>
          <p:nvPr/>
        </p:nvSpPr>
        <p:spPr bwMode="auto">
          <a:xfrm flipH="1">
            <a:off x="1727200" y="4187825"/>
            <a:ext cx="1301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4008" tIns="32004" rIns="64008" bIns="32004" anchor="ctr"/>
          <a:lstStyle/>
          <a:p>
            <a:endParaRPr lang="en-US"/>
          </a:p>
        </p:txBody>
      </p:sp>
      <p:sp>
        <p:nvSpPr>
          <p:cNvPr id="78868" name="Line 86"/>
          <p:cNvSpPr>
            <a:spLocks noChangeShapeType="1"/>
          </p:cNvSpPr>
          <p:nvPr/>
        </p:nvSpPr>
        <p:spPr bwMode="auto">
          <a:xfrm flipH="1">
            <a:off x="5867400" y="4151313"/>
            <a:ext cx="1301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4008" tIns="32004" rIns="64008" bIns="3200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80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7" charset="-128"/>
              </a:rPr>
              <a:t>Results: DRAM as PCM Cache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pPr marL="457200" indent="-457200"/>
            <a:r>
              <a:rPr lang="en-US" sz="2000" smtClean="0">
                <a:ea typeface="ＭＳ Ｐゴシック" pitchFamily="-107" charset="-128"/>
              </a:rPr>
              <a:t>Simulation of 16-core system, 8GB DRAM main-memory at 320 cycles, HDD (2 ms) with Flash (32 us) with Flash hit-rate of 99%</a:t>
            </a:r>
          </a:p>
          <a:p>
            <a:pPr marL="457200" indent="-457200"/>
            <a:r>
              <a:rPr lang="en-US" sz="2000" smtClean="0">
                <a:ea typeface="ＭＳ Ｐゴシック" pitchFamily="-107" charset="-128"/>
              </a:rPr>
              <a:t>Assumption: PCM 4x denser, 4x slower than DRAM </a:t>
            </a:r>
          </a:p>
          <a:p>
            <a:pPr marL="457200" indent="-457200"/>
            <a:r>
              <a:rPr lang="en-US" sz="2000" smtClean="0">
                <a:ea typeface="ＭＳ Ｐゴシック" pitchFamily="-107" charset="-128"/>
              </a:rPr>
              <a:t>DRAM block size = PCM page size (4kB) </a:t>
            </a:r>
          </a:p>
          <a:p>
            <a:pPr marL="457200" indent="-457200"/>
            <a:endParaRPr lang="en-US" smtClean="0">
              <a:ea typeface="ＭＳ Ｐゴシック" pitchFamily="-107" charset="-128"/>
            </a:endParaRPr>
          </a:p>
        </p:txBody>
      </p:sp>
      <p:sp>
        <p:nvSpPr>
          <p:cNvPr id="7987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C160DF-3551-4691-961D-4DEEE093A6EE}" type="slidenum">
              <a:rPr lang="en-US" sz="1600">
                <a:solidFill>
                  <a:srgbClr val="000000"/>
                </a:solidFill>
                <a:latin typeface="Garamond" pitchFamily="-107" charset="0"/>
              </a:rPr>
              <a:pPr eaLnBrk="1" hangingPunct="1"/>
              <a:t>45</a:t>
            </a:fld>
            <a:endParaRPr lang="en-US" sz="1600">
              <a:solidFill>
                <a:srgbClr val="000000"/>
              </a:solidFill>
              <a:latin typeface="Garamond" pitchFamily="-107" charset="0"/>
            </a:endParaRPr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685800" y="2470150"/>
          <a:ext cx="7721600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hart" r:id="rId4" imgW="11382375" imgH="6019800" progId="Excel.Chart.8">
                  <p:embed/>
                </p:oleObj>
              </mc:Choice>
              <mc:Fallback>
                <p:oleObj name="Chart" r:id="rId4" imgW="11382375" imgH="60198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470150"/>
                        <a:ext cx="7721600" cy="408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197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7" charset="-128"/>
              </a:rPr>
              <a:t>Results: DRAM as PCM Cache (II)</a:t>
            </a:r>
          </a:p>
        </p:txBody>
      </p:sp>
      <p:sp>
        <p:nvSpPr>
          <p:cNvPr id="8192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smtClean="0">
                <a:ea typeface="ＭＳ Ｐゴシック" pitchFamily="-107" charset="-128"/>
              </a:rPr>
              <a:t>PCM-DRAM Hybrid </a:t>
            </a:r>
            <a:r>
              <a:rPr lang="en-US" smtClean="0">
                <a:solidFill>
                  <a:srgbClr val="0000FF"/>
                </a:solidFill>
                <a:ea typeface="ＭＳ Ｐゴシック" pitchFamily="-107" charset="-128"/>
              </a:rPr>
              <a:t>performs similarly to similar-size DRAM</a:t>
            </a:r>
          </a:p>
          <a:p>
            <a:r>
              <a:rPr lang="en-US" smtClean="0">
                <a:solidFill>
                  <a:srgbClr val="0000FF"/>
                </a:solidFill>
                <a:ea typeface="ＭＳ Ｐゴシック" pitchFamily="-107" charset="-128"/>
              </a:rPr>
              <a:t>Significant power and energy savings </a:t>
            </a:r>
            <a:r>
              <a:rPr lang="en-US" smtClean="0">
                <a:ea typeface="ＭＳ Ｐゴシック" pitchFamily="-107" charset="-128"/>
              </a:rPr>
              <a:t>with PCM-DRAM Hybrid</a:t>
            </a:r>
          </a:p>
          <a:p>
            <a:r>
              <a:rPr lang="en-US" smtClean="0">
                <a:solidFill>
                  <a:srgbClr val="0000FF"/>
                </a:solidFill>
                <a:ea typeface="ＭＳ Ｐゴシック" pitchFamily="-107" charset="-128"/>
              </a:rPr>
              <a:t>Average lifetime: 9.7 years (no guarantees)</a:t>
            </a:r>
          </a:p>
          <a:p>
            <a:endParaRPr lang="en-US" smtClean="0">
              <a:ea typeface="ＭＳ Ｐゴシック" pitchFamily="-107" charset="-128"/>
            </a:endParaRPr>
          </a:p>
        </p:txBody>
      </p:sp>
      <p:sp>
        <p:nvSpPr>
          <p:cNvPr id="8192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3C9F727-768A-4E55-B5E3-6937F06C43FB}" type="slidenum">
              <a:rPr lang="en-US" sz="1600">
                <a:solidFill>
                  <a:srgbClr val="000000"/>
                </a:solidFill>
                <a:latin typeface="Garamond" pitchFamily="-107" charset="0"/>
              </a:rPr>
              <a:pPr eaLnBrk="1" hangingPunct="1"/>
              <a:t>46</a:t>
            </a:fld>
            <a:endParaRPr lang="en-US" sz="1600">
              <a:solidFill>
                <a:srgbClr val="000000"/>
              </a:solidFill>
              <a:latin typeface="Garamond" pitchFamily="-107" charset="0"/>
            </a:endParaRPr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1295400" y="2286000"/>
          <a:ext cx="6948488" cy="418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hart" r:id="rId3" imgW="11687175" imgH="7038975" progId="Excel.Chart.8">
                  <p:embed/>
                </p:oleObj>
              </mc:Choice>
              <mc:Fallback>
                <p:oleObj name="Chart" r:id="rId3" imgW="11687175" imgH="70389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6948488" cy="418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5371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as a Cache for PCM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PCM is main memory; DRAM caches memory rows/blocks</a:t>
            </a:r>
          </a:p>
          <a:p>
            <a:pPr lvl="1"/>
            <a:r>
              <a:rPr lang="en-US" dirty="0" smtClean="0"/>
              <a:t>Benefits: Reduced latency on DRAM cache hit; write filtering</a:t>
            </a:r>
          </a:p>
          <a:p>
            <a:r>
              <a:rPr lang="en-US" dirty="0" smtClean="0"/>
              <a:t>Memory controller hardware manages the DRAM cache</a:t>
            </a:r>
          </a:p>
          <a:p>
            <a:pPr lvl="1"/>
            <a:r>
              <a:rPr lang="en-US" dirty="0" smtClean="0"/>
              <a:t>Benefit: Eliminates system software overhead</a:t>
            </a:r>
          </a:p>
          <a:p>
            <a:endParaRPr lang="en-US" dirty="0" smtClean="0"/>
          </a:p>
          <a:p>
            <a:r>
              <a:rPr lang="en-US" dirty="0" smtClean="0"/>
              <a:t>Three issues:</a:t>
            </a:r>
          </a:p>
          <a:p>
            <a:pPr lvl="1"/>
            <a:r>
              <a:rPr lang="en-US" dirty="0" smtClean="0"/>
              <a:t>What data should be placed in DRAM versus kept in PCM?</a:t>
            </a:r>
          </a:p>
          <a:p>
            <a:pPr lvl="1"/>
            <a:r>
              <a:rPr lang="en-US" dirty="0" smtClean="0"/>
              <a:t>What is the granularity of data movement?</a:t>
            </a:r>
          </a:p>
          <a:p>
            <a:pPr lvl="1"/>
            <a:r>
              <a:rPr lang="en-US" dirty="0" smtClean="0"/>
              <a:t>How to design </a:t>
            </a:r>
            <a:r>
              <a:rPr lang="en-US" dirty="0"/>
              <a:t>a low-cost hardware</a:t>
            </a:r>
            <a:r>
              <a:rPr lang="en-US" dirty="0" smtClean="0"/>
              <a:t>-managed DRAM cache?</a:t>
            </a:r>
          </a:p>
          <a:p>
            <a:pPr lvl="1"/>
            <a:endParaRPr lang="en-US" dirty="0"/>
          </a:p>
          <a:p>
            <a:r>
              <a:rPr lang="en-US" dirty="0" smtClean="0"/>
              <a:t>Two idea directions:</a:t>
            </a:r>
          </a:p>
          <a:p>
            <a:pPr lvl="1"/>
            <a:r>
              <a:rPr lang="en-US" dirty="0" smtClean="0"/>
              <a:t>Locality-aware data placement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[Yoon+ , ICCD 2012]</a:t>
            </a:r>
          </a:p>
          <a:p>
            <a:pPr lvl="1"/>
            <a:r>
              <a:rPr lang="en-US" dirty="0" smtClean="0"/>
              <a:t>Cheap tag stores and dynamic granularity </a:t>
            </a:r>
            <a:r>
              <a:rPr lang="en-US" sz="1600" b="1" dirty="0" smtClean="0">
                <a:solidFill>
                  <a:srgbClr val="004D26"/>
                </a:solidFill>
              </a:rPr>
              <a:t>[Meza+, IEEE CAL 2012]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48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4478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q"/>
              <a:defRPr sz="22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q"/>
              <a:defRPr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 eaLnBrk="1" hangingPunct="1">
              <a:buFont typeface="Wingdings" pitchFamily="2" charset="2"/>
              <a:buChar char="q"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algn="l" eaLnBrk="1" hangingPunct="1">
              <a:buFont typeface="Wingdings" pitchFamily="2" charset="2"/>
              <a:buChar char="q"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algn="l" eaLnBrk="1" hangingPunct="1">
              <a:buFont typeface="Wingdings" pitchFamily="2" charset="2"/>
              <a:buChar char="q"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algn="l" eaLnBrk="1" hangingPunct="1">
              <a:buFont typeface="Wingdings" pitchFamily="2" charset="2"/>
              <a:buChar char="q"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algn="l" eaLnBrk="1" hangingPunct="1">
              <a:buFont typeface="Wingdings" pitchFamily="2" charset="2"/>
              <a:buChar char="q"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Background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PCM (or Technology X) as DRAM Replacement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Hybrid Memory Systems</a:t>
            </a:r>
          </a:p>
          <a:p>
            <a:pPr lvl="2"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Row-Locality Aware Data Placement</a:t>
            </a:r>
          </a:p>
          <a:p>
            <a:pPr lvl="2"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Efficient DRAM (or Technology X) Caches</a:t>
            </a:r>
          </a:p>
        </p:txBody>
      </p:sp>
      <p:sp>
        <p:nvSpPr>
          <p:cNvPr id="32769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Opportunity: Emerging Memory Technologies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665CE63-50D3-4C0B-8934-9A5F404C1132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eaLnBrk="1" hangingPunct="1"/>
              <a:t>48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05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 dirty="0" smtClean="0"/>
              <a:t>DRAM vs. PCM: An Observation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915400" cy="5193723"/>
          </a:xfrm>
        </p:spPr>
        <p:txBody>
          <a:bodyPr/>
          <a:lstStyle/>
          <a:p>
            <a:r>
              <a:rPr lang="en-US" sz="2200" dirty="0" smtClean="0">
                <a:sym typeface="Wingdings" charset="0"/>
              </a:rPr>
              <a:t>DRAM and PCM both have row buffers</a:t>
            </a:r>
          </a:p>
          <a:p>
            <a:r>
              <a:rPr lang="en-US" sz="2200" dirty="0" smtClean="0"/>
              <a:t>Row </a:t>
            </a:r>
            <a:r>
              <a:rPr lang="en-US" sz="2200" dirty="0"/>
              <a:t>buffer </a:t>
            </a:r>
            <a:r>
              <a:rPr lang="en-US" sz="2200" dirty="0">
                <a:solidFill>
                  <a:srgbClr val="0000FF"/>
                </a:solidFill>
              </a:rPr>
              <a:t>hit</a:t>
            </a:r>
            <a:r>
              <a:rPr lang="en-US" sz="2200" dirty="0">
                <a:solidFill>
                  <a:srgbClr val="008000"/>
                </a:solidFill>
              </a:rPr>
              <a:t> </a:t>
            </a:r>
            <a:r>
              <a:rPr lang="en-US" sz="2200" dirty="0"/>
              <a:t>latency </a:t>
            </a:r>
            <a:r>
              <a:rPr lang="en-US" sz="2200" b="1" dirty="0" smtClean="0">
                <a:solidFill>
                  <a:srgbClr val="0000FF"/>
                </a:solidFill>
              </a:rPr>
              <a:t>similar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/>
              <a:t>in DRAM and </a:t>
            </a:r>
            <a:r>
              <a:rPr lang="en-US" sz="2200" dirty="0" smtClean="0"/>
              <a:t>PCM</a:t>
            </a:r>
          </a:p>
          <a:p>
            <a:r>
              <a:rPr lang="en-US" sz="2200" dirty="0" smtClean="0"/>
              <a:t>Row </a:t>
            </a:r>
            <a:r>
              <a:rPr lang="en-US" sz="2200" dirty="0"/>
              <a:t>buffer </a:t>
            </a:r>
            <a:r>
              <a:rPr lang="en-US" sz="2200" dirty="0">
                <a:solidFill>
                  <a:srgbClr val="FF0000"/>
                </a:solidFill>
              </a:rPr>
              <a:t>miss </a:t>
            </a:r>
            <a:r>
              <a:rPr lang="en-US" sz="2200" dirty="0"/>
              <a:t>latency </a:t>
            </a:r>
            <a:r>
              <a:rPr lang="en-US" sz="2200" b="1" dirty="0">
                <a:solidFill>
                  <a:srgbClr val="FF0000"/>
                </a:solidFill>
              </a:rPr>
              <a:t>small </a:t>
            </a:r>
            <a:r>
              <a:rPr lang="en-US" sz="2200" dirty="0"/>
              <a:t>in </a:t>
            </a:r>
            <a:r>
              <a:rPr lang="en-US" sz="2200" dirty="0" smtClean="0"/>
              <a:t>DRAM, </a:t>
            </a:r>
            <a:r>
              <a:rPr lang="en-US" sz="2200" b="1" dirty="0" smtClean="0">
                <a:solidFill>
                  <a:srgbClr val="FF0000"/>
                </a:solidFill>
              </a:rPr>
              <a:t>large </a:t>
            </a:r>
            <a:r>
              <a:rPr lang="en-US" sz="2200" dirty="0"/>
              <a:t>in PCM</a:t>
            </a:r>
          </a:p>
          <a:p>
            <a:endParaRPr lang="en-US" sz="2200" dirty="0">
              <a:latin typeface="Tahoma" charset="0"/>
              <a:sym typeface="Wingdings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200" dirty="0" smtClean="0"/>
              <a:t>Accessing the row buffer in PCM is fast</a:t>
            </a:r>
          </a:p>
          <a:p>
            <a:r>
              <a:rPr lang="en-US" sz="2200" dirty="0" smtClean="0"/>
              <a:t>What incurs high latency is the PCM array access </a:t>
            </a:r>
            <a:r>
              <a:rPr lang="en-US" sz="2200" dirty="0" smtClean="0">
                <a:sym typeface="Wingdings"/>
              </a:rPr>
              <a:t> avoid this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20290" y="2348880"/>
            <a:ext cx="1512168" cy="15121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720290" y="3343211"/>
            <a:ext cx="792087" cy="5040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DRAMCtrl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12378" y="3341693"/>
            <a:ext cx="735381" cy="5040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03030"/>
                </a:solidFill>
              </a:rPr>
              <a:t>PCM Ctrl</a:t>
            </a:r>
            <a:endParaRPr lang="en-US" dirty="0">
              <a:solidFill>
                <a:srgbClr val="303030"/>
              </a:solidFill>
            </a:endParaRPr>
          </a:p>
        </p:txBody>
      </p:sp>
      <p:cxnSp>
        <p:nvCxnSpPr>
          <p:cNvPr id="16" name="Straight Connector 7"/>
          <p:cNvCxnSpPr>
            <a:endCxn id="17" idx="3"/>
          </p:cNvCxnSpPr>
          <p:nvPr/>
        </p:nvCxnSpPr>
        <p:spPr>
          <a:xfrm rot="5400000">
            <a:off x="3660651" y="4095220"/>
            <a:ext cx="589756" cy="207963"/>
          </a:xfrm>
          <a:prstGeom prst="bentConnector2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86135" y="4097998"/>
            <a:ext cx="2665412" cy="7921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46947" y="4097998"/>
            <a:ext cx="2665413" cy="7921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Connector 13"/>
          <p:cNvCxnSpPr>
            <a:endCxn id="18" idx="1"/>
          </p:cNvCxnSpPr>
          <p:nvPr/>
        </p:nvCxnSpPr>
        <p:spPr>
          <a:xfrm rot="16200000" flipH="1">
            <a:off x="4747293" y="4094425"/>
            <a:ext cx="591344" cy="207963"/>
          </a:xfrm>
          <a:prstGeom prst="bentConnector2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262454" y="4175788"/>
            <a:ext cx="731717" cy="6524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Bank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006598" y="4175788"/>
            <a:ext cx="731717" cy="6524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Bank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262454" y="4175788"/>
            <a:ext cx="731717" cy="133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cxnSp>
        <p:nvCxnSpPr>
          <p:cNvPr id="26" name="Straight Connector 25"/>
          <p:cNvCxnSpPr>
            <a:stCxn id="25" idx="0"/>
          </p:cNvCxnSpPr>
          <p:nvPr/>
        </p:nvCxnSpPr>
        <p:spPr>
          <a:xfrm flipH="1" flipV="1">
            <a:off x="1428236" y="3794389"/>
            <a:ext cx="200077" cy="3813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006598" y="4175788"/>
            <a:ext cx="731717" cy="133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5241249" y="4175788"/>
            <a:ext cx="731717" cy="6524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Bank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985393" y="4175788"/>
            <a:ext cx="731717" cy="6524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Bank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241249" y="4175788"/>
            <a:ext cx="731717" cy="133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6985393" y="4175788"/>
            <a:ext cx="731717" cy="133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32" name="Oval 31"/>
          <p:cNvSpPr/>
          <p:nvPr/>
        </p:nvSpPr>
        <p:spPr>
          <a:xfrm>
            <a:off x="2149747" y="4447512"/>
            <a:ext cx="93133" cy="931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455605" y="4447512"/>
            <a:ext cx="93133" cy="931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766754" y="4447512"/>
            <a:ext cx="93133" cy="931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20614" y="4447512"/>
            <a:ext cx="93133" cy="931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426472" y="4447512"/>
            <a:ext cx="93133" cy="931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737621" y="4447512"/>
            <a:ext cx="93133" cy="931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435247" y="3472586"/>
            <a:ext cx="13284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Row buffer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786446" y="3754534"/>
            <a:ext cx="148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</a:rPr>
              <a:t>DRAM Cache</a:t>
            </a:r>
            <a:endParaRPr lang="en-US" dirty="0">
              <a:solidFill>
                <a:srgbClr val="30303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08104" y="3717032"/>
            <a:ext cx="206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</a:rPr>
              <a:t>PCM Main Memory</a:t>
            </a:r>
            <a:endParaRPr lang="en-US" dirty="0">
              <a:solidFill>
                <a:srgbClr val="30303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7504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N ns row hit</a:t>
            </a:r>
          </a:p>
          <a:p>
            <a:pPr algn="ctr"/>
            <a:r>
              <a:rPr lang="en-US" dirty="0">
                <a:solidFill>
                  <a:srgbClr val="008000"/>
                </a:solidFill>
              </a:rPr>
              <a:t>Fast row miss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11960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N ns row hit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Slow row miss</a:t>
            </a:r>
          </a:p>
        </p:txBody>
      </p:sp>
    </p:spTree>
    <p:extLst>
      <p:ext uri="{BB962C8B-B14F-4D97-AF65-F5344CB8AC3E}">
        <p14:creationId xmlns:p14="http://schemas.microsoft.com/office/powerpoint/2010/main" val="2777512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Major Trends Affecting Main Memory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0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665CE63-50D3-4C0B-8934-9A5F404C1132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80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Row-Locality-Aware Data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Idea: </a:t>
            </a:r>
            <a:r>
              <a:rPr lang="en-US" sz="2200" dirty="0" smtClean="0">
                <a:solidFill>
                  <a:srgbClr val="0000FF"/>
                </a:solidFill>
              </a:rPr>
              <a:t>Cache in </a:t>
            </a:r>
            <a:r>
              <a:rPr lang="en-US" sz="2200" dirty="0">
                <a:solidFill>
                  <a:srgbClr val="0000FF"/>
                </a:solidFill>
              </a:rPr>
              <a:t>DRAM </a:t>
            </a:r>
            <a:r>
              <a:rPr lang="en-US" sz="2200" dirty="0" smtClean="0">
                <a:solidFill>
                  <a:srgbClr val="0000FF"/>
                </a:solidFill>
              </a:rPr>
              <a:t>only those rows that</a:t>
            </a:r>
            <a:endParaRPr lang="en-US" sz="2200" dirty="0">
              <a:solidFill>
                <a:srgbClr val="0000FF"/>
              </a:solidFill>
            </a:endParaRP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Frequently </a:t>
            </a:r>
            <a:r>
              <a:rPr lang="en-US" sz="2000" dirty="0" smtClean="0">
                <a:solidFill>
                  <a:srgbClr val="0000FF"/>
                </a:solidFill>
              </a:rPr>
              <a:t>cause row </a:t>
            </a:r>
            <a:r>
              <a:rPr lang="en-US" sz="2000" dirty="0">
                <a:solidFill>
                  <a:srgbClr val="0000FF"/>
                </a:solidFill>
              </a:rPr>
              <a:t>buffer </a:t>
            </a:r>
            <a:r>
              <a:rPr lang="en-US" sz="2000" dirty="0" smtClean="0">
                <a:solidFill>
                  <a:srgbClr val="0000FF"/>
                </a:solidFill>
              </a:rPr>
              <a:t>conflicts </a:t>
            </a:r>
            <a:r>
              <a:rPr lang="en-US" sz="2000" dirty="0" smtClean="0">
                <a:sym typeface="Wingdings" charset="0"/>
              </a:rPr>
              <a:t> </a:t>
            </a:r>
            <a:r>
              <a:rPr lang="en-US" sz="2000" dirty="0"/>
              <a:t>because </a:t>
            </a:r>
            <a:r>
              <a:rPr lang="en-US" sz="2000" dirty="0" smtClean="0"/>
              <a:t>row-conflict latency </a:t>
            </a:r>
            <a:r>
              <a:rPr lang="en-US" sz="2000" dirty="0"/>
              <a:t>is smaller in DRAM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Are </a:t>
            </a:r>
            <a:r>
              <a:rPr lang="en-US" sz="2000" dirty="0">
                <a:solidFill>
                  <a:srgbClr val="0000FF"/>
                </a:solidFill>
              </a:rPr>
              <a:t>reused many times</a:t>
            </a:r>
            <a:r>
              <a:rPr lang="en-US" sz="2000" dirty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en-US" sz="2000" dirty="0">
                <a:sym typeface="Wingdings" charset="0"/>
              </a:rPr>
              <a:t> </a:t>
            </a:r>
            <a:r>
              <a:rPr lang="en-US" sz="2000" dirty="0" smtClean="0">
                <a:sym typeface="Wingdings" charset="0"/>
              </a:rPr>
              <a:t>to reduce cache pollution and bandwidth waste</a:t>
            </a:r>
            <a:endParaRPr lang="en-US" sz="2000" dirty="0"/>
          </a:p>
          <a:p>
            <a:endParaRPr lang="en-US" sz="1400" dirty="0" smtClean="0"/>
          </a:p>
          <a:p>
            <a:r>
              <a:rPr lang="en-US" sz="2200" dirty="0" smtClean="0"/>
              <a:t>Simplified rule of thumb:</a:t>
            </a:r>
          </a:p>
          <a:p>
            <a:pPr lvl="1"/>
            <a:r>
              <a:rPr lang="en-US" sz="2000" dirty="0" smtClean="0"/>
              <a:t>Streaming accesses: Better to place in PCM </a:t>
            </a:r>
          </a:p>
          <a:p>
            <a:pPr lvl="1"/>
            <a:r>
              <a:rPr lang="en-US" sz="2000" dirty="0" smtClean="0"/>
              <a:t>Other accesses (with some reuse): Better to place in DRAM</a:t>
            </a:r>
          </a:p>
          <a:p>
            <a:pPr lvl="1"/>
            <a:endParaRPr lang="en-US" sz="1400" dirty="0"/>
          </a:p>
          <a:p>
            <a:r>
              <a:rPr lang="en-US" sz="2200" dirty="0" smtClean="0"/>
              <a:t>Bridges half of the performance gap between all-DRAM and all-PCM memory on memory-intensive workloads</a:t>
            </a:r>
          </a:p>
          <a:p>
            <a:endParaRPr lang="en-US" sz="1400" dirty="0"/>
          </a:p>
          <a:p>
            <a:r>
              <a:rPr lang="en-US" sz="2200" dirty="0" smtClean="0"/>
              <a:t>Yoon </a:t>
            </a:r>
            <a:r>
              <a:rPr lang="en-US" sz="2200" dirty="0"/>
              <a:t>et al., </a:t>
            </a:r>
            <a:r>
              <a:rPr lang="en-US" sz="2200" dirty="0" smtClean="0"/>
              <a:t>“</a:t>
            </a:r>
            <a:r>
              <a:rPr lang="en-US" sz="2200" dirty="0" smtClean="0">
                <a:solidFill>
                  <a:srgbClr val="0000FF"/>
                </a:solidFill>
              </a:rPr>
              <a:t>Row </a:t>
            </a:r>
            <a:r>
              <a:rPr lang="en-US" sz="2200" dirty="0">
                <a:solidFill>
                  <a:srgbClr val="0000FF"/>
                </a:solidFill>
              </a:rPr>
              <a:t>Buffer Locality Aware Caching Policies for Hybrid </a:t>
            </a:r>
            <a:r>
              <a:rPr lang="en-US" sz="2200" dirty="0" smtClean="0">
                <a:solidFill>
                  <a:srgbClr val="0000FF"/>
                </a:solidFill>
              </a:rPr>
              <a:t>Memories</a:t>
            </a:r>
            <a:r>
              <a:rPr lang="en-US" sz="2200" dirty="0" smtClean="0"/>
              <a:t>,” ICCD 2012.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69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500" dirty="0"/>
              <a:t>Row-Locality-Aware Data </a:t>
            </a:r>
            <a:r>
              <a:rPr lang="en-US" sz="3500" dirty="0" smtClean="0"/>
              <a:t>Placement: Mechanism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subset of rows in </a:t>
            </a:r>
            <a:r>
              <a:rPr lang="en-US" dirty="0" smtClean="0"/>
              <a:t>PCM, memory controller:</a:t>
            </a:r>
            <a:endParaRPr lang="en-US" dirty="0"/>
          </a:p>
          <a:p>
            <a:pPr lvl="1"/>
            <a:r>
              <a:rPr lang="en-US" dirty="0" smtClean="0"/>
              <a:t>Tracks </a:t>
            </a:r>
            <a:r>
              <a:rPr lang="en-US" b="1" dirty="0" smtClean="0"/>
              <a:t>row conflicts </a:t>
            </a:r>
            <a:r>
              <a:rPr lang="en-US" dirty="0" smtClean="0"/>
              <a:t>as </a:t>
            </a:r>
            <a:r>
              <a:rPr lang="en-US" dirty="0"/>
              <a:t>a predictor of future locality</a:t>
            </a:r>
          </a:p>
          <a:p>
            <a:pPr lvl="1"/>
            <a:r>
              <a:rPr lang="en-US" dirty="0" smtClean="0"/>
              <a:t>Tracks </a:t>
            </a:r>
            <a:r>
              <a:rPr lang="en-US" b="1" dirty="0"/>
              <a:t>accesses</a:t>
            </a:r>
            <a:r>
              <a:rPr lang="en-US" dirty="0"/>
              <a:t> as a predictor of future reuse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Cache a row in DRAM if its row conflict and access counts are greater than certain thresholds</a:t>
            </a:r>
          </a:p>
          <a:p>
            <a:endParaRPr lang="en-US" dirty="0" smtClean="0"/>
          </a:p>
          <a:p>
            <a:r>
              <a:rPr lang="en-US" dirty="0" smtClean="0"/>
              <a:t>Determine thresholds </a:t>
            </a:r>
            <a:r>
              <a:rPr lang="en-US" dirty="0"/>
              <a:t>dynamically to adjust to application/workload characteristics</a:t>
            </a:r>
          </a:p>
          <a:p>
            <a:pPr lvl="1"/>
            <a:r>
              <a:rPr lang="en-US" dirty="0"/>
              <a:t>Simple cost/benefit analysis every fixed interval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9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 model</a:t>
            </a:r>
          </a:p>
          <a:p>
            <a:pPr lvl="1"/>
            <a:r>
              <a:rPr lang="en-US" dirty="0"/>
              <a:t>3-wide issue with 128-entry instruction window</a:t>
            </a:r>
          </a:p>
          <a:p>
            <a:pPr lvl="1"/>
            <a:r>
              <a:rPr lang="en-US" dirty="0"/>
              <a:t>32 KB L1 D-cache per core</a:t>
            </a:r>
          </a:p>
          <a:p>
            <a:pPr lvl="1"/>
            <a:r>
              <a:rPr lang="en-US" dirty="0"/>
              <a:t>512 KB </a:t>
            </a:r>
            <a:r>
              <a:rPr lang="en-US" dirty="0" smtClean="0"/>
              <a:t>L2 </a:t>
            </a:r>
            <a:r>
              <a:rPr lang="en-US" dirty="0"/>
              <a:t>cache per core</a:t>
            </a:r>
          </a:p>
          <a:p>
            <a:endParaRPr lang="en-US" dirty="0" smtClean="0"/>
          </a:p>
          <a:p>
            <a:r>
              <a:rPr lang="en-US" dirty="0" smtClean="0"/>
              <a:t>Memory </a:t>
            </a:r>
            <a:r>
              <a:rPr lang="en-US" dirty="0"/>
              <a:t>model</a:t>
            </a:r>
          </a:p>
          <a:p>
            <a:pPr lvl="1"/>
            <a:r>
              <a:rPr lang="en-US" dirty="0" smtClean="0"/>
              <a:t>1 GB DRAM Cache </a:t>
            </a:r>
            <a:r>
              <a:rPr lang="en-US" dirty="0"/>
              <a:t>/ </a:t>
            </a:r>
            <a:r>
              <a:rPr lang="en-US" dirty="0" smtClean="0"/>
              <a:t>16 GB PCM</a:t>
            </a:r>
            <a:endParaRPr lang="en-US" dirty="0"/>
          </a:p>
          <a:p>
            <a:pPr lvl="1"/>
            <a:r>
              <a:rPr lang="en-US" dirty="0" smtClean="0"/>
              <a:t>Separate memory controllers, </a:t>
            </a:r>
            <a:r>
              <a:rPr lang="en-US" dirty="0"/>
              <a:t>8 banks per device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Row buffer hit: 40 ns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Row buffer miss: 80 ns (DRAM); 128, 368 ns (PCM)</a:t>
            </a:r>
          </a:p>
          <a:p>
            <a:pPr lvl="1"/>
            <a:r>
              <a:rPr lang="en-US" dirty="0" smtClean="0"/>
              <a:t>Cache data </a:t>
            </a:r>
            <a:r>
              <a:rPr lang="en-US" dirty="0"/>
              <a:t>at </a:t>
            </a:r>
            <a:r>
              <a:rPr lang="en-US" dirty="0" smtClean="0"/>
              <a:t>4 </a:t>
            </a:r>
            <a:r>
              <a:rPr lang="en-US" dirty="0"/>
              <a:t>KB row granularity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35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42705" y="1743199"/>
            <a:ext cx="6291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36 server/cloud workloads, 16 cores, 1 GB DRAM</a:t>
            </a:r>
            <a:endParaRPr lang="en-US" sz="2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33077"/>
              </p:ext>
            </p:extLst>
          </p:nvPr>
        </p:nvGraphicFramePr>
        <p:xfrm>
          <a:off x="1187624" y="1057274"/>
          <a:ext cx="6408712" cy="496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7538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42705" y="1743199"/>
            <a:ext cx="6291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36 server/cloud workloads, 16 cores, 1 GB DRAM</a:t>
            </a:r>
            <a:endParaRPr lang="en-US" sz="2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452243"/>
              </p:ext>
            </p:extLst>
          </p:nvPr>
        </p:nvGraphicFramePr>
        <p:xfrm>
          <a:off x="1187624" y="1057274"/>
          <a:ext cx="6408712" cy="496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973117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Benefits come from:  (1) </a:t>
            </a:r>
            <a:r>
              <a:rPr lang="en-US" sz="24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better row buffer locality in PCM </a:t>
            </a:r>
            <a:r>
              <a:rPr lang="en-US" sz="24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(2) reduced bandwidth consumption and reduced pollution</a:t>
            </a:r>
            <a:endParaRPr lang="en-US" sz="2400" b="1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3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Heterogeneous DRAM cache + PCM memory with locality-aware data placement on a 16-core system</a:t>
            </a:r>
          </a:p>
          <a:p>
            <a:endParaRPr lang="en-US" dirty="0"/>
          </a:p>
          <a:p>
            <a:r>
              <a:rPr lang="en-US" dirty="0" smtClean="0"/>
              <a:t>Compared </a:t>
            </a:r>
            <a:r>
              <a:rPr lang="en-US" dirty="0"/>
              <a:t>to </a:t>
            </a:r>
            <a:r>
              <a:rPr lang="en-US" b="1" dirty="0" smtClean="0"/>
              <a:t>all </a:t>
            </a:r>
            <a:r>
              <a:rPr lang="en-US" b="1" dirty="0"/>
              <a:t>PCM </a:t>
            </a:r>
            <a:r>
              <a:rPr lang="en-US" dirty="0"/>
              <a:t>main memory</a:t>
            </a:r>
          </a:p>
          <a:p>
            <a:pPr lvl="1"/>
            <a:r>
              <a:rPr lang="en-US" dirty="0" smtClean="0"/>
              <a:t>31% </a:t>
            </a:r>
            <a:r>
              <a:rPr lang="en-US" dirty="0"/>
              <a:t>performance improvement</a:t>
            </a:r>
          </a:p>
          <a:p>
            <a:pPr lvl="1"/>
            <a:endParaRPr lang="en-US" sz="2400" dirty="0"/>
          </a:p>
          <a:p>
            <a:r>
              <a:rPr lang="en-US" dirty="0"/>
              <a:t>Compared to an </a:t>
            </a:r>
            <a:r>
              <a:rPr lang="en-US" b="1" dirty="0"/>
              <a:t>a</a:t>
            </a:r>
            <a:r>
              <a:rPr lang="en-US" b="1" dirty="0" smtClean="0"/>
              <a:t>ll </a:t>
            </a:r>
            <a:r>
              <a:rPr lang="en-US" b="1" dirty="0"/>
              <a:t>DRAM </a:t>
            </a:r>
            <a:r>
              <a:rPr lang="en-US" dirty="0"/>
              <a:t>main memory</a:t>
            </a:r>
          </a:p>
          <a:p>
            <a:pPr lvl="1"/>
            <a:r>
              <a:rPr lang="en-US" dirty="0"/>
              <a:t>Within </a:t>
            </a:r>
            <a:r>
              <a:rPr lang="en-US" dirty="0" smtClean="0"/>
              <a:t>29% </a:t>
            </a:r>
            <a:r>
              <a:rPr lang="en-US" dirty="0"/>
              <a:t>of </a:t>
            </a:r>
            <a:r>
              <a:rPr lang="en-US" dirty="0" smtClean="0"/>
              <a:t>performance</a:t>
            </a:r>
          </a:p>
          <a:p>
            <a:pPr lvl="1"/>
            <a:endParaRPr lang="en-US" dirty="0"/>
          </a:p>
          <a:p>
            <a:r>
              <a:rPr lang="en-US" dirty="0" smtClean="0"/>
              <a:t>Power, energy, endurance evaluations in paper</a:t>
            </a:r>
          </a:p>
          <a:p>
            <a:pPr lvl="1"/>
            <a:r>
              <a:rPr lang="en-US" dirty="0"/>
              <a:t>Yoon et al.,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0000FF"/>
                </a:solidFill>
              </a:rPr>
              <a:t>Row </a:t>
            </a:r>
            <a:r>
              <a:rPr lang="en-US" dirty="0">
                <a:solidFill>
                  <a:srgbClr val="0000FF"/>
                </a:solidFill>
              </a:rPr>
              <a:t>Buffer Locality Aware Caching Policies for Hybrid </a:t>
            </a:r>
            <a:r>
              <a:rPr lang="en-US" dirty="0" smtClean="0">
                <a:solidFill>
                  <a:srgbClr val="0000FF"/>
                </a:solidFill>
              </a:rPr>
              <a:t>Memories</a:t>
            </a:r>
            <a:r>
              <a:rPr lang="en-US" dirty="0"/>
              <a:t>,” </a:t>
            </a:r>
            <a:r>
              <a:rPr lang="en-US" dirty="0" smtClean="0"/>
              <a:t>ICCD 2012.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77038" y="6318250"/>
            <a:ext cx="2133600" cy="457200"/>
          </a:xfrm>
        </p:spPr>
        <p:txBody>
          <a:bodyPr/>
          <a:lstStyle/>
          <a:p>
            <a:fld id="{27F28456-B93E-5440-A8F9-7EDDF5DA4557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Row-Locality-Aware Data Placement: </a:t>
            </a:r>
            <a:r>
              <a:rPr lang="en-US" sz="3600" dirty="0" smtClean="0"/>
              <a:t>Results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0805664"/>
      </p:ext>
    </p:extLst>
  </p:cSld>
  <p:clrMapOvr>
    <a:masterClrMapping/>
  </p:clrMapOvr>
  <p:transition advTm="194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4478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q"/>
              <a:defRPr sz="22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q"/>
              <a:defRPr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 eaLnBrk="1" hangingPunct="1">
              <a:buFont typeface="Wingdings" pitchFamily="2" charset="2"/>
              <a:buChar char="q"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algn="l" eaLnBrk="1" hangingPunct="1">
              <a:buFont typeface="Wingdings" pitchFamily="2" charset="2"/>
              <a:buChar char="q"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algn="l" eaLnBrk="1" hangingPunct="1">
              <a:buFont typeface="Wingdings" pitchFamily="2" charset="2"/>
              <a:buChar char="q"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algn="l" eaLnBrk="1" hangingPunct="1">
              <a:buFont typeface="Wingdings" pitchFamily="2" charset="2"/>
              <a:buChar char="q"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 algn="l" eaLnBrk="1" hangingPunct="1">
              <a:buFont typeface="Wingdings" pitchFamily="2" charset="2"/>
              <a:buChar char="q"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Background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PCM (or Technology X) as DRAM Replacement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Hybrid Memory Systems</a:t>
            </a:r>
          </a:p>
          <a:p>
            <a:pPr lvl="2" eaLnBrk="1" hangingPunct="1"/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Row-Locality Aware Data Placement</a:t>
            </a:r>
          </a:p>
          <a:p>
            <a:pPr lvl="2"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Efficient DRAM (or Technology X) Caches</a:t>
            </a:r>
          </a:p>
        </p:txBody>
      </p:sp>
      <p:sp>
        <p:nvSpPr>
          <p:cNvPr id="32769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Opportunity: Emerging Memory Technologies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665CE63-50D3-4C0B-8934-9A5F404C1132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eaLnBrk="1" hangingPunct="1"/>
              <a:t>56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674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Large DRAM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large DRAM cache requires a large metadata (tag + block-based information) store</a:t>
            </a:r>
          </a:p>
          <a:p>
            <a:r>
              <a:rPr lang="en-US" dirty="0" smtClean="0"/>
              <a:t>How do we design an efficient DRAM cache?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692526" y="2673241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32263" y="2673241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72000" y="2673241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011737" y="2673241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692526" y="3112978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132263" y="3112978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00" y="3112978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011737" y="3112978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92526" y="3552715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32263" y="3552715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72000" y="3552715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011737" y="3552715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92526" y="3992452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132263" y="3992452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572000" y="3992452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11737" y="3992452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4" name="Straight Connector 7"/>
          <p:cNvCxnSpPr>
            <a:endCxn id="55" idx="3"/>
          </p:cNvCxnSpPr>
          <p:nvPr/>
        </p:nvCxnSpPr>
        <p:spPr>
          <a:xfrm rot="5400000">
            <a:off x="3480993" y="4875499"/>
            <a:ext cx="1094579" cy="207963"/>
          </a:xfrm>
          <a:prstGeom prst="bentConnector2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5" name="Rectangle 54"/>
          <p:cNvSpPr/>
          <p:nvPr/>
        </p:nvSpPr>
        <p:spPr>
          <a:xfrm>
            <a:off x="1258888" y="5130689"/>
            <a:ext cx="2665412" cy="792162"/>
          </a:xfrm>
          <a:prstGeom prst="rect">
            <a:avLst/>
          </a:prstGeom>
          <a:gradFill rotWithShape="1">
            <a:gsLst>
              <a:gs pos="0">
                <a:srgbClr val="4BACC6">
                  <a:tint val="100000"/>
                  <a:shade val="100000"/>
                  <a:satMod val="130000"/>
                </a:srgbClr>
              </a:gs>
              <a:gs pos="100000">
                <a:srgbClr val="4BACC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219700" y="5130689"/>
            <a:ext cx="2665413" cy="79216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7" name="Straight Connector 13"/>
          <p:cNvCxnSpPr>
            <a:endCxn id="56" idx="1"/>
          </p:cNvCxnSpPr>
          <p:nvPr/>
        </p:nvCxnSpPr>
        <p:spPr>
          <a:xfrm rot="16200000" flipH="1">
            <a:off x="4568430" y="4875499"/>
            <a:ext cx="1094579" cy="207962"/>
          </a:xfrm>
          <a:prstGeom prst="bentConnector2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8" name="TextBox 26"/>
          <p:cNvSpPr txBox="1">
            <a:spLocks noChangeArrowheads="1"/>
          </p:cNvSpPr>
          <p:nvPr/>
        </p:nvSpPr>
        <p:spPr bwMode="auto">
          <a:xfrm>
            <a:off x="1919474" y="5051649"/>
            <a:ext cx="13812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DRAM</a:t>
            </a:r>
          </a:p>
        </p:txBody>
      </p:sp>
      <p:sp>
        <p:nvSpPr>
          <p:cNvPr id="59" name="TextBox 26"/>
          <p:cNvSpPr txBox="1">
            <a:spLocks noChangeArrowheads="1"/>
          </p:cNvSpPr>
          <p:nvPr/>
        </p:nvSpPr>
        <p:spPr bwMode="auto">
          <a:xfrm>
            <a:off x="6021186" y="5051649"/>
            <a:ext cx="1064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PCM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092579" y="3194879"/>
            <a:ext cx="965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CPU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14452" y="5543703"/>
            <a:ext cx="209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(small, fast cache)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82600" y="5543703"/>
            <a:ext cx="1741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(high capacity)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692526" y="4432189"/>
            <a:ext cx="879474" cy="504825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Ctlr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572000" y="4432189"/>
            <a:ext cx="879474" cy="503237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Ctlr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060296" y="3825491"/>
            <a:ext cx="1114608" cy="815677"/>
            <a:chOff x="1506883" y="3741716"/>
            <a:chExt cx="1114608" cy="815677"/>
          </a:xfrm>
        </p:grpSpPr>
        <p:cxnSp>
          <p:nvCxnSpPr>
            <p:cNvPr id="66" name="Straight Arrow Connector 65"/>
            <p:cNvCxnSpPr/>
            <p:nvPr/>
          </p:nvCxnSpPr>
          <p:spPr bwMode="auto">
            <a:xfrm>
              <a:off x="2011708" y="4203380"/>
              <a:ext cx="0" cy="354013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7" name="TextBox 11"/>
            <p:cNvSpPr txBox="1">
              <a:spLocks noChangeArrowheads="1"/>
            </p:cNvSpPr>
            <p:nvPr/>
          </p:nvSpPr>
          <p:spPr bwMode="auto">
            <a:xfrm>
              <a:off x="1506883" y="3741716"/>
              <a:ext cx="1114608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ＭＳ Ｐゴシック" charset="0"/>
                </a:rPr>
                <a:t>LOAD X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990707" y="5943813"/>
            <a:ext cx="13347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Access X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9" name="Rounded Rectangular Callout 68"/>
          <p:cNvSpPr/>
          <p:nvPr/>
        </p:nvSpPr>
        <p:spPr>
          <a:xfrm>
            <a:off x="1258888" y="4055952"/>
            <a:ext cx="2297111" cy="879474"/>
          </a:xfrm>
          <a:prstGeom prst="wedgeRoundRectCallout">
            <a:avLst>
              <a:gd name="adj1" fmla="val 61715"/>
              <a:gd name="adj2" fmla="val 28876"/>
              <a:gd name="adj3" fmla="val 16667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Metadata: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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DRAM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144637" y="5312871"/>
            <a:ext cx="799889" cy="461664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721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3116E-6 -4.30623E-6 C 0.06297 0.01552 0.12612 0.03127 0.15596 0.00255 C 0.18581 -0.02618 0.18216 -0.09938 0.17869 -0.17257 " pathEditMode="relative" ptsTypes="aaA">
                                      <p:cBhvr>
                                        <p:cTn id="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 animBg="1"/>
      <p:bldP spid="70" grpId="0" animBg="1"/>
      <p:bldP spid="70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1: Tags in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tags in the same row as data in DRAM</a:t>
            </a:r>
          </a:p>
          <a:p>
            <a:pPr lvl="1"/>
            <a:r>
              <a:rPr lang="en-US" dirty="0" smtClean="0"/>
              <a:t>Store </a:t>
            </a:r>
            <a:r>
              <a:rPr lang="en-US" dirty="0"/>
              <a:t>metadata in same row as their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Data and metadata can be accessed together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Benefit: No on-chip tag storage overhead</a:t>
            </a:r>
          </a:p>
          <a:p>
            <a:r>
              <a:rPr lang="en-US" dirty="0" smtClean="0"/>
              <a:t>Downsides: </a:t>
            </a:r>
          </a:p>
          <a:p>
            <a:pPr lvl="1"/>
            <a:r>
              <a:rPr lang="en-US" dirty="0" smtClean="0"/>
              <a:t>Cache hit determined only after a DRAM access</a:t>
            </a:r>
          </a:p>
          <a:p>
            <a:pPr lvl="1"/>
            <a:r>
              <a:rPr lang="en-US" dirty="0" smtClean="0"/>
              <a:t>Cache hit requires two DRAM accesses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497764" y="3566082"/>
            <a:ext cx="1881972" cy="397787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Cache block 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3820" y="3566082"/>
            <a:ext cx="1881972" cy="397787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Cache block 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615792" y="3566082"/>
            <a:ext cx="1881972" cy="397787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Cache block 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733820" y="3337186"/>
            <a:ext cx="7527888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3874167" y="3068960"/>
            <a:ext cx="154401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DRAM row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379736" y="3566082"/>
            <a:ext cx="627324" cy="397787"/>
          </a:xfrm>
          <a:prstGeom prst="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Tag0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07060" y="3566082"/>
            <a:ext cx="627324" cy="397787"/>
          </a:xfrm>
          <a:prstGeom prst="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Tag1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634384" y="3566082"/>
            <a:ext cx="627324" cy="397787"/>
          </a:xfrm>
          <a:prstGeom prst="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Tag2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972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2: Cache Tags in SRAM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Idea 1: Store </a:t>
            </a:r>
            <a:r>
              <a:rPr lang="en-US" dirty="0"/>
              <a:t>all metadata in DRAM </a:t>
            </a:r>
          </a:p>
          <a:p>
            <a:pPr lvl="1"/>
            <a:r>
              <a:rPr lang="en-US" dirty="0"/>
              <a:t>To reduce metadata storage overhead</a:t>
            </a:r>
          </a:p>
          <a:p>
            <a:endParaRPr lang="en-US" dirty="0" smtClean="0"/>
          </a:p>
          <a:p>
            <a:r>
              <a:rPr lang="en-US" dirty="0" smtClean="0"/>
              <a:t>Idea 2: </a:t>
            </a:r>
            <a:r>
              <a:rPr lang="en-US" dirty="0" smtClean="0">
                <a:solidFill>
                  <a:srgbClr val="0000FF"/>
                </a:solidFill>
              </a:rPr>
              <a:t>Cache </a:t>
            </a:r>
            <a:r>
              <a:rPr lang="en-US" dirty="0">
                <a:solidFill>
                  <a:srgbClr val="0000FF"/>
                </a:solidFill>
              </a:rPr>
              <a:t>in on-chip SRAM frequently-accessed metadata</a:t>
            </a:r>
          </a:p>
          <a:p>
            <a:pPr lvl="1"/>
            <a:r>
              <a:rPr lang="en-US" dirty="0" smtClean="0"/>
              <a:t>Cache </a:t>
            </a:r>
            <a:r>
              <a:rPr lang="en-US" dirty="0"/>
              <a:t>only a small amount to keep SRAM size small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81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23" descr="http://i.ehow.com/images/a04/ac/qb/format-hard-drive-xp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6144">
            <a:off x="5944993" y="1201593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The Main Memory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1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is a critical component of all computing systems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server, mobile, embedded, desktop, sensor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system must scale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(in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size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technology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efficiency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dirty="0" smtClean="0">
                <a:latin typeface="Tahoma" charset="0"/>
                <a:ea typeface="ＭＳ Ｐゴシック" charset="0"/>
                <a:cs typeface="ＭＳ Ｐゴシック" charset="0"/>
              </a:rPr>
              <a:t>cost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, and </a:t>
            </a:r>
            <a:r>
              <a:rPr lang="en-US" i="1" dirty="0" smtClean="0">
                <a:latin typeface="Tahoma" charset="0"/>
                <a:ea typeface="ＭＳ Ｐゴシック" charset="0"/>
                <a:cs typeface="ＭＳ Ｐゴシック" charset="0"/>
              </a:rPr>
              <a:t>management algorithms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to maintain performance growth and technology scaling benefits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330F078-BF11-6B47-89B1-D774F401853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auto">
          <a:xfrm>
            <a:off x="3190875" y="1166668"/>
            <a:ext cx="2557463" cy="2447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1" name="Text Box 13" descr="90%"/>
          <p:cNvSpPr txBox="1">
            <a:spLocks noChangeArrowheads="1"/>
          </p:cNvSpPr>
          <p:nvPr/>
        </p:nvSpPr>
        <p:spPr bwMode="auto">
          <a:xfrm>
            <a:off x="1245861" y="2928793"/>
            <a:ext cx="1309915" cy="6186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Processor</a:t>
            </a:r>
          </a:p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a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nd caches</a:t>
            </a:r>
            <a:endParaRPr lang="en-US" kern="0" dirty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6" name="Text Box 20" descr="90%"/>
          <p:cNvSpPr txBox="1">
            <a:spLocks noChangeArrowheads="1"/>
          </p:cNvSpPr>
          <p:nvPr/>
        </p:nvSpPr>
        <p:spPr bwMode="auto">
          <a:xfrm>
            <a:off x="3616246" y="2996808"/>
            <a:ext cx="1527335" cy="341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Main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Memory</a:t>
            </a:r>
            <a:endParaRPr lang="en-US" kern="0" dirty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V="1">
            <a:off x="2506663" y="2282060"/>
            <a:ext cx="697185" cy="62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9472" name="Text Box 24" descr="90%"/>
          <p:cNvSpPr txBox="1">
            <a:spLocks noChangeArrowheads="1"/>
          </p:cNvSpPr>
          <p:nvPr/>
        </p:nvSpPr>
        <p:spPr bwMode="auto">
          <a:xfrm>
            <a:off x="6049936" y="3020548"/>
            <a:ext cx="219447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Storage (SSD/HDD)</a:t>
            </a:r>
          </a:p>
        </p:txBody>
      </p:sp>
      <p:pic>
        <p:nvPicPr>
          <p:cNvPr id="19" name="Content Placeholder 6" descr="barcelona-die-photo-col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08" y="1633988"/>
            <a:ext cx="1312168" cy="127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5724128" y="2282060"/>
            <a:ext cx="697185" cy="62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pic>
        <p:nvPicPr>
          <p:cNvPr id="23" name="Picture 22" descr="di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324124" y="1633988"/>
            <a:ext cx="2304256" cy="549297"/>
          </a:xfrm>
          <a:prstGeom prst="rect">
            <a:avLst/>
          </a:prstGeom>
        </p:spPr>
      </p:pic>
      <p:pic>
        <p:nvPicPr>
          <p:cNvPr id="24" name="Picture 23" descr="di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299596" y="2308826"/>
            <a:ext cx="2304256" cy="5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20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915400" cy="1066800"/>
          </a:xfrm>
        </p:spPr>
        <p:txBody>
          <a:bodyPr/>
          <a:lstStyle/>
          <a:p>
            <a:r>
              <a:rPr lang="en-US" dirty="0" smtClean="0"/>
              <a:t>Idea 3: Dynamic Data Transfer Granularity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Some applications benefit from caching more data</a:t>
            </a:r>
          </a:p>
          <a:p>
            <a:pPr lvl="1">
              <a:defRPr/>
            </a:pPr>
            <a:r>
              <a:rPr lang="en-US" dirty="0"/>
              <a:t>They have good spatial locality</a:t>
            </a:r>
          </a:p>
          <a:p>
            <a:pPr>
              <a:defRPr/>
            </a:pPr>
            <a:r>
              <a:rPr lang="en-US" dirty="0"/>
              <a:t>Others do not</a:t>
            </a:r>
          </a:p>
          <a:p>
            <a:pPr lvl="1">
              <a:defRPr/>
            </a:pPr>
            <a:r>
              <a:rPr lang="en-US" dirty="0"/>
              <a:t>Large granularity wastes bandwidth and reduces cache utilization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dirty="0"/>
              <a:t>Idea </a:t>
            </a:r>
            <a:r>
              <a:rPr lang="en-US" dirty="0" smtClean="0"/>
              <a:t>3: </a:t>
            </a:r>
            <a:r>
              <a:rPr lang="en-US" dirty="0" smtClean="0">
                <a:solidFill>
                  <a:srgbClr val="0000FF"/>
                </a:solidFill>
              </a:rPr>
              <a:t>Simple </a:t>
            </a:r>
            <a:r>
              <a:rPr lang="en-US" dirty="0">
                <a:solidFill>
                  <a:srgbClr val="0000FF"/>
                </a:solidFill>
              </a:rPr>
              <a:t>dynamic caching granularity policy</a:t>
            </a:r>
          </a:p>
          <a:p>
            <a:pPr lvl="1"/>
            <a:r>
              <a:rPr lang="en-US" dirty="0" smtClean="0"/>
              <a:t>Cost-benefit analysis to determine best DRAM cache block size</a:t>
            </a:r>
          </a:p>
          <a:p>
            <a:pPr lvl="1">
              <a:defRPr/>
            </a:pPr>
            <a:r>
              <a:rPr lang="en-US" dirty="0"/>
              <a:t>Group main memory into sets of rows</a:t>
            </a:r>
          </a:p>
          <a:p>
            <a:pPr lvl="1">
              <a:defRPr/>
            </a:pPr>
            <a:r>
              <a:rPr lang="en-US" dirty="0"/>
              <a:t>Some row sets follow a fixed caching granularity</a:t>
            </a:r>
          </a:p>
          <a:p>
            <a:pPr lvl="1">
              <a:defRPr/>
            </a:pPr>
            <a:r>
              <a:rPr lang="en-US" dirty="0"/>
              <a:t>The rest of main memory follows the best granularity</a:t>
            </a:r>
          </a:p>
          <a:p>
            <a:pPr lvl="2">
              <a:defRPr/>
            </a:pPr>
            <a:r>
              <a:rPr lang="en-US" dirty="0"/>
              <a:t>Cost–benefit analysis:  access latency versus number of </a:t>
            </a:r>
            <a:r>
              <a:rPr lang="en-US" dirty="0" err="1"/>
              <a:t>cachings</a:t>
            </a:r>
            <a:endParaRPr lang="en-US" dirty="0"/>
          </a:p>
          <a:p>
            <a:pPr lvl="2">
              <a:defRPr/>
            </a:pPr>
            <a:r>
              <a:rPr lang="en-US" dirty="0"/>
              <a:t>Performed every </a:t>
            </a:r>
            <a:r>
              <a:rPr lang="en-US" dirty="0" smtClean="0"/>
              <a:t>quantum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6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TIMBER Tag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Tag-In-Memory </a:t>
            </a:r>
            <a:r>
              <a:rPr lang="en-US" dirty="0" err="1"/>
              <a:t>BuffER</a:t>
            </a:r>
            <a:r>
              <a:rPr lang="en-US" dirty="0"/>
              <a:t> (TIMBER)</a:t>
            </a:r>
          </a:p>
          <a:p>
            <a:pPr lvl="1"/>
            <a:r>
              <a:rPr lang="en-US" dirty="0"/>
              <a:t>Stores recently-used tags in a small amount of </a:t>
            </a:r>
            <a:r>
              <a:rPr lang="en-US" dirty="0" smtClean="0"/>
              <a:t>SRAM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44487" lvl="1" indent="0">
              <a:buNone/>
            </a:pPr>
            <a:endParaRPr lang="en-US" dirty="0"/>
          </a:p>
          <a:p>
            <a:r>
              <a:rPr lang="en-US" dirty="0" smtClean="0"/>
              <a:t>Benefits: If tag is cached:</a:t>
            </a:r>
          </a:p>
          <a:p>
            <a:pPr lvl="1"/>
            <a:r>
              <a:rPr lang="en-US" dirty="0" smtClean="0"/>
              <a:t>no need to access DRAM twice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ache hit determined quickly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92848" y="3808837"/>
            <a:ext cx="627324" cy="397787"/>
          </a:xfrm>
          <a:prstGeom prst="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Tag0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20172" y="3808837"/>
            <a:ext cx="627324" cy="397787"/>
          </a:xfrm>
          <a:prstGeom prst="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Tag1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47496" y="3808837"/>
            <a:ext cx="627324" cy="397787"/>
          </a:xfrm>
          <a:prstGeom prst="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Tag2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68310" y="3808837"/>
            <a:ext cx="993338" cy="397787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Row0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2848" y="4215516"/>
            <a:ext cx="627324" cy="397787"/>
          </a:xfrm>
          <a:prstGeom prst="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Tag0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20172" y="4215516"/>
            <a:ext cx="627324" cy="397787"/>
          </a:xfrm>
          <a:prstGeom prst="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Tag1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47496" y="4215516"/>
            <a:ext cx="627324" cy="397787"/>
          </a:xfrm>
          <a:prstGeom prst="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Tag2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68310" y="4215516"/>
            <a:ext cx="993338" cy="397787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Row27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512469" y="4755568"/>
            <a:ext cx="137695" cy="137695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512469" y="4935944"/>
            <a:ext cx="137695" cy="137695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512469" y="5108744"/>
            <a:ext cx="137695" cy="137695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07802" y="3408505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Row Tag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499689" y="4151639"/>
            <a:ext cx="1468621" cy="461664"/>
            <a:chOff x="1147882" y="4975855"/>
            <a:chExt cx="1468621" cy="461664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 rot="5400000" flipV="1">
              <a:off x="2439497" y="5056784"/>
              <a:ext cx="0" cy="354013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6" name="TextBox 11"/>
            <p:cNvSpPr txBox="1">
              <a:spLocks noChangeArrowheads="1"/>
            </p:cNvSpPr>
            <p:nvPr/>
          </p:nvSpPr>
          <p:spPr bwMode="auto">
            <a:xfrm>
              <a:off x="1147882" y="4975855"/>
              <a:ext cx="1114608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ＭＳ Ｐゴシック" charset="0"/>
                </a:rPr>
                <a:t>LOAD X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4620172" y="4217708"/>
            <a:ext cx="627324" cy="39938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97764" y="2629978"/>
            <a:ext cx="1881972" cy="397787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Cache block 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3820" y="2629978"/>
            <a:ext cx="1881972" cy="397787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Cache block 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615792" y="2629978"/>
            <a:ext cx="1881972" cy="397787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Cache block 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733820" y="2401082"/>
            <a:ext cx="7527888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3799995" y="2132856"/>
            <a:ext cx="154401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DRAM row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379736" y="2629978"/>
            <a:ext cx="627324" cy="397787"/>
          </a:xfrm>
          <a:prstGeom prst="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Tag0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07060" y="2629978"/>
            <a:ext cx="627324" cy="397787"/>
          </a:xfrm>
          <a:prstGeom prst="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Tag1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634384" y="2629978"/>
            <a:ext cx="627324" cy="397787"/>
          </a:xfrm>
          <a:prstGeom prst="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Tag2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3961648" y="3027765"/>
            <a:ext cx="2418088" cy="775671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7" name="Straight Connector 56"/>
          <p:cNvCxnSpPr/>
          <p:nvPr/>
        </p:nvCxnSpPr>
        <p:spPr>
          <a:xfrm flipV="1">
            <a:off x="5874820" y="3052895"/>
            <a:ext cx="2418088" cy="775671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175321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TIMBER Tag Management Example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1: TIMBER hit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258888" y="4927009"/>
            <a:ext cx="2665412" cy="792162"/>
          </a:xfrm>
          <a:prstGeom prst="rect">
            <a:avLst/>
          </a:prstGeom>
          <a:gradFill rotWithShape="1">
            <a:gsLst>
              <a:gs pos="0">
                <a:srgbClr val="4BACC6">
                  <a:tint val="100000"/>
                  <a:shade val="100000"/>
                  <a:satMod val="130000"/>
                </a:srgbClr>
              </a:gs>
              <a:gs pos="100000">
                <a:srgbClr val="4BACC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219700" y="4927009"/>
            <a:ext cx="2665413" cy="79216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335207" y="4988087"/>
            <a:ext cx="731717" cy="652463"/>
          </a:xfrm>
          <a:prstGeom prst="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Bank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079351" y="4988087"/>
            <a:ext cx="731717" cy="652463"/>
          </a:xfrm>
          <a:prstGeom prst="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Bank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335207" y="5531723"/>
            <a:ext cx="731717" cy="13335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079351" y="5531565"/>
            <a:ext cx="731717" cy="13335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2222500" y="5259811"/>
            <a:ext cx="93133" cy="93133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528358" y="5259811"/>
            <a:ext cx="93133" cy="93133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2839507" y="5259811"/>
            <a:ext cx="93133" cy="93133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314002" y="4988087"/>
            <a:ext cx="731717" cy="652463"/>
          </a:xfrm>
          <a:prstGeom prst="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Bank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058146" y="4988087"/>
            <a:ext cx="731717" cy="652463"/>
          </a:xfrm>
          <a:prstGeom prst="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Bank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314002" y="5531565"/>
            <a:ext cx="731717" cy="13335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058146" y="5529118"/>
            <a:ext cx="731717" cy="13335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6193367" y="5259811"/>
            <a:ext cx="93133" cy="93133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6499225" y="5259811"/>
            <a:ext cx="93133" cy="93133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810374" y="5259811"/>
            <a:ext cx="93133" cy="93133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692526" y="2477978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132263" y="2477978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572000" y="2477978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011737" y="2477978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692526" y="2917715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132263" y="2917715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572000" y="2917715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011737" y="2917715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692526" y="3357452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132263" y="3357452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572000" y="3357452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011737" y="3357452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692526" y="3797189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132263" y="3797189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572000" y="3797189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011737" y="3797189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5" name="Straight Connector 7"/>
          <p:cNvCxnSpPr/>
          <p:nvPr/>
        </p:nvCxnSpPr>
        <p:spPr>
          <a:xfrm rot="5400000">
            <a:off x="3480993" y="4680236"/>
            <a:ext cx="1094579" cy="207963"/>
          </a:xfrm>
          <a:prstGeom prst="bentConnector2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6" name="Straight Connector 13"/>
          <p:cNvCxnSpPr/>
          <p:nvPr/>
        </p:nvCxnSpPr>
        <p:spPr>
          <a:xfrm rot="16200000" flipH="1">
            <a:off x="4568430" y="4680236"/>
            <a:ext cx="1094579" cy="207962"/>
          </a:xfrm>
          <a:prstGeom prst="bentConnector2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7" name="Rectangle 96"/>
          <p:cNvSpPr/>
          <p:nvPr/>
        </p:nvSpPr>
        <p:spPr>
          <a:xfrm>
            <a:off x="4092579" y="2999616"/>
            <a:ext cx="965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CPU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692526" y="4236926"/>
            <a:ext cx="879474" cy="504825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Ctlr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572000" y="4236926"/>
            <a:ext cx="879474" cy="503237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Ctlr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4060296" y="3630228"/>
            <a:ext cx="1114608" cy="815677"/>
            <a:chOff x="1506883" y="3741716"/>
            <a:chExt cx="1114608" cy="815677"/>
          </a:xfrm>
        </p:grpSpPr>
        <p:cxnSp>
          <p:nvCxnSpPr>
            <p:cNvPr id="101" name="Straight Arrow Connector 100"/>
            <p:cNvCxnSpPr/>
            <p:nvPr/>
          </p:nvCxnSpPr>
          <p:spPr bwMode="auto">
            <a:xfrm>
              <a:off x="2011708" y="4203380"/>
              <a:ext cx="0" cy="354013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2" name="TextBox 11"/>
            <p:cNvSpPr txBox="1">
              <a:spLocks noChangeArrowheads="1"/>
            </p:cNvSpPr>
            <p:nvPr/>
          </p:nvSpPr>
          <p:spPr bwMode="auto">
            <a:xfrm>
              <a:off x="1506883" y="3741716"/>
              <a:ext cx="1114608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ＭＳ Ｐゴシック" charset="0"/>
                </a:rPr>
                <a:t>LOAD X</a:t>
              </a:r>
            </a:p>
          </p:txBody>
        </p:sp>
      </p:grpSp>
      <p:sp>
        <p:nvSpPr>
          <p:cNvPr id="103" name="Rounded Rectangular Callout 102"/>
          <p:cNvSpPr/>
          <p:nvPr/>
        </p:nvSpPr>
        <p:spPr>
          <a:xfrm>
            <a:off x="339724" y="2530867"/>
            <a:ext cx="3209147" cy="2285270"/>
          </a:xfrm>
          <a:prstGeom prst="wedgeRoundRectCallout">
            <a:avLst>
              <a:gd name="adj1" fmla="val 57378"/>
              <a:gd name="adj2" fmla="val 38771"/>
              <a:gd name="adj3" fmla="val 16667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TIMBER:  X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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DRAM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344748" y="5043037"/>
            <a:ext cx="799889" cy="461664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965961" y="5761876"/>
            <a:ext cx="13347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Access X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504964" y="2687900"/>
            <a:ext cx="2906510" cy="1437602"/>
            <a:chOff x="5780290" y="1834342"/>
            <a:chExt cx="2906510" cy="1437602"/>
          </a:xfrm>
        </p:grpSpPr>
        <p:sp>
          <p:nvSpPr>
            <p:cNvPr id="107" name="Rectangle 106"/>
            <p:cNvSpPr/>
            <p:nvPr/>
          </p:nvSpPr>
          <p:spPr>
            <a:xfrm>
              <a:off x="6804828" y="1834342"/>
              <a:ext cx="627324" cy="397787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Tag0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432152" y="1834342"/>
              <a:ext cx="627324" cy="397787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Tag1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059476" y="1834342"/>
              <a:ext cx="627324" cy="397787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Tag2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780290" y="1834342"/>
              <a:ext cx="993338" cy="397787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Row0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804828" y="2241021"/>
              <a:ext cx="627324" cy="397787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Tag0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432152" y="2241021"/>
              <a:ext cx="627324" cy="397787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Tag1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8059476" y="2241021"/>
              <a:ext cx="627324" cy="397787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Tag2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780290" y="2241021"/>
              <a:ext cx="993338" cy="397787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Row27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7324449" y="2781073"/>
              <a:ext cx="137695" cy="13769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7324449" y="2961449"/>
              <a:ext cx="137695" cy="13769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7324449" y="3134249"/>
              <a:ext cx="137695" cy="13769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8" name="Rectangle 117"/>
          <p:cNvSpPr/>
          <p:nvPr/>
        </p:nvSpPr>
        <p:spPr>
          <a:xfrm>
            <a:off x="2149166" y="3086246"/>
            <a:ext cx="627324" cy="39938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173964" y="2348332"/>
            <a:ext cx="3535958" cy="26308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981362" y="1838494"/>
            <a:ext cx="19571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Our proposal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27838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9598E-6 0.00718 C 0.09056 0.01922 0.18147 0.03127 0.22449 0.00926 C 0.26752 -0.01274 0.26214 -0.06857 0.25711 -0.1244 " pathEditMode="relative" rAng="0" ptsTypes="aaA">
                                      <p:cBhvr>
                                        <p:cTn id="3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6" y="-53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4" grpId="1" animBg="1"/>
      <p:bldP spid="105" grpId="0"/>
      <p:bldP spid="118" grpId="0" animBg="1"/>
      <p:bldP spid="119" grpId="0" animBg="1"/>
      <p:bldP spid="12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TIMBER Tag Management Example (</a:t>
            </a:r>
            <a:r>
              <a:rPr lang="en-US" dirty="0" smtClean="0"/>
              <a:t>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2: TIMBER miss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63</a:t>
            </a:fld>
            <a:endParaRPr lang="en-US"/>
          </a:p>
        </p:txBody>
      </p:sp>
      <p:cxnSp>
        <p:nvCxnSpPr>
          <p:cNvPr id="67" name="Straight Connector 7"/>
          <p:cNvCxnSpPr/>
          <p:nvPr/>
        </p:nvCxnSpPr>
        <p:spPr>
          <a:xfrm rot="5400000">
            <a:off x="3480993" y="4407089"/>
            <a:ext cx="1094579" cy="207963"/>
          </a:xfrm>
          <a:prstGeom prst="bentConnector2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8" name="Straight Connector 13"/>
          <p:cNvCxnSpPr/>
          <p:nvPr/>
        </p:nvCxnSpPr>
        <p:spPr>
          <a:xfrm rot="16200000" flipH="1">
            <a:off x="4568430" y="4407089"/>
            <a:ext cx="1094579" cy="207962"/>
          </a:xfrm>
          <a:prstGeom prst="bentConnector2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9" name="Rectangle 68"/>
          <p:cNvSpPr/>
          <p:nvPr/>
        </p:nvSpPr>
        <p:spPr>
          <a:xfrm>
            <a:off x="3692526" y="2204831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132263" y="2204831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572000" y="2204831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011737" y="2204831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692526" y="2644568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132263" y="2644568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572000" y="2644568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11737" y="2644568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692526" y="3084305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132263" y="3084305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572000" y="3084305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011737" y="3084305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692526" y="3524042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132263" y="3524042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572000" y="3524042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011737" y="3524042"/>
            <a:ext cx="439737" cy="439737"/>
          </a:xfrm>
          <a:prstGeom prst="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092579" y="2726469"/>
            <a:ext cx="965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CPU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692526" y="3963779"/>
            <a:ext cx="879474" cy="504825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Ctlr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572000" y="3963779"/>
            <a:ext cx="879474" cy="503237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Ctlr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063602" y="3357081"/>
            <a:ext cx="1107996" cy="815677"/>
            <a:chOff x="1510189" y="3741716"/>
            <a:chExt cx="1107996" cy="815677"/>
          </a:xfrm>
        </p:grpSpPr>
        <p:cxnSp>
          <p:nvCxnSpPr>
            <p:cNvPr id="89" name="Straight Arrow Connector 88"/>
            <p:cNvCxnSpPr/>
            <p:nvPr/>
          </p:nvCxnSpPr>
          <p:spPr bwMode="auto">
            <a:xfrm>
              <a:off x="2011708" y="4203380"/>
              <a:ext cx="0" cy="354013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0" name="TextBox 11"/>
            <p:cNvSpPr txBox="1">
              <a:spLocks noChangeArrowheads="1"/>
            </p:cNvSpPr>
            <p:nvPr/>
          </p:nvSpPr>
          <p:spPr bwMode="auto">
            <a:xfrm>
              <a:off x="1510189" y="3741716"/>
              <a:ext cx="11079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ＭＳ Ｐゴシック" charset="0"/>
                </a:rPr>
                <a:t>LOAD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ＭＳ Ｐゴシック" charset="0"/>
                </a:rPr>
                <a:t>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1" name="Rounded Rectangular Callout 90"/>
          <p:cNvSpPr/>
          <p:nvPr/>
        </p:nvSpPr>
        <p:spPr>
          <a:xfrm>
            <a:off x="339724" y="2263632"/>
            <a:ext cx="3209147" cy="2285270"/>
          </a:xfrm>
          <a:prstGeom prst="wedgeRoundRectCallout">
            <a:avLst>
              <a:gd name="adj1" fmla="val 57378"/>
              <a:gd name="adj2" fmla="val 38771"/>
              <a:gd name="adj3" fmla="val 16667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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DRAM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258888" y="4653862"/>
            <a:ext cx="2665412" cy="792162"/>
          </a:xfrm>
          <a:prstGeom prst="rect">
            <a:avLst/>
          </a:prstGeom>
          <a:gradFill rotWithShape="1">
            <a:gsLst>
              <a:gs pos="0">
                <a:srgbClr val="4BACC6">
                  <a:tint val="100000"/>
                  <a:shade val="100000"/>
                  <a:satMod val="130000"/>
                </a:srgbClr>
              </a:gs>
              <a:gs pos="100000">
                <a:srgbClr val="4BACC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219700" y="4653862"/>
            <a:ext cx="2665413" cy="79216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335207" y="4714940"/>
            <a:ext cx="731717" cy="652463"/>
          </a:xfrm>
          <a:prstGeom prst="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Bank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079351" y="4714940"/>
            <a:ext cx="731717" cy="652463"/>
          </a:xfrm>
          <a:prstGeom prst="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Bank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335207" y="5258576"/>
            <a:ext cx="731717" cy="13335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079351" y="5258418"/>
            <a:ext cx="731717" cy="13335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2222500" y="4986664"/>
            <a:ext cx="93133" cy="93133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2528358" y="4986664"/>
            <a:ext cx="93133" cy="93133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2839507" y="4986664"/>
            <a:ext cx="93133" cy="93133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314002" y="4714940"/>
            <a:ext cx="731717" cy="652463"/>
          </a:xfrm>
          <a:prstGeom prst="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Bank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058146" y="4714940"/>
            <a:ext cx="731717" cy="652463"/>
          </a:xfrm>
          <a:prstGeom prst="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Bank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314002" y="5258418"/>
            <a:ext cx="731717" cy="13335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058146" y="5255971"/>
            <a:ext cx="731717" cy="13335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193367" y="4986664"/>
            <a:ext cx="93133" cy="93133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499225" y="4986664"/>
            <a:ext cx="93133" cy="93133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6810374" y="4986664"/>
            <a:ext cx="93133" cy="93133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Rounded Rectangular Callout 107"/>
          <p:cNvSpPr/>
          <p:nvPr/>
        </p:nvSpPr>
        <p:spPr>
          <a:xfrm>
            <a:off x="339724" y="2257720"/>
            <a:ext cx="3209147" cy="2285270"/>
          </a:xfrm>
          <a:prstGeom prst="wedgeRoundRectCallout">
            <a:avLst>
              <a:gd name="adj1" fmla="val 57378"/>
              <a:gd name="adj2" fmla="val 38771"/>
              <a:gd name="adj3" fmla="val 16667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Metadata(Y)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297142" y="4940212"/>
            <a:ext cx="799889" cy="461664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563345" y="5488729"/>
            <a:ext cx="21399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1. Access M(Y)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504964" y="2414753"/>
            <a:ext cx="2906510" cy="1437602"/>
            <a:chOff x="5780290" y="1834342"/>
            <a:chExt cx="2906510" cy="1437602"/>
          </a:xfrm>
        </p:grpSpPr>
        <p:sp>
          <p:nvSpPr>
            <p:cNvPr id="112" name="Rectangle 111"/>
            <p:cNvSpPr/>
            <p:nvPr/>
          </p:nvSpPr>
          <p:spPr>
            <a:xfrm>
              <a:off x="6804828" y="1834342"/>
              <a:ext cx="627324" cy="397787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Tag0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432152" y="1834342"/>
              <a:ext cx="627324" cy="397787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Tag1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8059476" y="1834342"/>
              <a:ext cx="627324" cy="397787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Tag2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780290" y="1834342"/>
              <a:ext cx="993338" cy="397787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Row0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804828" y="2241021"/>
              <a:ext cx="627324" cy="397787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Tag0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432152" y="2241021"/>
              <a:ext cx="627324" cy="397787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Tag1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8059476" y="2241021"/>
              <a:ext cx="627324" cy="397787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Tag2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780290" y="2241021"/>
              <a:ext cx="993338" cy="397787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Row27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7324449" y="2781073"/>
              <a:ext cx="137695" cy="13769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7324449" y="2961449"/>
              <a:ext cx="137695" cy="13769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7324449" y="3134249"/>
              <a:ext cx="137695" cy="13769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3" name="Explosion 2 122"/>
          <p:cNvSpPr/>
          <p:nvPr/>
        </p:nvSpPr>
        <p:spPr>
          <a:xfrm>
            <a:off x="415176" y="3276830"/>
            <a:ext cx="1681855" cy="673579"/>
          </a:xfrm>
          <a:prstGeom prst="irregularSeal2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297142" y="4952450"/>
            <a:ext cx="799889" cy="461664"/>
          </a:xfrm>
          <a:prstGeom prst="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M(Y)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950995" y="1700808"/>
            <a:ext cx="20579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 Cache M(Y)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500800" y="2834672"/>
            <a:ext cx="993338" cy="397787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Row143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504964" y="2813099"/>
            <a:ext cx="2906510" cy="39938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171774" y="5894197"/>
            <a:ext cx="28994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3. Access Y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(row hit)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9402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508E-6 4.53324E-6 C 0.09421 0.01552 0.18893 0.03127 0.23369 0.00254 C 0.27845 -0.02618 0.2729 -0.09938 0.2677 -0.17258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4" y="-7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508E-6 -1.59833E-6 C 0.09421 0.01552 0.18893 0.03127 0.23369 0.00255 C 0.27845 -0.02617 0.2729 -0.09937 0.2677 -0.17257 " pathEditMode="relative" rAng="0" ptsTypes="aaA">
                                      <p:cBhvr>
                                        <p:cTn id="7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4" y="-7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08" grpId="0" animBg="1"/>
      <p:bldP spid="108" grpId="1" animBg="1"/>
      <p:bldP spid="109" grpId="0" animBg="1"/>
      <p:bldP spid="109" grpId="1" animBg="1"/>
      <p:bldP spid="110" grpId="0"/>
      <p:bldP spid="123" grpId="0" animBg="1"/>
      <p:bldP spid="123" grpId="1" animBg="1"/>
      <p:bldP spid="124" grpId="0" animBg="1"/>
      <p:bldP spid="124" grpId="1" animBg="1"/>
      <p:bldP spid="124" grpId="2" animBg="1"/>
      <p:bldP spid="125" grpId="0"/>
      <p:bldP spid="126" grpId="0" animBg="1"/>
      <p:bldP spid="127" grpId="0" animBg="1"/>
      <p:bldP spid="12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System:  8 out-of-order cores at 4 GHz</a:t>
            </a:r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/>
              <a:t>Memory</a:t>
            </a:r>
            <a:r>
              <a:rPr lang="en-US" dirty="0"/>
              <a:t>: 512 MB direct-mapped DRAM, 8 GB PCM</a:t>
            </a:r>
          </a:p>
          <a:p>
            <a:pPr lvl="1">
              <a:defRPr/>
            </a:pPr>
            <a:r>
              <a:rPr lang="en-US" sz="2000" dirty="0"/>
              <a:t>128B caching granularity</a:t>
            </a:r>
          </a:p>
          <a:p>
            <a:pPr lvl="1">
              <a:defRPr/>
            </a:pPr>
            <a:r>
              <a:rPr lang="en-US" sz="2000" dirty="0"/>
              <a:t>DRAM row hit (miss): 200 cycles (400 cycles)</a:t>
            </a:r>
          </a:p>
          <a:p>
            <a:pPr lvl="1">
              <a:defRPr/>
            </a:pPr>
            <a:r>
              <a:rPr lang="en-US" sz="2000" dirty="0"/>
              <a:t>PCM row hit (clean / dirty miss): 200 cycles (640 / 1840 cycles)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dirty="0" smtClean="0"/>
              <a:t>Evaluated </a:t>
            </a:r>
            <a:r>
              <a:rPr lang="en-US" dirty="0"/>
              <a:t>metadata storage techniques</a:t>
            </a:r>
          </a:p>
          <a:p>
            <a:pPr lvl="1">
              <a:defRPr/>
            </a:pPr>
            <a:r>
              <a:rPr lang="en-US" sz="2000" dirty="0"/>
              <a:t>All SRAM system (8MB of SRAM)</a:t>
            </a:r>
          </a:p>
          <a:p>
            <a:pPr lvl="1">
              <a:defRPr/>
            </a:pPr>
            <a:r>
              <a:rPr lang="en-US" sz="2000" dirty="0"/>
              <a:t>Region metadata storage</a:t>
            </a:r>
          </a:p>
          <a:p>
            <a:pPr lvl="1">
              <a:defRPr/>
            </a:pPr>
            <a:r>
              <a:rPr lang="en-US" sz="2000" dirty="0"/>
              <a:t>TIM metadata storage (same row as data)</a:t>
            </a:r>
          </a:p>
          <a:p>
            <a:pPr lvl="1">
              <a:defRPr/>
            </a:pPr>
            <a:r>
              <a:rPr lang="en-US" sz="2000" dirty="0"/>
              <a:t>TIMBER, 64-entry direct-mapped (8KB of SRAM)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3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65</a:t>
            </a:fld>
            <a:endParaRPr lang="en-US">
              <a:latin typeface="Calibri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39725" y="420624"/>
            <a:ext cx="8375650" cy="5663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kern="1200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5000" cap="none" dirty="0" smtClean="0">
                <a:latin typeface="Calibri"/>
              </a:rPr>
              <a:t>Metadata Storage Performance</a:t>
            </a:r>
            <a:endParaRPr lang="en-US" sz="5000" cap="none" dirty="0">
              <a:latin typeface="Calibri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277088"/>
              </p:ext>
            </p:extLst>
          </p:nvPr>
        </p:nvGraphicFramePr>
        <p:xfrm>
          <a:off x="339725" y="1342979"/>
          <a:ext cx="8375650" cy="5025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17987" y="6210010"/>
            <a:ext cx="84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(Ideal)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075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49"/>
    </mc:Choice>
    <mc:Fallback xmlns="">
      <p:transition xmlns:p14="http://schemas.microsoft.com/office/powerpoint/2010/main" spd="slow" advTm="23449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267896"/>
              </p:ext>
            </p:extLst>
          </p:nvPr>
        </p:nvGraphicFramePr>
        <p:xfrm>
          <a:off x="339725" y="1342979"/>
          <a:ext cx="8375650" cy="5025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66</a:t>
            </a:fld>
            <a:endParaRPr lang="en-US">
              <a:latin typeface="Calibri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39725" y="420624"/>
            <a:ext cx="8375650" cy="5663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kern="1200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5000" cap="none" dirty="0" smtClean="0">
                <a:latin typeface="Calibri"/>
              </a:rPr>
              <a:t>Metadata Storage Performance</a:t>
            </a:r>
            <a:endParaRPr lang="en-US" sz="5000" cap="none" dirty="0">
              <a:latin typeface="Calibri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15296" y="1559276"/>
            <a:ext cx="0" cy="200006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60523" y="2266141"/>
            <a:ext cx="1019630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-48%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4640590" y="1429181"/>
            <a:ext cx="3449087" cy="1113273"/>
          </a:xfrm>
          <a:prstGeom prst="wedgeRoundRectCallout">
            <a:avLst>
              <a:gd name="adj1" fmla="val -58560"/>
              <a:gd name="adj2" fmla="val 5553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Performance degrades due to increased metadata lookup access latency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7987" y="6210010"/>
            <a:ext cx="84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(Ideal)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14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95"/>
    </mc:Choice>
    <mc:Fallback xmlns="">
      <p:transition xmlns:p14="http://schemas.microsoft.com/office/powerpoint/2010/main" spd="slow" advTm="12195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935761"/>
              </p:ext>
            </p:extLst>
          </p:nvPr>
        </p:nvGraphicFramePr>
        <p:xfrm>
          <a:off x="339725" y="1342979"/>
          <a:ext cx="8375650" cy="5025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67</a:t>
            </a:fld>
            <a:endParaRPr lang="en-US">
              <a:latin typeface="Calibri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39725" y="420624"/>
            <a:ext cx="8375650" cy="5663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kern="1200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5000" cap="none" dirty="0" smtClean="0">
                <a:latin typeface="Calibri"/>
              </a:rPr>
              <a:t>Metadata Storage Performance</a:t>
            </a:r>
            <a:endParaRPr lang="en-US" sz="5000" cap="none" dirty="0">
              <a:latin typeface="Calibri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569874" y="2817861"/>
            <a:ext cx="1020567" cy="77157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09850" y="2757840"/>
            <a:ext cx="8939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36%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906657" y="1642212"/>
            <a:ext cx="2978757" cy="1113273"/>
          </a:xfrm>
          <a:prstGeom prst="wedgeRoundRectCallout">
            <a:avLst>
              <a:gd name="adj1" fmla="val -5455"/>
              <a:gd name="adj2" fmla="val 7980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Increased row locality reduces average memory access latency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17987" y="6210010"/>
            <a:ext cx="84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(Ideal)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05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0"/>
    </mc:Choice>
    <mc:Fallback xmlns="">
      <p:transition xmlns:p14="http://schemas.microsoft.com/office/powerpoint/2010/main" spd="slow" advTm="1285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844559"/>
              </p:ext>
            </p:extLst>
          </p:nvPr>
        </p:nvGraphicFramePr>
        <p:xfrm>
          <a:off x="339725" y="1342979"/>
          <a:ext cx="8375650" cy="5025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68</a:t>
            </a:fld>
            <a:endParaRPr lang="en-US">
              <a:latin typeface="Calibri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39725" y="420624"/>
            <a:ext cx="8375650" cy="5663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kern="1200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5000" cap="none" dirty="0" smtClean="0">
                <a:latin typeface="Calibri"/>
              </a:rPr>
              <a:t>Metadata Storage Performance</a:t>
            </a:r>
            <a:endParaRPr lang="en-US" sz="5000" cap="none" dirty="0">
              <a:latin typeface="Calibri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304838" y="2180763"/>
            <a:ext cx="1043247" cy="642952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48528" y="1990487"/>
            <a:ext cx="8939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23%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905944" y="1646414"/>
            <a:ext cx="2978757" cy="1113273"/>
          </a:xfrm>
          <a:prstGeom prst="wedgeRoundRectCallout">
            <a:avLst>
              <a:gd name="adj1" fmla="val 57078"/>
              <a:gd name="adj2" fmla="val 1266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Data with locality can access metadata at SRAM latencies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7987" y="6210010"/>
            <a:ext cx="84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(Ideal)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519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4"/>
    </mc:Choice>
    <mc:Fallback xmlns="">
      <p:transition xmlns:p14="http://schemas.microsoft.com/office/powerpoint/2010/main" spd="slow" advTm="11044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076808"/>
              </p:ext>
            </p:extLst>
          </p:nvPr>
        </p:nvGraphicFramePr>
        <p:xfrm>
          <a:off x="339725" y="1198572"/>
          <a:ext cx="8370758" cy="5022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69</a:t>
            </a:fld>
            <a:endParaRPr lang="en-US">
              <a:latin typeface="Calibri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39725" y="420624"/>
            <a:ext cx="8375650" cy="5663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kern="1200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4600" cap="none" dirty="0" smtClean="0">
                <a:latin typeface="Calibri"/>
              </a:rPr>
              <a:t>Dynamic Granularity Performance</a:t>
            </a:r>
            <a:endParaRPr lang="en-US" sz="4600" cap="none" dirty="0"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6600" y="1267744"/>
            <a:ext cx="8939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10%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13054" y="4033967"/>
            <a:ext cx="3096567" cy="1113273"/>
          </a:xfrm>
          <a:prstGeom prst="wedgeRoundRectCallout">
            <a:avLst>
              <a:gd name="adj1" fmla="val 161"/>
              <a:gd name="adj2" fmla="val 488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Reduced channel contention and improved spatial locality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732420" y="1652122"/>
            <a:ext cx="782839" cy="376036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51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41"/>
    </mc:Choice>
    <mc:Fallback xmlns="">
      <p:transition xmlns:p14="http://schemas.microsoft.com/office/powerpoint/2010/main" spd="slow" advTm="1354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State of the Main Memory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0728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Recent technology, architecture, and application trends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lead to new requirements </a:t>
            </a:r>
            <a:r>
              <a:rPr lang="en-US" dirty="0">
                <a:latin typeface="Tahoma" charset="0"/>
                <a:ea typeface="ＭＳ Ｐゴシック" charset="0"/>
              </a:rPr>
              <a:t>from the memory system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exacerbate old requirements </a:t>
            </a:r>
            <a:r>
              <a:rPr lang="en-US" dirty="0">
                <a:latin typeface="Tahoma" charset="0"/>
                <a:ea typeface="ＭＳ Ｐゴシック" charset="0"/>
              </a:rPr>
              <a:t>from the memory system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DRAM alone is (will be)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unlikely to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satisfy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all requirements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Some emerging non-volatile memory technologies (e.g., PCM) appear promising to satisfy these requirements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and enable new opportunities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We need to rethink the main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system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to fix DRAM issues and enable emerging technologies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to satisfy all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new and (exacerbated) old requirements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4487" lvl="1" indent="0">
              <a:buNone/>
            </a:pPr>
            <a:endParaRPr lang="en-US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 smtClean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7878BD7-8E09-7949-990F-1FFCA512AD3A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57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376310"/>
              </p:ext>
            </p:extLst>
          </p:nvPr>
        </p:nvGraphicFramePr>
        <p:xfrm>
          <a:off x="339725" y="1198572"/>
          <a:ext cx="8370758" cy="5022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70</a:t>
            </a:fld>
            <a:endParaRPr lang="en-US">
              <a:latin typeface="Calibri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39725" y="420624"/>
            <a:ext cx="8375650" cy="5663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kern="1200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4600" cap="none" dirty="0" smtClean="0">
                <a:latin typeface="Calibri"/>
              </a:rPr>
              <a:t>TIMBER Performance</a:t>
            </a:r>
            <a:endParaRPr lang="en-US" sz="4600" cap="none" dirty="0"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9199" y="1443382"/>
            <a:ext cx="8116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>
                <a:solidFill>
                  <a:srgbClr val="000000"/>
                </a:solidFill>
                <a:latin typeface="Calibri"/>
              </a:rPr>
              <a:t>-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6%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13054" y="4033967"/>
            <a:ext cx="3096567" cy="1113273"/>
          </a:xfrm>
          <a:prstGeom prst="wedgeRoundRectCallout">
            <a:avLst>
              <a:gd name="adj1" fmla="val 161"/>
              <a:gd name="adj2" fmla="val 488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Reduced channel contention and improved spatial locality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442831" y="1388822"/>
            <a:ext cx="5072428" cy="26330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19672" y="6239053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Meza, Chang, Yoon, Mutlu,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Ranganathan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“</a:t>
            </a:r>
            <a:r>
              <a:rPr lang="en-US" dirty="0">
                <a:solidFill>
                  <a:srgbClr val="0000FF"/>
                </a:solidFill>
                <a:latin typeface="Calibri"/>
              </a:rPr>
              <a:t>Enabling Efficient and Scalable Hybrid Memories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,” IEEE Comp. Arch. Letters, 2012.</a:t>
            </a:r>
          </a:p>
        </p:txBody>
      </p:sp>
    </p:spTree>
    <p:extLst>
      <p:ext uri="{BB962C8B-B14F-4D97-AF65-F5344CB8AC3E}">
        <p14:creationId xmlns:p14="http://schemas.microsoft.com/office/powerpoint/2010/main" val="189369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8"/>
    </mc:Choice>
    <mc:Fallback xmlns="">
      <p:transition xmlns:p14="http://schemas.microsoft.com/office/powerpoint/2010/main" spd="slow" advTm="5098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23697"/>
              </p:ext>
            </p:extLst>
          </p:nvPr>
        </p:nvGraphicFramePr>
        <p:xfrm>
          <a:off x="339724" y="1205424"/>
          <a:ext cx="8347075" cy="500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71</a:t>
            </a:fld>
            <a:endParaRPr lang="en-US">
              <a:latin typeface="Calibri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39725" y="420624"/>
            <a:ext cx="8375650" cy="5663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kern="1200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4100" cap="none" dirty="0" smtClean="0">
                <a:latin typeface="Calibri"/>
              </a:rPr>
              <a:t>TIMBER Energy Efficiency</a:t>
            </a:r>
            <a:endParaRPr lang="en-US" sz="4100" cap="none" dirty="0">
              <a:latin typeface="Calibri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876753" y="3828482"/>
            <a:ext cx="3360168" cy="1113273"/>
          </a:xfrm>
          <a:prstGeom prst="wedgeRoundRectCallout">
            <a:avLst>
              <a:gd name="adj1" fmla="val 340"/>
              <a:gd name="adj2" fmla="val 162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Fewer migrations reduce transmitted data and channel contention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0397" y="1250250"/>
            <a:ext cx="8939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18%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731242" y="1516529"/>
            <a:ext cx="4836464" cy="587896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619672" y="6239053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Meza, Chang, Yoon, Mutlu,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Ranganathan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“</a:t>
            </a:r>
            <a:r>
              <a:rPr lang="en-US" dirty="0">
                <a:solidFill>
                  <a:srgbClr val="0000FF"/>
                </a:solidFill>
                <a:latin typeface="Calibri"/>
              </a:rPr>
              <a:t>Enabling Efficient and Scalable Hybrid Memories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,” IEEE Comp. Arch. Letters, 2012.</a:t>
            </a:r>
          </a:p>
        </p:txBody>
      </p:sp>
    </p:spTree>
    <p:extLst>
      <p:ext uri="{BB962C8B-B14F-4D97-AF65-F5344CB8AC3E}">
        <p14:creationId xmlns:p14="http://schemas.microsoft.com/office/powerpoint/2010/main" val="333878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79"/>
    </mc:Choice>
    <mc:Fallback xmlns="">
      <p:transition xmlns:p14="http://schemas.microsoft.com/office/powerpoint/2010/main" spd="slow" advTm="1638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rPr>
              <a:t>Enabling and Exploiting NVM: Issues</a:t>
            </a:r>
            <a:endParaRPr lang="en-US" sz="38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5791200" cy="51943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Many issues and ideas from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technology layer to algorithms layer</a:t>
            </a:r>
          </a:p>
          <a:p>
            <a:endParaRPr lang="en-US" sz="19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Enabling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NVM and hybrid memory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How to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tolerate errors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enable secure operation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How to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tolerate performance and power shortcomings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to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minimize cost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?</a:t>
            </a:r>
          </a:p>
          <a:p>
            <a:pPr marL="344487" lvl="1" indent="0">
              <a:buNone/>
            </a:pPr>
            <a:endParaRPr lang="en-US" sz="19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Exploiting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emerging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tecnologies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to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exploit non-volatility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to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minimize energy consumption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How to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exploit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NVM on chip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?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6630CD5-416B-7D40-A938-8E0C95961B6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69637" name="Group 16"/>
          <p:cNvGrpSpPr>
            <a:grpSpLocks/>
          </p:cNvGrpSpPr>
          <p:nvPr/>
        </p:nvGrpSpPr>
        <p:grpSpPr bwMode="auto">
          <a:xfrm>
            <a:off x="5867400" y="1600200"/>
            <a:ext cx="3054350" cy="3898900"/>
            <a:chOff x="1863" y="1035"/>
            <a:chExt cx="1924" cy="2456"/>
          </a:xfrm>
        </p:grpSpPr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2307" y="2774"/>
              <a:ext cx="1226" cy="23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Microarchitecture</a:t>
              </a:r>
            </a:p>
          </p:txBody>
        </p:sp>
        <p:sp>
          <p:nvSpPr>
            <p:cNvPr id="7" name="Text Box 18"/>
            <p:cNvSpPr txBox="1">
              <a:spLocks noChangeAspect="1" noChangeArrowheads="1"/>
            </p:cNvSpPr>
            <p:nvPr/>
          </p:nvSpPr>
          <p:spPr bwMode="auto">
            <a:xfrm>
              <a:off x="2307" y="2534"/>
              <a:ext cx="1226" cy="2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ISA</a:t>
              </a:r>
            </a:p>
          </p:txBody>
        </p:sp>
        <p:sp>
          <p:nvSpPr>
            <p:cNvPr id="8" name="Text Box 19"/>
            <p:cNvSpPr txBox="1">
              <a:spLocks noChangeAspect="1" noChangeArrowheads="1"/>
            </p:cNvSpPr>
            <p:nvPr/>
          </p:nvSpPr>
          <p:spPr bwMode="auto">
            <a:xfrm>
              <a:off x="1863" y="1512"/>
              <a:ext cx="1226" cy="23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Programs</a:t>
              </a:r>
            </a:p>
          </p:txBody>
        </p:sp>
        <p:sp>
          <p:nvSpPr>
            <p:cNvPr id="9" name="Text Box 20"/>
            <p:cNvSpPr txBox="1">
              <a:spLocks noChangeAspect="1" noChangeArrowheads="1"/>
            </p:cNvSpPr>
            <p:nvPr/>
          </p:nvSpPr>
          <p:spPr bwMode="auto">
            <a:xfrm>
              <a:off x="1863" y="1272"/>
              <a:ext cx="1226" cy="23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Algorithms</a:t>
              </a:r>
            </a:p>
          </p:txBody>
        </p:sp>
        <p:sp>
          <p:nvSpPr>
            <p:cNvPr id="10" name="Text Box 21"/>
            <p:cNvSpPr txBox="1">
              <a:spLocks noChangeAspect="1" noChangeArrowheads="1"/>
            </p:cNvSpPr>
            <p:nvPr/>
          </p:nvSpPr>
          <p:spPr bwMode="auto">
            <a:xfrm>
              <a:off x="1863" y="1035"/>
              <a:ext cx="1226" cy="23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Problems</a:t>
              </a:r>
            </a:p>
          </p:txBody>
        </p:sp>
        <p:sp>
          <p:nvSpPr>
            <p:cNvPr id="11" name="Text Box 22"/>
            <p:cNvSpPr txBox="1">
              <a:spLocks noChangeAspect="1" noChangeArrowheads="1"/>
            </p:cNvSpPr>
            <p:nvPr/>
          </p:nvSpPr>
          <p:spPr bwMode="auto">
            <a:xfrm>
              <a:off x="2307" y="3014"/>
              <a:ext cx="1226" cy="23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Logic</a:t>
              </a:r>
            </a:p>
          </p:txBody>
        </p:sp>
        <p:sp>
          <p:nvSpPr>
            <p:cNvPr id="12" name="Text Box 23"/>
            <p:cNvSpPr txBox="1">
              <a:spLocks noChangeAspect="1" noChangeArrowheads="1"/>
            </p:cNvSpPr>
            <p:nvPr/>
          </p:nvSpPr>
          <p:spPr bwMode="auto">
            <a:xfrm>
              <a:off x="2307" y="3254"/>
              <a:ext cx="1226" cy="23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Devices</a:t>
              </a:r>
            </a:p>
          </p:txBody>
        </p:sp>
        <p:sp>
          <p:nvSpPr>
            <p:cNvPr id="13" name="Text Box 24"/>
            <p:cNvSpPr txBox="1">
              <a:spLocks noChangeAspect="1" noChangeArrowheads="1"/>
            </p:cNvSpPr>
            <p:nvPr/>
          </p:nvSpPr>
          <p:spPr bwMode="auto">
            <a:xfrm>
              <a:off x="2307" y="2102"/>
              <a:ext cx="1226" cy="4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Runtime System</a:t>
              </a:r>
            </a:p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(VM, OS, MM)</a:t>
              </a:r>
            </a:p>
          </p:txBody>
        </p:sp>
        <p:sp>
          <p:nvSpPr>
            <p:cNvPr id="14" name="Text Box 25"/>
            <p:cNvSpPr txBox="1">
              <a:spLocks noChangeAspect="1" noChangeArrowheads="1"/>
            </p:cNvSpPr>
            <p:nvPr/>
          </p:nvSpPr>
          <p:spPr bwMode="auto">
            <a:xfrm>
              <a:off x="3351" y="1505"/>
              <a:ext cx="436" cy="2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User</a:t>
              </a:r>
            </a:p>
          </p:txBody>
        </p: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>
              <a:off x="2444" y="1749"/>
              <a:ext cx="218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</a:endParaRPr>
            </a:p>
          </p:txBody>
        </p:sp>
        <p:sp>
          <p:nvSpPr>
            <p:cNvPr id="16" name="Line 27"/>
            <p:cNvSpPr>
              <a:spLocks noChangeShapeType="1"/>
            </p:cNvSpPr>
            <p:nvPr/>
          </p:nvSpPr>
          <p:spPr bwMode="auto">
            <a:xfrm flipH="1">
              <a:off x="3097" y="1619"/>
              <a:ext cx="2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 flipH="1">
              <a:off x="3242" y="1749"/>
              <a:ext cx="32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1854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800" dirty="0" smtClean="0"/>
              <a:t>Security Challenges of Emerging Technologies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6752"/>
            <a:ext cx="8915400" cy="50516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Limited endurance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Wearout attacks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Non-volatility </a:t>
            </a:r>
            <a:r>
              <a:rPr lang="en-US" dirty="0" smtClean="0">
                <a:sym typeface="Wingdings"/>
              </a:rPr>
              <a:t> Data persists in memory after powerdown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    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Easy retrieval of privileged or private information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3. Multiple bits per cell 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Information leakage (via side channel)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0950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800" dirty="0"/>
              <a:t>Securing Emerging Memory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6752"/>
            <a:ext cx="8915400" cy="50516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Limited endurance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Wearout attacks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Better architecting of memory chips to absorb writes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Hybrid memory system management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Online wearout attack detection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Non-volatility </a:t>
            </a:r>
            <a:r>
              <a:rPr lang="en-US" dirty="0" smtClean="0">
                <a:sym typeface="Wingdings"/>
              </a:rPr>
              <a:t> Data persists in memory after powerdown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    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E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asy retrieval of privileged or private information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   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Efficient encryption/decryption of whole main memory</a:t>
            </a:r>
            <a:endParaRPr lang="en-US" dirty="0" smtClean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Hybrid memory system management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3. Multiple bits per cell 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Information leakage (via side channel)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System design to hide side channel information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4844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Reminder: Project Proposals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marL="342900" lvl="2" indent="-342900"/>
            <a:r>
              <a:rPr lang="en-US" sz="2400" dirty="0" smtClean="0">
                <a:ea typeface="ＭＳ Ｐゴシック" pitchFamily="34" charset="-128"/>
              </a:rPr>
              <a:t>Due: Tuesday, September 25, 11:59pm.</a:t>
            </a:r>
          </a:p>
          <a:p>
            <a:pPr marL="342900" lvl="2" indent="-342900"/>
            <a:endParaRPr lang="en-US" sz="2400" dirty="0">
              <a:ea typeface="ＭＳ Ｐゴシック" pitchFamily="34" charset="-128"/>
            </a:endParaRPr>
          </a:p>
          <a:p>
            <a:pPr marL="342900" lvl="2" indent="-342900"/>
            <a:r>
              <a:rPr lang="en-US" sz="2400" dirty="0" smtClean="0">
                <a:ea typeface="ＭＳ Ｐゴシック" pitchFamily="34" charset="-128"/>
              </a:rPr>
              <a:t>Extended office hours: Saturday, September 22, 11am-1pm.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4480DAE-485E-4F70-9D6D-F3975452101C}" type="slidenum">
              <a:rPr lang="en-US" sz="1600">
                <a:solidFill>
                  <a:srgbClr val="000000"/>
                </a:solidFill>
                <a:latin typeface="Garamond" pitchFamily="18" charset="0"/>
              </a:rPr>
              <a:pPr eaLnBrk="1" hangingPunct="1"/>
              <a:t>75</a:t>
            </a:fld>
            <a:endParaRPr lang="en-US" sz="1600">
              <a:solidFill>
                <a:srgbClr val="0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47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capacity and bandwidth increasing 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6321785-697B-154B-AE6F-1248E9A31E5F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90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Demand for Memory Capacity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More cores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 More concurrency  Larger working set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Emerging applications are data-intensive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 eaLnBrk="1" hangingPunct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Many applications/virtual machines (will) share main memory</a:t>
            </a:r>
            <a:endParaRPr lang="en-US" sz="120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Cloud computing/servers</a:t>
            </a:r>
            <a:r>
              <a:rPr lang="en-US">
                <a:latin typeface="Tahoma" charset="0"/>
                <a:ea typeface="ＭＳ Ｐゴシック" charset="0"/>
              </a:rPr>
              <a:t>: Consolidation to improve efficiency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GP-GPUs</a:t>
            </a:r>
            <a:r>
              <a:rPr lang="en-US">
                <a:latin typeface="Tahoma" charset="0"/>
                <a:ea typeface="ＭＳ Ｐゴシック" charset="0"/>
              </a:rPr>
              <a:t>: Many threads from multiple parallel applications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Mobile</a:t>
            </a:r>
            <a:r>
              <a:rPr lang="en-US">
                <a:latin typeface="Tahoma" charset="0"/>
                <a:ea typeface="ＭＳ Ｐゴシック" charset="0"/>
              </a:rPr>
              <a:t>: Interactive + non-interactive consolidation</a:t>
            </a:r>
            <a:endParaRPr lang="en-US">
              <a:latin typeface="Tahoma" charset="0"/>
              <a:ea typeface="ＭＳ Ｐゴシック" charset="0"/>
              <a:sym typeface="Wingdings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1301BFE-7C35-AB4D-B873-A6D8D311077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4581" name="Picture 89" descr="90%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524000"/>
            <a:ext cx="22812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93" descr="90%"/>
          <p:cNvSpPr txBox="1">
            <a:spLocks noChangeArrowheads="1"/>
          </p:cNvSpPr>
          <p:nvPr/>
        </p:nvSpPr>
        <p:spPr bwMode="auto">
          <a:xfrm>
            <a:off x="3563938" y="3052763"/>
            <a:ext cx="29130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IBM Power7: 8 cores</a:t>
            </a:r>
          </a:p>
        </p:txBody>
      </p:sp>
      <p:grpSp>
        <p:nvGrpSpPr>
          <p:cNvPr id="24583" name="Group 44"/>
          <p:cNvGrpSpPr>
            <a:grpSpLocks/>
          </p:cNvGrpSpPr>
          <p:nvPr/>
        </p:nvGrpSpPr>
        <p:grpSpPr bwMode="auto">
          <a:xfrm>
            <a:off x="6400800" y="1524000"/>
            <a:ext cx="2590800" cy="1874838"/>
            <a:chOff x="3809206" y="4471194"/>
            <a:chExt cx="1821834" cy="1461785"/>
          </a:xfrm>
        </p:grpSpPr>
        <p:sp>
          <p:nvSpPr>
            <p:cNvPr id="24587" name="TextBox 8"/>
            <p:cNvSpPr txBox="1">
              <a:spLocks noChangeArrowheads="1"/>
            </p:cNvSpPr>
            <p:nvPr/>
          </p:nvSpPr>
          <p:spPr bwMode="auto">
            <a:xfrm>
              <a:off x="3809206" y="5644988"/>
              <a:ext cx="1821834" cy="287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smtClean="0">
                  <a:solidFill>
                    <a:srgbClr val="000000"/>
                  </a:solidFill>
                </a:rPr>
                <a:t>Intel SCC: 48 cores </a:t>
              </a:r>
            </a:p>
          </p:txBody>
        </p:sp>
        <p:pic>
          <p:nvPicPr>
            <p:cNvPr id="24588" name="Picture 5" descr="C:\Daten\talks\invited\ferc2010\material\scc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081" y="4471194"/>
              <a:ext cx="1538041" cy="1188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4" name="Group 78"/>
          <p:cNvGrpSpPr>
            <a:grpSpLocks/>
          </p:cNvGrpSpPr>
          <p:nvPr/>
        </p:nvGrpSpPr>
        <p:grpSpPr bwMode="auto">
          <a:xfrm>
            <a:off x="304800" y="1524000"/>
            <a:ext cx="2667000" cy="1893888"/>
            <a:chOff x="533400" y="1371600"/>
            <a:chExt cx="1724296" cy="1893263"/>
          </a:xfrm>
        </p:grpSpPr>
        <p:pic>
          <p:nvPicPr>
            <p:cNvPr id="24585" name="Content Placeholder 6" descr="barcelona-die-photo-col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371600"/>
              <a:ext cx="1600199" cy="1560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TextBox 8"/>
            <p:cNvSpPr txBox="1">
              <a:spLocks noChangeArrowheads="1"/>
            </p:cNvSpPr>
            <p:nvPr/>
          </p:nvSpPr>
          <p:spPr bwMode="auto">
            <a:xfrm>
              <a:off x="533400" y="2895600"/>
              <a:ext cx="1724296" cy="36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smtClean="0">
                  <a:solidFill>
                    <a:srgbClr val="000000"/>
                  </a:solidFill>
                </a:rPr>
                <a:t>AMD Barcelona: 4 cores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416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7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35584</TotalTime>
  <Words>3763</Words>
  <Application>Microsoft Office PowerPoint</Application>
  <PresentationFormat>On-screen Show (4:3)</PresentationFormat>
  <Paragraphs>967</Paragraphs>
  <Slides>75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103" baseType="lpstr">
      <vt:lpstr>Edge</vt:lpstr>
      <vt:lpstr>1_Edge</vt:lpstr>
      <vt:lpstr>3_Edge</vt:lpstr>
      <vt:lpstr>4_Edge</vt:lpstr>
      <vt:lpstr>5_Edge</vt:lpstr>
      <vt:lpstr>6_Edge</vt:lpstr>
      <vt:lpstr>7_Edge</vt:lpstr>
      <vt:lpstr>8_Edge</vt:lpstr>
      <vt:lpstr>2_Office Theme</vt:lpstr>
      <vt:lpstr>10_Edge</vt:lpstr>
      <vt:lpstr>9_Edge</vt:lpstr>
      <vt:lpstr>11_Edge</vt:lpstr>
      <vt:lpstr>12_Edge</vt:lpstr>
      <vt:lpstr>14_Edge</vt:lpstr>
      <vt:lpstr>15_Edge</vt:lpstr>
      <vt:lpstr>17_Edge</vt:lpstr>
      <vt:lpstr>13_Edge</vt:lpstr>
      <vt:lpstr>18_Edge</vt:lpstr>
      <vt:lpstr>19_Edge</vt:lpstr>
      <vt:lpstr>22_Edge</vt:lpstr>
      <vt:lpstr>23_Edge</vt:lpstr>
      <vt:lpstr>25_Edge</vt:lpstr>
      <vt:lpstr>21_Edge</vt:lpstr>
      <vt:lpstr>24_Edge</vt:lpstr>
      <vt:lpstr>26_Edge</vt:lpstr>
      <vt:lpstr>31_Edge</vt:lpstr>
      <vt:lpstr>1_Office Theme</vt:lpstr>
      <vt:lpstr>Chart</vt:lpstr>
      <vt:lpstr>18-742 Fall 2012 Parallel Computer Architecture Lecture 7: Emerging Memory Technologies</vt:lpstr>
      <vt:lpstr>Reminder: Review Assignments</vt:lpstr>
      <vt:lpstr>Last Lecture</vt:lpstr>
      <vt:lpstr>Today</vt:lpstr>
      <vt:lpstr>Major Trends Affecting Main Memory</vt:lpstr>
      <vt:lpstr>The Main Memory System</vt:lpstr>
      <vt:lpstr>State of the Main Memory System</vt:lpstr>
      <vt:lpstr>Major Trends Affecting Main Memory (I)</vt:lpstr>
      <vt:lpstr>Demand for Memory Capacity</vt:lpstr>
      <vt:lpstr>The Memory Capacity Gap</vt:lpstr>
      <vt:lpstr>Major Trends Affecting Main Memory (II)</vt:lpstr>
      <vt:lpstr>Major Trends Affecting Main Memory (III)</vt:lpstr>
      <vt:lpstr>Major Trends Affecting Main Memory (IV)</vt:lpstr>
      <vt:lpstr>The DRAM Scaling Problem</vt:lpstr>
      <vt:lpstr>Trends: Problems with DRAM as Main Memory</vt:lpstr>
      <vt:lpstr>Requirements from an Ideal Main Memory System</vt:lpstr>
      <vt:lpstr>Requirements from an Ideal Memory System</vt:lpstr>
      <vt:lpstr>Requirements from an Ideal Memory System</vt:lpstr>
      <vt:lpstr>Opportunity: Emerging Memory Technologies</vt:lpstr>
      <vt:lpstr>The Promise of Emerging Technologies</vt:lpstr>
      <vt:lpstr>Opportunity: Emerging Memory Technologies</vt:lpstr>
      <vt:lpstr>Charge vs. Resistive Memories</vt:lpstr>
      <vt:lpstr>Limits of Charge Memory</vt:lpstr>
      <vt:lpstr>Emerging Resistive Memory Technologies</vt:lpstr>
      <vt:lpstr>What is Phase Change Memory?</vt:lpstr>
      <vt:lpstr>How Does PCM Work?</vt:lpstr>
      <vt:lpstr>Opportunity: PCM Advantages</vt:lpstr>
      <vt:lpstr>Phase Change Memory Properties</vt:lpstr>
      <vt:lpstr>Phase Change Memory Properties: Latency</vt:lpstr>
      <vt:lpstr>Phase Change Memory Properties</vt:lpstr>
      <vt:lpstr>Phase Change Memory: Pros and Cons</vt:lpstr>
      <vt:lpstr>PCM-based Main Memory: Research Challenges</vt:lpstr>
      <vt:lpstr>PCM-based Main Memory (I)</vt:lpstr>
      <vt:lpstr>Hybrid Memory Systems: Research Challenges </vt:lpstr>
      <vt:lpstr>Opportunity: Emerging Memory Technologies</vt:lpstr>
      <vt:lpstr>PCM-based Main Memory (II)</vt:lpstr>
      <vt:lpstr>An Initial Study: Replace DRAM with PCM</vt:lpstr>
      <vt:lpstr>Results: Naïve Replacement of DRAM with PCM</vt:lpstr>
      <vt:lpstr>Architecting PCM to Mitigate Shortcomings</vt:lpstr>
      <vt:lpstr>Results: Architected PCM as Main Memory </vt:lpstr>
      <vt:lpstr>Opportunity: Emerging Memory Technologies</vt:lpstr>
      <vt:lpstr>Hybrid Memory Systems</vt:lpstr>
      <vt:lpstr>DRAM as PCM Cache</vt:lpstr>
      <vt:lpstr>Write Filtering Techniques</vt:lpstr>
      <vt:lpstr>Results: DRAM as PCM Cache (I)</vt:lpstr>
      <vt:lpstr>Results: DRAM as PCM Cache (II)</vt:lpstr>
      <vt:lpstr>DRAM as a Cache for PCM</vt:lpstr>
      <vt:lpstr>Opportunity: Emerging Memory Technologies</vt:lpstr>
      <vt:lpstr>DRAM vs. PCM: An Observation</vt:lpstr>
      <vt:lpstr>Row-Locality-Aware Data Placement</vt:lpstr>
      <vt:lpstr>Row-Locality-Aware Data Placement: Mechanism</vt:lpstr>
      <vt:lpstr>Evaluation Methodology</vt:lpstr>
      <vt:lpstr>Performance</vt:lpstr>
      <vt:lpstr>Performance</vt:lpstr>
      <vt:lpstr>Row-Locality-Aware Data Placement: Results</vt:lpstr>
      <vt:lpstr>Opportunity: Emerging Memory Technologies</vt:lpstr>
      <vt:lpstr>The Problem with Large DRAM Caches</vt:lpstr>
      <vt:lpstr>Idea 1: Tags in Memory</vt:lpstr>
      <vt:lpstr>Idea 2: Cache Tags in SRAM</vt:lpstr>
      <vt:lpstr>Idea 3: Dynamic Data Transfer Granularity</vt:lpstr>
      <vt:lpstr>TIMBER Tag Management</vt:lpstr>
      <vt:lpstr>TIMBER Tag Management Example (I)</vt:lpstr>
      <vt:lpstr>TIMBER Tag Management Example (II)</vt:lpstr>
      <vt:lpstr>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Enabling and Exploiting NVM: Issues</vt:lpstr>
      <vt:lpstr>Security Challenges of Emerging Technologies</vt:lpstr>
      <vt:lpstr>Securing Emerging Memory Technologies</vt:lpstr>
      <vt:lpstr>Reminder: Project Proposals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HanBin Yoon</cp:lastModifiedBy>
  <cp:revision>1563</cp:revision>
  <cp:lastPrinted>2010-05-26T16:43:32Z</cp:lastPrinted>
  <dcterms:created xsi:type="dcterms:W3CDTF">2010-10-08T20:41:54Z</dcterms:created>
  <dcterms:modified xsi:type="dcterms:W3CDTF">2012-09-21T22:31:19Z</dcterms:modified>
</cp:coreProperties>
</file>