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Masters/slideMaster2.xml" ContentType="application/vnd.openxmlformats-officedocument.presentationml.slideMaster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Layouts/slideLayout16.xml" ContentType="application/vnd.openxmlformats-officedocument.presentationml.slideLayout+xml"/>
  <Override PartName="/ppt/slides/slide28.xml" ContentType="application/vnd.openxmlformats-officedocument.presentationml.slide+xml"/>
  <Override PartName="/ppt/charts/chart5.xml" ContentType="application/vnd.openxmlformats-officedocument.drawingml.chart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15.xml" ContentType="application/vnd.openxmlformats-officedocument.presentationml.slideLayout+xml"/>
  <Override PartName="/ppt/slides/slide27.xml" ContentType="application/vnd.openxmlformats-officedocument.presentationml.slide+xml"/>
  <Override PartName="/ppt/charts/chart4.xml" ContentType="application/vnd.openxmlformats-officedocument.drawingml.chart+xml"/>
  <Override PartName="/ppt/slides/slide20.xml" ContentType="application/vnd.openxmlformats-officedocument.presentationml.slide+xml"/>
  <Override PartName="/ppt/slideLayouts/slideLayout24.xml" ContentType="application/vnd.openxmlformats-officedocument.presentationml.slideLayout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Default Extension="png" ContentType="image/png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theme/theme5.xml" ContentType="application/vnd.openxmlformats-officedocument.theme+xml"/>
  <Override PartName="/ppt/slides/slide26.xml" ContentType="application/vnd.openxmlformats-officedocument.presentationml.slide+xml"/>
  <Override PartName="/ppt/slideLayouts/slideLayout14.xml" ContentType="application/vnd.openxmlformats-officedocument.presentationml.slideLayout+xml"/>
  <Override PartName="/ppt/charts/chart3.xml" ContentType="application/vnd.openxmlformats-officedocument.drawingml.chart+xml"/>
  <Override PartName="/ppt/slideLayouts/slideLayout23.xml" ContentType="application/vnd.openxmlformats-officedocument.presentationml.slideLayout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4.xml" ContentType="application/vnd.openxmlformats-officedocument.theme+xml"/>
  <Override PartName="/ppt/slideLayouts/slideLayout13.xml" ContentType="application/vnd.openxmlformats-officedocument.presentationml.slideLayout+xml"/>
  <Override PartName="/ppt/charts/chart2.xml" ContentType="application/vnd.openxmlformats-officedocument.drawingml.chart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notesSlides/notesSlide27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20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26.xml" ContentType="application/vnd.openxmlformats-officedocument.presentationml.notes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8.xml" ContentType="application/vnd.openxmlformats-officedocument.presentationml.slideLayout+xml"/>
  <Override PartName="/ppt/charts/chart7.xml" ContentType="application/vnd.openxmlformats-officedocument.drawingml.char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Masters/slideMaster3.xml" ContentType="application/vnd.openxmlformats-officedocument.presentationml.slideMaster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7.xml" ContentType="application/vnd.openxmlformats-officedocument.presentationml.slideLayout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charts/chart6.xml" ContentType="application/vnd.openxmlformats-officedocument.drawingml.chart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0.xml" ContentType="application/vnd.openxmlformats-officedocument.presentationml.slideLayout+xml"/>
  <Override PartName="/ppt/slides/slide6.xml" ContentType="application/vnd.openxmlformats-officedocument.presentationml.slide+xml"/>
  <Default Extension="bin" ContentType="application/vnd.openxmlformats-officedocument.presentationml.printerSettings"/>
  <Override PartName="/ppt/slideLayouts/slideLayout6.xml" ContentType="application/vnd.openxmlformats-officedocument.presentationml.slideLayout+xml"/>
  <Override PartName="/ppt/notesSlides/notesSlide24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34"/>
  </p:notesMasterIdLst>
  <p:handoutMasterIdLst>
    <p:handoutMasterId r:id="rId35"/>
  </p:handoutMasterIdLst>
  <p:sldIdLst>
    <p:sldId id="256" r:id="rId4"/>
    <p:sldId id="292" r:id="rId5"/>
    <p:sldId id="291" r:id="rId6"/>
    <p:sldId id="293" r:id="rId7"/>
    <p:sldId id="298" r:id="rId8"/>
    <p:sldId id="295" r:id="rId9"/>
    <p:sldId id="296" r:id="rId10"/>
    <p:sldId id="299" r:id="rId11"/>
    <p:sldId id="297" r:id="rId12"/>
    <p:sldId id="300" r:id="rId13"/>
    <p:sldId id="328" r:id="rId14"/>
    <p:sldId id="302" r:id="rId15"/>
    <p:sldId id="329" r:id="rId16"/>
    <p:sldId id="303" r:id="rId17"/>
    <p:sldId id="325" r:id="rId18"/>
    <p:sldId id="314" r:id="rId19"/>
    <p:sldId id="307" r:id="rId20"/>
    <p:sldId id="313" r:id="rId21"/>
    <p:sldId id="308" r:id="rId22"/>
    <p:sldId id="304" r:id="rId23"/>
    <p:sldId id="305" r:id="rId24"/>
    <p:sldId id="316" r:id="rId25"/>
    <p:sldId id="309" r:id="rId26"/>
    <p:sldId id="310" r:id="rId27"/>
    <p:sldId id="311" r:id="rId28"/>
    <p:sldId id="327" r:id="rId29"/>
    <p:sldId id="322" r:id="rId30"/>
    <p:sldId id="319" r:id="rId31"/>
    <p:sldId id="320" r:id="rId32"/>
    <p:sldId id="317" r:id="rId33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4" frameSlides="1"/>
  <p:showPr useTimings="0">
    <p:present/>
    <p:sldAll/>
    <p:penClr>
      <a:prstClr val="red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  </p:ext>
    </p:extLst>
  </p:showPr>
  <p:clrMru>
    <a:srgbClr val="2A55D6"/>
    <a:srgbClr val="E4FF34"/>
    <a:srgbClr val="FFFFFF"/>
    <a:srgbClr val="419900"/>
    <a:srgbClr val="3E82F7"/>
    <a:srgbClr val="FF1813"/>
    <a:srgbClr val="009900"/>
    <a:srgbClr val="00A291"/>
    <a:srgbClr val="70CDD7"/>
    <a:srgbClr val="61A2D8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2249" autoAdjust="0"/>
    <p:restoredTop sz="70012" autoAdjust="0"/>
  </p:normalViewPr>
  <p:slideViewPr>
    <p:cSldViewPr>
      <p:cViewPr>
        <p:scale>
          <a:sx n="100" d="100"/>
          <a:sy n="100" d="100"/>
        </p:scale>
        <p:origin x="-2128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9" Type="http://schemas.openxmlformats.org/officeDocument/2006/relationships/slide" Target="slides/slide6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33" Type="http://schemas.openxmlformats.org/officeDocument/2006/relationships/slide" Target="slides/slide30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evincha:Dropbox:sbacpad-presentation:motivation-app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evincha:Dropbox:sbacpad-presentation:motivation-throttl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evincha:Dropbox:sbacpad-presentation:motivation-app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evincha:Dropbox:sbacpad-presentation:motivation-app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evincha:Dropbox:sbacpad-presentation:motivation-app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evincha:Dropbox:sbacpad-presentation:motivation-app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evincha:Dropbox:sbacpad-presentation:motivation-ap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70101354518185"/>
          <c:y val="0.0509259259259259"/>
          <c:w val="0.571409589426322"/>
          <c:h val="0.793276868989162"/>
        </c:manualLayout>
      </c:layout>
      <c:barChart>
        <c:barDir val="col"/>
        <c:grouping val="clustered"/>
        <c:ser>
          <c:idx val="0"/>
          <c:order val="0"/>
          <c:tx>
            <c:v>Throttle gromacs</c:v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cat>
            <c:strRef>
              <c:f>Sheet1!$A$12:$C$12</c:f>
              <c:strCache>
                <c:ptCount val="3"/>
                <c:pt idx="0">
                  <c:v>mcf</c:v>
                </c:pt>
                <c:pt idx="1">
                  <c:v>gromacs</c:v>
                </c:pt>
                <c:pt idx="2">
                  <c:v>system</c:v>
                </c:pt>
              </c:strCache>
            </c:strRef>
          </c:cat>
          <c:val>
            <c:numRef>
              <c:f>Sheet1!$A$13:$C$13</c:f>
              <c:numCache>
                <c:formatCode>General</c:formatCode>
                <c:ptCount val="3"/>
                <c:pt idx="0">
                  <c:v>1.0</c:v>
                </c:pt>
                <c:pt idx="1">
                  <c:v>0.96</c:v>
                </c:pt>
                <c:pt idx="2">
                  <c:v>0.98</c:v>
                </c:pt>
              </c:numCache>
            </c:numRef>
          </c:val>
        </c:ser>
        <c:ser>
          <c:idx val="1"/>
          <c:order val="1"/>
          <c:tx>
            <c:v>Throttle mcf</c:v>
          </c:tx>
          <c:spPr>
            <a:solidFill>
              <a:srgbClr val="D36461"/>
            </a:solidFill>
            <a:ln>
              <a:solidFill>
                <a:schemeClr val="tx1"/>
              </a:solidFill>
            </a:ln>
          </c:spPr>
          <c:cat>
            <c:strRef>
              <c:f>Sheet1!$A$12:$C$12</c:f>
              <c:strCache>
                <c:ptCount val="3"/>
                <c:pt idx="0">
                  <c:v>mcf</c:v>
                </c:pt>
                <c:pt idx="1">
                  <c:v>gromacs</c:v>
                </c:pt>
                <c:pt idx="2">
                  <c:v>system</c:v>
                </c:pt>
              </c:strCache>
            </c:strRef>
          </c:cat>
          <c:val>
            <c:numRef>
              <c:f>Sheet1!$A$14:$C$14</c:f>
              <c:numCache>
                <c:formatCode>General</c:formatCode>
                <c:ptCount val="3"/>
                <c:pt idx="0">
                  <c:v>1.05</c:v>
                </c:pt>
                <c:pt idx="1">
                  <c:v>1.14</c:v>
                </c:pt>
                <c:pt idx="2">
                  <c:v>1.09</c:v>
                </c:pt>
              </c:numCache>
            </c:numRef>
          </c:val>
        </c:ser>
        <c:axId val="69531352"/>
        <c:axId val="499851144"/>
      </c:barChart>
      <c:catAx>
        <c:axId val="69531352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99851144"/>
        <c:crosses val="autoZero"/>
        <c:auto val="1"/>
        <c:lblAlgn val="ctr"/>
        <c:lblOffset val="100"/>
      </c:catAx>
      <c:valAx>
        <c:axId val="499851144"/>
        <c:scaling>
          <c:orientation val="minMax"/>
          <c:min val="0.0"/>
        </c:scaling>
        <c:axPos val="l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Normalized Performance</a:t>
                </a:r>
              </a:p>
            </c:rich>
          </c:tx>
          <c:layout>
            <c:manualLayout>
              <c:xMode val="edge"/>
              <c:yMode val="edge"/>
              <c:x val="0.0114596222347207"/>
              <c:y val="0.141443194600675"/>
            </c:manualLayout>
          </c:layout>
        </c:title>
        <c:numFmt formatCode="0.0" sourceLinked="0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69531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912706224222"/>
          <c:y val="0.281060742407199"/>
          <c:w val="0.242919704481384"/>
          <c:h val="0.213953569456954"/>
        </c:manualLayout>
      </c:layout>
      <c:spPr>
        <a:ln>
          <a:solidFill>
            <a:schemeClr val="tx1"/>
          </a:solidFill>
        </a:ln>
      </c:spPr>
      <c:txPr>
        <a:bodyPr/>
        <a:lstStyle/>
        <a:p>
          <a:pPr>
            <a:defRPr sz="1800"/>
          </a:pPr>
          <a:endParaRPr lang="en-US"/>
        </a:p>
      </c:txPr>
    </c:legend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>
        <c:manualLayout>
          <c:layoutTarget val="inner"/>
          <c:xMode val="edge"/>
          <c:yMode val="edge"/>
          <c:x val="0.163903063799717"/>
          <c:y val="0.0404753377399731"/>
          <c:w val="0.800087202214477"/>
          <c:h val="0.763897990363145"/>
        </c:manualLayout>
      </c:layout>
      <c:lineChart>
        <c:grouping val="standard"/>
        <c:ser>
          <c:idx val="0"/>
          <c:order val="0"/>
          <c:tx>
            <c:v>Workload 1</c:v>
          </c:tx>
          <c:spPr>
            <a:ln w="44450"/>
          </c:spPr>
          <c:marker>
            <c:symbol val="none"/>
          </c:marker>
          <c:cat>
            <c:numRef>
              <c:f>'throttle_sweep.dat'!$A$1:$A$11</c:f>
              <c:numCache>
                <c:formatCode>General</c:formatCode>
                <c:ptCount val="11"/>
                <c:pt idx="0">
                  <c:v>80.0</c:v>
                </c:pt>
                <c:pt idx="1">
                  <c:v>82.0</c:v>
                </c:pt>
                <c:pt idx="2">
                  <c:v>84.0</c:v>
                </c:pt>
                <c:pt idx="3">
                  <c:v>86.0</c:v>
                </c:pt>
                <c:pt idx="4">
                  <c:v>88.0</c:v>
                </c:pt>
                <c:pt idx="5">
                  <c:v>90.0</c:v>
                </c:pt>
                <c:pt idx="6">
                  <c:v>92.0</c:v>
                </c:pt>
                <c:pt idx="7">
                  <c:v>94.0</c:v>
                </c:pt>
                <c:pt idx="8">
                  <c:v>96.0</c:v>
                </c:pt>
                <c:pt idx="9">
                  <c:v>98.0</c:v>
                </c:pt>
                <c:pt idx="10">
                  <c:v>100.0</c:v>
                </c:pt>
              </c:numCache>
            </c:numRef>
          </c:cat>
          <c:val>
            <c:numRef>
              <c:f>'throttle_sweep.dat'!$B$1:$B$11</c:f>
              <c:numCache>
                <c:formatCode>General</c:formatCode>
                <c:ptCount val="11"/>
                <c:pt idx="0">
                  <c:v>9.678328330999998</c:v>
                </c:pt>
                <c:pt idx="1">
                  <c:v>9.696207224</c:v>
                </c:pt>
                <c:pt idx="2">
                  <c:v>9.727291363999997</c:v>
                </c:pt>
                <c:pt idx="3">
                  <c:v>9.782940339</c:v>
                </c:pt>
                <c:pt idx="4">
                  <c:v>9.860689585</c:v>
                </c:pt>
                <c:pt idx="5">
                  <c:v>9.998728273</c:v>
                </c:pt>
                <c:pt idx="6">
                  <c:v>10.2860245</c:v>
                </c:pt>
                <c:pt idx="7">
                  <c:v>10.71299647</c:v>
                </c:pt>
                <c:pt idx="8">
                  <c:v>9.542083759</c:v>
                </c:pt>
                <c:pt idx="9">
                  <c:v>7.536058032</c:v>
                </c:pt>
              </c:numCache>
            </c:numRef>
          </c:val>
        </c:ser>
        <c:ser>
          <c:idx val="1"/>
          <c:order val="1"/>
          <c:tx>
            <c:v>Workload 2</c:v>
          </c:tx>
          <c:spPr>
            <a:ln w="44450"/>
          </c:spPr>
          <c:marker>
            <c:symbol val="none"/>
          </c:marker>
          <c:cat>
            <c:numRef>
              <c:f>'throttle_sweep.dat'!$A$1:$A$11</c:f>
              <c:numCache>
                <c:formatCode>General</c:formatCode>
                <c:ptCount val="11"/>
                <c:pt idx="0">
                  <c:v>80.0</c:v>
                </c:pt>
                <c:pt idx="1">
                  <c:v>82.0</c:v>
                </c:pt>
                <c:pt idx="2">
                  <c:v>84.0</c:v>
                </c:pt>
                <c:pt idx="3">
                  <c:v>86.0</c:v>
                </c:pt>
                <c:pt idx="4">
                  <c:v>88.0</c:v>
                </c:pt>
                <c:pt idx="5">
                  <c:v>90.0</c:v>
                </c:pt>
                <c:pt idx="6">
                  <c:v>92.0</c:v>
                </c:pt>
                <c:pt idx="7">
                  <c:v>94.0</c:v>
                </c:pt>
                <c:pt idx="8">
                  <c:v>96.0</c:v>
                </c:pt>
                <c:pt idx="9">
                  <c:v>98.0</c:v>
                </c:pt>
                <c:pt idx="10">
                  <c:v>100.0</c:v>
                </c:pt>
              </c:numCache>
            </c:numRef>
          </c:cat>
          <c:val>
            <c:numRef>
              <c:f>'throttle_sweep.dat'!$C$1:$C$11</c:f>
              <c:numCache>
                <c:formatCode>General</c:formatCode>
                <c:ptCount val="11"/>
                <c:pt idx="0">
                  <c:v>10.31981989</c:v>
                </c:pt>
                <c:pt idx="1">
                  <c:v>10.34972289</c:v>
                </c:pt>
                <c:pt idx="2">
                  <c:v>10.39352343</c:v>
                </c:pt>
                <c:pt idx="3">
                  <c:v>10.4632184</c:v>
                </c:pt>
                <c:pt idx="4">
                  <c:v>10.60877113</c:v>
                </c:pt>
                <c:pt idx="5">
                  <c:v>10.84322123</c:v>
                </c:pt>
                <c:pt idx="6">
                  <c:v>11.15229991</c:v>
                </c:pt>
                <c:pt idx="7">
                  <c:v>10.98587474</c:v>
                </c:pt>
                <c:pt idx="8">
                  <c:v>9.672419347</c:v>
                </c:pt>
                <c:pt idx="9">
                  <c:v>7.621426707999999</c:v>
                </c:pt>
              </c:numCache>
            </c:numRef>
          </c:val>
        </c:ser>
        <c:ser>
          <c:idx val="2"/>
          <c:order val="2"/>
          <c:tx>
            <c:v>Workload 3</c:v>
          </c:tx>
          <c:spPr>
            <a:ln w="44450"/>
          </c:spPr>
          <c:marker>
            <c:symbol val="none"/>
          </c:marker>
          <c:cat>
            <c:numRef>
              <c:f>'throttle_sweep.dat'!$A$1:$A$11</c:f>
              <c:numCache>
                <c:formatCode>General</c:formatCode>
                <c:ptCount val="11"/>
                <c:pt idx="0">
                  <c:v>80.0</c:v>
                </c:pt>
                <c:pt idx="1">
                  <c:v>82.0</c:v>
                </c:pt>
                <c:pt idx="2">
                  <c:v>84.0</c:v>
                </c:pt>
                <c:pt idx="3">
                  <c:v>86.0</c:v>
                </c:pt>
                <c:pt idx="4">
                  <c:v>88.0</c:v>
                </c:pt>
                <c:pt idx="5">
                  <c:v>90.0</c:v>
                </c:pt>
                <c:pt idx="6">
                  <c:v>92.0</c:v>
                </c:pt>
                <c:pt idx="7">
                  <c:v>94.0</c:v>
                </c:pt>
                <c:pt idx="8">
                  <c:v>96.0</c:v>
                </c:pt>
                <c:pt idx="9">
                  <c:v>98.0</c:v>
                </c:pt>
                <c:pt idx="10">
                  <c:v>100.0</c:v>
                </c:pt>
              </c:numCache>
            </c:numRef>
          </c:cat>
          <c:val>
            <c:numRef>
              <c:f>'throttle_sweep.dat'!$D$1:$D$11</c:f>
              <c:numCache>
                <c:formatCode>General</c:formatCode>
                <c:ptCount val="11"/>
                <c:pt idx="0">
                  <c:v>14.55018911</c:v>
                </c:pt>
                <c:pt idx="1">
                  <c:v>14.58369028</c:v>
                </c:pt>
                <c:pt idx="2">
                  <c:v>14.65647526</c:v>
                </c:pt>
                <c:pt idx="3">
                  <c:v>14.78720767</c:v>
                </c:pt>
                <c:pt idx="4">
                  <c:v>15.00762109</c:v>
                </c:pt>
                <c:pt idx="5">
                  <c:v>15.25560971</c:v>
                </c:pt>
                <c:pt idx="6">
                  <c:v>15.19274823</c:v>
                </c:pt>
                <c:pt idx="7">
                  <c:v>14.4138926</c:v>
                </c:pt>
                <c:pt idx="8">
                  <c:v>12.87677279</c:v>
                </c:pt>
                <c:pt idx="9">
                  <c:v>10.76846505</c:v>
                </c:pt>
              </c:numCache>
            </c:numRef>
          </c:val>
        </c:ser>
        <c:marker val="1"/>
        <c:axId val="572910072"/>
        <c:axId val="499401400"/>
      </c:lineChart>
      <c:catAx>
        <c:axId val="5729100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Throttling Rate (%)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99401400"/>
        <c:crosses val="autoZero"/>
        <c:auto val="1"/>
        <c:lblAlgn val="ctr"/>
        <c:lblOffset val="100"/>
      </c:catAx>
      <c:valAx>
        <c:axId val="499401400"/>
        <c:scaling>
          <c:orientation val="minMax"/>
          <c:min val="6.0"/>
        </c:scaling>
        <c:axPos val="l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Performance </a:t>
                </a:r>
              </a:p>
              <a:p>
                <a:pPr>
                  <a:defRPr sz="2000"/>
                </a:pPr>
                <a:r>
                  <a:rPr lang="en-US" sz="2000"/>
                  <a:t>(Weighted Speedup)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729100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9018487443168"/>
          <c:y val="0.564846868022094"/>
          <c:w val="0.248455101648879"/>
          <c:h val="0.231335762134211"/>
        </c:manualLayout>
      </c:layout>
      <c:spPr>
        <a:ln>
          <a:solidFill>
            <a:schemeClr val="tx1"/>
          </a:solidFill>
        </a:ln>
      </c:spPr>
      <c:txPr>
        <a:bodyPr/>
        <a:lstStyle/>
        <a:p>
          <a:pPr>
            <a:defRPr sz="2000"/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38872765482017"/>
          <c:y val="0.0509259259259259"/>
          <c:w val="0.814268727388806"/>
          <c:h val="0.747122955784373"/>
        </c:manualLayout>
      </c:layout>
      <c:barChart>
        <c:barDir val="col"/>
        <c:grouping val="clustered"/>
        <c:ser>
          <c:idx val="0"/>
          <c:order val="0"/>
          <c:tx>
            <c:v>BLESS</c:v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cat>
            <c:strRef>
              <c:f>Sheet1!$G$2:$G$6</c:f>
              <c:strCache>
                <c:ptCount val="5"/>
                <c:pt idx="0">
                  <c:v>HL</c:v>
                </c:pt>
                <c:pt idx="1">
                  <c:v>HML</c:v>
                </c:pt>
                <c:pt idx="2">
                  <c:v>HM</c:v>
                </c:pt>
                <c:pt idx="3">
                  <c:v>H</c:v>
                </c:pt>
                <c:pt idx="4">
                  <c:v>amean</c:v>
                </c:pt>
              </c:strCache>
            </c:strRef>
          </c:cat>
          <c:val>
            <c:numRef>
              <c:f>Sheet1!$H$2:$H$6</c:f>
              <c:numCache>
                <c:formatCode>General</c:formatCode>
                <c:ptCount val="5"/>
                <c:pt idx="0">
                  <c:v>39.5123107858</c:v>
                </c:pt>
                <c:pt idx="1">
                  <c:v>38.9302577132</c:v>
                </c:pt>
                <c:pt idx="2">
                  <c:v>25.2613819655</c:v>
                </c:pt>
                <c:pt idx="3">
                  <c:v>15.0945555546</c:v>
                </c:pt>
                <c:pt idx="4">
                  <c:v>29.21274738169999</c:v>
                </c:pt>
              </c:numCache>
            </c:numRef>
          </c:val>
        </c:ser>
        <c:ser>
          <c:idx val="1"/>
          <c:order val="1"/>
          <c:tx>
            <c:v>Hetero.</c:v>
          </c:tx>
          <c:spPr>
            <a:solidFill>
              <a:srgbClr val="D36461"/>
            </a:solidFill>
            <a:ln>
              <a:solidFill>
                <a:schemeClr val="tx1"/>
              </a:solidFill>
            </a:ln>
          </c:spPr>
          <c:cat>
            <c:strRef>
              <c:f>Sheet1!$G$2:$G$6</c:f>
              <c:strCache>
                <c:ptCount val="5"/>
                <c:pt idx="0">
                  <c:v>HL</c:v>
                </c:pt>
                <c:pt idx="1">
                  <c:v>HML</c:v>
                </c:pt>
                <c:pt idx="2">
                  <c:v>HM</c:v>
                </c:pt>
                <c:pt idx="3">
                  <c:v>H</c:v>
                </c:pt>
                <c:pt idx="4">
                  <c:v>amean</c:v>
                </c:pt>
              </c:strCache>
            </c:strRef>
          </c:cat>
          <c:val>
            <c:numRef>
              <c:f>Sheet1!$I$2:$I$6</c:f>
              <c:numCache>
                <c:formatCode>General</c:formatCode>
                <c:ptCount val="5"/>
                <c:pt idx="0">
                  <c:v>40.5785818861</c:v>
                </c:pt>
                <c:pt idx="1">
                  <c:v>40.1134587444</c:v>
                </c:pt>
                <c:pt idx="2">
                  <c:v>26.1257526352</c:v>
                </c:pt>
                <c:pt idx="3">
                  <c:v>15.321892766</c:v>
                </c:pt>
                <c:pt idx="4">
                  <c:v>30.0343490242</c:v>
                </c:pt>
              </c:numCache>
            </c:numRef>
          </c:val>
        </c:ser>
        <c:ser>
          <c:idx val="2"/>
          <c:order val="2"/>
          <c:tx>
            <c:v>HAT</c:v>
          </c:tx>
          <c:spPr>
            <a:solidFill>
              <a:srgbClr val="55D660"/>
            </a:solidFill>
            <a:ln>
              <a:solidFill>
                <a:schemeClr val="tx1"/>
              </a:solidFill>
            </a:ln>
          </c:spPr>
          <c:cat>
            <c:strRef>
              <c:f>Sheet1!$G$2:$G$6</c:f>
              <c:strCache>
                <c:ptCount val="5"/>
                <c:pt idx="0">
                  <c:v>HL</c:v>
                </c:pt>
                <c:pt idx="1">
                  <c:v>HML</c:v>
                </c:pt>
                <c:pt idx="2">
                  <c:v>HM</c:v>
                </c:pt>
                <c:pt idx="3">
                  <c:v>H</c:v>
                </c:pt>
                <c:pt idx="4">
                  <c:v>amean</c:v>
                </c:pt>
              </c:strCache>
            </c:strRef>
          </c:cat>
          <c:val>
            <c:numRef>
              <c:f>Sheet1!$J$2:$J$6</c:f>
              <c:numCache>
                <c:formatCode>General</c:formatCode>
                <c:ptCount val="5"/>
                <c:pt idx="0">
                  <c:v>43.2522244401</c:v>
                </c:pt>
                <c:pt idx="1">
                  <c:v>43.3973913307</c:v>
                </c:pt>
                <c:pt idx="2">
                  <c:v>28.1143498105</c:v>
                </c:pt>
                <c:pt idx="3">
                  <c:v>16.3916802852</c:v>
                </c:pt>
                <c:pt idx="4">
                  <c:v>32.2513883278</c:v>
                </c:pt>
              </c:numCache>
            </c:numRef>
          </c:val>
        </c:ser>
        <c:axId val="677024536"/>
        <c:axId val="499133192"/>
      </c:barChart>
      <c:catAx>
        <c:axId val="6770245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Workload Categories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99133192"/>
        <c:crosses val="autoZero"/>
        <c:auto val="1"/>
        <c:lblAlgn val="ctr"/>
        <c:lblOffset val="100"/>
      </c:catAx>
      <c:valAx>
        <c:axId val="49913319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Weighted</a:t>
                </a:r>
                <a:r>
                  <a:rPr lang="en-US" sz="2000" baseline="0"/>
                  <a:t> Speedup</a:t>
                </a:r>
                <a:endParaRPr lang="en-US" sz="2000"/>
              </a:p>
            </c:rich>
          </c:tx>
          <c:layout>
            <c:manualLayout>
              <c:xMode val="edge"/>
              <c:yMode val="edge"/>
              <c:x val="0.0154716664515296"/>
              <c:y val="0.126638885523925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677024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6757288784848"/>
          <c:y val="0.0586432465172623"/>
          <c:w val="0.136243482655884"/>
          <c:h val="0.256110963052695"/>
        </c:manualLayout>
      </c:layout>
      <c:spPr>
        <a:ln>
          <a:solidFill>
            <a:schemeClr val="tx1"/>
          </a:solidFill>
        </a:ln>
      </c:spPr>
      <c:txPr>
        <a:bodyPr/>
        <a:lstStyle/>
        <a:p>
          <a:pPr>
            <a:defRPr sz="1800"/>
          </a:pPr>
          <a:endParaRPr lang="en-US"/>
        </a:p>
      </c:txPr>
    </c:legend>
    <c:plotVisOnly val="1"/>
  </c:chart>
  <c:spPr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38872765482017"/>
          <c:y val="0.0509259259259259"/>
          <c:w val="0.814268727388806"/>
          <c:h val="0.747122955784373"/>
        </c:manualLayout>
      </c:layout>
      <c:barChart>
        <c:barDir val="col"/>
        <c:grouping val="clustered"/>
        <c:ser>
          <c:idx val="0"/>
          <c:order val="0"/>
          <c:tx>
            <c:v>Buffered</c:v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cat>
            <c:strRef>
              <c:f>Sheet1!$G$2:$G$6</c:f>
              <c:strCache>
                <c:ptCount val="5"/>
                <c:pt idx="0">
                  <c:v>HL</c:v>
                </c:pt>
                <c:pt idx="1">
                  <c:v>HML</c:v>
                </c:pt>
                <c:pt idx="2">
                  <c:v>HM</c:v>
                </c:pt>
                <c:pt idx="3">
                  <c:v>H</c:v>
                </c:pt>
                <c:pt idx="4">
                  <c:v>amean</c:v>
                </c:pt>
              </c:strCache>
            </c:strRef>
          </c:cat>
          <c:val>
            <c:numRef>
              <c:f>Sheet1!$S$2:$S$6</c:f>
              <c:numCache>
                <c:formatCode>General</c:formatCode>
                <c:ptCount val="5"/>
                <c:pt idx="0">
                  <c:v>43.4324375387</c:v>
                </c:pt>
                <c:pt idx="1">
                  <c:v>42.85988846109998</c:v>
                </c:pt>
                <c:pt idx="2">
                  <c:v>30.7186888329</c:v>
                </c:pt>
                <c:pt idx="3">
                  <c:v>20.7078470546</c:v>
                </c:pt>
                <c:pt idx="4">
                  <c:v>33.8652939067</c:v>
                </c:pt>
              </c:numCache>
            </c:numRef>
          </c:val>
        </c:ser>
        <c:ser>
          <c:idx val="1"/>
          <c:order val="1"/>
          <c:tx>
            <c:v>Self-Tuned</c:v>
          </c:tx>
          <c:spPr>
            <a:solidFill>
              <a:srgbClr val="70CDD7"/>
            </a:solidFill>
            <a:ln>
              <a:solidFill>
                <a:schemeClr val="tx1"/>
              </a:solidFill>
            </a:ln>
          </c:spPr>
          <c:cat>
            <c:strRef>
              <c:f>Sheet1!$G$2:$G$6</c:f>
              <c:strCache>
                <c:ptCount val="5"/>
                <c:pt idx="0">
                  <c:v>HL</c:v>
                </c:pt>
                <c:pt idx="1">
                  <c:v>HML</c:v>
                </c:pt>
                <c:pt idx="2">
                  <c:v>HM</c:v>
                </c:pt>
                <c:pt idx="3">
                  <c:v>H</c:v>
                </c:pt>
                <c:pt idx="4">
                  <c:v>amean</c:v>
                </c:pt>
              </c:strCache>
            </c:strRef>
          </c:cat>
          <c:val>
            <c:numRef>
              <c:f>Sheet1!$T$2:$T$6</c:f>
              <c:numCache>
                <c:formatCode>General</c:formatCode>
                <c:ptCount val="5"/>
                <c:pt idx="0">
                  <c:v>43.3173147091</c:v>
                </c:pt>
                <c:pt idx="1">
                  <c:v>42.7664564633</c:v>
                </c:pt>
                <c:pt idx="2">
                  <c:v>29.9212913507</c:v>
                </c:pt>
                <c:pt idx="3">
                  <c:v>20.4539558416</c:v>
                </c:pt>
                <c:pt idx="4">
                  <c:v>33.5554963192</c:v>
                </c:pt>
              </c:numCache>
            </c:numRef>
          </c:val>
        </c:ser>
        <c:ser>
          <c:idx val="2"/>
          <c:order val="2"/>
          <c:tx>
            <c:v>Hetero.</c:v>
          </c:tx>
          <c:spPr>
            <a:solidFill>
              <a:srgbClr val="D36461"/>
            </a:solidFill>
            <a:ln>
              <a:solidFill>
                <a:schemeClr val="tx1"/>
              </a:solidFill>
            </a:ln>
          </c:spPr>
          <c:cat>
            <c:strRef>
              <c:f>Sheet1!$G$2:$G$6</c:f>
              <c:strCache>
                <c:ptCount val="5"/>
                <c:pt idx="0">
                  <c:v>HL</c:v>
                </c:pt>
                <c:pt idx="1">
                  <c:v>HML</c:v>
                </c:pt>
                <c:pt idx="2">
                  <c:v>HM</c:v>
                </c:pt>
                <c:pt idx="3">
                  <c:v>H</c:v>
                </c:pt>
                <c:pt idx="4">
                  <c:v>amean</c:v>
                </c:pt>
              </c:strCache>
            </c:strRef>
          </c:cat>
          <c:val>
            <c:numRef>
              <c:f>Sheet1!$V$2:$V$6</c:f>
              <c:numCache>
                <c:formatCode>General</c:formatCode>
                <c:ptCount val="5"/>
                <c:pt idx="0">
                  <c:v>43.704363844</c:v>
                </c:pt>
                <c:pt idx="1">
                  <c:v>43.0610492271</c:v>
                </c:pt>
                <c:pt idx="2">
                  <c:v>30.6927536588</c:v>
                </c:pt>
                <c:pt idx="3">
                  <c:v>20.9577218892</c:v>
                </c:pt>
                <c:pt idx="4">
                  <c:v>34.0366939227</c:v>
                </c:pt>
              </c:numCache>
            </c:numRef>
          </c:val>
        </c:ser>
        <c:ser>
          <c:idx val="3"/>
          <c:order val="3"/>
          <c:tx>
            <c:v>HAT</c:v>
          </c:tx>
          <c:spPr>
            <a:solidFill>
              <a:srgbClr val="55D660"/>
            </a:solidFill>
            <a:ln>
              <a:solidFill>
                <a:schemeClr val="tx1"/>
              </a:solidFill>
            </a:ln>
          </c:spPr>
          <c:val>
            <c:numRef>
              <c:f>Sheet1!$U$2:$U$6</c:f>
              <c:numCache>
                <c:formatCode>General</c:formatCode>
                <c:ptCount val="5"/>
                <c:pt idx="0">
                  <c:v>44.8544359992</c:v>
                </c:pt>
                <c:pt idx="1">
                  <c:v>44.8571366923</c:v>
                </c:pt>
                <c:pt idx="2">
                  <c:v>32.38739676729999</c:v>
                </c:pt>
                <c:pt idx="3">
                  <c:v>20.9945525368</c:v>
                </c:pt>
                <c:pt idx="4">
                  <c:v>35.1869316382</c:v>
                </c:pt>
              </c:numCache>
            </c:numRef>
          </c:val>
        </c:ser>
        <c:axId val="573438280"/>
        <c:axId val="70145416"/>
      </c:barChart>
      <c:catAx>
        <c:axId val="57343828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Workload Categories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70145416"/>
        <c:crosses val="autoZero"/>
        <c:auto val="1"/>
        <c:lblAlgn val="ctr"/>
        <c:lblOffset val="100"/>
      </c:catAx>
      <c:valAx>
        <c:axId val="7014541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Weighted</a:t>
                </a:r>
                <a:r>
                  <a:rPr lang="en-US" sz="2000" baseline="0"/>
                  <a:t> Speedup</a:t>
                </a:r>
                <a:endParaRPr lang="en-US" sz="2000"/>
              </a:p>
            </c:rich>
          </c:tx>
          <c:layout>
            <c:manualLayout>
              <c:xMode val="edge"/>
              <c:yMode val="edge"/>
              <c:x val="0.0154716664515296"/>
              <c:y val="0.126638885523925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73438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1554586082145"/>
          <c:y val="0.0617201695941853"/>
          <c:w val="0.173359491381145"/>
          <c:h val="0.34148128407026"/>
        </c:manualLayout>
      </c:layout>
      <c:spPr>
        <a:ln>
          <a:solidFill>
            <a:schemeClr val="tx1"/>
          </a:solidFill>
        </a:ln>
      </c:spPr>
      <c:txPr>
        <a:bodyPr/>
        <a:lstStyle/>
        <a:p>
          <a:pPr>
            <a:defRPr sz="1800"/>
          </a:pPr>
          <a:endParaRPr lang="en-US"/>
        </a:p>
      </c:txPr>
    </c:legend>
    <c:plotVisOnly val="1"/>
  </c:chart>
  <c:spPr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251867075937542"/>
          <c:y val="0.141687705703454"/>
          <c:w val="0.684469763491629"/>
          <c:h val="0.741131941840603"/>
        </c:manualLayout>
      </c:layout>
      <c:barChart>
        <c:barDir val="col"/>
        <c:grouping val="clustered"/>
        <c:ser>
          <c:idx val="0"/>
          <c:order val="0"/>
          <c:tx>
            <c:v>BLESS</c:v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cat>
            <c:strRef>
              <c:f>Sheet1!$H$58</c:f>
              <c:strCache>
                <c:ptCount val="1"/>
                <c:pt idx="0">
                  <c:v>amean</c:v>
                </c:pt>
              </c:strCache>
            </c:strRef>
          </c:cat>
          <c:val>
            <c:numRef>
              <c:f>Sheet1!$N$108</c:f>
              <c:numCache>
                <c:formatCode>General</c:formatCode>
                <c:ptCount val="1"/>
                <c:pt idx="0">
                  <c:v>1.0</c:v>
                </c:pt>
              </c:numCache>
            </c:numRef>
          </c:val>
        </c:ser>
        <c:ser>
          <c:idx val="2"/>
          <c:order val="1"/>
          <c:tx>
            <c:v>Hetero.</c:v>
          </c:tx>
          <c:spPr>
            <a:solidFill>
              <a:srgbClr val="D36461"/>
            </a:solidFill>
            <a:ln>
              <a:solidFill>
                <a:schemeClr val="tx1"/>
              </a:solidFill>
            </a:ln>
          </c:spPr>
          <c:cat>
            <c:strRef>
              <c:f>Sheet1!$H$58</c:f>
              <c:strCache>
                <c:ptCount val="1"/>
                <c:pt idx="0">
                  <c:v>amean</c:v>
                </c:pt>
              </c:strCache>
            </c:strRef>
          </c:cat>
          <c:val>
            <c:numRef>
              <c:f>Sheet1!$P$108</c:f>
              <c:numCache>
                <c:formatCode>General</c:formatCode>
                <c:ptCount val="1"/>
                <c:pt idx="0">
                  <c:v>1.117588057320164</c:v>
                </c:pt>
              </c:numCache>
            </c:numRef>
          </c:val>
        </c:ser>
        <c:ser>
          <c:idx val="3"/>
          <c:order val="2"/>
          <c:tx>
            <c:v>HAT</c:v>
          </c:tx>
          <c:spPr>
            <a:solidFill>
              <a:srgbClr val="55D660"/>
            </a:solidFill>
            <a:ln>
              <a:solidFill>
                <a:schemeClr val="tx1"/>
              </a:solidFill>
            </a:ln>
          </c:spPr>
          <c:cat>
            <c:strRef>
              <c:f>Sheet1!$H$58</c:f>
              <c:strCache>
                <c:ptCount val="1"/>
                <c:pt idx="0">
                  <c:v>amean</c:v>
                </c:pt>
              </c:strCache>
            </c:strRef>
          </c:cat>
          <c:val>
            <c:numRef>
              <c:f>Sheet1!$O$108</c:f>
              <c:numCache>
                <c:formatCode>General</c:formatCode>
                <c:ptCount val="1"/>
                <c:pt idx="0">
                  <c:v>0.851440625195743</c:v>
                </c:pt>
              </c:numCache>
            </c:numRef>
          </c:val>
        </c:ser>
        <c:axId val="70173464"/>
        <c:axId val="69546744"/>
      </c:barChart>
      <c:catAx>
        <c:axId val="70173464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69546744"/>
        <c:crosses val="autoZero"/>
        <c:auto val="1"/>
        <c:lblAlgn val="ctr"/>
        <c:lblOffset val="100"/>
      </c:catAx>
      <c:valAx>
        <c:axId val="6954674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Normalized Maximum</a:t>
                </a:r>
                <a:r>
                  <a:rPr lang="en-US" sz="2000" baseline="0"/>
                  <a:t> Slowdwon</a:t>
                </a:r>
                <a:endParaRPr lang="en-US" sz="2000"/>
              </a:p>
            </c:rich>
          </c:tx>
          <c:layout>
            <c:manualLayout>
              <c:xMode val="edge"/>
              <c:yMode val="edge"/>
              <c:x val="0.0154716664515296"/>
              <c:y val="0.126638885523925"/>
            </c:manualLayout>
          </c:layout>
        </c:title>
        <c:numFmt formatCode="0.0" sourceLinked="0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70173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18896865832947"/>
          <c:y val="0.00157105361829771"/>
          <c:w val="0.558402731438231"/>
          <c:h val="0.124250718660167"/>
        </c:manualLayout>
      </c:layout>
      <c:spPr>
        <a:ln>
          <a:solidFill>
            <a:schemeClr val="tx1"/>
          </a:solidFill>
        </a:ln>
      </c:spPr>
      <c:txPr>
        <a:bodyPr/>
        <a:lstStyle/>
        <a:p>
          <a:pPr>
            <a:defRPr sz="1800"/>
          </a:pPr>
          <a:endParaRPr lang="en-US"/>
        </a:p>
      </c:txPr>
    </c:legend>
    <c:plotVisOnly val="1"/>
  </c:chart>
  <c:spPr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45885946074922"/>
          <c:y val="0.165524337866858"/>
          <c:w val="0.657062182386776"/>
          <c:h val="0.708286805058459"/>
        </c:manualLayout>
      </c:layout>
      <c:barChart>
        <c:barDir val="col"/>
        <c:grouping val="clustered"/>
        <c:ser>
          <c:idx val="0"/>
          <c:order val="0"/>
          <c:tx>
            <c:v>Buffered</c:v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cat>
            <c:strRef>
              <c:f>Sheet1!$H$58</c:f>
              <c:strCache>
                <c:ptCount val="1"/>
                <c:pt idx="0">
                  <c:v>amean</c:v>
                </c:pt>
              </c:strCache>
            </c:strRef>
          </c:cat>
          <c:val>
            <c:numRef>
              <c:f>Sheet1!$Q$109</c:f>
              <c:numCache>
                <c:formatCode>General</c:formatCode>
                <c:ptCount val="1"/>
                <c:pt idx="0">
                  <c:v>1.0</c:v>
                </c:pt>
              </c:numCache>
            </c:numRef>
          </c:val>
        </c:ser>
        <c:ser>
          <c:idx val="1"/>
          <c:order val="1"/>
          <c:tx>
            <c:v>Self-Tuned</c:v>
          </c:tx>
          <c:spPr>
            <a:solidFill>
              <a:srgbClr val="70CDD7"/>
            </a:solidFill>
            <a:ln>
              <a:solidFill>
                <a:schemeClr val="tx1"/>
              </a:solidFill>
            </a:ln>
          </c:spPr>
          <c:cat>
            <c:strRef>
              <c:f>Sheet1!$H$58</c:f>
              <c:strCache>
                <c:ptCount val="1"/>
                <c:pt idx="0">
                  <c:v>amean</c:v>
                </c:pt>
              </c:strCache>
            </c:strRef>
          </c:cat>
          <c:val>
            <c:numRef>
              <c:f>Sheet1!$T$109</c:f>
              <c:numCache>
                <c:formatCode>General</c:formatCode>
                <c:ptCount val="1"/>
                <c:pt idx="0">
                  <c:v>1.006587086152043</c:v>
                </c:pt>
              </c:numCache>
            </c:numRef>
          </c:val>
        </c:ser>
        <c:ser>
          <c:idx val="2"/>
          <c:order val="2"/>
          <c:tx>
            <c:v>Hetero.</c:v>
          </c:tx>
          <c:spPr>
            <a:solidFill>
              <a:srgbClr val="D36461"/>
            </a:solidFill>
            <a:ln>
              <a:solidFill>
                <a:schemeClr val="tx1"/>
              </a:solidFill>
            </a:ln>
          </c:spPr>
          <c:cat>
            <c:strRef>
              <c:f>Sheet1!$H$58</c:f>
              <c:strCache>
                <c:ptCount val="1"/>
                <c:pt idx="0">
                  <c:v>amean</c:v>
                </c:pt>
              </c:strCache>
            </c:strRef>
          </c:cat>
          <c:val>
            <c:numRef>
              <c:f>Sheet1!$S$109</c:f>
              <c:numCache>
                <c:formatCode>General</c:formatCode>
                <c:ptCount val="1"/>
                <c:pt idx="0">
                  <c:v>0.996697140395936</c:v>
                </c:pt>
              </c:numCache>
            </c:numRef>
          </c:val>
        </c:ser>
        <c:ser>
          <c:idx val="3"/>
          <c:order val="3"/>
          <c:tx>
            <c:v>HAT</c:v>
          </c:tx>
          <c:spPr>
            <a:solidFill>
              <a:srgbClr val="55D660"/>
            </a:solidFill>
            <a:ln>
              <a:solidFill>
                <a:schemeClr val="tx1"/>
              </a:solidFill>
            </a:ln>
          </c:spPr>
          <c:cat>
            <c:strRef>
              <c:f>Sheet1!$H$58</c:f>
              <c:strCache>
                <c:ptCount val="1"/>
                <c:pt idx="0">
                  <c:v>amean</c:v>
                </c:pt>
              </c:strCache>
            </c:strRef>
          </c:cat>
          <c:val>
            <c:numRef>
              <c:f>Sheet1!$R$109</c:f>
              <c:numCache>
                <c:formatCode>General</c:formatCode>
                <c:ptCount val="1"/>
                <c:pt idx="0">
                  <c:v>0.952614381802935</c:v>
                </c:pt>
              </c:numCache>
            </c:numRef>
          </c:val>
        </c:ser>
        <c:axId val="677278904"/>
        <c:axId val="69622472"/>
      </c:barChart>
      <c:catAx>
        <c:axId val="677278904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69622472"/>
        <c:crosses val="autoZero"/>
        <c:auto val="1"/>
        <c:lblAlgn val="ctr"/>
        <c:lblOffset val="100"/>
      </c:catAx>
      <c:valAx>
        <c:axId val="69622472"/>
        <c:scaling>
          <c:orientation val="minMax"/>
          <c:min val="0.0"/>
        </c:scaling>
        <c:axPos val="l"/>
        <c:majorGridlines/>
        <c:numFmt formatCode="0.0" sourceLinked="0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677278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34201861131"/>
          <c:y val="0.0161442319710036"/>
          <c:w val="0.691541398234311"/>
          <c:h val="0.127195558888472"/>
        </c:manualLayout>
      </c:layout>
      <c:spPr>
        <a:ln>
          <a:solidFill>
            <a:schemeClr val="tx1"/>
          </a:solidFill>
        </a:ln>
      </c:spPr>
      <c:txPr>
        <a:bodyPr/>
        <a:lstStyle/>
        <a:p>
          <a:pPr>
            <a:defRPr sz="1800"/>
          </a:pPr>
          <a:endParaRPr lang="en-US"/>
        </a:p>
      </c:txPr>
    </c:legend>
    <c:plotVisOnly val="1"/>
  </c:chart>
  <c:spPr>
    <a:ln>
      <a:noFill/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218508581792444"/>
          <c:y val="0.123374313850455"/>
          <c:w val="0.613374775521481"/>
          <c:h val="0.755933060586748"/>
        </c:manualLayout>
      </c:layout>
      <c:barChart>
        <c:barDir val="col"/>
        <c:grouping val="clustered"/>
        <c:ser>
          <c:idx val="0"/>
          <c:order val="0"/>
          <c:tx>
            <c:v>Baseline</c:v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cat>
            <c:strRef>
              <c:f>Sheet1!$Y$78:$Z$78</c:f>
              <c:strCache>
                <c:ptCount val="2"/>
                <c:pt idx="0">
                  <c:v>BLESS</c:v>
                </c:pt>
                <c:pt idx="1">
                  <c:v>Buffered</c:v>
                </c:pt>
              </c:strCache>
            </c:strRef>
          </c:cat>
          <c:val>
            <c:numRef>
              <c:f>Sheet1!$Y$73:$Y$74</c:f>
              <c:numCache>
                <c:formatCode>General</c:formatCode>
                <c:ptCount val="2"/>
                <c:pt idx="0">
                  <c:v>1.0</c:v>
                </c:pt>
                <c:pt idx="1">
                  <c:v>1.0</c:v>
                </c:pt>
              </c:numCache>
            </c:numRef>
          </c:val>
        </c:ser>
        <c:ser>
          <c:idx val="1"/>
          <c:order val="1"/>
          <c:tx>
            <c:v>HAT</c:v>
          </c:tx>
          <c:spPr>
            <a:solidFill>
              <a:srgbClr val="D36461"/>
            </a:solidFill>
            <a:ln>
              <a:solidFill>
                <a:schemeClr val="tx1"/>
              </a:solidFill>
            </a:ln>
          </c:spPr>
          <c:cat>
            <c:strRef>
              <c:f>Sheet1!$Y$78:$Z$78</c:f>
              <c:strCache>
                <c:ptCount val="2"/>
                <c:pt idx="0">
                  <c:v>BLESS</c:v>
                </c:pt>
                <c:pt idx="1">
                  <c:v>Buffered</c:v>
                </c:pt>
              </c:strCache>
            </c:strRef>
          </c:cat>
          <c:val>
            <c:numRef>
              <c:f>Sheet1!$Z$73:$Z$74</c:f>
              <c:numCache>
                <c:formatCode>General</c:formatCode>
                <c:ptCount val="2"/>
                <c:pt idx="0">
                  <c:v>1.085</c:v>
                </c:pt>
                <c:pt idx="1">
                  <c:v>1.05</c:v>
                </c:pt>
              </c:numCache>
            </c:numRef>
          </c:val>
        </c:ser>
        <c:axId val="499732008"/>
        <c:axId val="499982392"/>
      </c:barChart>
      <c:catAx>
        <c:axId val="4997320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99982392"/>
        <c:crosses val="autoZero"/>
        <c:auto val="1"/>
        <c:lblAlgn val="ctr"/>
        <c:lblOffset val="100"/>
      </c:catAx>
      <c:valAx>
        <c:axId val="499982392"/>
        <c:scaling>
          <c:orientation val="minMax"/>
          <c:max val="1.2"/>
          <c:min val="0.0"/>
        </c:scaling>
        <c:axPos val="l"/>
        <c:majorGridlines/>
        <c:title>
          <c:tx>
            <c:rich>
              <a:bodyPr/>
              <a:lstStyle/>
              <a:p>
                <a:pPr>
                  <a:defRPr sz="2200"/>
                </a:pPr>
                <a:r>
                  <a:rPr lang="en-US" sz="2200"/>
                  <a:t>Normalized Perf.</a:t>
                </a:r>
                <a:r>
                  <a:rPr lang="en-US" sz="2200" baseline="0"/>
                  <a:t> per Wat</a:t>
                </a:r>
                <a:endParaRPr lang="en-US" sz="2200"/>
              </a:p>
            </c:rich>
          </c:tx>
          <c:layout>
            <c:manualLayout>
              <c:xMode val="edge"/>
              <c:yMode val="edge"/>
              <c:x val="0.05559455725929"/>
              <c:y val="0.180103524663874"/>
            </c:manualLayout>
          </c:layout>
        </c:title>
        <c:numFmt formatCode="0.0" sourceLinked="0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99732008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839427959662937"/>
          <c:y val="0.348371241199307"/>
          <c:w val="0.148298245614035"/>
          <c:h val="0.201163775140921"/>
        </c:manualLayout>
      </c:layout>
      <c:spPr>
        <a:ln>
          <a:solidFill>
            <a:schemeClr val="tx1"/>
          </a:solidFill>
        </a:ln>
      </c:spPr>
      <c:txPr>
        <a:bodyPr/>
        <a:lstStyle/>
        <a:p>
          <a:pPr>
            <a:defRPr sz="1800"/>
          </a:pPr>
          <a:endParaRPr lang="en-US"/>
        </a:p>
      </c:txPr>
    </c:legend>
    <c:plotVisOnly val="1"/>
  </c:chart>
  <c:spPr>
    <a:ln>
      <a:noFill/>
    </a:ln>
  </c:sp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10/17/12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10/17/12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Name: …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phd</a:t>
            </a:r>
            <a:r>
              <a:rPr lang="en-US" baseline="0" dirty="0" smtClean="0"/>
              <a:t> student from CMU</a:t>
            </a:r>
          </a:p>
          <a:p>
            <a:r>
              <a:rPr lang="en-US" baseline="0" dirty="0" err="1" smtClean="0"/>
              <a:t>Ttitle</a:t>
            </a:r>
            <a:endParaRPr lang="en-US" baseline="0" dirty="0" smtClean="0"/>
          </a:p>
          <a:p>
            <a:r>
              <a:rPr lang="en-US" baseline="0" dirty="0" smtClean="0"/>
              <a:t>collaborative work done with </a:t>
            </a:r>
            <a:r>
              <a:rPr lang="en-US" baseline="0" dirty="0" err="1" smtClean="0"/>
              <a:t>rachata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chris</a:t>
            </a:r>
            <a:r>
              <a:rPr lang="en-US" baseline="0" dirty="0" smtClean="0"/>
              <a:t>, and Dr. </a:t>
            </a:r>
            <a:r>
              <a:rPr lang="en-US" baseline="0" dirty="0" err="1" smtClean="0"/>
              <a:t>Onur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Mutlu</a:t>
            </a:r>
            <a:endParaRPr lang="en-US" baseline="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Putting</a:t>
            </a:r>
            <a:r>
              <a:rPr lang="en-US" b="1" baseline="0" dirty="0" smtClean="0"/>
              <a:t> these observations together, we propose a new source throttling mechanism called Heterogeneous Adaptive Throttling (HAT)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There are two key components: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The first key component is app-aware throttling.</a:t>
            </a:r>
          </a:p>
          <a:p>
            <a:pPr marL="228600" indent="-228600">
              <a:buNone/>
            </a:pPr>
            <a:r>
              <a:rPr lang="en-US" baseline="0" dirty="0" smtClean="0"/>
              <a:t>HAT throttles network-intensive apps that interfere with network-non-intensive applications </a:t>
            </a:r>
            <a:r>
              <a:rPr lang="en-US" b="1" baseline="0" dirty="0" smtClean="0"/>
              <a:t>to reduce network congestion </a:t>
            </a:r>
          </a:p>
          <a:p>
            <a:pPr marL="228600" indent="-228600">
              <a:buNone/>
            </a:pPr>
            <a:endParaRPr lang="en-US" baseline="0" dirty="0" smtClean="0"/>
          </a:p>
          <a:p>
            <a:pPr marL="228600" indent="-228600">
              <a:buNone/>
            </a:pPr>
            <a:r>
              <a:rPr lang="en-US" b="1" baseline="0" dirty="0" smtClean="0"/>
              <a:t>X:</a:t>
            </a:r>
            <a:r>
              <a:rPr lang="en-US" baseline="0" dirty="0" smtClean="0"/>
              <a:t> and allow non-intensive app to make faster forward progress.</a:t>
            </a:r>
          </a:p>
          <a:p>
            <a:pPr marL="228600" indent="-228600">
              <a:buNone/>
            </a:pPr>
            <a:endParaRPr lang="en-US" baseline="0" dirty="0" smtClean="0"/>
          </a:p>
          <a:p>
            <a:pPr marL="228600" indent="-228600">
              <a:buNone/>
            </a:pPr>
            <a:r>
              <a:rPr lang="en-US" b="1" baseline="0" dirty="0" smtClean="0"/>
              <a:t>2.The second key component is network-load….</a:t>
            </a:r>
          </a:p>
          <a:p>
            <a:pPr marL="228600" indent="-228600">
              <a:buNone/>
            </a:pPr>
            <a:r>
              <a:rPr lang="en-US" baseline="0" dirty="0" smtClean="0"/>
              <a:t>HAT … read bullet, so that it provides high performance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</a:t>
            </a:r>
            <a:r>
              <a:rPr lang="en-US" baseline="0" dirty="0" smtClean="0"/>
              <a:t> I will talk about how HAT achieves </a:t>
            </a:r>
            <a:r>
              <a:rPr lang="en-US" b="1" baseline="0" dirty="0" smtClean="0"/>
              <a:t>app-aware throttling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perform</a:t>
            </a:r>
            <a:r>
              <a:rPr lang="en-US" baseline="0" dirty="0" smtClean="0"/>
              <a:t> app throttling, HAT first measures each application’s network intensity. </a:t>
            </a:r>
          </a:p>
          <a:p>
            <a:r>
              <a:rPr lang="en-US" baseline="0" dirty="0" smtClean="0"/>
              <a:t>Since </a:t>
            </a:r>
            <a:r>
              <a:rPr lang="en-US" baseline="0" dirty="0" err="1" smtClean="0"/>
              <a:t>NoC</a:t>
            </a:r>
            <a:r>
              <a:rPr lang="en-US" baseline="0" dirty="0" smtClean="0"/>
              <a:t> primarily serves L1 cache misses in our evaluated system, we use L1 MPKI as a proxy to intensity.</a:t>
            </a:r>
          </a:p>
          <a:p>
            <a:endParaRPr lang="en-US" sz="240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/>
              <a:t>Once applications’</a:t>
            </a:r>
            <a:r>
              <a:rPr lang="en-US" sz="2400" baseline="0" dirty="0" smtClean="0"/>
              <a:t> intensity is measured,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aseline="0" dirty="0" smtClean="0"/>
              <a:t>HAT needs to classify applications as </a:t>
            </a:r>
            <a:r>
              <a:rPr lang="en-US" sz="2400" b="1" baseline="0" dirty="0" smtClean="0"/>
              <a:t>network-intensive or network-non intensive</a:t>
            </a:r>
            <a:r>
              <a:rPr lang="en-US" sz="2400" baseline="0" dirty="0" smtClean="0"/>
              <a:t>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aseline="0" dirty="0" smtClean="0"/>
              <a:t>To do so, HAT first sorts apps by their measured L1 MPKI. Next starting from the least </a:t>
            </a:r>
            <a:r>
              <a:rPr lang="en-US" sz="2400" baseline="0" dirty="0" err="1" smtClean="0"/>
              <a:t>mpki</a:t>
            </a:r>
            <a:r>
              <a:rPr lang="en-US" sz="2400" baseline="0" dirty="0" smtClean="0"/>
              <a:t> app,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aseline="0" dirty="0" smtClean="0"/>
              <a:t>the applications are classified as network non intensive until their sum of MPKI exceeds a pre-set threshold,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aseline="0" dirty="0" smtClean="0"/>
              <a:t>which we call it </a:t>
            </a:r>
            <a:r>
              <a:rPr lang="en-US" sz="2400" b="1" baseline="0" dirty="0" err="1" smtClean="0"/>
              <a:t>NonIntensiveCap</a:t>
            </a:r>
            <a:r>
              <a:rPr lang="en-US" sz="2400" b="1" baseline="0" dirty="0" smtClean="0"/>
              <a:t>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="0" baseline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baseline="0" dirty="0" smtClean="0"/>
              <a:t>CAP</a:t>
            </a:r>
            <a:r>
              <a:rPr lang="en-US" sz="2400" b="0" baseline="0" dirty="0" smtClean="0"/>
              <a:t> ensures that </a:t>
            </a:r>
            <a:r>
              <a:rPr lang="en-US" sz="2400" b="1" baseline="0" dirty="0" smtClean="0"/>
              <a:t>the traffic of non-intensive applications provides sufficient load without causing</a:t>
            </a:r>
            <a:r>
              <a:rPr lang="en-US" sz="2400" b="1" baseline="0" dirty="0" smtClean="0"/>
              <a:t> severe network </a:t>
            </a:r>
            <a:r>
              <a:rPr lang="en-US" sz="2400" b="1" baseline="0" dirty="0" smtClean="0"/>
              <a:t>congestion</a:t>
            </a:r>
            <a:r>
              <a:rPr lang="en-US" sz="2400" b="0" baseline="0" dirty="0" smtClean="0"/>
              <a:t>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baseline="0" dirty="0" smtClean="0"/>
              <a:t>So it should </a:t>
            </a:r>
            <a:r>
              <a:rPr lang="en-US" sz="2400" b="0" baseline="0" dirty="0" smtClean="0"/>
              <a:t>be scaled with network capacity and tuned for the particular network design.</a:t>
            </a:r>
            <a:endParaRPr lang="en-US" sz="2400" b="1" baseline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0" baseline="0" dirty="0" smtClean="0"/>
              <a:t>All remaining applications are then considered as network intensive.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0" dirty="0" smtClean="0"/>
              <a:t>When</a:t>
            </a:r>
            <a:r>
              <a:rPr lang="en-US" sz="2400" b="0" baseline="0" dirty="0" smtClean="0"/>
              <a:t> all applications are classified, HAT applies throttling to network-intensive applications.</a:t>
            </a:r>
            <a:endParaRPr lang="en-US" sz="240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/>
              <a:t>****** KEY idea</a:t>
            </a:r>
            <a:r>
              <a:rPr lang="en-US" sz="2400" b="1" baseline="0" dirty="0" smtClean="0"/>
              <a:t> again</a:t>
            </a:r>
            <a:r>
              <a:rPr lang="en-US" sz="2400" b="1" dirty="0" smtClean="0"/>
              <a:t>*******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/>
              <a:t>Again,</a:t>
            </a:r>
            <a:r>
              <a:rPr lang="en-US" sz="2400" b="1" baseline="0" dirty="0" smtClean="0"/>
              <a:t> the reason to throttle them </a:t>
            </a:r>
            <a:r>
              <a:rPr lang="en-US" sz="2400" b="1" baseline="0" dirty="0" smtClean="0"/>
              <a:t>is to </a:t>
            </a:r>
            <a:r>
              <a:rPr lang="en-US" sz="2400" b="1" baseline="0" dirty="0" smtClean="0"/>
              <a:t>reduce congestion and allow non-intensive app,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baseline="0" dirty="0" smtClean="0"/>
              <a:t>which are more sensitive to network latency, to send packets through the network more quickly.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="1" baseline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aseline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aseline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aseline="0" dirty="0" smtClean="0"/>
              <a:t>X: because a</a:t>
            </a:r>
            <a:r>
              <a:rPr lang="en-US" sz="2400" dirty="0" smtClean="0"/>
              <a:t> singe packet of a</a:t>
            </a:r>
            <a:r>
              <a:rPr lang="en-US" sz="2400" baseline="0" dirty="0" smtClean="0"/>
              <a:t> net-non-intensive app represents a greater forward progress,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aseline="0" dirty="0" smtClean="0"/>
              <a:t>so throttling intensive app allows non-intensive app to get through the network more quickly.</a:t>
            </a:r>
            <a:endParaRPr lang="en-US" sz="240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we will talk about the second key component</a:t>
            </a:r>
            <a:r>
              <a:rPr lang="en-US" baseline="0" dirty="0" smtClean="0"/>
              <a:t> of HAT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observe</a:t>
            </a:r>
            <a:r>
              <a:rPr lang="en-US" baseline="0" dirty="0" smtClean="0"/>
              <a:t> that  *PT1.</a:t>
            </a:r>
          </a:p>
          <a:p>
            <a:r>
              <a:rPr lang="en-US" baseline="0" dirty="0" smtClean="0"/>
              <a:t>Thus, we </a:t>
            </a:r>
            <a:r>
              <a:rPr lang="en-US" baseline="0" dirty="0" err="1" smtClean="0"/>
              <a:t>dyn</a:t>
            </a:r>
            <a:r>
              <a:rPr lang="en-US" baseline="0" dirty="0" smtClean="0"/>
              <a:t>****</a:t>
            </a:r>
          </a:p>
          <a:p>
            <a:r>
              <a:rPr lang="en-US" baseline="0" dirty="0" smtClean="0"/>
              <a:t>In our work, we empirically determine the peak network load point.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achieve the goal</a:t>
            </a:r>
            <a:r>
              <a:rPr lang="en-US" baseline="0" dirty="0" smtClean="0"/>
              <a:t> of maintaining ….</a:t>
            </a:r>
          </a:p>
          <a:p>
            <a:endParaRPr lang="en-US" baseline="0" dirty="0" smtClean="0"/>
          </a:p>
          <a:p>
            <a:r>
              <a:rPr lang="en-US" baseline="0" dirty="0" smtClean="0"/>
              <a:t>HAT performs the following operations.</a:t>
            </a:r>
          </a:p>
          <a:p>
            <a:r>
              <a:rPr lang="en-US" baseline="0" dirty="0" smtClean="0"/>
              <a:t>First it measures network </a:t>
            </a:r>
            <a:r>
              <a:rPr lang="en-US" baseline="0" dirty="0" smtClean="0"/>
              <a:t>load</a:t>
            </a:r>
          </a:p>
          <a:p>
            <a:endParaRPr lang="en-US" baseline="0" dirty="0" smtClean="0"/>
          </a:p>
          <a:p>
            <a:r>
              <a:rPr lang="en-US" baseline="0" dirty="0" smtClean="0"/>
              <a:t>HAT compares the current network load with the peak point and adjust throttling rate accordingly.</a:t>
            </a:r>
          </a:p>
          <a:p>
            <a:r>
              <a:rPr lang="en-US" baseline="0" dirty="0" smtClean="0"/>
              <a:t>Increase </a:t>
            </a:r>
            <a:r>
              <a:rPr lang="en-US" baseline="0" dirty="0" err="1" smtClean="0"/>
              <a:t>th</a:t>
            </a:r>
            <a:r>
              <a:rPr lang="en-US" baseline="0" dirty="0" smtClean="0"/>
              <a:t> rate to reduce network load</a:t>
            </a:r>
          </a:p>
          <a:p>
            <a:r>
              <a:rPr lang="en-US" baseline="0" dirty="0" smtClean="0"/>
              <a:t>Else…. Rate to allow more traffic to inject into the network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continuously </a:t>
            </a:r>
            <a:r>
              <a:rPr lang="en-US" baseline="0" dirty="0" smtClean="0"/>
              <a:t>performing </a:t>
            </a:r>
            <a:r>
              <a:rPr lang="en-US" baseline="0" dirty="0" err="1" smtClean="0"/>
              <a:t>HAT’s</a:t>
            </a:r>
            <a:r>
              <a:rPr lang="en-US" baseline="0" dirty="0" smtClean="0"/>
              <a:t> operations is expensive, </a:t>
            </a:r>
          </a:p>
          <a:p>
            <a:r>
              <a:rPr lang="en-US" baseline="0" dirty="0" smtClean="0"/>
              <a:t>we want to reduce the computation overhead by </a:t>
            </a:r>
            <a:r>
              <a:rPr lang="en-US" baseline="0" dirty="0" smtClean="0"/>
              <a:t>performing HAT at epoch </a:t>
            </a:r>
            <a:r>
              <a:rPr lang="en-US" baseline="0" dirty="0" err="1" smtClean="0"/>
              <a:t>gran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Epoch length is 100K cycles</a:t>
            </a:r>
            <a:endParaRPr lang="en-US" b="1" u="sng" baseline="0" dirty="0" smtClean="0"/>
          </a:p>
          <a:p>
            <a:r>
              <a:rPr lang="en-US" b="1" u="sng" baseline="0" dirty="0" smtClean="0"/>
              <a:t>During an epoch</a:t>
            </a:r>
            <a:r>
              <a:rPr lang="en-US" baseline="0" dirty="0" smtClean="0"/>
              <a:t>….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Once an epoch finishes, hat uses these </a:t>
            </a:r>
            <a:r>
              <a:rPr lang="en-US" baseline="0" dirty="0" smtClean="0"/>
              <a:t>measurements to classify applications, and adjust throttling rate. </a:t>
            </a:r>
          </a:p>
          <a:p>
            <a:r>
              <a:rPr lang="en-US" baseline="0" dirty="0" smtClean="0"/>
              <a:t>At the end, we reset the monitor counters to start new measurements.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this end,</a:t>
            </a:r>
            <a:r>
              <a:rPr lang="en-US" baseline="0" dirty="0" smtClean="0"/>
              <a:t> we have presented HAT.</a:t>
            </a:r>
          </a:p>
          <a:p>
            <a:r>
              <a:rPr lang="en-US" dirty="0" smtClean="0"/>
              <a:t>Now let’s take</a:t>
            </a:r>
            <a:r>
              <a:rPr lang="en-US" baseline="0" dirty="0" smtClean="0"/>
              <a:t> a look at prior 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</a:t>
            </a:r>
            <a:r>
              <a:rPr lang="en-US" baseline="0" dirty="0" smtClean="0"/>
              <a:t> are two prior source throttling works that we will compare to in our evaluations.</a:t>
            </a:r>
          </a:p>
          <a:p>
            <a:r>
              <a:rPr lang="en-US" baseline="0" dirty="0" smtClean="0"/>
              <a:t>The first work by </a:t>
            </a:r>
            <a:r>
              <a:rPr lang="en-US" baseline="0" dirty="0" err="1" smtClean="0"/>
              <a:t>Nychis</a:t>
            </a:r>
            <a:r>
              <a:rPr lang="en-US" baseline="0" dirty="0" smtClean="0"/>
              <a:t> et al. </a:t>
            </a:r>
            <a:r>
              <a:rPr lang="en-US" baseline="0" dirty="0" smtClean="0"/>
              <a:t>proposes </a:t>
            </a:r>
            <a:r>
              <a:rPr lang="en-US" baseline="0" dirty="0" smtClean="0"/>
              <a:t>source throttling for </a:t>
            </a:r>
            <a:r>
              <a:rPr lang="en-US" baseline="0" dirty="0" err="1" smtClean="0"/>
              <a:t>bufferless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NoCs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In particular, they propose an application-aware throttling based on starvation rate, which is metric they use to make throttling decision.</a:t>
            </a:r>
          </a:p>
          <a:p>
            <a:r>
              <a:rPr lang="en-US" baseline="0" dirty="0" smtClean="0"/>
              <a:t>However, their mechanism does not adaptively adjust throttling rate based on network load.</a:t>
            </a:r>
          </a:p>
          <a:p>
            <a:r>
              <a:rPr lang="en-US" baseline="0" dirty="0" smtClean="0"/>
              <a:t>We will call this work </a:t>
            </a:r>
            <a:r>
              <a:rPr lang="en-US" b="1" baseline="0" dirty="0" smtClean="0"/>
              <a:t>heterogeneous throttling </a:t>
            </a:r>
            <a:r>
              <a:rPr lang="en-US" baseline="0" dirty="0" smtClean="0"/>
              <a:t>for short in the evaluation section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second work by </a:t>
            </a:r>
            <a:r>
              <a:rPr lang="en-US" baseline="0" dirty="0" err="1" smtClean="0"/>
              <a:t>thottethodi</a:t>
            </a:r>
            <a:r>
              <a:rPr lang="en-US" baseline="0" dirty="0" smtClean="0"/>
              <a:t> proposes source throttling for off-chip</a:t>
            </a:r>
          </a:p>
          <a:p>
            <a:r>
              <a:rPr lang="en-US" baseline="0" dirty="0" smtClean="0"/>
              <a:t>It dynamically triggers throttling based on</a:t>
            </a:r>
            <a:r>
              <a:rPr lang="en-US" baseline="0" dirty="0" smtClean="0"/>
              <a:t> buffer </a:t>
            </a:r>
            <a:r>
              <a:rPr lang="en-US" baseline="0" dirty="0" smtClean="0"/>
              <a:t>occupancy.</a:t>
            </a:r>
          </a:p>
          <a:p>
            <a:r>
              <a:rPr lang="en-US" baseline="0" dirty="0" smtClean="0"/>
              <a:t>One disadvantage of this work is that it is not app-aware, and it fully blocks packet injections of every node</a:t>
            </a:r>
          </a:p>
          <a:p>
            <a:r>
              <a:rPr lang="en-US" baseline="0" dirty="0" smtClean="0"/>
              <a:t>Although it’s not originally designed for </a:t>
            </a:r>
            <a:r>
              <a:rPr lang="en-US" baseline="0" dirty="0" err="1" smtClean="0"/>
              <a:t>NoC</a:t>
            </a:r>
            <a:r>
              <a:rPr lang="en-US" baseline="0" dirty="0" smtClean="0"/>
              <a:t>, we still adapt it to </a:t>
            </a:r>
            <a:r>
              <a:rPr lang="en-US" baseline="0" dirty="0" err="1" smtClean="0"/>
              <a:t>NoC</a:t>
            </a:r>
            <a:r>
              <a:rPr lang="en-US" baseline="0" dirty="0" smtClean="0"/>
              <a:t> for comparison.</a:t>
            </a:r>
          </a:p>
          <a:p>
            <a:r>
              <a:rPr lang="en-US" baseline="0" dirty="0" smtClean="0"/>
              <a:t>We will call this work </a:t>
            </a:r>
            <a:r>
              <a:rPr lang="en-US" b="1" baseline="0" dirty="0" smtClean="0"/>
              <a:t>self-tuned</a:t>
            </a:r>
            <a:r>
              <a:rPr lang="en-US" baseline="0" dirty="0" smtClean="0"/>
              <a:t> for short in the </a:t>
            </a:r>
            <a:r>
              <a:rPr lang="en-US" baseline="0" dirty="0" err="1" smtClean="0"/>
              <a:t>eval</a:t>
            </a:r>
            <a:r>
              <a:rPr lang="en-US" baseline="0" dirty="0" smtClean="0"/>
              <a:t> section.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let’s take</a:t>
            </a:r>
            <a:r>
              <a:rPr lang="en-US" baseline="0" dirty="0" smtClean="0"/>
              <a:t> a look at our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Here is a one slide summary</a:t>
            </a:r>
            <a:r>
              <a:rPr lang="en-US" sz="1200" baseline="0" dirty="0" smtClean="0"/>
              <a:t> of </a:t>
            </a:r>
            <a:r>
              <a:rPr lang="en-US" sz="1200" b="1" baseline="0" dirty="0" smtClean="0"/>
              <a:t>what I’ll present today</a:t>
            </a:r>
            <a:endParaRPr lang="en-US" sz="1200" b="1" baseline="0" dirty="0" smtClean="0"/>
          </a:p>
          <a:p>
            <a:r>
              <a:rPr lang="en-US" sz="1200" baseline="0" dirty="0" smtClean="0"/>
              <a:t>One major problems is </a:t>
            </a:r>
            <a:r>
              <a:rPr lang="en-US" sz="1200" baseline="0" dirty="0" smtClean="0"/>
              <a:t>that packets … which causes congestion. </a:t>
            </a:r>
            <a:r>
              <a:rPr lang="en-US" sz="1200" b="1" baseline="0" dirty="0" smtClean="0"/>
              <a:t>As a result, this reduces system </a:t>
            </a:r>
            <a:r>
              <a:rPr lang="en-US" sz="1200" b="1" baseline="0" dirty="0" smtClean="0"/>
              <a:t>performance due to increased network latency.</a:t>
            </a:r>
          </a:p>
          <a:p>
            <a:endParaRPr lang="en-US" sz="1200" baseline="0" dirty="0" smtClean="0"/>
          </a:p>
          <a:p>
            <a:r>
              <a:rPr lang="en-US" sz="1200" dirty="0" smtClean="0"/>
              <a:t>We </a:t>
            </a:r>
            <a:r>
              <a:rPr lang="en-US" sz="1200" dirty="0" smtClean="0"/>
              <a:t>make two </a:t>
            </a:r>
            <a:r>
              <a:rPr lang="en-US" sz="1200" baseline="0" dirty="0" smtClean="0"/>
              <a:t>key observations in this work:</a:t>
            </a:r>
          </a:p>
          <a:p>
            <a:r>
              <a:rPr lang="en-US" sz="1200" baseline="0" dirty="0" smtClean="0"/>
              <a:t>First, some apps are more </a:t>
            </a:r>
            <a:r>
              <a:rPr lang="en-US" sz="1200" baseline="0" dirty="0" err="1" smtClean="0"/>
              <a:t>sen</a:t>
            </a:r>
            <a:r>
              <a:rPr lang="en-US" sz="1200" baseline="0" dirty="0" smtClean="0"/>
              <a:t> to network latency than others</a:t>
            </a:r>
          </a:p>
          <a:p>
            <a:r>
              <a:rPr lang="en-US" sz="1200" baseline="0" dirty="0" smtClean="0"/>
              <a:t>Second, apps ……</a:t>
            </a:r>
          </a:p>
          <a:p>
            <a:endParaRPr lang="en-US" sz="1200" baseline="0" dirty="0" smtClean="0"/>
          </a:p>
          <a:p>
            <a:r>
              <a:rPr lang="en-US" sz="1200" baseline="0" dirty="0" smtClean="0"/>
              <a:t>Based on these two key observations, we develop</a:t>
            </a:r>
            <a:r>
              <a:rPr lang="en-US" sz="1200" baseline="0" dirty="0" smtClean="0"/>
              <a:t> a new </a:t>
            </a:r>
            <a:r>
              <a:rPr lang="en-US" sz="1200" b="1" baseline="0" dirty="0" smtClean="0"/>
              <a:t>source throttling mechanism </a:t>
            </a:r>
            <a:r>
              <a:rPr lang="en-US" sz="1200" baseline="0" dirty="0" smtClean="0"/>
              <a:t>called </a:t>
            </a:r>
            <a:r>
              <a:rPr lang="en-US" sz="1200" baseline="0" dirty="0" smtClean="0"/>
              <a:t>HAT </a:t>
            </a:r>
            <a:r>
              <a:rPr lang="en-US" sz="1200" b="1" baseline="0" dirty="0" smtClean="0"/>
              <a:t>to mitigate the detrimental effect of congestion</a:t>
            </a:r>
            <a:r>
              <a:rPr lang="en-US" sz="1200" baseline="0" dirty="0" smtClean="0"/>
              <a:t>. </a:t>
            </a:r>
          </a:p>
          <a:p>
            <a:r>
              <a:rPr lang="en-US" sz="1200" baseline="0" dirty="0" smtClean="0"/>
              <a:t>It has </a:t>
            </a:r>
            <a:r>
              <a:rPr lang="en-US" sz="1200" baseline="0" dirty="0" smtClean="0"/>
              <a:t>two key components:</a:t>
            </a:r>
          </a:p>
          <a:p>
            <a:r>
              <a:rPr lang="en-US" sz="1200" baseline="0" dirty="0" smtClean="0"/>
              <a:t>First, HAT performs app-aware source throttling, </a:t>
            </a:r>
            <a:r>
              <a:rPr lang="en-US" sz="1200" b="1" baseline="0" dirty="0" smtClean="0"/>
              <a:t>which selectively throttles certain applications.</a:t>
            </a:r>
          </a:p>
          <a:p>
            <a:r>
              <a:rPr lang="en-US" sz="1200" baseline="0" dirty="0" smtClean="0"/>
              <a:t>Second,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BLUE</a:t>
            </a:r>
            <a:r>
              <a:rPr lang="en-US" sz="1200" b="0" baseline="0" dirty="0" smtClean="0"/>
              <a:t>, which dynamically adjusts throttling rate to achieve high </a:t>
            </a:r>
            <a:r>
              <a:rPr lang="en-US" sz="1200" b="0" baseline="0" dirty="0" err="1" smtClean="0"/>
              <a:t>perf</a:t>
            </a:r>
            <a:endParaRPr lang="en-US" sz="1200" baseline="0" dirty="0" smtClean="0"/>
          </a:p>
          <a:p>
            <a:endParaRPr lang="en-US" sz="1200" baseline="0" dirty="0" smtClean="0"/>
          </a:p>
          <a:p>
            <a:r>
              <a:rPr lang="en-US" sz="1200" baseline="0" dirty="0" smtClean="0"/>
              <a:t>Our evaluation shows that HAT improves </a:t>
            </a:r>
            <a:r>
              <a:rPr lang="en-US" sz="1200" baseline="0" dirty="0" err="1" smtClean="0"/>
              <a:t>perf</a:t>
            </a:r>
            <a:r>
              <a:rPr lang="en-US" sz="1200" baseline="0" dirty="0" smtClean="0"/>
              <a:t>…..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is our methodology.</a:t>
            </a:r>
          </a:p>
          <a:p>
            <a:r>
              <a:rPr lang="en-US" dirty="0" smtClean="0"/>
              <a:t>We simulate 64-node</a:t>
            </a:r>
            <a:r>
              <a:rPr lang="en-US" baseline="0" dirty="0" smtClean="0"/>
              <a:t> multi-core systems …</a:t>
            </a:r>
            <a:endParaRPr lang="en-US" baseline="0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CPU cores model stalls, and interact with the caches and network in a closed-loop way.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</a:t>
            </a:r>
            <a:r>
              <a:rPr lang="en-US" baseline="0" dirty="0" err="1" smtClean="0"/>
              <a:t>eval</a:t>
            </a:r>
            <a:r>
              <a:rPr lang="en-US" baseline="0" dirty="0" smtClean="0"/>
              <a:t> our throttling mechanism on top of different router designs.</a:t>
            </a:r>
          </a:p>
          <a:p>
            <a:r>
              <a:rPr lang="en-US" baseline="0" dirty="0" smtClean="0"/>
              <a:t>1.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form 60 multi-core workloads using spec</a:t>
            </a:r>
            <a:r>
              <a:rPr lang="en-US" baseline="0" dirty="0" smtClean="0"/>
              <a:t> 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measuring performance, we use weighted speedup which has been shown to a good </a:t>
            </a:r>
            <a:r>
              <a:rPr lang="en-US" baseline="0" dirty="0" err="1" smtClean="0"/>
              <a:t>multicore</a:t>
            </a:r>
            <a:r>
              <a:rPr lang="en-US" baseline="0" dirty="0" smtClean="0"/>
              <a:t> throughput metric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will first present performance results on </a:t>
            </a:r>
            <a:r>
              <a:rPr lang="en-US" b="1" i="1" baseline="0" dirty="0" smtClean="0"/>
              <a:t>BUFFERLESS </a:t>
            </a:r>
            <a:r>
              <a:rPr lang="en-US" b="1" i="1" baseline="0" dirty="0" err="1" smtClean="0"/>
              <a:t>NOCs</a:t>
            </a:r>
            <a:r>
              <a:rPr lang="en-US" b="1" i="1" baseline="0" dirty="0" smtClean="0"/>
              <a:t> USING BLESS</a:t>
            </a:r>
          </a:p>
          <a:p>
            <a:r>
              <a:rPr lang="en-US" baseline="0" dirty="0" smtClean="0"/>
              <a:t>Y-axis</a:t>
            </a:r>
          </a:p>
          <a:p>
            <a:r>
              <a:rPr lang="en-US" baseline="0" dirty="0" smtClean="0"/>
              <a:t>X-axis different workload </a:t>
            </a:r>
            <a:r>
              <a:rPr lang="en-US" baseline="0" dirty="0" smtClean="0"/>
              <a:t>categories, each category contains 15 </a:t>
            </a:r>
            <a:r>
              <a:rPr lang="en-US" baseline="0" dirty="0" err="1" smtClean="0"/>
              <a:t>wklds</a:t>
            </a:r>
            <a:endParaRPr lang="en-US" baseline="0" dirty="0" smtClean="0"/>
          </a:p>
          <a:p>
            <a:r>
              <a:rPr lang="en-US" baseline="0" dirty="0" smtClean="0"/>
              <a:t>In each bar group, the blue bar is for the baseline system without any throttling.</a:t>
            </a:r>
          </a:p>
          <a:p>
            <a:r>
              <a:rPr lang="en-US" baseline="0" dirty="0" smtClean="0"/>
              <a:t>The second red bar uses heterogeneous throttling proposed by </a:t>
            </a:r>
            <a:r>
              <a:rPr lang="en-US" baseline="0" dirty="0" err="1" smtClean="0"/>
              <a:t>Nychis</a:t>
            </a:r>
            <a:r>
              <a:rPr lang="en-US" baseline="0" dirty="0" smtClean="0"/>
              <a:t> et al..</a:t>
            </a:r>
          </a:p>
          <a:p>
            <a:r>
              <a:rPr lang="en-US" baseline="0" dirty="0" smtClean="0"/>
              <a:t>The last green bar is HAT. 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Sevaral</a:t>
            </a:r>
            <a:r>
              <a:rPr lang="en-US" baseline="0" dirty="0" smtClean="0"/>
              <a:t> observations can be made:</a:t>
            </a:r>
          </a:p>
          <a:p>
            <a:r>
              <a:rPr lang="en-US" baseline="0" dirty="0" smtClean="0"/>
              <a:t>First, </a:t>
            </a:r>
            <a:r>
              <a:rPr lang="en-US" b="1" baseline="0" dirty="0" smtClean="0"/>
              <a:t>HAT CONSISTENLY provides…BLUE. </a:t>
            </a:r>
            <a:r>
              <a:rPr lang="en-US" b="0" baseline="0" dirty="0" smtClean="0"/>
              <a:t>On average it achieve 7.4% performance improvement over hetero.</a:t>
            </a:r>
          </a:p>
          <a:p>
            <a:r>
              <a:rPr lang="en-US" b="0" baseline="0" dirty="0" smtClean="0"/>
              <a:t>Second, </a:t>
            </a:r>
            <a:r>
              <a:rPr lang="en-US" b="1" baseline="0" dirty="0" smtClean="0"/>
              <a:t>GREEN</a:t>
            </a:r>
            <a:r>
              <a:rPr lang="en-US" b="0" baseline="0" dirty="0" smtClean="0"/>
              <a:t> </a:t>
            </a:r>
          </a:p>
          <a:p>
            <a:r>
              <a:rPr lang="en-US" b="0" baseline="0" dirty="0" err="1" smtClean="0"/>
              <a:t>b/c</a:t>
            </a:r>
            <a:r>
              <a:rPr lang="en-US" b="0" baseline="0" dirty="0" smtClean="0"/>
              <a:t> L &amp; M intensity applications are more sensitive to network latency and can</a:t>
            </a:r>
            <a:r>
              <a:rPr lang="en-US" b="1" baseline="0" dirty="0" smtClean="0"/>
              <a:t> benefit more from reduced congestion.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r>
              <a:rPr lang="en-US" dirty="0" smtClean="0"/>
              <a:t>Here we</a:t>
            </a:r>
            <a:r>
              <a:rPr lang="en-US" baseline="0" dirty="0" smtClean="0"/>
              <a:t> </a:t>
            </a:r>
            <a:r>
              <a:rPr lang="en-US" baseline="0" dirty="0" smtClean="0"/>
              <a:t>show the performance on buffered network.</a:t>
            </a:r>
          </a:p>
          <a:p>
            <a:pPr marL="228600" indent="-228600">
              <a:buNone/>
            </a:pPr>
            <a:r>
              <a:rPr lang="en-US" baseline="0" dirty="0" smtClean="0"/>
              <a:t>In addition to HAT and hetero., we also show </a:t>
            </a:r>
            <a:r>
              <a:rPr lang="en-US" baseline="0" dirty="0" err="1" smtClean="0"/>
              <a:t>perf</a:t>
            </a:r>
            <a:r>
              <a:rPr lang="en-US" baseline="0" dirty="0" smtClean="0"/>
              <a:t> of self-tuned by </a:t>
            </a:r>
            <a:r>
              <a:rPr lang="en-US" baseline="0" dirty="0" err="1" smtClean="0"/>
              <a:t>thottethodi</a:t>
            </a:r>
            <a:endParaRPr lang="en-US" baseline="0" dirty="0" smtClean="0"/>
          </a:p>
          <a:p>
            <a:pPr marL="228600" indent="-228600">
              <a:buNone/>
            </a:pPr>
            <a:endParaRPr lang="en-US" dirty="0" smtClean="0"/>
          </a:p>
          <a:p>
            <a:pPr marL="228600" indent="-228600">
              <a:buAutoNum type="arabicPeriod"/>
            </a:pPr>
            <a:r>
              <a:rPr lang="en-US" baseline="0" dirty="0" smtClean="0"/>
              <a:t>We see similar </a:t>
            </a:r>
            <a:r>
              <a:rPr lang="en-US" baseline="0" dirty="0" err="1" smtClean="0"/>
              <a:t>perf</a:t>
            </a:r>
            <a:r>
              <a:rPr lang="en-US" baseline="0" dirty="0" smtClean="0"/>
              <a:t> trend as in </a:t>
            </a:r>
            <a:r>
              <a:rPr lang="en-US" baseline="0" dirty="0" err="1" smtClean="0"/>
              <a:t>bufferless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noc</a:t>
            </a:r>
            <a:r>
              <a:rPr lang="en-US" baseline="0" dirty="0" smtClean="0"/>
              <a:t>. </a:t>
            </a:r>
            <a:r>
              <a:rPr lang="en-US" baseline="0" dirty="0" smtClean="0"/>
              <a:t>HAT consistently provides higher </a:t>
            </a:r>
            <a:r>
              <a:rPr lang="en-US" baseline="0" dirty="0" err="1" smtClean="0"/>
              <a:t>perf</a:t>
            </a:r>
            <a:r>
              <a:rPr lang="en-US" baseline="0" dirty="0" smtClean="0"/>
              <a:t> improvement over the previous designs</a:t>
            </a:r>
          </a:p>
          <a:p>
            <a:pPr marL="228600" indent="-228600">
              <a:buAutoNum type="arabicPeriod"/>
            </a:pPr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="1" baseline="0" dirty="0" smtClean="0"/>
              <a:t>BLUE</a:t>
            </a:r>
            <a:r>
              <a:rPr lang="en-US" baseline="0" dirty="0" smtClean="0"/>
              <a:t> </a:t>
            </a:r>
            <a:r>
              <a:rPr lang="en-US" baseline="0" dirty="0" err="1" smtClean="0">
                <a:sym typeface="Wingdings"/>
              </a:rPr>
              <a:t></a:t>
            </a:r>
            <a:r>
              <a:rPr lang="en-US" baseline="0" dirty="0" smtClean="0">
                <a:sym typeface="Wingdings"/>
              </a:rPr>
              <a:t> 3.5%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3. Little gain for self-tuned </a:t>
            </a:r>
            <a:r>
              <a:rPr lang="en-US" baseline="0" dirty="0" err="1" smtClean="0"/>
              <a:t>b/c</a:t>
            </a:r>
            <a:r>
              <a:rPr lang="en-US" baseline="0" dirty="0" smtClean="0"/>
              <a:t> it performs hard throttling by completely blocking traffic injection until congestion is cleared. </a:t>
            </a:r>
          </a:p>
          <a:p>
            <a:r>
              <a:rPr lang="en-US" baseline="0" dirty="0" smtClean="0"/>
              <a:t>This will only temporarily reduces congestion, but congestion will return soon once packet injections are allowed again.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</a:t>
            </a:r>
            <a:r>
              <a:rPr lang="en-US" baseline="0" dirty="0" smtClean="0"/>
              <a:t> we show that HAT does not unfairly penalize any </a:t>
            </a:r>
            <a:r>
              <a:rPr lang="en-US" baseline="0" dirty="0" smtClean="0"/>
              <a:t>application through throttling</a:t>
            </a:r>
            <a:endParaRPr lang="en-US" dirty="0" smtClean="0"/>
          </a:p>
          <a:p>
            <a:endParaRPr lang="en-US" baseline="0" dirty="0" smtClean="0"/>
          </a:p>
          <a:p>
            <a:r>
              <a:rPr lang="en-US" baseline="0" dirty="0" smtClean="0"/>
              <a:t>By reducing congestion in the network, HAT is</a:t>
            </a:r>
            <a:r>
              <a:rPr lang="en-US" baseline="0" dirty="0" smtClean="0"/>
              <a:t> actually able </a:t>
            </a:r>
            <a:r>
              <a:rPr lang="en-US" baseline="0" dirty="0" smtClean="0"/>
              <a:t>to improve performance of maximum slowed down application.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In addition, we evaluate </a:t>
            </a:r>
            <a:r>
              <a:rPr lang="en-US" baseline="0" dirty="0" err="1" smtClean="0"/>
              <a:t>HAT’s</a:t>
            </a:r>
            <a:r>
              <a:rPr lang="en-US" baseline="0" dirty="0" smtClean="0"/>
              <a:t> effect on network energy efficiency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Y: </a:t>
            </a:r>
          </a:p>
          <a:p>
            <a:r>
              <a:rPr lang="en-US" baseline="0" dirty="0" smtClean="0"/>
              <a:t>X:</a:t>
            </a:r>
          </a:p>
          <a:p>
            <a:r>
              <a:rPr lang="en-US" baseline="0" dirty="0" smtClean="0"/>
              <a:t>We </a:t>
            </a:r>
            <a:r>
              <a:rPr lang="en-US" baseline="0" dirty="0" smtClean="0"/>
              <a:t>use an improved </a:t>
            </a:r>
            <a:r>
              <a:rPr lang="en-US" b="1" baseline="0" dirty="0" smtClean="0"/>
              <a:t>ORION power model</a:t>
            </a:r>
            <a:r>
              <a:rPr lang="en-US" baseline="0" dirty="0" smtClean="0"/>
              <a:t> to evaluate static and dynamic power consumed by the on-chip network. </a:t>
            </a:r>
          </a:p>
          <a:p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On average, HAT increases energy efficiency by 8.5% and 5% for BLESS and buffered networks, respectively. </a:t>
            </a:r>
          </a:p>
          <a:p>
            <a:r>
              <a:rPr lang="en-US" baseline="0" dirty="0" smtClean="0"/>
              <a:t>This is because HAT allows packets to traverse through the network more quickly with less congestion.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X: HAT shows better improvement on BLESS because dynamic power dominated the total power due to higher deflection rate.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a highlight</a:t>
            </a:r>
            <a:r>
              <a:rPr lang="en-US" baseline="0" dirty="0" smtClean="0"/>
              <a:t> of other results in the paper.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evaluate the performance of different throttling works on another </a:t>
            </a:r>
            <a:r>
              <a:rPr lang="en-US" baseline="0" dirty="0" err="1" smtClean="0"/>
              <a:t>bufferless</a:t>
            </a:r>
            <a:r>
              <a:rPr lang="en-US" baseline="0" dirty="0" smtClean="0"/>
              <a:t> router design called CHIPPER.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In conclusion,</a:t>
            </a:r>
            <a:endParaRPr lang="en-US" sz="1200" baseline="0" dirty="0" smtClean="0"/>
          </a:p>
          <a:p>
            <a:r>
              <a:rPr lang="en-US" sz="1200" baseline="0" dirty="0" smtClean="0"/>
              <a:t>We address the problem of network congestion.</a:t>
            </a:r>
          </a:p>
          <a:p>
            <a:endParaRPr lang="en-US" sz="1200" baseline="0" dirty="0" smtClean="0"/>
          </a:p>
          <a:p>
            <a:r>
              <a:rPr lang="en-US" sz="1200" dirty="0" smtClean="0"/>
              <a:t>We make two </a:t>
            </a:r>
            <a:r>
              <a:rPr lang="en-US" sz="1200" baseline="0" dirty="0" smtClean="0"/>
              <a:t>key observations in this work:</a:t>
            </a:r>
          </a:p>
          <a:p>
            <a:r>
              <a:rPr lang="en-US" sz="1200" baseline="0" dirty="0" smtClean="0"/>
              <a:t>First, some apps are more </a:t>
            </a:r>
            <a:r>
              <a:rPr lang="en-US" sz="1200" baseline="0" dirty="0" err="1" smtClean="0"/>
              <a:t>sen</a:t>
            </a:r>
            <a:r>
              <a:rPr lang="en-US" sz="1200" baseline="0" dirty="0" smtClean="0"/>
              <a:t> to network latency than others</a:t>
            </a:r>
          </a:p>
          <a:p>
            <a:r>
              <a:rPr lang="en-US" sz="1200" baseline="0" dirty="0" smtClean="0"/>
              <a:t>Second, apps ……</a:t>
            </a:r>
          </a:p>
          <a:p>
            <a:endParaRPr lang="en-US" sz="1200" baseline="0" dirty="0" smtClean="0"/>
          </a:p>
          <a:p>
            <a:r>
              <a:rPr lang="en-US" sz="1200" baseline="0" dirty="0" smtClean="0"/>
              <a:t>Based on these two key observations, we propose our </a:t>
            </a:r>
            <a:r>
              <a:rPr lang="en-US" sz="1200" b="1" baseline="0" dirty="0" smtClean="0"/>
              <a:t>source throttling mechanism </a:t>
            </a:r>
            <a:r>
              <a:rPr lang="en-US" sz="1200" baseline="0" dirty="0" smtClean="0"/>
              <a:t>called HAT, which has two key components:</a:t>
            </a:r>
          </a:p>
          <a:p>
            <a:r>
              <a:rPr lang="en-US" sz="1200" baseline="0" dirty="0" smtClean="0"/>
              <a:t>First, HAT performs app-aware source throttling, </a:t>
            </a:r>
            <a:r>
              <a:rPr lang="en-US" sz="1200" b="1" baseline="0" dirty="0" smtClean="0"/>
              <a:t>which selectively throttles certain applications.</a:t>
            </a:r>
          </a:p>
          <a:p>
            <a:r>
              <a:rPr lang="en-US" sz="1200" baseline="0" dirty="0" smtClean="0"/>
              <a:t>Second, HAT dynamically adjusts throttling rate based on network load to achieve good performance.</a:t>
            </a:r>
          </a:p>
          <a:p>
            <a:endParaRPr lang="en-US" sz="1200" baseline="0" dirty="0" smtClean="0"/>
          </a:p>
          <a:p>
            <a:r>
              <a:rPr lang="en-US" sz="1200" baseline="0" dirty="0" smtClean="0"/>
              <a:t>Our evaluation shows that HAT improves </a:t>
            </a:r>
            <a:r>
              <a:rPr lang="en-US" sz="1200" baseline="0" dirty="0" err="1" smtClean="0"/>
              <a:t>perf</a:t>
            </a:r>
            <a:r>
              <a:rPr lang="en-US" sz="1200" baseline="0" dirty="0" smtClean="0"/>
              <a:t>…..</a:t>
            </a:r>
            <a:endParaRPr lang="en-US" dirty="0" smtClean="0"/>
          </a:p>
          <a:p>
            <a:endParaRPr lang="en-US" sz="12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is the outline for the talk.</a:t>
            </a:r>
          </a:p>
          <a:p>
            <a:endParaRPr lang="en-US" dirty="0" smtClean="0"/>
          </a:p>
          <a:p>
            <a:r>
              <a:rPr lang="en-US" baseline="0" dirty="0" smtClean="0"/>
              <a:t>I’ve briefly talked about some background on </a:t>
            </a:r>
            <a:r>
              <a:rPr lang="en-US" baseline="0" dirty="0" err="1" smtClean="0"/>
              <a:t>nocs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Next I’ll talk about the motivation and key idea of our work.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multi-core</a:t>
            </a:r>
            <a:r>
              <a:rPr lang="en-US" baseline="0" dirty="0" smtClean="0"/>
              <a:t> processors, interconnect serves as a communication substrate for cores, caches, …. </a:t>
            </a:r>
          </a:p>
          <a:p>
            <a:r>
              <a:rPr lang="en-US" baseline="0" dirty="0" smtClean="0"/>
              <a:t>However as core count continues to increase, conventional interconnects such as busses and </a:t>
            </a:r>
            <a:r>
              <a:rPr lang="en-US" baseline="0" dirty="0" err="1" smtClean="0"/>
              <a:t>crossbards</a:t>
            </a:r>
            <a:r>
              <a:rPr lang="en-US" baseline="0" dirty="0" smtClean="0"/>
              <a:t> no longer scale adequately.</a:t>
            </a:r>
          </a:p>
          <a:p>
            <a:r>
              <a:rPr lang="en-US" b="1" baseline="0" dirty="0" smtClean="0"/>
              <a:t>The commonly proposed solution is on-chip network, which allows cores to communicate with a packet switched substrate.</a:t>
            </a:r>
            <a:r>
              <a:rPr lang="en-US" baseline="0" dirty="0" smtClean="0"/>
              <a:t> </a:t>
            </a:r>
          </a:p>
          <a:p>
            <a:endParaRPr lang="en-US" baseline="0" dirty="0" smtClean="0"/>
          </a:p>
          <a:p>
            <a:r>
              <a:rPr lang="en-US" baseline="0" dirty="0" smtClean="0"/>
              <a:t>Here is a figure showing an on-chip network that uses a 2d-mesh topology which </a:t>
            </a:r>
          </a:p>
          <a:p>
            <a:r>
              <a:rPr lang="en-US" baseline="0" dirty="0" smtClean="0"/>
              <a:t>Is commonly used due to its low layout complexity.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most multi-core systems, </a:t>
            </a:r>
            <a:r>
              <a:rPr lang="en-US" baseline="0" dirty="0" err="1" smtClean="0"/>
              <a:t>NoC</a:t>
            </a:r>
            <a:r>
              <a:rPr lang="en-US" baseline="0" dirty="0" smtClean="0"/>
              <a:t> primarily serves cache misses and memory requests.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 conventional router design for an on-chip network often have input buffers to hold ….</a:t>
            </a:r>
          </a:p>
          <a:p>
            <a:r>
              <a:rPr lang="en-US" baseline="0" dirty="0" smtClean="0"/>
              <a:t>Alternatively, some other router designs have proposed eliminating these buffers and instead deflect contending packets to different links.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In</a:t>
            </a:r>
            <a:r>
              <a:rPr lang="en-US" sz="1200" baseline="0" dirty="0" smtClean="0"/>
              <a:t> modern </a:t>
            </a:r>
            <a:r>
              <a:rPr lang="en-US" sz="1200" baseline="0" dirty="0" err="1" smtClean="0"/>
              <a:t>multicore</a:t>
            </a:r>
            <a:r>
              <a:rPr lang="en-US" sz="1200" baseline="0" dirty="0" smtClean="0"/>
              <a:t> systems, </a:t>
            </a:r>
            <a:r>
              <a:rPr lang="en-US" sz="1200" baseline="0" dirty="0" err="1" smtClean="0"/>
              <a:t>NoC</a:t>
            </a:r>
            <a:r>
              <a:rPr lang="en-US" sz="1200" baseline="0" dirty="0" smtClean="0"/>
              <a:t> has limited shared </a:t>
            </a:r>
            <a:r>
              <a:rPr lang="en-US" sz="1200" baseline="0" dirty="0" smtClean="0"/>
              <a:t>resources due </a:t>
            </a:r>
            <a:r>
              <a:rPr lang="en-US" sz="1200" baseline="0" dirty="0" smtClean="0"/>
              <a:t>to various design constraints, such as power, chip area and timing.</a:t>
            </a:r>
          </a:p>
          <a:p>
            <a:r>
              <a:rPr lang="en-US" sz="1200" b="1" baseline="0" dirty="0" smtClean="0"/>
              <a:t>Therefore, </a:t>
            </a:r>
            <a:r>
              <a:rPr lang="en-US" sz="1200" b="1" baseline="0" dirty="0" err="1" smtClean="0"/>
              <a:t>Noc</a:t>
            </a:r>
            <a:r>
              <a:rPr lang="en-US" sz="1200" b="1" baseline="0" dirty="0" smtClean="0"/>
              <a:t> will sometimes experience network congestion </a:t>
            </a:r>
            <a:r>
              <a:rPr lang="en-US" sz="1200" b="1" baseline="0" dirty="0" smtClean="0"/>
              <a:t>when there is a </a:t>
            </a:r>
            <a:r>
              <a:rPr lang="en-US" sz="1200" b="1" baseline="0" dirty="0" smtClean="0"/>
              <a:t>large amount of traffic.</a:t>
            </a:r>
          </a:p>
          <a:p>
            <a:r>
              <a:rPr lang="en-US" sz="1200" baseline="0" dirty="0" smtClean="0"/>
              <a:t> </a:t>
            </a:r>
          </a:p>
          <a:p>
            <a:r>
              <a:rPr lang="en-US" sz="1200" baseline="0" dirty="0" smtClean="0"/>
              <a:t>Network congestion reduces network throughput, and hence application performance.</a:t>
            </a:r>
          </a:p>
          <a:p>
            <a:endParaRPr lang="en-US" sz="1200" baseline="0" dirty="0" smtClean="0"/>
          </a:p>
          <a:p>
            <a:r>
              <a:rPr lang="en-US" sz="1200" baseline="0" dirty="0" smtClean="0"/>
              <a:t>Here is a quick illustration on showing how congestion can occur in a network. Four different nodes send their packets (the red packets) to a</a:t>
            </a:r>
            <a:r>
              <a:rPr lang="en-US" sz="1200" baseline="0" dirty="0" smtClean="0"/>
              <a:t> central node.</a:t>
            </a:r>
            <a:endParaRPr lang="en-US" sz="1200" baseline="0" dirty="0" smtClean="0"/>
          </a:p>
          <a:p>
            <a:r>
              <a:rPr lang="en-US" sz="1200" baseline="0" dirty="0" smtClean="0"/>
              <a:t>since there is no free output link at the central node, the yellow packet cannot be injected into the network, which produces congestion.</a:t>
            </a:r>
          </a:p>
          <a:p>
            <a:endParaRPr lang="en-US" sz="1200" baseline="0" dirty="0" smtClean="0"/>
          </a:p>
          <a:p>
            <a:r>
              <a:rPr lang="en-US" sz="1200" dirty="0" smtClean="0"/>
              <a:t>------------------------------------------------------------------------------------------------</a:t>
            </a:r>
          </a:p>
          <a:p>
            <a:r>
              <a:rPr lang="en-US" sz="1200" b="1" dirty="0" smtClean="0"/>
              <a:t>Injection only when output link is free</a:t>
            </a:r>
            <a:r>
              <a:rPr lang="en-US" sz="1200" b="1" baseline="0" dirty="0" smtClean="0"/>
              <a:t>. Put this in the slide?</a:t>
            </a:r>
          </a:p>
          <a:p>
            <a:r>
              <a:rPr lang="en-US" sz="1200" b="1" baseline="0" dirty="0" smtClean="0"/>
              <a:t>Network congestion has detrimental an effect on the system performance.</a:t>
            </a:r>
          </a:p>
          <a:p>
            <a:endParaRPr lang="en-US" sz="1200" b="1" baseline="0" dirty="0" smtClean="0"/>
          </a:p>
          <a:p>
            <a:r>
              <a:rPr lang="en-US" sz="1200" b="1" baseline="0" dirty="0" smtClean="0"/>
              <a:t>--------------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baseline="0" dirty="0" smtClean="0"/>
              <a:t>Content: </a:t>
            </a:r>
            <a:r>
              <a:rPr lang="en-US" sz="1200" b="1" dirty="0" smtClean="0">
                <a:solidFill>
                  <a:srgbClr val="FF0000"/>
                </a:solidFill>
              </a:rPr>
              <a:t>Higher network load leads to more congestion</a:t>
            </a:r>
          </a:p>
          <a:p>
            <a:endParaRPr lang="en-US" sz="12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this work, our goal</a:t>
            </a:r>
            <a:r>
              <a:rPr lang="en-US" baseline="0" dirty="0" smtClean="0"/>
              <a:t> is to improve application performance in a highly congested </a:t>
            </a:r>
            <a:r>
              <a:rPr lang="en-US" baseline="0" dirty="0" err="1" smtClean="0"/>
              <a:t>noc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To achieve this, we observe that reducing network load leads to lower network congestion, hence improving performance.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To reduce network load, we take the approach of source throttling, which temporarily delays new traffic injection.</a:t>
            </a:r>
          </a:p>
          <a:p>
            <a:r>
              <a:rPr lang="en-US" baseline="0" dirty="0" smtClean="0"/>
              <a:t> Although packet injections are delayed due to throttling, performance can still be improved </a:t>
            </a:r>
            <a:r>
              <a:rPr lang="en-US" baseline="0" dirty="0" err="1" smtClean="0"/>
              <a:t>b/c</a:t>
            </a:r>
            <a:r>
              <a:rPr lang="en-US" baseline="0" dirty="0" smtClean="0"/>
              <a:t> of less congestion in the network.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naïve</a:t>
            </a:r>
            <a:r>
              <a:rPr lang="en-US" baseline="0" dirty="0" smtClean="0"/>
              <a:t> way of source throttling is to block injection of every node. However, this does not work well. </a:t>
            </a:r>
          </a:p>
          <a:p>
            <a:r>
              <a:rPr lang="en-US" baseline="0" dirty="0" smtClean="0"/>
              <a:t>Now we will go through some key observations on how to</a:t>
            </a:r>
            <a:r>
              <a:rPr lang="en-US" baseline="0" dirty="0" smtClean="0"/>
              <a:t> design high-performance source throttling mechanism.</a:t>
            </a:r>
            <a:endParaRPr lang="en-US" sz="1600" baseline="0" dirty="0" smtClean="0"/>
          </a:p>
          <a:p>
            <a:endParaRPr lang="en-US" sz="1600" baseline="0" dirty="0" smtClean="0"/>
          </a:p>
          <a:p>
            <a:pPr marL="228600" indent="-228600">
              <a:buNone/>
            </a:pPr>
            <a:endParaRPr lang="en-US" b="1" dirty="0" smtClean="0"/>
          </a:p>
          <a:p>
            <a:pPr marL="228600" indent="-228600">
              <a:buNone/>
            </a:pPr>
            <a:r>
              <a:rPr lang="en-US" b="1" dirty="0" smtClean="0"/>
              <a:t>Soft throttling:</a:t>
            </a:r>
            <a:r>
              <a:rPr lang="en-US" dirty="0" smtClean="0"/>
              <a:t> inject with non-zero probability</a:t>
            </a:r>
          </a:p>
          <a:p>
            <a:pPr marL="228600" indent="-228600">
              <a:buNone/>
            </a:pPr>
            <a:r>
              <a:rPr lang="en-US" b="1" dirty="0" smtClean="0"/>
              <a:t>Throttling rate:</a:t>
            </a:r>
            <a:r>
              <a:rPr lang="en-US" dirty="0" smtClean="0"/>
              <a:t> </a:t>
            </a:r>
            <a:r>
              <a:rPr lang="en-US" sz="2200" dirty="0" smtClean="0"/>
              <a:t>0% (</a:t>
            </a:r>
            <a:r>
              <a:rPr lang="en-US" sz="2200" dirty="0" err="1" smtClean="0"/>
              <a:t>unthrottled</a:t>
            </a:r>
            <a:r>
              <a:rPr lang="en-US" sz="2200" dirty="0" smtClean="0"/>
              <a:t>) &lt;-&gt; 100% (fully blocked)</a:t>
            </a:r>
          </a:p>
          <a:p>
            <a:r>
              <a:rPr lang="en-US" sz="2400" b="1" baseline="0" dirty="0" smtClean="0"/>
              <a:t>Key question:</a:t>
            </a:r>
          </a:p>
          <a:p>
            <a:pPr marL="228600" indent="-228600">
              <a:buAutoNum type="arabicPeriod"/>
            </a:pPr>
            <a:r>
              <a:rPr lang="en-US" sz="2400" baseline="0" dirty="0" smtClean="0"/>
              <a:t>Which application to throttle?</a:t>
            </a:r>
          </a:p>
          <a:p>
            <a:pPr marL="228600" indent="-228600">
              <a:buAutoNum type="arabicPeriod"/>
            </a:pPr>
            <a:r>
              <a:rPr lang="en-US" sz="2400" baseline="0" dirty="0" smtClean="0"/>
              <a:t>How aggressive do we throttle them?</a:t>
            </a:r>
          </a:p>
          <a:p>
            <a:pPr marL="228600" indent="-228600">
              <a:buNone/>
            </a:pPr>
            <a:endParaRPr lang="en-US" sz="2200" dirty="0" smtClean="0"/>
          </a:p>
          <a:p>
            <a:pPr marL="228600" indent="-228600">
              <a:buAutoNum type="arabicPeriod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Our</a:t>
            </a:r>
            <a:r>
              <a:rPr lang="en-US" b="1" baseline="0" dirty="0" smtClean="0"/>
              <a:t> first key observation is that different apps…..</a:t>
            </a:r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To illustrate this point,</a:t>
            </a:r>
            <a:r>
              <a:rPr lang="en-US" baseline="0" dirty="0" smtClean="0"/>
              <a:t> </a:t>
            </a:r>
            <a:r>
              <a:rPr lang="en-US" b="1" baseline="0" dirty="0" smtClean="0"/>
              <a:t>we set up </a:t>
            </a:r>
            <a:r>
              <a:rPr lang="en-US" baseline="0" dirty="0" smtClean="0"/>
              <a:t>an experiment with a 16-node system running 8 copies </a:t>
            </a:r>
            <a:r>
              <a:rPr lang="en-US" b="1" baseline="0" dirty="0" smtClean="0"/>
              <a:t>of </a:t>
            </a:r>
            <a:r>
              <a:rPr lang="en-US" b="1" baseline="0" dirty="0" err="1" smtClean="0"/>
              <a:t>gromacs</a:t>
            </a:r>
            <a:r>
              <a:rPr lang="en-US" b="1" baseline="0" dirty="0" smtClean="0"/>
              <a:t>, which is a network-non-intensive </a:t>
            </a:r>
            <a:r>
              <a:rPr lang="en-US" baseline="0" dirty="0" smtClean="0"/>
              <a:t>spec benchmark, </a:t>
            </a:r>
          </a:p>
          <a:p>
            <a:r>
              <a:rPr lang="en-US" b="1" baseline="0" dirty="0" smtClean="0"/>
              <a:t>and 8 copies of </a:t>
            </a:r>
            <a:r>
              <a:rPr lang="en-US" b="1" baseline="0" dirty="0" err="1" smtClean="0"/>
              <a:t>mcf</a:t>
            </a:r>
            <a:r>
              <a:rPr lang="en-US" b="1" baseline="0" dirty="0" smtClean="0"/>
              <a:t>, which is a network-intensive</a:t>
            </a:r>
            <a:r>
              <a:rPr lang="en-US" baseline="0" dirty="0" smtClean="0"/>
              <a:t> spec benchmark. </a:t>
            </a:r>
          </a:p>
          <a:p>
            <a:r>
              <a:rPr lang="en-US" baseline="0" dirty="0" smtClean="0"/>
              <a:t>The figure shows the performance of this workload when different app is throttled at </a:t>
            </a:r>
            <a:r>
              <a:rPr lang="en-US" b="1" baseline="0" dirty="0" smtClean="0"/>
              <a:t>a fixed throttling rate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blue bar corresponds to throttling only </a:t>
            </a:r>
            <a:r>
              <a:rPr lang="en-US" baseline="0" dirty="0" err="1" smtClean="0"/>
              <a:t>gromcas</a:t>
            </a:r>
            <a:endParaRPr lang="en-US" baseline="0" dirty="0" smtClean="0"/>
          </a:p>
          <a:p>
            <a:r>
              <a:rPr lang="en-US" baseline="0" dirty="0" smtClean="0"/>
              <a:t>and the red bar corresponds to throttling only </a:t>
            </a:r>
            <a:r>
              <a:rPr lang="en-US" baseline="0" dirty="0" err="1" smtClean="0"/>
              <a:t>mcf</a:t>
            </a:r>
            <a:r>
              <a:rPr lang="en-US" baseline="0" dirty="0" smtClean="0"/>
              <a:t>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</a:t>
            </a:r>
            <a:r>
              <a:rPr lang="en-US" baseline="0" dirty="0" err="1" smtClean="0"/>
              <a:t>yaxis</a:t>
            </a:r>
            <a:r>
              <a:rPr lang="en-US" baseline="0" dirty="0" smtClean="0"/>
              <a:t> indicate normalized performance to the baseline without throttling. </a:t>
            </a:r>
          </a:p>
          <a:p>
            <a:r>
              <a:rPr lang="en-US" baseline="0" dirty="0" smtClean="0"/>
              <a:t>The </a:t>
            </a:r>
            <a:r>
              <a:rPr lang="en-US" baseline="0" dirty="0" err="1" smtClean="0"/>
              <a:t>xaxis</a:t>
            </a:r>
            <a:r>
              <a:rPr lang="en-US" baseline="0" dirty="0" smtClean="0"/>
              <a:t> shows</a:t>
            </a:r>
            <a:r>
              <a:rPr lang="en-US" baseline="0" dirty="0" smtClean="0"/>
              <a:t> three throughput measurements</a:t>
            </a:r>
          </a:p>
          <a:p>
            <a:endParaRPr lang="en-US" baseline="0" dirty="0" smtClean="0"/>
          </a:p>
          <a:p>
            <a:r>
              <a:rPr lang="en-US" dirty="0" smtClean="0"/>
              <a:t>The figure shows that when</a:t>
            </a:r>
            <a:r>
              <a:rPr lang="en-US" b="1" baseline="0" dirty="0" smtClean="0"/>
              <a:t> </a:t>
            </a:r>
            <a:r>
              <a:rPr lang="en-US" b="1" baseline="0" dirty="0" smtClean="0"/>
              <a:t>ONLY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gromacs</a:t>
            </a:r>
            <a:r>
              <a:rPr lang="en-US" baseline="0" dirty="0" smtClean="0"/>
              <a:t> is throttled, the average system performance actually decreases by 2%,</a:t>
            </a:r>
          </a:p>
          <a:p>
            <a:r>
              <a:rPr lang="en-US" baseline="0" dirty="0" smtClean="0"/>
              <a:t>On the other hand, when </a:t>
            </a:r>
            <a:r>
              <a:rPr lang="en-US" baseline="0" dirty="0" err="1" smtClean="0"/>
              <a:t>mcf</a:t>
            </a:r>
            <a:r>
              <a:rPr lang="en-US" baseline="0" dirty="0" smtClean="0"/>
              <a:t> is throttled the average </a:t>
            </a:r>
            <a:r>
              <a:rPr lang="en-US" baseline="0" dirty="0" err="1" smtClean="0"/>
              <a:t>perf</a:t>
            </a:r>
            <a:r>
              <a:rPr lang="en-US" baseline="0" dirty="0" smtClean="0"/>
              <a:t> increases by 9%. </a:t>
            </a:r>
          </a:p>
          <a:p>
            <a:r>
              <a:rPr lang="en-US" baseline="0" dirty="0" smtClean="0"/>
              <a:t>This is because throttling </a:t>
            </a:r>
            <a:r>
              <a:rPr lang="en-US" baseline="0" dirty="0" err="1" smtClean="0"/>
              <a:t>mcf</a:t>
            </a:r>
            <a:r>
              <a:rPr lang="en-US" baseline="0" dirty="0" smtClean="0"/>
              <a:t>, which is network </a:t>
            </a:r>
            <a:r>
              <a:rPr lang="en-US" baseline="0" dirty="0" err="1" smtClean="0"/>
              <a:t>instensive</a:t>
            </a:r>
            <a:r>
              <a:rPr lang="en-US" baseline="0" dirty="0" smtClean="0"/>
              <a:t>, “</a:t>
            </a:r>
            <a:r>
              <a:rPr lang="en-US" b="1" u="sng" baseline="0" dirty="0" smtClean="0"/>
              <a:t>significantly”</a:t>
            </a:r>
            <a:r>
              <a:rPr lang="en-US" baseline="0" dirty="0" smtClean="0"/>
              <a:t> reduces network load, and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it </a:t>
            </a:r>
            <a:r>
              <a:rPr lang="en-US" baseline="0" dirty="0" smtClean="0"/>
              <a:t>allows </a:t>
            </a:r>
            <a:r>
              <a:rPr lang="en-US" baseline="0" dirty="0" err="1" smtClean="0"/>
              <a:t>gromacs</a:t>
            </a:r>
            <a:r>
              <a:rPr lang="en-US" baseline="0" dirty="0" smtClean="0"/>
              <a:t> to make</a:t>
            </a:r>
            <a:r>
              <a:rPr lang="en-US" baseline="0" dirty="0" smtClean="0"/>
              <a:t> much faster </a:t>
            </a:r>
            <a:r>
              <a:rPr lang="en-US" baseline="0" dirty="0" smtClean="0"/>
              <a:t>progress with less </a:t>
            </a:r>
            <a:r>
              <a:rPr lang="en-US" baseline="0" dirty="0" smtClean="0"/>
              <a:t>latency since it’s more sensitive to latency.</a:t>
            </a:r>
          </a:p>
          <a:p>
            <a:endParaRPr lang="en-US" baseline="0" dirty="0" smtClean="0"/>
          </a:p>
          <a:p>
            <a:r>
              <a:rPr lang="en-US" baseline="0" dirty="0" smtClean="0"/>
              <a:t>**** Allowing </a:t>
            </a:r>
            <a:r>
              <a:rPr lang="en-US" baseline="0" dirty="0" err="1" smtClean="0"/>
              <a:t>gromacs</a:t>
            </a:r>
            <a:r>
              <a:rPr lang="en-US" baseline="0" dirty="0" smtClean="0"/>
              <a:t> to send packets with less latency is more beneficial because</a:t>
            </a:r>
            <a:r>
              <a:rPr lang="en-US" baseline="0" dirty="0" smtClean="0"/>
              <a:t> </a:t>
            </a:r>
            <a:r>
              <a:rPr lang="en-US" b="1" baseline="0" dirty="0" err="1" smtClean="0"/>
              <a:t>gromacs</a:t>
            </a:r>
            <a:r>
              <a:rPr lang="en-US" b="1" baseline="0" dirty="0" smtClean="0"/>
              <a:t> injects fewer number of packets and each packet represents a greater forward progress for the application</a:t>
            </a:r>
            <a:r>
              <a:rPr lang="en-US" baseline="0" dirty="0" smtClean="0"/>
              <a:t> </a:t>
            </a:r>
            <a:r>
              <a:rPr lang="en-US" baseline="0" dirty="0" smtClean="0"/>
              <a:t>**** </a:t>
            </a:r>
          </a:p>
          <a:p>
            <a:r>
              <a:rPr lang="en-US" b="1" baseline="0" dirty="0" smtClean="0"/>
              <a:t>X: Therefore, non-intensive application is more sensitive to increases in network latency.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the sum, throttling network-intensive applications benefits system performance more than ….</a:t>
            </a:r>
            <a:endParaRPr lang="en-US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="1" u="sng" baseline="0" dirty="0" err="1" smtClean="0"/>
              <a:t>Gromacs</a:t>
            </a:r>
            <a:r>
              <a:rPr lang="en-US" b="1" u="sng" baseline="0" dirty="0" smtClean="0"/>
              <a:t>: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1) not only do we not reduce congestion, but we also decrease performance by 2%</a:t>
            </a:r>
          </a:p>
          <a:p>
            <a:r>
              <a:rPr lang="en-US" baseline="0" dirty="0" smtClean="0"/>
              <a:t>2)</a:t>
            </a:r>
          </a:p>
          <a:p>
            <a:endParaRPr lang="en-US" baseline="0" dirty="0" smtClean="0"/>
          </a:p>
          <a:p>
            <a:r>
              <a:rPr lang="en-US" baseline="0" dirty="0" smtClean="0"/>
              <a:t>Delete lines: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rgbClr val="2A55D6"/>
                </a:solidFill>
              </a:rPr>
              <a:t>gromacs</a:t>
            </a:r>
            <a:r>
              <a:rPr lang="en-US" sz="1200" dirty="0" smtClean="0">
                <a:solidFill>
                  <a:srgbClr val="2A55D6"/>
                </a:solidFill>
              </a:rPr>
              <a:t> </a:t>
            </a:r>
            <a:r>
              <a:rPr lang="en-US" sz="1200" b="1" dirty="0" smtClean="0">
                <a:solidFill>
                  <a:srgbClr val="000000"/>
                </a:solidFill>
              </a:rPr>
              <a:t>benefits</a:t>
            </a:r>
            <a:r>
              <a:rPr lang="en-US" sz="1200" dirty="0" smtClean="0">
                <a:solidFill>
                  <a:srgbClr val="000000"/>
                </a:solidFill>
              </a:rPr>
              <a:t> more from reduced network </a:t>
            </a:r>
            <a:r>
              <a:rPr lang="en-US" sz="1200" dirty="0" smtClean="0">
                <a:solidFill>
                  <a:srgbClr val="000000"/>
                </a:solidFill>
              </a:rPr>
              <a:t>latency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rgbClr val="000000"/>
                </a:solidFill>
              </a:rPr>
              <a:t>gromacs</a:t>
            </a:r>
            <a:r>
              <a:rPr lang="en-US" sz="1200" dirty="0" smtClean="0">
                <a:solidFill>
                  <a:srgbClr val="000000"/>
                </a:solidFill>
              </a:rPr>
              <a:t> injects fewer packets, thus each packet represents a greater forward progress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Our</a:t>
            </a:r>
            <a:r>
              <a:rPr lang="en-US" b="1" baseline="0" dirty="0" smtClean="0"/>
              <a:t> second key observation is that ….</a:t>
            </a:r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To illustrate</a:t>
            </a:r>
            <a:r>
              <a:rPr lang="en-US" baseline="0" dirty="0" smtClean="0"/>
              <a:t> the benefits of using different throttling rate, </a:t>
            </a:r>
          </a:p>
          <a:p>
            <a:r>
              <a:rPr lang="en-US" b="1" baseline="0" dirty="0" smtClean="0"/>
              <a:t>we evaluate system performance of three heterogeneous application workloads on a 16-core </a:t>
            </a:r>
            <a:r>
              <a:rPr lang="en-US" b="1" baseline="0" dirty="0" smtClean="0"/>
              <a:t>system with varying throttling rate.</a:t>
            </a:r>
          </a:p>
          <a:p>
            <a:r>
              <a:rPr lang="en-US" baseline="0" dirty="0" smtClean="0"/>
              <a:t>The </a:t>
            </a:r>
            <a:r>
              <a:rPr lang="en-US" baseline="0" dirty="0" err="1" smtClean="0"/>
              <a:t>yaxis</a:t>
            </a:r>
            <a:r>
              <a:rPr lang="en-US" baseline="0" dirty="0" smtClean="0"/>
              <a:t> indicates sys </a:t>
            </a:r>
            <a:r>
              <a:rPr lang="en-US" baseline="0" dirty="0" err="1" smtClean="0"/>
              <a:t>perf</a:t>
            </a:r>
            <a:r>
              <a:rPr lang="en-US" baseline="0" dirty="0" smtClean="0"/>
              <a:t> in terms of WS</a:t>
            </a:r>
          </a:p>
          <a:p>
            <a:r>
              <a:rPr lang="en-US" baseline="0" dirty="0" smtClean="0"/>
              <a:t>X-axis: </a:t>
            </a:r>
            <a:r>
              <a:rPr lang="en-US" baseline="0" dirty="0" smtClean="0"/>
              <a:t>shows the static </a:t>
            </a:r>
            <a:r>
              <a:rPr lang="en-US" baseline="0" dirty="0" smtClean="0"/>
              <a:t>throttling rate applied to each workload.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As we can see, different workloads require different throttling rate to achieve peak performance (in the example, 94% for wk1)</a:t>
            </a:r>
          </a:p>
          <a:p>
            <a:endParaRPr lang="en-US" baseline="0" dirty="0" smtClean="0"/>
          </a:p>
          <a:p>
            <a:r>
              <a:rPr lang="en-US" baseline="0" dirty="0" smtClean="0"/>
              <a:t>As a result, dynamically adjusting throttling rate yields better </a:t>
            </a:r>
            <a:r>
              <a:rPr lang="en-US" baseline="0" dirty="0" err="1" smtClean="0"/>
              <a:t>perf</a:t>
            </a:r>
            <a:r>
              <a:rPr lang="en-US" baseline="0" dirty="0" smtClean="0"/>
              <a:t> than a single static rate.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Next we will talk about our mechanism which is built on top of these key observations.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49" y="152400"/>
            <a:ext cx="2152651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1" y="152400"/>
            <a:ext cx="6305551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10/17/12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10/17/12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10/17/12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10/17/12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1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1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1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1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pPr/>
              <a:t>10/17/12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1.xml"/><Relationship Id="rId3" Type="http://schemas.openxmlformats.org/officeDocument/2006/relationships/chart" Target="../charts/char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2.xml"/><Relationship Id="rId3" Type="http://schemas.openxmlformats.org/officeDocument/2006/relationships/chart" Target="../charts/char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4" Type="http://schemas.openxmlformats.org/officeDocument/2006/relationships/chart" Target="../charts/chart6.xml"/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4.xml"/><Relationship Id="rId3" Type="http://schemas.openxmlformats.org/officeDocument/2006/relationships/chart" Target="../charts/char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3813" y="152400"/>
            <a:ext cx="9144000" cy="3352800"/>
          </a:xfrm>
        </p:spPr>
        <p:txBody>
          <a:bodyPr anchor="ctr" anchorCtr="0">
            <a:noAutofit/>
          </a:bodyPr>
          <a:lstStyle/>
          <a:p>
            <a:pPr algn="ctr"/>
            <a:r>
              <a:rPr lang="en-US" sz="5000" b="1" dirty="0" smtClean="0">
                <a:latin typeface="Calibri" pitchFamily="34" charset="0"/>
                <a:cs typeface="Calibri" pitchFamily="34" charset="0"/>
              </a:rPr>
              <a:t>HAT: Heterogeneous Adaptive Throttling for On-Chip Networks</a:t>
            </a:r>
            <a:endParaRPr lang="en-US" sz="5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971802"/>
            <a:ext cx="8534400" cy="2819399"/>
          </a:xfrm>
        </p:spPr>
        <p:txBody>
          <a:bodyPr>
            <a:noAutofit/>
          </a:bodyPr>
          <a:lstStyle/>
          <a:p>
            <a:pPr>
              <a:spcBef>
                <a:spcPts val="312"/>
              </a:spcBef>
            </a:pPr>
            <a:r>
              <a:rPr lang="en-US" sz="3600" b="1" dirty="0" smtClean="0">
                <a:solidFill>
                  <a:schemeClr val="tx1"/>
                </a:solidFill>
              </a:rPr>
              <a:t>Kevin Kai-Wei Chang, </a:t>
            </a:r>
          </a:p>
          <a:p>
            <a:r>
              <a:rPr lang="en-US" sz="3600" dirty="0" err="1" smtClean="0">
                <a:solidFill>
                  <a:schemeClr val="tx1"/>
                </a:solidFill>
              </a:rPr>
              <a:t>Rachata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Ausavarungnirun</a:t>
            </a:r>
            <a:r>
              <a:rPr lang="en-US" sz="3600" dirty="0" smtClean="0">
                <a:solidFill>
                  <a:schemeClr val="tx1"/>
                </a:solidFill>
              </a:rPr>
              <a:t>,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Chris </a:t>
            </a:r>
            <a:r>
              <a:rPr lang="en-US" sz="3600" dirty="0" err="1" smtClean="0">
                <a:solidFill>
                  <a:schemeClr val="tx1"/>
                </a:solidFill>
              </a:rPr>
              <a:t>Fallin</a:t>
            </a:r>
            <a:r>
              <a:rPr lang="en-US" sz="3600" dirty="0" smtClean="0">
                <a:solidFill>
                  <a:schemeClr val="tx1"/>
                </a:solidFill>
              </a:rPr>
              <a:t>, </a:t>
            </a:r>
          </a:p>
          <a:p>
            <a:r>
              <a:rPr lang="en-US" sz="3600" dirty="0" err="1" smtClean="0">
                <a:solidFill>
                  <a:schemeClr val="tx1"/>
                </a:solidFill>
              </a:rPr>
              <a:t>Onur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Mutlu</a:t>
            </a:r>
            <a:endParaRPr lang="en-US" sz="3600" dirty="0" smtClean="0">
              <a:solidFill>
                <a:schemeClr val="tx1"/>
              </a:solidFill>
            </a:endParaRP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1" y="5469511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pic>
        <p:nvPicPr>
          <p:cNvPr id="9" name="Picture 8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48401" y="5753190"/>
            <a:ext cx="2501587" cy="723810"/>
          </a:xfrm>
          <a:prstGeom prst="rect">
            <a:avLst/>
          </a:prstGeom>
        </p:spPr>
      </p:pic>
      <p:pic>
        <p:nvPicPr>
          <p:cNvPr id="7" name="Picture 6" descr="CMU_logo_horiz_r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5943601"/>
            <a:ext cx="5638800" cy="507194"/>
          </a:xfrm>
          <a:prstGeom prst="rect">
            <a:avLst/>
          </a:prstGeom>
        </p:spPr>
      </p:pic>
    </p:spTree>
  </p:cSld>
  <p:clrMapOvr>
    <a:masterClrMapping/>
  </p:clrMapOvr>
  <mc:AlternateContent>
    <mc:Choice xmlns:mv="urn:schemas-microsoft-com:mac:vml"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 advTm="2972"/>
    </mc:Choice>
    <mc:Fallback>
      <p:transition spd="slow" advTm="297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82000" cy="1143000"/>
          </a:xfrm>
        </p:spPr>
        <p:txBody>
          <a:bodyPr>
            <a:noAutofit/>
          </a:bodyPr>
          <a:lstStyle/>
          <a:p>
            <a:r>
              <a:rPr lang="en-US" sz="3700" dirty="0" smtClean="0"/>
              <a:t>Heterogeneous Adaptive Throttling (HAT)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Application-aware throttling</a:t>
            </a:r>
            <a:r>
              <a:rPr lang="en-US" b="1" dirty="0" smtClean="0"/>
              <a:t>:</a:t>
            </a:r>
            <a:br>
              <a:rPr lang="en-US" b="1" dirty="0" smtClean="0"/>
            </a:br>
            <a:r>
              <a:rPr lang="en-US" dirty="0" smtClean="0"/>
              <a:t>Throttle </a:t>
            </a:r>
            <a:r>
              <a:rPr lang="en-US" b="1" dirty="0" smtClean="0">
                <a:solidFill>
                  <a:srgbClr val="FF0000"/>
                </a:solidFill>
              </a:rPr>
              <a:t>network-intensive</a:t>
            </a:r>
            <a:r>
              <a:rPr lang="en-US" dirty="0" smtClean="0"/>
              <a:t> applications that interfere with </a:t>
            </a:r>
            <a:r>
              <a:rPr lang="en-US" b="1" dirty="0" smtClean="0">
                <a:solidFill>
                  <a:srgbClr val="2A55D6"/>
                </a:solidFill>
              </a:rPr>
              <a:t>network-non-intensive</a:t>
            </a:r>
            <a:r>
              <a:rPr lang="en-US" dirty="0" smtClean="0"/>
              <a:t> applications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Network-load-aware throttling rate adjustment</a:t>
            </a:r>
            <a:r>
              <a:rPr lang="en-US" b="1" dirty="0" smtClean="0"/>
              <a:t>: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dirty="0" smtClean="0"/>
              <a:t>Dynamically</a:t>
            </a:r>
            <a:r>
              <a:rPr lang="en-US" dirty="0" smtClean="0"/>
              <a:t> adjusts throttling rate to adapt to different workloads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82000" cy="1143000"/>
          </a:xfrm>
        </p:spPr>
        <p:txBody>
          <a:bodyPr>
            <a:noAutofit/>
          </a:bodyPr>
          <a:lstStyle/>
          <a:p>
            <a:r>
              <a:rPr lang="en-US" sz="3700" dirty="0" smtClean="0"/>
              <a:t>Heterogeneous Adaptive Throttling (HAT)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Application-aware throttling</a:t>
            </a:r>
            <a:r>
              <a:rPr lang="en-US" b="1" dirty="0" smtClean="0"/>
              <a:t>:</a:t>
            </a:r>
            <a:br>
              <a:rPr lang="en-US" b="1" dirty="0" smtClean="0"/>
            </a:br>
            <a:r>
              <a:rPr lang="en-US" dirty="0" smtClean="0"/>
              <a:t>Throttle </a:t>
            </a:r>
            <a:r>
              <a:rPr lang="en-US" b="1" dirty="0" smtClean="0">
                <a:solidFill>
                  <a:srgbClr val="FF0000"/>
                </a:solidFill>
              </a:rPr>
              <a:t>network-intensive</a:t>
            </a:r>
            <a:r>
              <a:rPr lang="en-US" dirty="0" smtClean="0"/>
              <a:t> applications that interfere with </a:t>
            </a:r>
            <a:r>
              <a:rPr lang="en-US" b="1" dirty="0" smtClean="0">
                <a:solidFill>
                  <a:srgbClr val="2A55D6"/>
                </a:solidFill>
              </a:rPr>
              <a:t>network-non-intensive</a:t>
            </a:r>
            <a:r>
              <a:rPr lang="en-US" dirty="0" smtClean="0"/>
              <a:t> applications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Network-load-aware throttling rate adjustment</a:t>
            </a:r>
            <a:r>
              <a:rPr lang="en-US" b="1" dirty="0" smtClean="0"/>
              <a:t>: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dirty="0" smtClean="0"/>
              <a:t>Dynamically</a:t>
            </a:r>
            <a:r>
              <a:rPr lang="en-US" dirty="0" smtClean="0"/>
              <a:t> adjusts throttling rate to adapt to different workloads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04800" y="3429000"/>
            <a:ext cx="8610600" cy="2438400"/>
          </a:xfrm>
          <a:prstGeom prst="roundRect">
            <a:avLst/>
          </a:prstGeom>
          <a:solidFill>
            <a:schemeClr val="bg1">
              <a:alpha val="8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Application-Aware Throttling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Measure Network Intensity</a:t>
            </a:r>
            <a:br>
              <a:rPr lang="en-US" b="1" u="sng" dirty="0" smtClean="0"/>
            </a:br>
            <a:r>
              <a:rPr lang="en-US" sz="2400" dirty="0" smtClean="0"/>
              <a:t>Use </a:t>
            </a:r>
            <a:r>
              <a:rPr lang="en-US" sz="2400" b="1" dirty="0" smtClean="0">
                <a:solidFill>
                  <a:srgbClr val="419900"/>
                </a:solidFill>
              </a:rPr>
              <a:t>L1 MPKI </a:t>
            </a:r>
            <a:r>
              <a:rPr lang="en-US" sz="2400" dirty="0" smtClean="0"/>
              <a:t>(misses per thousand instructions)</a:t>
            </a:r>
            <a:r>
              <a:rPr lang="en-US" sz="2400" dirty="0" smtClean="0"/>
              <a:t> to estimate network intensity</a:t>
            </a:r>
            <a:endParaRPr lang="en-US" sz="24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Classify Application</a:t>
            </a:r>
          </a:p>
          <a:p>
            <a:pPr lvl="1">
              <a:buNone/>
            </a:pPr>
            <a:r>
              <a:rPr lang="en-US" b="1" dirty="0" smtClean="0"/>
              <a:t>Sort</a:t>
            </a:r>
            <a:r>
              <a:rPr lang="en-US" dirty="0" smtClean="0"/>
              <a:t> applications by L1 MPKI</a:t>
            </a:r>
          </a:p>
          <a:p>
            <a:pPr marL="571500" indent="-514350">
              <a:buFont typeface="+mj-lt"/>
              <a:buAutoNum type="arabicPeriod"/>
            </a:pPr>
            <a:endParaRPr lang="en-US" b="1" u="sng" dirty="0" smtClean="0"/>
          </a:p>
          <a:p>
            <a:pPr marL="571500" indent="-514350">
              <a:buFont typeface="+mj-lt"/>
              <a:buAutoNum type="arabicPeriod"/>
            </a:pPr>
            <a:endParaRPr lang="en-US" b="1" u="sng" dirty="0" smtClean="0"/>
          </a:p>
          <a:p>
            <a:pPr marL="571500" indent="-514350">
              <a:buFont typeface="+mj-lt"/>
              <a:buAutoNum type="arabicPeriod"/>
            </a:pPr>
            <a:endParaRPr lang="en-US" b="1" u="sng" dirty="0" smtClean="0"/>
          </a:p>
          <a:p>
            <a:pPr marL="571500" indent="-514350">
              <a:buFont typeface="+mj-lt"/>
              <a:buAutoNum type="arabicPeriod"/>
            </a:pPr>
            <a:endParaRPr lang="en-US" b="1" u="sng" dirty="0" smtClean="0"/>
          </a:p>
          <a:p>
            <a:pPr marL="571500" indent="-514350">
              <a:buFont typeface="+mj-lt"/>
              <a:buAutoNum type="arabicPeriod"/>
            </a:pPr>
            <a:r>
              <a:rPr lang="en-US" b="1" u="sng" dirty="0" smtClean="0"/>
              <a:t>Throttle network-intensive applications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438400" y="4583668"/>
            <a:ext cx="304800" cy="2286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819400" y="4431268"/>
            <a:ext cx="304800" cy="381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3200400" y="4355068"/>
            <a:ext cx="304800" cy="4572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581400" y="4202668"/>
            <a:ext cx="304800" cy="6096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191000" y="4050268"/>
            <a:ext cx="304800" cy="762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572000" y="3974068"/>
            <a:ext cx="304800" cy="8382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4953000" y="3897868"/>
            <a:ext cx="304800" cy="9144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16200000">
            <a:off x="4991100" y="4164568"/>
            <a:ext cx="990600" cy="3048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838200" y="4964668"/>
            <a:ext cx="3268480" cy="445532"/>
            <a:chOff x="838200" y="4964668"/>
            <a:chExt cx="3268480" cy="445531"/>
          </a:xfrm>
        </p:grpSpPr>
        <p:sp>
          <p:nvSpPr>
            <p:cNvPr id="18" name="Right Brace 17"/>
            <p:cNvSpPr/>
            <p:nvPr/>
          </p:nvSpPr>
          <p:spPr>
            <a:xfrm rot="5400000">
              <a:off x="3086099" y="4316969"/>
              <a:ext cx="152402" cy="1447800"/>
            </a:xfrm>
            <a:prstGeom prst="righ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38200" y="4979313"/>
              <a:ext cx="3268480" cy="430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 err="1" smtClean="0">
                  <a:solidFill>
                    <a:srgbClr val="3E82F7"/>
                  </a:solidFill>
                </a:rPr>
                <a:t>Σ</a:t>
              </a:r>
              <a:r>
                <a:rPr lang="en-US" sz="2200" b="1" dirty="0" smtClean="0">
                  <a:solidFill>
                    <a:srgbClr val="3E82F7"/>
                  </a:solidFill>
                </a:rPr>
                <a:t> MPKI</a:t>
              </a:r>
              <a:r>
                <a:rPr lang="en-US" sz="2200" b="1" dirty="0" smtClean="0"/>
                <a:t> &lt; </a:t>
              </a:r>
              <a:r>
                <a:rPr lang="en-US" dirty="0" err="1" smtClean="0">
                  <a:latin typeface="Lucida Fax"/>
                  <a:cs typeface="Lucida Fax"/>
                </a:rPr>
                <a:t>NonIntensiveCap</a:t>
              </a:r>
              <a:endParaRPr lang="en-US" dirty="0">
                <a:latin typeface="Lucida Fax"/>
                <a:cs typeface="Lucida Fax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676400" y="3429000"/>
            <a:ext cx="2391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3E82F7"/>
                </a:solidFill>
              </a:rPr>
              <a:t>Network-non-intensive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14802" y="3429000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1813"/>
                </a:solidFill>
              </a:rPr>
              <a:t>Network-intensive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2438401" y="5181600"/>
            <a:ext cx="3657600" cy="382588"/>
            <a:chOff x="2438400" y="5334000"/>
            <a:chExt cx="3657600" cy="382588"/>
          </a:xfrm>
        </p:grpSpPr>
        <p:cxnSp>
          <p:nvCxnSpPr>
            <p:cNvPr id="28" name="Straight Arrow Connector 27"/>
            <p:cNvCxnSpPr/>
            <p:nvPr/>
          </p:nvCxnSpPr>
          <p:spPr>
            <a:xfrm>
              <a:off x="2438400" y="5715000"/>
              <a:ext cx="3657600" cy="1588"/>
            </a:xfrm>
            <a:prstGeom prst="straightConnector1">
              <a:avLst/>
            </a:prstGeom>
            <a:ln w="38100" cap="flat" cmpd="sng" algn="ctr">
              <a:solidFill>
                <a:srgbClr val="4199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4114800" y="5334000"/>
              <a:ext cx="16499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419900"/>
                  </a:solidFill>
                </a:rPr>
                <a:t>Higher L1 MPKI </a:t>
              </a:r>
              <a:endParaRPr lang="en-US" dirty="0"/>
            </a:p>
          </p:txBody>
        </p:sp>
      </p:grpSp>
      <p:sp>
        <p:nvSpPr>
          <p:cNvPr id="24" name="Rectangle 23"/>
          <p:cNvSpPr/>
          <p:nvPr/>
        </p:nvSpPr>
        <p:spPr>
          <a:xfrm rot="21230970">
            <a:off x="3993176" y="4048928"/>
            <a:ext cx="2262656" cy="69603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Throttle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684FF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684FF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684FF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684FF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21" grpId="0"/>
      <p:bldP spid="22" grpId="0"/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82000" cy="1143000"/>
          </a:xfrm>
        </p:spPr>
        <p:txBody>
          <a:bodyPr>
            <a:noAutofit/>
          </a:bodyPr>
          <a:lstStyle/>
          <a:p>
            <a:r>
              <a:rPr lang="en-US" sz="3700" dirty="0" smtClean="0"/>
              <a:t>Heterogeneous Adaptive Throttling (HAT)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Application-aware throttling</a:t>
            </a:r>
            <a:r>
              <a:rPr lang="en-US" b="1" dirty="0" smtClean="0"/>
              <a:t>:</a:t>
            </a:r>
            <a:br>
              <a:rPr lang="en-US" b="1" dirty="0" smtClean="0"/>
            </a:br>
            <a:r>
              <a:rPr lang="en-US" dirty="0" smtClean="0"/>
              <a:t>Throttle </a:t>
            </a:r>
            <a:r>
              <a:rPr lang="en-US" b="1" dirty="0" smtClean="0">
                <a:solidFill>
                  <a:srgbClr val="FF0000"/>
                </a:solidFill>
              </a:rPr>
              <a:t>network-intensive</a:t>
            </a:r>
            <a:r>
              <a:rPr lang="en-US" dirty="0" smtClean="0"/>
              <a:t> applications that interfere with </a:t>
            </a:r>
            <a:r>
              <a:rPr lang="en-US" b="1" dirty="0" smtClean="0">
                <a:solidFill>
                  <a:srgbClr val="2A55D6"/>
                </a:solidFill>
              </a:rPr>
              <a:t>network-non-intensive</a:t>
            </a:r>
            <a:r>
              <a:rPr lang="en-US" dirty="0" smtClean="0"/>
              <a:t> applications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Network-load-aware throttling rate adjustment</a:t>
            </a:r>
            <a:r>
              <a:rPr lang="en-US" b="1" dirty="0" smtClean="0"/>
              <a:t>: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dirty="0" smtClean="0"/>
              <a:t>Dynamically</a:t>
            </a:r>
            <a:r>
              <a:rPr lang="en-US" dirty="0" smtClean="0"/>
              <a:t> adjusts throttling rate to adapt to different workloads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52400" y="1143000"/>
            <a:ext cx="8610600" cy="2438400"/>
          </a:xfrm>
          <a:prstGeom prst="roundRect">
            <a:avLst/>
          </a:prstGeom>
          <a:solidFill>
            <a:schemeClr val="bg1">
              <a:alpha val="8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Dynamic Throttling Rate Adjustment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wrap="square"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For a given </a:t>
            </a:r>
            <a:r>
              <a:rPr lang="en-US" b="1" dirty="0" smtClean="0"/>
              <a:t>network design</a:t>
            </a:r>
            <a:r>
              <a:rPr lang="en-US" dirty="0" smtClean="0"/>
              <a:t>, peak performance tends to occur at a </a:t>
            </a:r>
            <a:r>
              <a:rPr lang="en-US" b="1" dirty="0" smtClean="0"/>
              <a:t>fixed network load point</a:t>
            </a:r>
          </a:p>
          <a:p>
            <a:endParaRPr lang="en-US" dirty="0" smtClean="0"/>
          </a:p>
          <a:p>
            <a:r>
              <a:rPr lang="en-US" b="1" dirty="0" smtClean="0"/>
              <a:t>Dynamically</a:t>
            </a:r>
            <a:r>
              <a:rPr lang="en-US" dirty="0" smtClean="0"/>
              <a:t> adjust throttling rate to achieve that network load point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Dynamic Throttling Rate Adjustment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wrap="square">
            <a:noAutofit/>
          </a:bodyPr>
          <a:lstStyle/>
          <a:p>
            <a:r>
              <a:rPr lang="en-US" b="1" dirty="0" smtClean="0"/>
              <a:t>Goal: </a:t>
            </a:r>
            <a:r>
              <a:rPr lang="en-US" dirty="0" smtClean="0"/>
              <a:t>maintain network load at</a:t>
            </a:r>
            <a:r>
              <a:rPr lang="en-US" dirty="0" smtClean="0"/>
              <a:t> a peak </a:t>
            </a:r>
            <a:r>
              <a:rPr lang="en-US" dirty="0" smtClean="0"/>
              <a:t>performance point</a:t>
            </a:r>
          </a:p>
          <a:p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Measure network load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Compare and adjust throttling rate</a:t>
            </a:r>
          </a:p>
          <a:p>
            <a:pPr marL="914400" lvl="1" indent="-514350">
              <a:buNone/>
            </a:pPr>
            <a:r>
              <a:rPr lang="en-US" dirty="0" smtClean="0"/>
              <a:t>If </a:t>
            </a:r>
            <a:r>
              <a:rPr lang="en-US" b="1" dirty="0" smtClean="0">
                <a:solidFill>
                  <a:srgbClr val="419900"/>
                </a:solidFill>
              </a:rPr>
              <a:t>network load </a:t>
            </a:r>
            <a:r>
              <a:rPr lang="en-US" dirty="0" smtClean="0"/>
              <a:t>&gt;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peak point</a:t>
            </a:r>
            <a:r>
              <a:rPr lang="en-US" dirty="0" smtClean="0"/>
              <a:t>: </a:t>
            </a:r>
          </a:p>
          <a:p>
            <a:pPr marL="914400" lvl="1" indent="-514350">
              <a:buNone/>
            </a:pPr>
            <a:r>
              <a:rPr lang="en-US" sz="2600" dirty="0" smtClean="0">
                <a:solidFill>
                  <a:srgbClr val="3E82F7"/>
                </a:solidFill>
              </a:rPr>
              <a:t>	Increase throttling rate</a:t>
            </a:r>
          </a:p>
          <a:p>
            <a:pPr marL="914400" lvl="1" indent="-514350">
              <a:buNone/>
            </a:pPr>
            <a:r>
              <a:rPr lang="en-US" dirty="0" err="1" smtClean="0"/>
              <a:t>elif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419900"/>
                </a:solidFill>
              </a:rPr>
              <a:t>network load </a:t>
            </a:r>
            <a:r>
              <a:rPr lang="en-US" dirty="0" smtClean="0"/>
              <a:t>≤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peak point</a:t>
            </a:r>
            <a:r>
              <a:rPr lang="en-US" dirty="0" smtClean="0"/>
              <a:t>: </a:t>
            </a:r>
          </a:p>
          <a:p>
            <a:pPr marL="914400" lvl="1" indent="-514350">
              <a:buNone/>
            </a:pPr>
            <a:r>
              <a:rPr lang="en-US" sz="2600" dirty="0" smtClean="0">
                <a:solidFill>
                  <a:srgbClr val="3E82F7"/>
                </a:solidFill>
              </a:rPr>
              <a:t>	Decrease throttling rate</a:t>
            </a:r>
            <a:endParaRPr lang="en-US" sz="2600" dirty="0">
              <a:solidFill>
                <a:srgbClr val="3E82F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Epoch-Based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Continuous </a:t>
            </a:r>
            <a:r>
              <a:rPr lang="en-US" b="1" dirty="0" smtClean="0"/>
              <a:t>HAT</a:t>
            </a:r>
            <a:r>
              <a:rPr lang="en-US" dirty="0" smtClean="0"/>
              <a:t> operation is </a:t>
            </a:r>
            <a:r>
              <a:rPr lang="en-US" dirty="0" smtClean="0"/>
              <a:t>expensive</a:t>
            </a:r>
          </a:p>
          <a:p>
            <a:r>
              <a:rPr lang="en-US" b="1" dirty="0" smtClean="0"/>
              <a:t>Solution: </a:t>
            </a:r>
            <a:r>
              <a:rPr lang="en-US" dirty="0" smtClean="0"/>
              <a:t>performs </a:t>
            </a:r>
            <a:r>
              <a:rPr lang="en-US" b="1" dirty="0" smtClean="0"/>
              <a:t>HAT</a:t>
            </a:r>
            <a:r>
              <a:rPr lang="en-US" dirty="0" smtClean="0"/>
              <a:t> at epoch granularity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16</a:t>
            </a:fld>
            <a:endParaRPr lang="en-US" alt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914400" y="4623137"/>
            <a:ext cx="7142552" cy="1472863"/>
            <a:chOff x="914400" y="4623137"/>
            <a:chExt cx="7142552" cy="1472863"/>
          </a:xfrm>
        </p:grpSpPr>
        <p:grpSp>
          <p:nvGrpSpPr>
            <p:cNvPr id="27" name="Group 26"/>
            <p:cNvGrpSpPr/>
            <p:nvPr/>
          </p:nvGrpSpPr>
          <p:grpSpPr>
            <a:xfrm>
              <a:off x="914400" y="4623137"/>
              <a:ext cx="7142552" cy="461665"/>
              <a:chOff x="1066800" y="2438400"/>
              <a:chExt cx="7142552" cy="461665"/>
            </a:xfrm>
          </p:grpSpPr>
          <p:cxnSp>
            <p:nvCxnSpPr>
              <p:cNvPr id="11" name="Straight Arrow Connector 10"/>
              <p:cNvCxnSpPr/>
              <p:nvPr/>
            </p:nvCxnSpPr>
            <p:spPr>
              <a:xfrm>
                <a:off x="1066800" y="2743200"/>
                <a:ext cx="6324600" cy="1588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 flipH="1" flipV="1">
                <a:off x="3963194" y="2743200"/>
                <a:ext cx="304006" cy="79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6706394" y="2742406"/>
                <a:ext cx="3048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5400000" flipH="1" flipV="1">
                <a:off x="1219994" y="2742406"/>
                <a:ext cx="3048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7391400" y="2438400"/>
                <a:ext cx="8179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Time</a:t>
                </a:r>
                <a:endParaRPr lang="en-US" sz="2400" b="1" dirty="0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1371600" y="5080337"/>
              <a:ext cx="2514531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3000" b="1" i="1" dirty="0" smtClean="0">
                  <a:solidFill>
                    <a:srgbClr val="419900"/>
                  </a:solidFill>
                </a:rPr>
                <a:t>Current Epoch</a:t>
              </a:r>
            </a:p>
            <a:p>
              <a:r>
                <a:rPr lang="en-US" sz="3000" b="1" i="1" dirty="0" smtClean="0">
                  <a:solidFill>
                    <a:srgbClr val="419900"/>
                  </a:solidFill>
                </a:rPr>
                <a:t>(100K cycles)</a:t>
              </a:r>
              <a:endParaRPr lang="en-US" sz="3000" b="1" i="1" dirty="0">
                <a:solidFill>
                  <a:srgbClr val="4199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333363" y="5080337"/>
              <a:ext cx="233438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i="1" dirty="0" smtClean="0">
                  <a:solidFill>
                    <a:srgbClr val="3E82F7"/>
                  </a:solidFill>
                </a:rPr>
                <a:t>Next Epoch</a:t>
              </a:r>
            </a:p>
            <a:p>
              <a:r>
                <a:rPr lang="en-US" sz="3000" b="1" i="1" dirty="0" smtClean="0">
                  <a:solidFill>
                    <a:srgbClr val="3E82F7"/>
                  </a:solidFill>
                </a:rPr>
                <a:t>(100K cycles)</a:t>
              </a:r>
              <a:endParaRPr lang="en-US" sz="3000" b="1" i="1" dirty="0">
                <a:solidFill>
                  <a:srgbClr val="3E82F7"/>
                </a:solidFill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137295" y="2438400"/>
            <a:ext cx="2901305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>
                <a:solidFill>
                  <a:srgbClr val="419900"/>
                </a:solidFill>
              </a:rPr>
              <a:t>During epoch:</a:t>
            </a:r>
          </a:p>
          <a:p>
            <a:pPr marL="342900" indent="-342900">
              <a:buAutoNum type="arabicParenR"/>
            </a:pPr>
            <a:r>
              <a:rPr lang="en-US" sz="2400" dirty="0" smtClean="0"/>
              <a:t>Measure </a:t>
            </a:r>
            <a:r>
              <a:rPr lang="en-US" sz="2400" b="1" dirty="0" smtClean="0"/>
              <a:t>L1 MPKI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of each application</a:t>
            </a:r>
          </a:p>
          <a:p>
            <a:pPr marL="342900" indent="-342900">
              <a:buAutoNum type="arabicParenR"/>
            </a:pPr>
            <a:r>
              <a:rPr lang="en-US" sz="2400" dirty="0" smtClean="0"/>
              <a:t>Measure </a:t>
            </a:r>
            <a:r>
              <a:rPr lang="en-US" sz="2400" b="1" dirty="0" smtClean="0"/>
              <a:t>network </a:t>
            </a:r>
            <a:br>
              <a:rPr lang="en-US" sz="2400" b="1" dirty="0" smtClean="0"/>
            </a:br>
            <a:r>
              <a:rPr lang="en-US" sz="2400" b="1" dirty="0" smtClean="0"/>
              <a:t>load</a:t>
            </a:r>
            <a:endParaRPr lang="en-US" sz="2400" b="1" dirty="0"/>
          </a:p>
        </p:txBody>
      </p:sp>
      <p:grpSp>
        <p:nvGrpSpPr>
          <p:cNvPr id="52" name="Group 51"/>
          <p:cNvGrpSpPr/>
          <p:nvPr/>
        </p:nvGrpSpPr>
        <p:grpSpPr>
          <a:xfrm>
            <a:off x="4038600" y="2743200"/>
            <a:ext cx="597408" cy="2362200"/>
            <a:chOff x="4191000" y="2833116"/>
            <a:chExt cx="597408" cy="2119884"/>
          </a:xfrm>
        </p:grpSpPr>
        <p:cxnSp>
          <p:nvCxnSpPr>
            <p:cNvPr id="38" name="Straight Arrow Connector 37"/>
            <p:cNvCxnSpPr/>
            <p:nvPr/>
          </p:nvCxnSpPr>
          <p:spPr>
            <a:xfrm>
              <a:off x="4407408" y="2843784"/>
              <a:ext cx="381000" cy="1588"/>
            </a:xfrm>
            <a:prstGeom prst="straightConnector1">
              <a:avLst/>
            </a:prstGeom>
            <a:ln w="38100">
              <a:solidFill>
                <a:srgbClr val="3E82F7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 flipH="1" flipV="1">
              <a:off x="3466306" y="3785616"/>
              <a:ext cx="1905794" cy="794"/>
            </a:xfrm>
            <a:prstGeom prst="line">
              <a:avLst/>
            </a:prstGeom>
            <a:ln w="38100">
              <a:solidFill>
                <a:srgbClr val="3E82F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Cloud 43"/>
            <p:cNvSpPr/>
            <p:nvPr/>
          </p:nvSpPr>
          <p:spPr>
            <a:xfrm>
              <a:off x="4191000" y="4572000"/>
              <a:ext cx="457200" cy="381000"/>
            </a:xfrm>
            <a:prstGeom prst="cloud">
              <a:avLst/>
            </a:prstGeom>
            <a:solidFill>
              <a:srgbClr val="3E82F7"/>
            </a:solidFill>
            <a:ln>
              <a:solidFill>
                <a:srgbClr val="3E82F7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4635232" y="2438400"/>
            <a:ext cx="313912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>
                <a:solidFill>
                  <a:srgbClr val="3E82F7"/>
                </a:solidFill>
              </a:rPr>
              <a:t>Beginning of epoch:</a:t>
            </a:r>
          </a:p>
          <a:p>
            <a:pPr marL="342900" indent="-342900">
              <a:buAutoNum type="arabicParenR"/>
            </a:pPr>
            <a:r>
              <a:rPr lang="en-US" sz="2400" dirty="0" smtClean="0"/>
              <a:t>Classify applications</a:t>
            </a:r>
          </a:p>
          <a:p>
            <a:pPr marL="342900" indent="-342900">
              <a:buAutoNum type="arabicParenR"/>
            </a:pPr>
            <a:r>
              <a:rPr lang="en-US" sz="2400" dirty="0" smtClean="0"/>
              <a:t>Adjust throttling rate</a:t>
            </a:r>
          </a:p>
          <a:p>
            <a:pPr marL="342900" indent="-342900">
              <a:buAutoNum type="arabicParenR"/>
            </a:pPr>
            <a:r>
              <a:rPr lang="en-US" sz="2400" dirty="0" smtClean="0"/>
              <a:t>Reset measurements</a:t>
            </a:r>
            <a:endParaRPr lang="en-US" sz="2400" dirty="0"/>
          </a:p>
        </p:txBody>
      </p:sp>
      <p:sp>
        <p:nvSpPr>
          <p:cNvPr id="47" name="Right Arrow 46"/>
          <p:cNvSpPr/>
          <p:nvPr/>
        </p:nvSpPr>
        <p:spPr>
          <a:xfrm>
            <a:off x="1219200" y="4318337"/>
            <a:ext cx="2743200" cy="304800"/>
          </a:xfrm>
          <a:prstGeom prst="rightArrow">
            <a:avLst/>
          </a:prstGeom>
          <a:solidFill>
            <a:srgbClr val="419900"/>
          </a:solidFill>
          <a:ln w="571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6" grpId="0"/>
      <p:bldP spid="4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200" dirty="0" smtClean="0"/>
              <a:t>Background and Motivation</a:t>
            </a:r>
          </a:p>
          <a:p>
            <a:r>
              <a:rPr lang="en-US" sz="4200" dirty="0" smtClean="0"/>
              <a:t>Mechanism</a:t>
            </a:r>
          </a:p>
          <a:p>
            <a:r>
              <a:rPr lang="en-US" sz="4200" b="1" dirty="0" smtClean="0">
                <a:solidFill>
                  <a:srgbClr val="009900"/>
                </a:solidFill>
              </a:rPr>
              <a:t>Prior Works</a:t>
            </a:r>
          </a:p>
          <a:p>
            <a:r>
              <a:rPr lang="en-US" sz="4200" dirty="0" smtClean="0">
                <a:solidFill>
                  <a:schemeClr val="bg1">
                    <a:lumMod val="85000"/>
                  </a:schemeClr>
                </a:solidFill>
              </a:rPr>
              <a:t>Results</a:t>
            </a:r>
            <a:endParaRPr lang="en-US" sz="4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17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Source Throttling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Source throttling for </a:t>
            </a:r>
            <a:r>
              <a:rPr lang="en-US" sz="2800" b="1" dirty="0" err="1" smtClean="0"/>
              <a:t>bufferless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NoCs</a:t>
            </a:r>
            <a:r>
              <a:rPr lang="en-US" sz="2800" b="1" dirty="0" smtClean="0"/>
              <a:t> </a:t>
            </a:r>
            <a:br>
              <a:rPr lang="en-US" sz="2800" b="1" dirty="0" smtClean="0"/>
            </a:br>
            <a:r>
              <a:rPr lang="en-US" sz="1800" dirty="0" smtClean="0"/>
              <a:t>[</a:t>
            </a:r>
            <a:r>
              <a:rPr lang="en-US" sz="1800" dirty="0" err="1" smtClean="0"/>
              <a:t>Nychis</a:t>
            </a:r>
            <a:r>
              <a:rPr lang="en-US" sz="1800" dirty="0" smtClean="0"/>
              <a:t>+ Hotnets’10, SIGCOMM’12]</a:t>
            </a:r>
          </a:p>
          <a:p>
            <a:pPr lvl="1"/>
            <a:r>
              <a:rPr lang="en-US" sz="2600" dirty="0" smtClean="0"/>
              <a:t>Application-aware throttling based on starvation rate</a:t>
            </a:r>
          </a:p>
          <a:p>
            <a:pPr lvl="1"/>
            <a:r>
              <a:rPr lang="en-US" sz="2600" dirty="0" smtClean="0">
                <a:solidFill>
                  <a:srgbClr val="FF0000"/>
                </a:solidFill>
              </a:rPr>
              <a:t>Does not adaptively adjust throttling </a:t>
            </a:r>
            <a:r>
              <a:rPr lang="en-US" sz="2600" dirty="0" smtClean="0">
                <a:solidFill>
                  <a:srgbClr val="FF0000"/>
                </a:solidFill>
              </a:rPr>
              <a:t>rate</a:t>
            </a:r>
          </a:p>
          <a:p>
            <a:pPr lvl="1"/>
            <a:r>
              <a:rPr lang="en-US" sz="2600" dirty="0" smtClean="0">
                <a:solidFill>
                  <a:srgbClr val="000000"/>
                </a:solidFill>
              </a:rPr>
              <a:t>“Heterogeneous Throttling”</a:t>
            </a:r>
            <a:endParaRPr lang="en-US" sz="2600" dirty="0" smtClean="0">
              <a:solidFill>
                <a:srgbClr val="FF0000"/>
              </a:solidFill>
            </a:endParaRPr>
          </a:p>
          <a:p>
            <a:r>
              <a:rPr lang="en-US" sz="2800" b="1" dirty="0" smtClean="0"/>
              <a:t>Source </a:t>
            </a:r>
            <a:r>
              <a:rPr lang="en-US" sz="2800" b="1" dirty="0" err="1" smtClean="0"/>
              <a:t>throttlinr</a:t>
            </a:r>
            <a:r>
              <a:rPr lang="en-US" sz="2800" b="1" dirty="0" smtClean="0"/>
              <a:t> </a:t>
            </a:r>
            <a:r>
              <a:rPr lang="en-US" sz="2800" b="1" dirty="0" smtClean="0"/>
              <a:t>off-chip buffered networks </a:t>
            </a:r>
            <a:br>
              <a:rPr lang="en-US" sz="2800" b="1" dirty="0" smtClean="0"/>
            </a:br>
            <a:r>
              <a:rPr lang="en-US" sz="1800" dirty="0" smtClean="0"/>
              <a:t>[</a:t>
            </a:r>
            <a:r>
              <a:rPr lang="en-US" sz="1800" dirty="0" err="1" smtClean="0"/>
              <a:t>Thottethodi</a:t>
            </a:r>
            <a:r>
              <a:rPr lang="en-US" sz="1800" dirty="0" smtClean="0"/>
              <a:t>+ HPCA’01]</a:t>
            </a:r>
            <a:endParaRPr lang="en-US" sz="1000" dirty="0" smtClean="0"/>
          </a:p>
          <a:p>
            <a:pPr lvl="1"/>
            <a:r>
              <a:rPr lang="en-US" sz="2600" dirty="0" smtClean="0"/>
              <a:t>Dynamically trigger throttling based on</a:t>
            </a:r>
            <a:r>
              <a:rPr lang="en-US" sz="2600" dirty="0" smtClean="0"/>
              <a:t> fraction of buffer </a:t>
            </a:r>
            <a:r>
              <a:rPr lang="en-US" sz="2600" dirty="0" smtClean="0"/>
              <a:t>occupancy</a:t>
            </a:r>
            <a:endParaRPr lang="en-US" sz="2600" dirty="0" smtClean="0"/>
          </a:p>
          <a:p>
            <a:pPr lvl="1"/>
            <a:r>
              <a:rPr lang="en-US" sz="2600" dirty="0" smtClean="0">
                <a:solidFill>
                  <a:srgbClr val="FF0000"/>
                </a:solidFill>
              </a:rPr>
              <a:t>Not application-aware: fully block packet injections of every </a:t>
            </a:r>
            <a:r>
              <a:rPr lang="en-US" sz="2600" dirty="0" smtClean="0">
                <a:solidFill>
                  <a:srgbClr val="FF0000"/>
                </a:solidFill>
              </a:rPr>
              <a:t>node</a:t>
            </a:r>
          </a:p>
          <a:p>
            <a:pPr lvl="1"/>
            <a:r>
              <a:rPr lang="en-US" sz="2600" dirty="0" smtClean="0">
                <a:solidFill>
                  <a:srgbClr val="000000"/>
                </a:solidFill>
              </a:rPr>
              <a:t>“Self-tuned Throttling”</a:t>
            </a:r>
          </a:p>
          <a:p>
            <a:pPr lvl="1"/>
            <a:endParaRPr lang="en-US" sz="2600" dirty="0" smtClean="0">
              <a:solidFill>
                <a:srgbClr val="000000"/>
              </a:solidFill>
            </a:endParaRPr>
          </a:p>
          <a:p>
            <a:pPr lvl="1">
              <a:buNone/>
            </a:pPr>
            <a:endParaRPr lang="en-US" sz="2600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18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200" dirty="0" smtClean="0"/>
              <a:t>Background and Motivation</a:t>
            </a:r>
          </a:p>
          <a:p>
            <a:r>
              <a:rPr lang="en-US" sz="4200" dirty="0" smtClean="0"/>
              <a:t>Mechanism</a:t>
            </a:r>
          </a:p>
          <a:p>
            <a:r>
              <a:rPr lang="en-US" sz="4200" dirty="0" smtClean="0"/>
              <a:t>Prior Works</a:t>
            </a:r>
          </a:p>
          <a:p>
            <a:r>
              <a:rPr lang="en-US" sz="4200" b="1" dirty="0" smtClean="0">
                <a:solidFill>
                  <a:srgbClr val="419900"/>
                </a:solidFill>
              </a:rPr>
              <a:t>Results</a:t>
            </a:r>
            <a:endParaRPr lang="en-US" sz="4200" b="1" dirty="0">
              <a:solidFill>
                <a:srgbClr val="4199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19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b="1" u="sng" dirty="0" smtClean="0">
                <a:solidFill>
                  <a:srgbClr val="FF0000"/>
                </a:solidFill>
              </a:rPr>
              <a:t>Problem</a:t>
            </a:r>
            <a:r>
              <a:rPr lang="en-US" sz="2600" b="1" dirty="0" smtClean="0">
                <a:solidFill>
                  <a:srgbClr val="FF0000"/>
                </a:solidFill>
              </a:rPr>
              <a:t>: </a:t>
            </a:r>
            <a:r>
              <a:rPr lang="en-US" sz="2600" dirty="0" smtClean="0">
                <a:solidFill>
                  <a:srgbClr val="FF0000"/>
                </a:solidFill>
              </a:rPr>
              <a:t>Packets contend in on-chip networks (</a:t>
            </a:r>
            <a:r>
              <a:rPr lang="en-US" sz="2600" dirty="0" err="1" smtClean="0">
                <a:solidFill>
                  <a:srgbClr val="FF0000"/>
                </a:solidFill>
              </a:rPr>
              <a:t>NoCs</a:t>
            </a:r>
            <a:r>
              <a:rPr lang="en-US" sz="2600" dirty="0" smtClean="0">
                <a:solidFill>
                  <a:srgbClr val="FF0000"/>
                </a:solidFill>
              </a:rPr>
              <a:t>), causing congestion, thus reducing performance</a:t>
            </a:r>
          </a:p>
          <a:p>
            <a:r>
              <a:rPr lang="en-US" sz="2600" b="1" u="sng" dirty="0" smtClean="0"/>
              <a:t>Observations</a:t>
            </a:r>
            <a:r>
              <a:rPr lang="en-US" sz="2600" b="1" dirty="0" smtClean="0"/>
              <a:t>: </a:t>
            </a:r>
          </a:p>
          <a:p>
            <a:pPr>
              <a:buNone/>
            </a:pPr>
            <a:r>
              <a:rPr lang="en-US" sz="2600" dirty="0" smtClean="0"/>
              <a:t>	1) Some applications are more sensitive to network latency than others</a:t>
            </a:r>
            <a:br>
              <a:rPr lang="en-US" sz="2600" dirty="0" smtClean="0"/>
            </a:br>
            <a:r>
              <a:rPr lang="en-US" sz="2600" dirty="0" smtClean="0"/>
              <a:t>2) Applications</a:t>
            </a:r>
            <a:r>
              <a:rPr lang="en-US" sz="2600" dirty="0" smtClean="0"/>
              <a:t> must be throttled differently </a:t>
            </a:r>
            <a:r>
              <a:rPr lang="en-US" sz="2600" dirty="0" smtClean="0"/>
              <a:t>to achieve peak performance</a:t>
            </a:r>
          </a:p>
          <a:p>
            <a:r>
              <a:rPr lang="en-US" sz="2600" b="1" u="sng" dirty="0" smtClean="0">
                <a:solidFill>
                  <a:srgbClr val="2A55D6"/>
                </a:solidFill>
              </a:rPr>
              <a:t>Key Idea</a:t>
            </a:r>
            <a:r>
              <a:rPr lang="en-US" sz="2600" b="1" dirty="0" smtClean="0">
                <a:solidFill>
                  <a:srgbClr val="2A55D6"/>
                </a:solidFill>
              </a:rPr>
              <a:t>: Heterogeneous Adaptive Throttling (HAT)</a:t>
            </a:r>
            <a:r>
              <a:rPr lang="en-US" sz="2600" dirty="0" smtClean="0">
                <a:solidFill>
                  <a:srgbClr val="2A55D6"/>
                </a:solidFill>
              </a:rPr>
              <a:t/>
            </a:r>
            <a:br>
              <a:rPr lang="en-US" sz="2600" dirty="0" smtClean="0">
                <a:solidFill>
                  <a:srgbClr val="2A55D6"/>
                </a:solidFill>
              </a:rPr>
            </a:br>
            <a:r>
              <a:rPr lang="en-US" sz="2600" dirty="0" smtClean="0">
                <a:solidFill>
                  <a:srgbClr val="2A55D6"/>
                </a:solidFill>
              </a:rPr>
              <a:t>1) Application-aware source throttling </a:t>
            </a:r>
            <a:br>
              <a:rPr lang="en-US" sz="2600" dirty="0" smtClean="0">
                <a:solidFill>
                  <a:srgbClr val="2A55D6"/>
                </a:solidFill>
              </a:rPr>
            </a:br>
            <a:r>
              <a:rPr lang="en-US" sz="2600" dirty="0" smtClean="0">
                <a:solidFill>
                  <a:srgbClr val="2A55D6"/>
                </a:solidFill>
              </a:rPr>
              <a:t>2) Network-load-aware throttling rate adjustment</a:t>
            </a:r>
          </a:p>
          <a:p>
            <a:r>
              <a:rPr lang="en-US" sz="2600" b="1" u="sng" dirty="0" smtClean="0"/>
              <a:t>Result</a:t>
            </a:r>
            <a:r>
              <a:rPr lang="en-US" sz="2600" b="1" dirty="0" smtClean="0"/>
              <a:t>:</a:t>
            </a:r>
            <a:r>
              <a:rPr lang="en-US" sz="2600" dirty="0" smtClean="0"/>
              <a:t> Improves performance and energy efficiency over state-of-the-art source throttling policies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Chip Multiprocessor Simulator</a:t>
            </a:r>
          </a:p>
          <a:p>
            <a:pPr lvl="1"/>
            <a:r>
              <a:rPr lang="en-US" sz="2000" b="1" dirty="0" smtClean="0"/>
              <a:t>64-node</a:t>
            </a:r>
            <a:r>
              <a:rPr lang="en-US" sz="2000" dirty="0" smtClean="0"/>
              <a:t> multi-core systems with a </a:t>
            </a:r>
            <a:r>
              <a:rPr lang="en-US" sz="2000" b="1" dirty="0" smtClean="0"/>
              <a:t>2D-mesh topology</a:t>
            </a:r>
            <a:endParaRPr lang="en-US" sz="2000" dirty="0" smtClean="0"/>
          </a:p>
          <a:p>
            <a:pPr lvl="1"/>
            <a:r>
              <a:rPr lang="en-US" sz="2000" dirty="0" smtClean="0"/>
              <a:t>Closed-loop core/cache/</a:t>
            </a:r>
            <a:r>
              <a:rPr lang="en-US" sz="2000" dirty="0" err="1" smtClean="0"/>
              <a:t>NoC</a:t>
            </a:r>
            <a:r>
              <a:rPr lang="en-US" sz="2000" dirty="0" smtClean="0"/>
              <a:t> cycle-level</a:t>
            </a:r>
            <a:r>
              <a:rPr lang="en-US" sz="2000" b="1" dirty="0" smtClean="0"/>
              <a:t> </a:t>
            </a:r>
            <a:r>
              <a:rPr lang="en-US" sz="2000" dirty="0" smtClean="0"/>
              <a:t>model</a:t>
            </a:r>
          </a:p>
          <a:p>
            <a:pPr lvl="1"/>
            <a:r>
              <a:rPr lang="en-US" sz="2000" dirty="0" smtClean="0"/>
              <a:t>64KB L1, perfect L2 (always hits to stress </a:t>
            </a:r>
            <a:r>
              <a:rPr lang="en-US" sz="2000" dirty="0" err="1" smtClean="0"/>
              <a:t>NoC</a:t>
            </a:r>
            <a:r>
              <a:rPr lang="en-US" sz="2000" dirty="0" smtClean="0"/>
              <a:t>)</a:t>
            </a:r>
          </a:p>
          <a:p>
            <a:r>
              <a:rPr lang="en-US" sz="2400" b="1" dirty="0" smtClean="0"/>
              <a:t>Router Designs</a:t>
            </a:r>
          </a:p>
          <a:p>
            <a:pPr lvl="1"/>
            <a:r>
              <a:rPr lang="en-US" sz="2000" b="1" dirty="0" smtClean="0"/>
              <a:t>Virtual-channel buffered </a:t>
            </a:r>
            <a:r>
              <a:rPr lang="en-US" sz="2000" dirty="0" smtClean="0"/>
              <a:t>router</a:t>
            </a:r>
            <a:r>
              <a:rPr lang="en-US" sz="2000" b="1" dirty="0" smtClean="0"/>
              <a:t>: </a:t>
            </a:r>
            <a:r>
              <a:rPr lang="en-US" sz="2000" dirty="0" smtClean="0"/>
              <a:t>4 VCs, 4 flits/VC </a:t>
            </a:r>
            <a:r>
              <a:rPr lang="en-US" sz="1800" dirty="0" smtClean="0"/>
              <a:t>[Dally+ IEEE TPDS’92]</a:t>
            </a:r>
            <a:endParaRPr lang="en-US" sz="1800" b="1" dirty="0" smtClean="0"/>
          </a:p>
          <a:p>
            <a:pPr lvl="1"/>
            <a:r>
              <a:rPr lang="en-US" sz="2000" b="1" dirty="0" err="1" smtClean="0"/>
              <a:t>Bufferless</a:t>
            </a:r>
            <a:r>
              <a:rPr lang="en-US" sz="2000" b="1" dirty="0" smtClean="0"/>
              <a:t> deflection </a:t>
            </a:r>
            <a:r>
              <a:rPr lang="en-US" sz="2000" dirty="0" smtClean="0"/>
              <a:t>routers</a:t>
            </a:r>
            <a:r>
              <a:rPr lang="en-US" sz="2000" b="1" dirty="0" smtClean="0"/>
              <a:t>:</a:t>
            </a:r>
            <a:r>
              <a:rPr lang="en-US" sz="2000" b="1" dirty="0" smtClean="0"/>
              <a:t> BLESS </a:t>
            </a:r>
            <a:r>
              <a:rPr lang="en-US" sz="1800" dirty="0" smtClean="0"/>
              <a:t>[</a:t>
            </a:r>
            <a:r>
              <a:rPr lang="en-US" sz="1800" dirty="0" err="1" smtClean="0"/>
              <a:t>Moscibroda</a:t>
            </a:r>
            <a:r>
              <a:rPr lang="en-US" sz="1800" dirty="0" smtClean="0"/>
              <a:t>+ ISCA’09</a:t>
            </a:r>
            <a:r>
              <a:rPr lang="en-US" sz="1800" dirty="0" smtClean="0"/>
              <a:t>]</a:t>
            </a:r>
          </a:p>
          <a:p>
            <a:r>
              <a:rPr lang="en-US" sz="2200" b="1" dirty="0" smtClean="0"/>
              <a:t> </a:t>
            </a:r>
            <a:r>
              <a:rPr lang="en-US" sz="2400" b="1" dirty="0" smtClean="0"/>
              <a:t>Workloads</a:t>
            </a:r>
            <a:endParaRPr lang="en-US" sz="2400" b="1" dirty="0" smtClean="0"/>
          </a:p>
          <a:p>
            <a:pPr lvl="1"/>
            <a:r>
              <a:rPr lang="en-US" sz="2000" dirty="0" smtClean="0"/>
              <a:t>60 multi-core workloads: SPEC CPU2006 benchmarks</a:t>
            </a:r>
          </a:p>
          <a:p>
            <a:pPr lvl="1"/>
            <a:r>
              <a:rPr lang="en-US" sz="2000" dirty="0" smtClean="0"/>
              <a:t>Categorized based on their network intensity</a:t>
            </a:r>
          </a:p>
          <a:p>
            <a:pPr lvl="2"/>
            <a:r>
              <a:rPr lang="en-US" sz="1800" b="1" dirty="0" smtClean="0"/>
              <a:t>L</a:t>
            </a:r>
            <a:r>
              <a:rPr lang="en-US" sz="1800" dirty="0" smtClean="0"/>
              <a:t>ow/</a:t>
            </a:r>
            <a:r>
              <a:rPr lang="en-US" sz="1800" b="1" dirty="0" smtClean="0"/>
              <a:t>M</a:t>
            </a:r>
            <a:r>
              <a:rPr lang="en-US" sz="1800" dirty="0" smtClean="0"/>
              <a:t>edium/</a:t>
            </a:r>
            <a:r>
              <a:rPr lang="en-US" sz="1800" b="1" dirty="0" smtClean="0"/>
              <a:t>H</a:t>
            </a:r>
            <a:r>
              <a:rPr lang="en-US" sz="1800" dirty="0" smtClean="0"/>
              <a:t>igh intensity categories	</a:t>
            </a:r>
          </a:p>
          <a:p>
            <a:r>
              <a:rPr lang="en-US" sz="2400" b="1" dirty="0" smtClean="0"/>
              <a:t>Metrics: </a:t>
            </a:r>
            <a:r>
              <a:rPr lang="en-US" sz="2400" dirty="0" smtClean="0"/>
              <a:t>Weighted Speedup (</a:t>
            </a:r>
            <a:r>
              <a:rPr lang="en-US" sz="2400" dirty="0" err="1" smtClean="0"/>
              <a:t>perf</a:t>
            </a:r>
            <a:r>
              <a:rPr lang="en-US" sz="2400" dirty="0" smtClean="0"/>
              <a:t>.), </a:t>
            </a:r>
            <a:r>
              <a:rPr lang="en-US" sz="2400" dirty="0" err="1" smtClean="0"/>
              <a:t>perf</a:t>
            </a:r>
            <a:r>
              <a:rPr lang="en-US" sz="2400" dirty="0" smtClean="0"/>
              <a:t>./Watt (energy eff.),</a:t>
            </a:r>
            <a:br>
              <a:rPr lang="en-US" sz="2400" dirty="0" smtClean="0"/>
            </a:br>
            <a:r>
              <a:rPr lang="en-US" sz="2400" dirty="0" smtClean="0"/>
              <a:t>and maximum slowdown (fairness)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20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Chart 19"/>
          <p:cNvGraphicFramePr/>
          <p:nvPr/>
        </p:nvGraphicFramePr>
        <p:xfrm>
          <a:off x="457200" y="990600"/>
          <a:ext cx="81534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Performance: </a:t>
            </a:r>
            <a:r>
              <a:rPr lang="en-US" sz="4000" dirty="0" err="1" smtClean="0"/>
              <a:t>Bufferless</a:t>
            </a:r>
            <a:r>
              <a:rPr lang="en-US" sz="4000" dirty="0" smtClean="0"/>
              <a:t> </a:t>
            </a:r>
            <a:r>
              <a:rPr lang="en-US" sz="4000" dirty="0" err="1" smtClean="0"/>
              <a:t>NoC</a:t>
            </a:r>
            <a:r>
              <a:rPr lang="en-US" sz="4000" dirty="0" smtClean="0"/>
              <a:t> (BLESS)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21</a:t>
            </a:fld>
            <a:endParaRPr lang="en-US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4648201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2A55D6"/>
                </a:solidFill>
              </a:rPr>
              <a:t>HAT </a:t>
            </a:r>
            <a:r>
              <a:rPr lang="en-US" sz="2800" dirty="0" smtClean="0">
                <a:solidFill>
                  <a:srgbClr val="2A55D6"/>
                </a:solidFill>
              </a:rPr>
              <a:t>provides better performance improvement than past work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5486401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Highest improvement on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heterogeneous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 workload mixes</a:t>
            </a:r>
          </a:p>
          <a:p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- L 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 M 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are more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sensitive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 to network latency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676400" y="1371600"/>
            <a:ext cx="3733800" cy="3124200"/>
          </a:xfrm>
          <a:prstGeom prst="roundRect">
            <a:avLst/>
          </a:prstGeom>
          <a:noFill/>
          <a:ln w="50800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401723" y="1595736"/>
            <a:ext cx="80322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9900"/>
                </a:solidFill>
              </a:rPr>
              <a:t>7.4%</a:t>
            </a:r>
            <a:endParaRPr lang="en-US" sz="2400" b="1" dirty="0">
              <a:solidFill>
                <a:srgbClr val="0099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5400000" flipH="1" flipV="1">
            <a:off x="7467997" y="2133203"/>
            <a:ext cx="304800" cy="795"/>
          </a:xfrm>
          <a:prstGeom prst="straightConnector1">
            <a:avLst/>
          </a:prstGeom>
          <a:ln w="38100">
            <a:solidFill>
              <a:srgbClr val="4199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/>
          <p:nvPr/>
        </p:nvGraphicFramePr>
        <p:xfrm>
          <a:off x="457200" y="1066800"/>
          <a:ext cx="79248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Performance: Buffered </a:t>
            </a:r>
            <a:r>
              <a:rPr lang="en-US" dirty="0" err="1" smtClean="0"/>
              <a:t>NoC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22</a:t>
            </a:fld>
            <a:endParaRPr lang="en-US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218094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2A55D6"/>
                </a:solidFill>
              </a:rPr>
              <a:t>Congestion is much lower in Buffered </a:t>
            </a:r>
            <a:r>
              <a:rPr lang="en-US" sz="2800" dirty="0" err="1" smtClean="0">
                <a:solidFill>
                  <a:srgbClr val="2A55D6"/>
                </a:solidFill>
              </a:rPr>
              <a:t>NoC</a:t>
            </a:r>
            <a:r>
              <a:rPr lang="en-US" sz="2800" dirty="0" smtClean="0">
                <a:solidFill>
                  <a:srgbClr val="2A55D6"/>
                </a:solidFill>
              </a:rPr>
              <a:t>, but </a:t>
            </a:r>
            <a:r>
              <a:rPr lang="en-US" sz="2800" b="1" dirty="0" smtClean="0">
                <a:solidFill>
                  <a:srgbClr val="2A55D6"/>
                </a:solidFill>
              </a:rPr>
              <a:t>HAT</a:t>
            </a:r>
            <a:r>
              <a:rPr lang="en-US" sz="2800" dirty="0" smtClean="0">
                <a:solidFill>
                  <a:srgbClr val="2A55D6"/>
                </a:solidFill>
              </a:rPr>
              <a:t> still provides performance benefit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058973" y="1519536"/>
            <a:ext cx="102609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9900"/>
                </a:solidFill>
              </a:rPr>
              <a:t>+ 3.5%</a:t>
            </a:r>
            <a:endParaRPr lang="en-US" sz="2400" b="1" dirty="0">
              <a:solidFill>
                <a:srgbClr val="0099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7315597" y="2057003"/>
            <a:ext cx="304800" cy="795"/>
          </a:xfrm>
          <a:prstGeom prst="straightConnector1">
            <a:avLst/>
          </a:prstGeom>
          <a:ln w="38100">
            <a:solidFill>
              <a:srgbClr val="4199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Fairness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23</a:t>
            </a:fld>
            <a:endParaRPr lang="en-US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5791201"/>
            <a:ext cx="7848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2A55D6"/>
                </a:solidFill>
              </a:rPr>
              <a:t>HAT </a:t>
            </a:r>
            <a:r>
              <a:rPr lang="en-US" sz="3000" dirty="0" smtClean="0">
                <a:solidFill>
                  <a:srgbClr val="2A55D6"/>
                </a:solidFill>
              </a:rPr>
              <a:t>provides better fairness than prior works</a:t>
            </a:r>
          </a:p>
        </p:txBody>
      </p:sp>
      <p:graphicFrame>
        <p:nvGraphicFramePr>
          <p:cNvPr id="12" name="Chart 11"/>
          <p:cNvGraphicFramePr/>
          <p:nvPr/>
        </p:nvGraphicFramePr>
        <p:xfrm>
          <a:off x="381000" y="1066800"/>
          <a:ext cx="44958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4724400" y="914400"/>
          <a:ext cx="4191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352800" y="2357736"/>
            <a:ext cx="884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9900"/>
                </a:solidFill>
              </a:rPr>
              <a:t>- 15%</a:t>
            </a:r>
            <a:endParaRPr lang="en-US" sz="2400" b="1" dirty="0">
              <a:solidFill>
                <a:srgbClr val="0099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86602" y="1976736"/>
            <a:ext cx="728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9900"/>
                </a:solidFill>
              </a:rPr>
              <a:t>- 5%</a:t>
            </a:r>
            <a:endParaRPr lang="en-US" sz="2400" b="1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/>
          <p:nvPr/>
        </p:nvGraphicFramePr>
        <p:xfrm>
          <a:off x="762000" y="1066801"/>
          <a:ext cx="7239000" cy="455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Energy Efficiency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24</a:t>
            </a:fld>
            <a:endParaRPr lang="en-US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29000" y="1481328"/>
            <a:ext cx="9063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9900"/>
                </a:solidFill>
              </a:rPr>
              <a:t>8.5%</a:t>
            </a:r>
            <a:endParaRPr lang="en-US" sz="2800" b="1" dirty="0">
              <a:solidFill>
                <a:srgbClr val="0099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38800" y="1534180"/>
            <a:ext cx="6284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9900"/>
                </a:solidFill>
              </a:rPr>
              <a:t>5%</a:t>
            </a:r>
            <a:endParaRPr lang="en-US" sz="2800" b="1" dirty="0">
              <a:solidFill>
                <a:srgbClr val="0099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7800" y="5562601"/>
            <a:ext cx="67818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2A55D6"/>
                </a:solidFill>
              </a:rPr>
              <a:t>HAT </a:t>
            </a:r>
            <a:r>
              <a:rPr lang="en-US" sz="3400" dirty="0" smtClean="0">
                <a:solidFill>
                  <a:srgbClr val="2A55D6"/>
                </a:solidFill>
              </a:rPr>
              <a:t>increases energy efficiency by reducing congestion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Results in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Performance on </a:t>
            </a:r>
            <a:r>
              <a:rPr lang="en-US" b="1" dirty="0" smtClean="0"/>
              <a:t>CHIPPER</a:t>
            </a:r>
          </a:p>
          <a:p>
            <a:endParaRPr lang="en-US" dirty="0" smtClean="0"/>
          </a:p>
          <a:p>
            <a:r>
              <a:rPr lang="en-US" dirty="0" smtClean="0"/>
              <a:t>Performance on </a:t>
            </a:r>
            <a:r>
              <a:rPr lang="en-US" b="1" dirty="0" smtClean="0"/>
              <a:t>multithreaded</a:t>
            </a:r>
            <a:r>
              <a:rPr lang="en-US" dirty="0" smtClean="0"/>
              <a:t> workloads</a:t>
            </a:r>
          </a:p>
          <a:p>
            <a:endParaRPr lang="en-US" dirty="0" smtClean="0"/>
          </a:p>
          <a:p>
            <a:r>
              <a:rPr lang="en-US" dirty="0" smtClean="0"/>
              <a:t>Parameters sensitivity sweep of </a:t>
            </a:r>
            <a:r>
              <a:rPr lang="en-US" b="1" dirty="0" smtClean="0"/>
              <a:t>HAT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25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b="1" u="sng" dirty="0" smtClean="0">
                <a:solidFill>
                  <a:srgbClr val="FF0000"/>
                </a:solidFill>
              </a:rPr>
              <a:t>Problem</a:t>
            </a:r>
            <a:r>
              <a:rPr lang="en-US" sz="2600" b="1" dirty="0" smtClean="0">
                <a:solidFill>
                  <a:srgbClr val="FF0000"/>
                </a:solidFill>
              </a:rPr>
              <a:t>: </a:t>
            </a:r>
            <a:r>
              <a:rPr lang="en-US" sz="2600" dirty="0" smtClean="0">
                <a:solidFill>
                  <a:srgbClr val="FF0000"/>
                </a:solidFill>
              </a:rPr>
              <a:t>Packets contend in on-chip networks (</a:t>
            </a:r>
            <a:r>
              <a:rPr lang="en-US" sz="2600" dirty="0" err="1" smtClean="0">
                <a:solidFill>
                  <a:srgbClr val="FF0000"/>
                </a:solidFill>
              </a:rPr>
              <a:t>NoCs</a:t>
            </a:r>
            <a:r>
              <a:rPr lang="en-US" sz="2600" dirty="0" smtClean="0">
                <a:solidFill>
                  <a:srgbClr val="FF0000"/>
                </a:solidFill>
              </a:rPr>
              <a:t>), causing congestion, thus reducing performance</a:t>
            </a:r>
          </a:p>
          <a:p>
            <a:r>
              <a:rPr lang="en-US" sz="2600" b="1" u="sng" dirty="0" smtClean="0"/>
              <a:t>Observations</a:t>
            </a:r>
            <a:r>
              <a:rPr lang="en-US" sz="2600" b="1" dirty="0" smtClean="0"/>
              <a:t>: </a:t>
            </a:r>
          </a:p>
          <a:p>
            <a:pPr>
              <a:buNone/>
            </a:pPr>
            <a:r>
              <a:rPr lang="en-US" sz="2600" dirty="0" smtClean="0"/>
              <a:t>	1) Some applications are more sensitive to network latency than others</a:t>
            </a:r>
            <a:br>
              <a:rPr lang="en-US" sz="2600" dirty="0" smtClean="0"/>
            </a:br>
            <a:r>
              <a:rPr lang="en-US" sz="2600" dirty="0" smtClean="0"/>
              <a:t>2) Applications</a:t>
            </a:r>
            <a:r>
              <a:rPr lang="en-US" sz="2600" dirty="0" smtClean="0"/>
              <a:t> must be throttled differently to achieve peak performance</a:t>
            </a:r>
          </a:p>
          <a:p>
            <a:r>
              <a:rPr lang="en-US" sz="2600" b="1" u="sng" dirty="0" smtClean="0">
                <a:solidFill>
                  <a:srgbClr val="2A55D6"/>
                </a:solidFill>
              </a:rPr>
              <a:t>Key Idea</a:t>
            </a:r>
            <a:r>
              <a:rPr lang="en-US" sz="2600" b="1" dirty="0" smtClean="0">
                <a:solidFill>
                  <a:srgbClr val="2A55D6"/>
                </a:solidFill>
              </a:rPr>
              <a:t>: Heterogeneous Adaptive Throttling (HAT)</a:t>
            </a:r>
            <a:r>
              <a:rPr lang="en-US" sz="2600" dirty="0" smtClean="0">
                <a:solidFill>
                  <a:srgbClr val="2A55D6"/>
                </a:solidFill>
              </a:rPr>
              <a:t/>
            </a:r>
            <a:br>
              <a:rPr lang="en-US" sz="2600" dirty="0" smtClean="0">
                <a:solidFill>
                  <a:srgbClr val="2A55D6"/>
                </a:solidFill>
              </a:rPr>
            </a:br>
            <a:r>
              <a:rPr lang="en-US" sz="2600" dirty="0" smtClean="0">
                <a:solidFill>
                  <a:srgbClr val="2A55D6"/>
                </a:solidFill>
              </a:rPr>
              <a:t>1) Application-aware source throttling </a:t>
            </a:r>
            <a:br>
              <a:rPr lang="en-US" sz="2600" dirty="0" smtClean="0">
                <a:solidFill>
                  <a:srgbClr val="2A55D6"/>
                </a:solidFill>
              </a:rPr>
            </a:br>
            <a:r>
              <a:rPr lang="en-US" sz="2600" dirty="0" smtClean="0">
                <a:solidFill>
                  <a:srgbClr val="2A55D6"/>
                </a:solidFill>
              </a:rPr>
              <a:t>2) Network-load-aware throttling rate adjustment</a:t>
            </a:r>
          </a:p>
          <a:p>
            <a:r>
              <a:rPr lang="en-US" sz="2600" b="1" u="sng" dirty="0" smtClean="0"/>
              <a:t>Result</a:t>
            </a:r>
            <a:r>
              <a:rPr lang="en-US" sz="2600" b="1" dirty="0" smtClean="0"/>
              <a:t>:</a:t>
            </a:r>
            <a:r>
              <a:rPr lang="en-US" sz="2600" dirty="0" smtClean="0"/>
              <a:t> Improves performance and energy efficiency over state-of-the-art source throttling policies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26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3813" y="152400"/>
            <a:ext cx="9144000" cy="3352800"/>
          </a:xfrm>
        </p:spPr>
        <p:txBody>
          <a:bodyPr anchor="ctr" anchorCtr="0">
            <a:noAutofit/>
          </a:bodyPr>
          <a:lstStyle/>
          <a:p>
            <a:pPr algn="ctr"/>
            <a:r>
              <a:rPr lang="en-US" sz="5000" b="1" dirty="0" smtClean="0">
                <a:latin typeface="Calibri" pitchFamily="34" charset="0"/>
                <a:cs typeface="Calibri" pitchFamily="34" charset="0"/>
              </a:rPr>
              <a:t>HAT: Heterogeneous Adaptive Throttling for On-Chip Networks</a:t>
            </a:r>
            <a:endParaRPr lang="en-US" sz="5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971802"/>
            <a:ext cx="8534400" cy="2819399"/>
          </a:xfrm>
        </p:spPr>
        <p:txBody>
          <a:bodyPr>
            <a:noAutofit/>
          </a:bodyPr>
          <a:lstStyle/>
          <a:p>
            <a:pPr>
              <a:spcBef>
                <a:spcPts val="312"/>
              </a:spcBef>
            </a:pPr>
            <a:r>
              <a:rPr lang="en-US" sz="3600" b="1" dirty="0" smtClean="0">
                <a:solidFill>
                  <a:schemeClr val="tx1"/>
                </a:solidFill>
              </a:rPr>
              <a:t>Kevin Kai-Wei Chang, </a:t>
            </a:r>
          </a:p>
          <a:p>
            <a:r>
              <a:rPr lang="en-US" sz="3600" dirty="0" err="1" smtClean="0">
                <a:solidFill>
                  <a:schemeClr val="tx1"/>
                </a:solidFill>
              </a:rPr>
              <a:t>Rachata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Ausavarungnirun</a:t>
            </a:r>
            <a:r>
              <a:rPr lang="en-US" sz="3600" dirty="0" smtClean="0">
                <a:solidFill>
                  <a:schemeClr val="tx1"/>
                </a:solidFill>
              </a:rPr>
              <a:t>,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Chris </a:t>
            </a:r>
            <a:r>
              <a:rPr lang="en-US" sz="3600" dirty="0" err="1" smtClean="0">
                <a:solidFill>
                  <a:schemeClr val="tx1"/>
                </a:solidFill>
              </a:rPr>
              <a:t>Fallin</a:t>
            </a:r>
            <a:r>
              <a:rPr lang="en-US" sz="3600" dirty="0" smtClean="0">
                <a:solidFill>
                  <a:schemeClr val="tx1"/>
                </a:solidFill>
              </a:rPr>
              <a:t>, </a:t>
            </a:r>
          </a:p>
          <a:p>
            <a:r>
              <a:rPr lang="en-US" sz="3600" dirty="0" err="1" smtClean="0">
                <a:solidFill>
                  <a:schemeClr val="tx1"/>
                </a:solidFill>
              </a:rPr>
              <a:t>Onur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Mutlu</a:t>
            </a:r>
            <a:endParaRPr lang="en-US" sz="3600" dirty="0" smtClean="0">
              <a:solidFill>
                <a:schemeClr val="tx1"/>
              </a:solidFill>
            </a:endParaRP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1" y="5469511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pic>
        <p:nvPicPr>
          <p:cNvPr id="9" name="Picture 8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48401" y="5715000"/>
            <a:ext cx="2501587" cy="723810"/>
          </a:xfrm>
          <a:prstGeom prst="rect">
            <a:avLst/>
          </a:prstGeom>
        </p:spPr>
      </p:pic>
      <p:pic>
        <p:nvPicPr>
          <p:cNvPr id="7" name="Picture 6" descr="CMU_logo_horiz_r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5943601"/>
            <a:ext cx="5638800" cy="507194"/>
          </a:xfrm>
          <a:prstGeom prst="rect">
            <a:avLst/>
          </a:prstGeom>
        </p:spPr>
      </p:pic>
    </p:spTree>
  </p:cSld>
  <p:clrMapOvr>
    <a:masterClrMapping/>
  </p:clrMapOvr>
  <mc:AlternateContent>
    <mc:Choice xmlns:mv="urn:schemas-microsoft-com:mac:vml"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 advTm="2972"/>
    </mc:Choice>
    <mc:Fallback>
      <p:transition spd="slow" advTm="2972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Throttling Rate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28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29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200" b="1" dirty="0" smtClean="0">
                <a:solidFill>
                  <a:srgbClr val="009900"/>
                </a:solidFill>
              </a:rPr>
              <a:t>Background and Motivation</a:t>
            </a:r>
          </a:p>
          <a:p>
            <a:r>
              <a:rPr lang="en-US" sz="4200" dirty="0" smtClean="0">
                <a:solidFill>
                  <a:schemeClr val="bg1">
                    <a:lumMod val="85000"/>
                  </a:schemeClr>
                </a:solidFill>
              </a:rPr>
              <a:t>Mechanism</a:t>
            </a:r>
          </a:p>
          <a:p>
            <a:r>
              <a:rPr lang="en-US" sz="4200" dirty="0" smtClean="0">
                <a:solidFill>
                  <a:schemeClr val="bg1">
                    <a:lumMod val="85000"/>
                  </a:schemeClr>
                </a:solidFill>
              </a:rPr>
              <a:t>Prior Works</a:t>
            </a:r>
          </a:p>
          <a:p>
            <a:r>
              <a:rPr lang="en-US" sz="4200" dirty="0" smtClean="0">
                <a:solidFill>
                  <a:schemeClr val="bg1">
                    <a:lumMod val="85000"/>
                  </a:schemeClr>
                </a:solidFill>
              </a:rPr>
              <a:t>Results</a:t>
            </a:r>
            <a:endParaRPr lang="en-US" sz="4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Multithreaded Workloads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30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On-Chip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graphicFrame>
        <p:nvGraphicFramePr>
          <p:cNvPr id="129" name="Table 128"/>
          <p:cNvGraphicFramePr>
            <a:graphicFrameLocks noGrp="1"/>
          </p:cNvGraphicFramePr>
          <p:nvPr/>
        </p:nvGraphicFramePr>
        <p:xfrm>
          <a:off x="990600" y="2482850"/>
          <a:ext cx="2019302" cy="16658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9651"/>
                <a:gridCol w="1009651"/>
              </a:tblGrid>
              <a:tr h="83290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3290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178" name="Group 150"/>
          <p:cNvGrpSpPr>
            <a:grpSpLocks/>
          </p:cNvGrpSpPr>
          <p:nvPr/>
        </p:nvGrpSpPr>
        <p:grpSpPr bwMode="auto">
          <a:xfrm>
            <a:off x="1371600" y="3549650"/>
            <a:ext cx="838200" cy="717550"/>
            <a:chOff x="5715000" y="2286000"/>
            <a:chExt cx="838200" cy="717187"/>
          </a:xfrm>
        </p:grpSpPr>
        <p:sp>
          <p:nvSpPr>
            <p:cNvPr id="179" name="Oval 178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181" name="Straight Connector 180"/>
            <p:cNvCxnSpPr>
              <a:endCxn id="179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2" name="Group 150"/>
          <p:cNvGrpSpPr>
            <a:grpSpLocks/>
          </p:cNvGrpSpPr>
          <p:nvPr/>
        </p:nvGrpSpPr>
        <p:grpSpPr bwMode="auto">
          <a:xfrm>
            <a:off x="2362200" y="3549650"/>
            <a:ext cx="838200" cy="717550"/>
            <a:chOff x="5715000" y="2286000"/>
            <a:chExt cx="838200" cy="717187"/>
          </a:xfrm>
        </p:grpSpPr>
        <p:sp>
          <p:nvSpPr>
            <p:cNvPr id="273" name="Oval 272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75" name="Straight Connector 274"/>
            <p:cNvCxnSpPr>
              <a:endCxn id="273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6" name="Group 150"/>
          <p:cNvGrpSpPr>
            <a:grpSpLocks/>
          </p:cNvGrpSpPr>
          <p:nvPr/>
        </p:nvGrpSpPr>
        <p:grpSpPr bwMode="auto">
          <a:xfrm>
            <a:off x="381000" y="3549650"/>
            <a:ext cx="838200" cy="717550"/>
            <a:chOff x="5715000" y="2286000"/>
            <a:chExt cx="838200" cy="717187"/>
          </a:xfrm>
        </p:grpSpPr>
        <p:sp>
          <p:nvSpPr>
            <p:cNvPr id="277" name="Oval 276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79" name="Straight Connector 278"/>
            <p:cNvCxnSpPr>
              <a:endCxn id="277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0" name="Group 150"/>
          <p:cNvGrpSpPr>
            <a:grpSpLocks/>
          </p:cNvGrpSpPr>
          <p:nvPr/>
        </p:nvGrpSpPr>
        <p:grpSpPr bwMode="auto">
          <a:xfrm>
            <a:off x="1371600" y="2711450"/>
            <a:ext cx="838200" cy="717550"/>
            <a:chOff x="5715000" y="2286000"/>
            <a:chExt cx="838200" cy="717187"/>
          </a:xfrm>
        </p:grpSpPr>
        <p:sp>
          <p:nvSpPr>
            <p:cNvPr id="281" name="Oval 280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83" name="Straight Connector 282"/>
            <p:cNvCxnSpPr>
              <a:endCxn id="281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4" name="Group 150"/>
          <p:cNvGrpSpPr>
            <a:grpSpLocks/>
          </p:cNvGrpSpPr>
          <p:nvPr/>
        </p:nvGrpSpPr>
        <p:grpSpPr bwMode="auto">
          <a:xfrm>
            <a:off x="2362200" y="2711450"/>
            <a:ext cx="838200" cy="717550"/>
            <a:chOff x="5715000" y="2286000"/>
            <a:chExt cx="838200" cy="717187"/>
          </a:xfrm>
        </p:grpSpPr>
        <p:sp>
          <p:nvSpPr>
            <p:cNvPr id="285" name="Oval 284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87" name="Straight Connector 286"/>
            <p:cNvCxnSpPr>
              <a:endCxn id="285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8" name="Group 150"/>
          <p:cNvGrpSpPr>
            <a:grpSpLocks/>
          </p:cNvGrpSpPr>
          <p:nvPr/>
        </p:nvGrpSpPr>
        <p:grpSpPr bwMode="auto">
          <a:xfrm>
            <a:off x="381000" y="2711450"/>
            <a:ext cx="838200" cy="717550"/>
            <a:chOff x="5715000" y="2286000"/>
            <a:chExt cx="838200" cy="717187"/>
          </a:xfrm>
        </p:grpSpPr>
        <p:sp>
          <p:nvSpPr>
            <p:cNvPr id="289" name="Oval 288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91" name="Straight Connector 290"/>
            <p:cNvCxnSpPr>
              <a:endCxn id="289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2" name="Group 150"/>
          <p:cNvGrpSpPr>
            <a:grpSpLocks/>
          </p:cNvGrpSpPr>
          <p:nvPr/>
        </p:nvGrpSpPr>
        <p:grpSpPr bwMode="auto">
          <a:xfrm>
            <a:off x="1371600" y="1873250"/>
            <a:ext cx="838200" cy="717550"/>
            <a:chOff x="5715000" y="2286000"/>
            <a:chExt cx="838200" cy="717187"/>
          </a:xfrm>
        </p:grpSpPr>
        <p:sp>
          <p:nvSpPr>
            <p:cNvPr id="293" name="Oval 292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95" name="Straight Connector 294"/>
            <p:cNvCxnSpPr>
              <a:endCxn id="293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6" name="Group 150"/>
          <p:cNvGrpSpPr>
            <a:grpSpLocks/>
          </p:cNvGrpSpPr>
          <p:nvPr/>
        </p:nvGrpSpPr>
        <p:grpSpPr bwMode="auto">
          <a:xfrm>
            <a:off x="2362200" y="1873250"/>
            <a:ext cx="838200" cy="717550"/>
            <a:chOff x="5715000" y="2286000"/>
            <a:chExt cx="838200" cy="717187"/>
          </a:xfrm>
        </p:grpSpPr>
        <p:sp>
          <p:nvSpPr>
            <p:cNvPr id="297" name="Oval 296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99" name="Straight Connector 298"/>
            <p:cNvCxnSpPr>
              <a:endCxn id="297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0" name="Group 150"/>
          <p:cNvGrpSpPr>
            <a:grpSpLocks/>
          </p:cNvGrpSpPr>
          <p:nvPr/>
        </p:nvGrpSpPr>
        <p:grpSpPr bwMode="auto">
          <a:xfrm>
            <a:off x="381000" y="1873250"/>
            <a:ext cx="838200" cy="717550"/>
            <a:chOff x="5715000" y="2286000"/>
            <a:chExt cx="838200" cy="717187"/>
          </a:xfrm>
        </p:grpSpPr>
        <p:sp>
          <p:nvSpPr>
            <p:cNvPr id="301" name="Oval 300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303" name="Straight Connector 302"/>
            <p:cNvCxnSpPr>
              <a:endCxn id="301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381002" y="5029200"/>
            <a:ext cx="4258599" cy="1103531"/>
            <a:chOff x="228600" y="4800600"/>
            <a:chExt cx="4258599" cy="1103531"/>
          </a:xfrm>
        </p:grpSpPr>
        <p:sp>
          <p:nvSpPr>
            <p:cNvPr id="243" name="Oval 242"/>
            <p:cNvSpPr/>
            <p:nvPr/>
          </p:nvSpPr>
          <p:spPr>
            <a:xfrm>
              <a:off x="228600" y="4876800"/>
              <a:ext cx="385763" cy="33655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70" name="TextBox 269"/>
            <p:cNvSpPr txBox="1"/>
            <p:nvPr/>
          </p:nvSpPr>
          <p:spPr>
            <a:xfrm>
              <a:off x="762000" y="4800600"/>
              <a:ext cx="8899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Router</a:t>
              </a:r>
              <a:endParaRPr lang="en-US" sz="2000" dirty="0"/>
            </a:p>
          </p:txBody>
        </p:sp>
        <p:sp>
          <p:nvSpPr>
            <p:cNvPr id="271" name="TextBox 270"/>
            <p:cNvSpPr txBox="1"/>
            <p:nvPr/>
          </p:nvSpPr>
          <p:spPr>
            <a:xfrm>
              <a:off x="762000" y="5257800"/>
              <a:ext cx="37251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Processing Element</a:t>
              </a:r>
            </a:p>
            <a:p>
              <a:r>
                <a:rPr lang="en-US" sz="1600" dirty="0" smtClean="0"/>
                <a:t>(Cores, L2 Banks, Memory Controllers, etc)</a:t>
              </a:r>
              <a:endParaRPr lang="en-US" sz="1600" dirty="0"/>
            </a:p>
          </p:txBody>
        </p:sp>
        <p:sp>
          <p:nvSpPr>
            <p:cNvPr id="304" name="Rectangle 303"/>
            <p:cNvSpPr/>
            <p:nvPr/>
          </p:nvSpPr>
          <p:spPr bwMode="auto">
            <a:xfrm>
              <a:off x="228600" y="5410200"/>
              <a:ext cx="457200" cy="381000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</p:grpSp>
      <p:sp>
        <p:nvSpPr>
          <p:cNvPr id="308" name="Content Placeholder 2"/>
          <p:cNvSpPr>
            <a:spLocks noGrp="1"/>
          </p:cNvSpPr>
          <p:nvPr>
            <p:ph idx="1"/>
          </p:nvPr>
        </p:nvSpPr>
        <p:spPr>
          <a:xfrm>
            <a:off x="3276600" y="1371600"/>
            <a:ext cx="5715000" cy="4038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Connect </a:t>
            </a:r>
            <a:r>
              <a:rPr lang="en-US" sz="2400" b="1" dirty="0" smtClean="0"/>
              <a:t>cores, caches, memory controllers, </a:t>
            </a:r>
            <a:r>
              <a:rPr lang="en-US" sz="2400" b="1" dirty="0" smtClean="0"/>
              <a:t>etc</a:t>
            </a:r>
          </a:p>
          <a:p>
            <a:r>
              <a:rPr lang="en-US" sz="2400" b="1" dirty="0" smtClean="0"/>
              <a:t>Packet switched</a:t>
            </a:r>
            <a:endParaRPr lang="en-US" sz="2400" b="1" dirty="0" smtClean="0"/>
          </a:p>
          <a:p>
            <a:r>
              <a:rPr lang="en-US" sz="2400" b="1" dirty="0" smtClean="0"/>
              <a:t>2D mesh: </a:t>
            </a:r>
            <a:r>
              <a:rPr lang="en-US" sz="2400" dirty="0" smtClean="0"/>
              <a:t>Most commonly used topology</a:t>
            </a:r>
          </a:p>
          <a:p>
            <a:r>
              <a:rPr lang="en-US" sz="2400" dirty="0" smtClean="0"/>
              <a:t>Primarily serve </a:t>
            </a:r>
            <a:r>
              <a:rPr lang="en-US" sz="2400" b="1" dirty="0" smtClean="0"/>
              <a:t>cache misses </a:t>
            </a:r>
            <a:r>
              <a:rPr lang="en-US" sz="2400" dirty="0" smtClean="0"/>
              <a:t>and</a:t>
            </a:r>
            <a:r>
              <a:rPr lang="en-US" sz="2400" b="1" dirty="0" smtClean="0"/>
              <a:t> memory requests</a:t>
            </a:r>
          </a:p>
          <a:p>
            <a:r>
              <a:rPr lang="en-US" sz="2400" b="1" dirty="0" smtClean="0"/>
              <a:t>Router </a:t>
            </a:r>
            <a:r>
              <a:rPr lang="en-US" sz="2400" b="1" dirty="0" smtClean="0"/>
              <a:t>designs</a:t>
            </a:r>
          </a:p>
          <a:p>
            <a:pPr lvl="1"/>
            <a:r>
              <a:rPr lang="en-US" sz="2200" dirty="0" smtClean="0"/>
              <a:t>Buffered:</a:t>
            </a:r>
            <a:r>
              <a:rPr lang="en-US" sz="2200" dirty="0" smtClean="0"/>
              <a:t> </a:t>
            </a:r>
            <a:r>
              <a:rPr lang="en-US" sz="2200" b="1" dirty="0" smtClean="0"/>
              <a:t>I</a:t>
            </a:r>
            <a:r>
              <a:rPr lang="en-US" sz="2200" b="1" dirty="0" smtClean="0"/>
              <a:t>nput </a:t>
            </a:r>
            <a:r>
              <a:rPr lang="en-US" sz="2200" b="1" dirty="0" smtClean="0"/>
              <a:t>buffers</a:t>
            </a:r>
            <a:r>
              <a:rPr lang="en-US" sz="2200" dirty="0" smtClean="0"/>
              <a:t> to </a:t>
            </a:r>
            <a:r>
              <a:rPr lang="en-US" sz="2200" dirty="0" smtClean="0"/>
              <a:t>hold</a:t>
            </a:r>
            <a:r>
              <a:rPr lang="en-US" sz="2200" dirty="0" smtClean="0"/>
              <a:t> contending </a:t>
            </a:r>
            <a:r>
              <a:rPr lang="en-US" sz="2200" dirty="0" smtClean="0"/>
              <a:t>packets</a:t>
            </a:r>
            <a:endParaRPr lang="en-US" sz="2200" dirty="0" smtClean="0"/>
          </a:p>
          <a:p>
            <a:pPr lvl="1"/>
            <a:r>
              <a:rPr lang="en-US" sz="2200" dirty="0" err="1" smtClean="0"/>
              <a:t>Bufferless</a:t>
            </a:r>
            <a:r>
              <a:rPr lang="en-US" sz="2200" dirty="0" smtClean="0"/>
              <a:t>:</a:t>
            </a:r>
            <a:r>
              <a:rPr lang="en-US" sz="2200" dirty="0" smtClean="0"/>
              <a:t> </a:t>
            </a:r>
            <a:r>
              <a:rPr lang="en-US" sz="2200" b="1" dirty="0" smtClean="0"/>
              <a:t>M</a:t>
            </a:r>
            <a:r>
              <a:rPr lang="en-US" sz="2200" b="1" dirty="0" smtClean="0"/>
              <a:t>isroute </a:t>
            </a:r>
            <a:r>
              <a:rPr lang="en-US" sz="2200" b="1" dirty="0" smtClean="0"/>
              <a:t>(deflect</a:t>
            </a:r>
            <a:r>
              <a:rPr lang="en-US" sz="2200" b="1" dirty="0" smtClean="0"/>
              <a:t>)</a:t>
            </a:r>
            <a:br>
              <a:rPr lang="en-US" sz="2200" b="1" dirty="0" smtClean="0"/>
            </a:br>
            <a:r>
              <a:rPr lang="en-US" sz="2200" dirty="0" smtClean="0"/>
              <a:t>contending packets</a:t>
            </a:r>
            <a:endParaRPr lang="en-US" sz="22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820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Network Congestion Reduces Performance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graphicFrame>
        <p:nvGraphicFramePr>
          <p:cNvPr id="129" name="Table 128"/>
          <p:cNvGraphicFramePr>
            <a:graphicFrameLocks noGrp="1"/>
          </p:cNvGraphicFramePr>
          <p:nvPr/>
        </p:nvGraphicFramePr>
        <p:xfrm>
          <a:off x="1447800" y="2438400"/>
          <a:ext cx="2743200" cy="2362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1600"/>
                <a:gridCol w="1371600"/>
              </a:tblGrid>
              <a:tr h="118110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8110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4800600" y="3705761"/>
            <a:ext cx="381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Network congestion: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600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</a:t>
            </a:r>
            <a:r>
              <a:rPr lang="en-US" sz="2600" dirty="0" err="1" smtClean="0">
                <a:solidFill>
                  <a:srgbClr val="FF0000"/>
                </a:solidFill>
              </a:rPr>
              <a:t>Network</a:t>
            </a:r>
            <a:r>
              <a:rPr lang="en-US" sz="2600" dirty="0" smtClean="0">
                <a:solidFill>
                  <a:srgbClr val="FF0000"/>
                </a:solidFill>
              </a:rPr>
              <a:t> throughput </a:t>
            </a:r>
          </a:p>
          <a:p>
            <a:r>
              <a:rPr lang="en-US" sz="2600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</a:t>
            </a:r>
            <a:r>
              <a:rPr lang="en-US" sz="2600" dirty="0" err="1" smtClean="0">
                <a:solidFill>
                  <a:srgbClr val="FF0000"/>
                </a:solidFill>
              </a:rPr>
              <a:t>Application</a:t>
            </a:r>
            <a:r>
              <a:rPr lang="en-US" sz="2600" dirty="0" smtClean="0">
                <a:solidFill>
                  <a:srgbClr val="FF0000"/>
                </a:solidFill>
              </a:rPr>
              <a:t> performance</a:t>
            </a:r>
            <a:endParaRPr lang="en-US" sz="2600" dirty="0" smtClean="0"/>
          </a:p>
        </p:txBody>
      </p:sp>
      <p:grpSp>
        <p:nvGrpSpPr>
          <p:cNvPr id="3" name="Group 150"/>
          <p:cNvGrpSpPr>
            <a:grpSpLocks/>
          </p:cNvGrpSpPr>
          <p:nvPr/>
        </p:nvGrpSpPr>
        <p:grpSpPr bwMode="auto">
          <a:xfrm>
            <a:off x="1925595" y="4024250"/>
            <a:ext cx="1178011" cy="1004951"/>
            <a:chOff x="5715000" y="2286000"/>
            <a:chExt cx="838200" cy="717187"/>
          </a:xfrm>
        </p:grpSpPr>
        <p:sp>
          <p:nvSpPr>
            <p:cNvPr id="179" name="Oval 178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181" name="Straight Connector 180"/>
            <p:cNvCxnSpPr>
              <a:endCxn id="179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50"/>
          <p:cNvGrpSpPr>
            <a:grpSpLocks/>
          </p:cNvGrpSpPr>
          <p:nvPr/>
        </p:nvGrpSpPr>
        <p:grpSpPr bwMode="auto">
          <a:xfrm>
            <a:off x="3317789" y="4024250"/>
            <a:ext cx="1178011" cy="1004951"/>
            <a:chOff x="5715000" y="2286000"/>
            <a:chExt cx="838200" cy="717187"/>
          </a:xfrm>
        </p:grpSpPr>
        <p:sp>
          <p:nvSpPr>
            <p:cNvPr id="273" name="Oval 272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75" name="Straight Connector 274"/>
            <p:cNvCxnSpPr>
              <a:endCxn id="273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50"/>
          <p:cNvGrpSpPr>
            <a:grpSpLocks/>
          </p:cNvGrpSpPr>
          <p:nvPr/>
        </p:nvGrpSpPr>
        <p:grpSpPr bwMode="auto">
          <a:xfrm>
            <a:off x="533400" y="4024250"/>
            <a:ext cx="1178011" cy="1004951"/>
            <a:chOff x="5715000" y="2286000"/>
            <a:chExt cx="838200" cy="717187"/>
          </a:xfrm>
        </p:grpSpPr>
        <p:sp>
          <p:nvSpPr>
            <p:cNvPr id="277" name="Oval 276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79" name="Straight Connector 278"/>
            <p:cNvCxnSpPr>
              <a:endCxn id="277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150"/>
          <p:cNvGrpSpPr>
            <a:grpSpLocks/>
          </p:cNvGrpSpPr>
          <p:nvPr/>
        </p:nvGrpSpPr>
        <p:grpSpPr bwMode="auto">
          <a:xfrm>
            <a:off x="1925595" y="2850326"/>
            <a:ext cx="1178011" cy="1004951"/>
            <a:chOff x="5715000" y="2286000"/>
            <a:chExt cx="838200" cy="717187"/>
          </a:xfrm>
        </p:grpSpPr>
        <p:sp>
          <p:nvSpPr>
            <p:cNvPr id="281" name="Oval 280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83" name="Straight Connector 282"/>
            <p:cNvCxnSpPr>
              <a:endCxn id="281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50"/>
          <p:cNvGrpSpPr>
            <a:grpSpLocks/>
          </p:cNvGrpSpPr>
          <p:nvPr/>
        </p:nvGrpSpPr>
        <p:grpSpPr bwMode="auto">
          <a:xfrm>
            <a:off x="3317789" y="2850326"/>
            <a:ext cx="1178011" cy="1004951"/>
            <a:chOff x="5715000" y="2286000"/>
            <a:chExt cx="838200" cy="717187"/>
          </a:xfrm>
        </p:grpSpPr>
        <p:sp>
          <p:nvSpPr>
            <p:cNvPr id="285" name="Oval 284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87" name="Straight Connector 286"/>
            <p:cNvCxnSpPr>
              <a:endCxn id="285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150"/>
          <p:cNvGrpSpPr>
            <a:grpSpLocks/>
          </p:cNvGrpSpPr>
          <p:nvPr/>
        </p:nvGrpSpPr>
        <p:grpSpPr bwMode="auto">
          <a:xfrm>
            <a:off x="533400" y="2850326"/>
            <a:ext cx="1178011" cy="1004951"/>
            <a:chOff x="5715000" y="2286000"/>
            <a:chExt cx="838200" cy="717187"/>
          </a:xfrm>
        </p:grpSpPr>
        <p:sp>
          <p:nvSpPr>
            <p:cNvPr id="289" name="Oval 288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91" name="Straight Connector 290"/>
            <p:cNvCxnSpPr>
              <a:endCxn id="289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150"/>
          <p:cNvGrpSpPr>
            <a:grpSpLocks/>
          </p:cNvGrpSpPr>
          <p:nvPr/>
        </p:nvGrpSpPr>
        <p:grpSpPr bwMode="auto">
          <a:xfrm>
            <a:off x="1925595" y="1676401"/>
            <a:ext cx="1178011" cy="1004951"/>
            <a:chOff x="5715000" y="2286000"/>
            <a:chExt cx="838200" cy="717187"/>
          </a:xfrm>
        </p:grpSpPr>
        <p:sp>
          <p:nvSpPr>
            <p:cNvPr id="293" name="Oval 292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95" name="Straight Connector 294"/>
            <p:cNvCxnSpPr>
              <a:endCxn id="293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50"/>
          <p:cNvGrpSpPr>
            <a:grpSpLocks/>
          </p:cNvGrpSpPr>
          <p:nvPr/>
        </p:nvGrpSpPr>
        <p:grpSpPr bwMode="auto">
          <a:xfrm>
            <a:off x="3317789" y="1676401"/>
            <a:ext cx="1178011" cy="1004951"/>
            <a:chOff x="5715000" y="2286000"/>
            <a:chExt cx="838200" cy="717187"/>
          </a:xfrm>
        </p:grpSpPr>
        <p:sp>
          <p:nvSpPr>
            <p:cNvPr id="297" name="Oval 296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99" name="Straight Connector 298"/>
            <p:cNvCxnSpPr>
              <a:endCxn id="297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50"/>
          <p:cNvGrpSpPr>
            <a:grpSpLocks/>
          </p:cNvGrpSpPr>
          <p:nvPr/>
        </p:nvGrpSpPr>
        <p:grpSpPr bwMode="auto">
          <a:xfrm>
            <a:off x="533400" y="1676401"/>
            <a:ext cx="1178011" cy="1004951"/>
            <a:chOff x="5715000" y="2286000"/>
            <a:chExt cx="838200" cy="717187"/>
          </a:xfrm>
        </p:grpSpPr>
        <p:sp>
          <p:nvSpPr>
            <p:cNvPr id="301" name="Oval 300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303" name="Straight Connector 302"/>
            <p:cNvCxnSpPr>
              <a:endCxn id="301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Rectangle 54"/>
          <p:cNvSpPr/>
          <p:nvPr/>
        </p:nvSpPr>
        <p:spPr>
          <a:xfrm>
            <a:off x="685800" y="3048001"/>
            <a:ext cx="430696" cy="264695"/>
          </a:xfrm>
          <a:prstGeom prst="rect">
            <a:avLst/>
          </a:prstGeom>
          <a:solidFill>
            <a:srgbClr val="FF0000"/>
          </a:solidFill>
          <a:ln w="28575" cmpd="sng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057400" y="2971801"/>
            <a:ext cx="430696" cy="264695"/>
          </a:xfrm>
          <a:prstGeom prst="rect">
            <a:avLst/>
          </a:prstGeom>
          <a:solidFill>
            <a:srgbClr val="E4FF34"/>
          </a:solidFill>
          <a:ln w="28575" cmpd="sng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3505200" y="3048001"/>
            <a:ext cx="430696" cy="264695"/>
          </a:xfrm>
          <a:prstGeom prst="rect">
            <a:avLst/>
          </a:prstGeom>
          <a:solidFill>
            <a:srgbClr val="FF0000"/>
          </a:solidFill>
          <a:ln w="28575" cmpd="sng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P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057400" y="1905001"/>
            <a:ext cx="430696" cy="264695"/>
          </a:xfrm>
          <a:prstGeom prst="rect">
            <a:avLst/>
          </a:prstGeom>
          <a:solidFill>
            <a:srgbClr val="FF0000"/>
          </a:solidFill>
          <a:ln w="28575" cmpd="sng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P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057400" y="4191001"/>
            <a:ext cx="430696" cy="264695"/>
          </a:xfrm>
          <a:prstGeom prst="rect">
            <a:avLst/>
          </a:prstGeom>
          <a:solidFill>
            <a:srgbClr val="FF0000"/>
          </a:solidFill>
          <a:ln w="28575" cmpd="sng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P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 rot="21230970">
            <a:off x="1349900" y="2959031"/>
            <a:ext cx="2668849" cy="116070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Congestion</a:t>
            </a:r>
            <a:endParaRPr lang="en-US" sz="4000" b="1" dirty="0">
              <a:solidFill>
                <a:schemeClr val="bg1"/>
              </a:solidFill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465802" y="5333999"/>
            <a:ext cx="4258599" cy="990600"/>
            <a:chOff x="237201" y="5791200"/>
            <a:chExt cx="4258599" cy="990600"/>
          </a:xfrm>
        </p:grpSpPr>
        <p:grpSp>
          <p:nvGrpSpPr>
            <p:cNvPr id="48" name="Group 47"/>
            <p:cNvGrpSpPr/>
            <p:nvPr/>
          </p:nvGrpSpPr>
          <p:grpSpPr>
            <a:xfrm>
              <a:off x="237201" y="5791200"/>
              <a:ext cx="4258599" cy="990600"/>
              <a:chOff x="228600" y="4913531"/>
              <a:chExt cx="4258599" cy="990600"/>
            </a:xfrm>
          </p:grpSpPr>
          <p:sp>
            <p:nvSpPr>
              <p:cNvPr id="243" name="Oval 242"/>
              <p:cNvSpPr/>
              <p:nvPr/>
            </p:nvSpPr>
            <p:spPr>
              <a:xfrm>
                <a:off x="228600" y="4989731"/>
                <a:ext cx="385763" cy="33655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rgbClr val="FF99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latinLnBrk="1">
                  <a:defRPr/>
                </a:pPr>
                <a:r>
                  <a:rPr kumimoji="1" lang="en-US" altLang="ko-KR" sz="1600" b="1" dirty="0">
                    <a:solidFill>
                      <a:prstClr val="black"/>
                    </a:solidFill>
                    <a:latin typeface="FrutigerNextLT Regular" pitchFamily="18" charset="0"/>
                    <a:ea typeface="굴림" pitchFamily="50" charset="-127"/>
                    <a:cs typeface="+mn-cs"/>
                  </a:rPr>
                  <a:t>R</a:t>
                </a:r>
              </a:p>
            </p:txBody>
          </p:sp>
          <p:sp>
            <p:nvSpPr>
              <p:cNvPr id="270" name="TextBox 269"/>
              <p:cNvSpPr txBox="1"/>
              <p:nvPr/>
            </p:nvSpPr>
            <p:spPr>
              <a:xfrm>
                <a:off x="762000" y="4913531"/>
                <a:ext cx="88998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Router</a:t>
                </a:r>
                <a:endParaRPr lang="en-US" sz="2000" dirty="0"/>
              </a:p>
            </p:txBody>
          </p:sp>
          <p:sp>
            <p:nvSpPr>
              <p:cNvPr id="271" name="TextBox 270"/>
              <p:cNvSpPr txBox="1"/>
              <p:nvPr/>
            </p:nvSpPr>
            <p:spPr>
              <a:xfrm>
                <a:off x="762000" y="5257800"/>
                <a:ext cx="372519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Processing Element</a:t>
                </a:r>
              </a:p>
              <a:p>
                <a:r>
                  <a:rPr lang="en-US" sz="1600" dirty="0" smtClean="0"/>
                  <a:t>(Cores, L2 Banks, Memory Controllers, etc)</a:t>
                </a:r>
                <a:endParaRPr lang="en-US" sz="1600" dirty="0"/>
              </a:p>
            </p:txBody>
          </p:sp>
          <p:sp>
            <p:nvSpPr>
              <p:cNvPr id="304" name="Rectangle 303"/>
              <p:cNvSpPr/>
              <p:nvPr/>
            </p:nvSpPr>
            <p:spPr bwMode="auto">
              <a:xfrm>
                <a:off x="228600" y="5410200"/>
                <a:ext cx="457200" cy="381000"/>
              </a:xfrm>
              <a:prstGeom prst="rect">
                <a:avLst/>
              </a:prstGeom>
              <a:solidFill>
                <a:srgbClr val="6ACE5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prstClr val="black"/>
                    </a:solidFill>
                  </a:rPr>
                  <a:t>PE</a:t>
                </a:r>
              </a:p>
            </p:txBody>
          </p:sp>
        </p:grpSp>
        <p:sp>
          <p:nvSpPr>
            <p:cNvPr id="73" name="Rectangle 72"/>
            <p:cNvSpPr/>
            <p:nvPr/>
          </p:nvSpPr>
          <p:spPr>
            <a:xfrm>
              <a:off x="2057400" y="5867400"/>
              <a:ext cx="430696" cy="264695"/>
            </a:xfrm>
            <a:prstGeom prst="rect">
              <a:avLst/>
            </a:prstGeom>
            <a:solidFill>
              <a:srgbClr val="FF0000"/>
            </a:solidFill>
            <a:ln w="28575" cmpd="sng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P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667000" y="5791202"/>
              <a:ext cx="86343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Packet</a:t>
              </a:r>
              <a:endParaRPr lang="en-US" sz="2000" dirty="0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4724400" y="1524000"/>
            <a:ext cx="4343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Limited shared resources (buffers and links)</a:t>
            </a:r>
          </a:p>
          <a:p>
            <a:pPr>
              <a:buFont typeface="Arial"/>
              <a:buChar char="•"/>
            </a:pPr>
            <a:r>
              <a:rPr lang="en-US" sz="2800" b="1" dirty="0" smtClean="0"/>
              <a:t> Design </a:t>
            </a:r>
            <a:r>
              <a:rPr lang="en-US" sz="2800" b="1" dirty="0" smtClean="0"/>
              <a:t>constraints: power</a:t>
            </a:r>
            <a:r>
              <a:rPr lang="en-US" sz="2800" dirty="0" smtClean="0"/>
              <a:t>,</a:t>
            </a:r>
            <a:r>
              <a:rPr lang="en-US" sz="2800" b="1" dirty="0" smtClean="0"/>
              <a:t> chip area</a:t>
            </a:r>
            <a:r>
              <a:rPr lang="en-US" sz="2800" dirty="0" smtClean="0"/>
              <a:t>, and </a:t>
            </a:r>
            <a:r>
              <a:rPr lang="en-US" sz="2800" b="1" dirty="0" smtClean="0"/>
              <a:t>timing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23 0.00301 C 0.03681 0.01435 0.05556 0.02569 0.06372 0.05995 C 0.07188 0.09421 0.06684 0.18449 0.06736 0.20926 " pathEditMode="relative" rAng="0" ptsTypes="aaA">
                                      <p:cBhvr>
                                        <p:cTn id="2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10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5.55556E-6 C 0.02795 0.02244 0.0559 0.04513 0.0434 0.0567 C 0.0309 0.06828 -0.02205 0.06851 -0.075 0.06897 " pathEditMode="relative" ptsTypes="aaA">
                                      <p:cBhvr>
                                        <p:cTn id="2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96296E-6 C 0.01979 0.03612 0.03958 0.07223 0.05 0.06181 C 0.06041 0.05139 0.06163 -0.00578 0.06302 -0.06296 " pathEditMode="relative" ptsTypes="aaA">
                                      <p:cBhvr>
                                        <p:cTn id="2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9 0.01412 C 0.01771 0.03379 0.02587 0.0537 0.05521 0.06296 C 0.08455 0.07245 0.13542 0.07152 0.18629 0.07083 " pathEditMode="relative" rAng="0" ptsTypes="aaA">
                                      <p:cBhvr>
                                        <p:cTn id="2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" y="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33333E-6 C 0.01945 0.02616 0.03907 0.05255 0.03559 0.05533 C 0.03247 0.05834 0.00677 0.03681 -0.01857 0.01528 " pathEditMode="relative" rAng="0" ptsTypes="aaA">
                                      <p:cBhvr>
                                        <p:cTn id="32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" y="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5" grpId="0" animBg="1"/>
      <p:bldP spid="55" grpId="1" animBg="1"/>
      <p:bldP spid="66" grpId="0" animBg="1"/>
      <p:bldP spid="66" grpId="1" animBg="1"/>
      <p:bldP spid="67" grpId="0" animBg="1"/>
      <p:bldP spid="67" grpId="1" animBg="1"/>
      <p:bldP spid="70" grpId="0" animBg="1"/>
      <p:bldP spid="70" grpId="1" animBg="1"/>
      <p:bldP spid="71" grpId="0" animBg="1"/>
      <p:bldP spid="71" grpId="1" animBg="1"/>
      <p:bldP spid="6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3E82F7"/>
                </a:solidFill>
              </a:rPr>
              <a:t>Improve performance in a highly congested </a:t>
            </a:r>
            <a:r>
              <a:rPr lang="en-US" sz="2800" b="1" dirty="0" err="1" smtClean="0">
                <a:solidFill>
                  <a:srgbClr val="3E82F7"/>
                </a:solidFill>
              </a:rPr>
              <a:t>NoC</a:t>
            </a:r>
            <a:endParaRPr lang="en-US" sz="2800" b="1" dirty="0" smtClean="0">
              <a:solidFill>
                <a:srgbClr val="3E82F7"/>
              </a:solidFill>
            </a:endParaRPr>
          </a:p>
          <a:p>
            <a:endParaRPr lang="en-US" sz="2800" dirty="0" smtClean="0"/>
          </a:p>
          <a:p>
            <a:r>
              <a:rPr lang="en-US" sz="2800" dirty="0" smtClean="0"/>
              <a:t>Reducing network load decreases network congestion, hence </a:t>
            </a:r>
            <a:r>
              <a:rPr lang="en-US" sz="2800" dirty="0" smtClean="0"/>
              <a:t>improves </a:t>
            </a:r>
            <a:r>
              <a:rPr lang="en-US" sz="2800" dirty="0" smtClean="0"/>
              <a:t>performance</a:t>
            </a:r>
          </a:p>
          <a:p>
            <a:endParaRPr lang="en-US" sz="2800" dirty="0" smtClean="0"/>
          </a:p>
          <a:p>
            <a:r>
              <a:rPr lang="en-US" sz="2800" b="1" u="sng" dirty="0" smtClean="0"/>
              <a:t>Approach:</a:t>
            </a:r>
            <a:r>
              <a:rPr lang="en-US" sz="2800" b="1" dirty="0" smtClean="0"/>
              <a:t> source throttling to reduce network load</a:t>
            </a:r>
          </a:p>
          <a:p>
            <a:pPr lvl="1"/>
            <a:r>
              <a:rPr lang="en-US" sz="2400" dirty="0" smtClean="0"/>
              <a:t>Temporarily delay new traffic injection</a:t>
            </a:r>
          </a:p>
          <a:p>
            <a:pPr lvl="1"/>
            <a:endParaRPr lang="en-US" sz="2400" dirty="0" smtClean="0">
              <a:solidFill>
                <a:srgbClr val="3E82F7"/>
              </a:solidFill>
            </a:endParaRPr>
          </a:p>
          <a:p>
            <a:r>
              <a:rPr lang="en-US" sz="2800" b="1" u="sng" dirty="0" smtClean="0">
                <a:solidFill>
                  <a:srgbClr val="FF0000"/>
                </a:solidFill>
              </a:rPr>
              <a:t>Naïve mechanism</a:t>
            </a:r>
            <a:r>
              <a:rPr lang="en-US" sz="2800" b="1" dirty="0" smtClean="0">
                <a:solidFill>
                  <a:srgbClr val="FF0000"/>
                </a:solidFill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</a:rPr>
              <a:t>throttle every single node</a:t>
            </a:r>
          </a:p>
          <a:p>
            <a:pPr lvl="1"/>
            <a:endParaRPr lang="en-US" sz="2400" b="1" dirty="0" smtClean="0"/>
          </a:p>
          <a:p>
            <a:pPr lvl="1"/>
            <a:endParaRPr lang="en-US" sz="24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14"/>
          <p:cNvGraphicFramePr/>
          <p:nvPr/>
        </p:nvGraphicFramePr>
        <p:xfrm>
          <a:off x="457200" y="2819400"/>
          <a:ext cx="85344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Observation #1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905001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2A55D6"/>
                </a:solidFill>
              </a:rPr>
              <a:t>gromacs</a:t>
            </a:r>
            <a:r>
              <a:rPr lang="en-US" sz="2400" dirty="0" smtClean="0">
                <a:solidFill>
                  <a:srgbClr val="2A55D6"/>
                </a:solidFill>
              </a:rPr>
              <a:t>: network-</a:t>
            </a:r>
            <a:r>
              <a:rPr lang="en-US" sz="2400" b="1" dirty="0" smtClean="0">
                <a:solidFill>
                  <a:srgbClr val="2A55D6"/>
                </a:solidFill>
              </a:rPr>
              <a:t>non</a:t>
            </a:r>
            <a:r>
              <a:rPr lang="en-US" sz="2400" dirty="0" smtClean="0">
                <a:solidFill>
                  <a:srgbClr val="2A55D6"/>
                </a:solidFill>
              </a:rPr>
              <a:t>-intensive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67401" y="2662536"/>
            <a:ext cx="787395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9900"/>
                </a:solidFill>
              </a:rPr>
              <a:t>+ 9%</a:t>
            </a:r>
            <a:endParaRPr lang="en-US" sz="2400" b="1" dirty="0">
              <a:solidFill>
                <a:srgbClr val="0099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19125" y="2819401"/>
            <a:ext cx="728835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- 2%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1066800"/>
            <a:ext cx="8610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Different applications respond differently to changes in </a:t>
            </a:r>
            <a:r>
              <a:rPr lang="en-US" sz="2800" b="1" dirty="0" smtClean="0"/>
              <a:t>network</a:t>
            </a:r>
            <a:r>
              <a:rPr lang="en-US" sz="2800" b="1" dirty="0" smtClean="0"/>
              <a:t> </a:t>
            </a:r>
            <a:r>
              <a:rPr lang="en-US" sz="2800" b="1" dirty="0" smtClean="0"/>
              <a:t>latency</a:t>
            </a:r>
            <a:endParaRPr lang="en-US" sz="2800" b="1" dirty="0" smtClean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50976" y="2286001"/>
            <a:ext cx="75438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mcf</a:t>
            </a:r>
            <a:r>
              <a:rPr lang="en-US" sz="2400" dirty="0" smtClean="0">
                <a:solidFill>
                  <a:srgbClr val="FF0000"/>
                </a:solidFill>
              </a:rPr>
              <a:t>: network-intensive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4800" y="5334000"/>
            <a:ext cx="8305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Throttling </a:t>
            </a:r>
            <a:r>
              <a:rPr lang="en-US" sz="3000" dirty="0" err="1" smtClean="0">
                <a:solidFill>
                  <a:srgbClr val="FF0000"/>
                </a:solidFill>
              </a:rPr>
              <a:t>mcf</a:t>
            </a:r>
            <a:r>
              <a:rPr lang="en-US" sz="3000" dirty="0" smtClean="0"/>
              <a:t> reduces congestion</a:t>
            </a:r>
            <a:endParaRPr lang="en-US" sz="3000" dirty="0" smtClean="0">
              <a:solidFill>
                <a:srgbClr val="2A55D6"/>
              </a:solidFill>
            </a:endParaRPr>
          </a:p>
          <a:p>
            <a:r>
              <a:rPr lang="en-US" sz="3000" dirty="0" err="1" smtClean="0">
                <a:solidFill>
                  <a:srgbClr val="2A55D6"/>
                </a:solidFill>
              </a:rPr>
              <a:t>g</a:t>
            </a:r>
            <a:r>
              <a:rPr lang="en-US" sz="3000" dirty="0" err="1" smtClean="0">
                <a:solidFill>
                  <a:srgbClr val="2A55D6"/>
                </a:solidFill>
              </a:rPr>
              <a:t>romacs</a:t>
            </a:r>
            <a:r>
              <a:rPr lang="en-US" sz="3000" dirty="0" smtClean="0"/>
              <a:t> is more sensitive to network latency</a:t>
            </a:r>
            <a:endParaRPr lang="en-US" sz="30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381000" y="5410200"/>
            <a:ext cx="8305800" cy="1015663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2A55D6"/>
                </a:solidFill>
              </a:rPr>
              <a:t>Throttling </a:t>
            </a:r>
            <a:r>
              <a:rPr lang="en-US" sz="3000" b="1" dirty="0" smtClean="0">
                <a:solidFill>
                  <a:srgbClr val="2A55D6"/>
                </a:solidFill>
              </a:rPr>
              <a:t>network-intensive</a:t>
            </a:r>
            <a:r>
              <a:rPr lang="en-US" sz="3000" dirty="0" smtClean="0">
                <a:solidFill>
                  <a:srgbClr val="2A55D6"/>
                </a:solidFill>
              </a:rPr>
              <a:t> applications benefits system performance more</a:t>
            </a:r>
          </a:p>
        </p:txBody>
      </p:sp>
      <p:sp>
        <p:nvSpPr>
          <p:cNvPr id="19" name="Oval 18"/>
          <p:cNvSpPr/>
          <p:nvPr/>
        </p:nvSpPr>
        <p:spPr>
          <a:xfrm>
            <a:off x="4267200" y="2819400"/>
            <a:ext cx="609600" cy="457200"/>
          </a:xfrm>
          <a:prstGeom prst="ellipse">
            <a:avLst/>
          </a:prstGeom>
          <a:noFill/>
          <a:ln w="31750" cap="flat" cmpd="sng" algn="ctr">
            <a:solidFill>
              <a:srgbClr val="4199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AsOne/>
      </p:bldGraphic>
      <p:bldP spid="5" grpId="0"/>
      <p:bldP spid="8" grpId="0" animBg="1"/>
      <p:bldP spid="9" grpId="0" animBg="1"/>
      <p:bldP spid="12" grpId="0"/>
      <p:bldP spid="14" grpId="0"/>
      <p:bldP spid="10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Chart 28"/>
          <p:cNvGraphicFramePr/>
          <p:nvPr/>
        </p:nvGraphicFramePr>
        <p:xfrm>
          <a:off x="457200" y="1981200"/>
          <a:ext cx="7924800" cy="3797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Observation #2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066801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Different workloads achieve peak performance at different throttling rates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5681009"/>
            <a:ext cx="75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2A55D6"/>
                </a:solidFill>
              </a:rPr>
              <a:t>Dynamically adjusting throttling rate yields better performance than a single static rate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81476" y="2845714"/>
            <a:ext cx="676324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009900"/>
                </a:solidFill>
              </a:rPr>
              <a:t>90%</a:t>
            </a:r>
            <a:endParaRPr lang="en-US" sz="2200" b="1" dirty="0">
              <a:solidFill>
                <a:srgbClr val="0099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2819401"/>
            <a:ext cx="676324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</a:rPr>
              <a:t>92%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00676" y="4114801"/>
            <a:ext cx="676324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94%</a:t>
            </a:r>
            <a:endParaRPr lang="en-US" sz="2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5906295" y="3999707"/>
            <a:ext cx="381000" cy="1588"/>
          </a:xfrm>
          <a:prstGeom prst="straightConnector1">
            <a:avLst/>
          </a:prstGeom>
          <a:ln w="38100" cap="flat" cmpd="sng" algn="ctr">
            <a:solidFill>
              <a:srgbClr val="3E82F7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5335192" y="3351609"/>
            <a:ext cx="304006" cy="1588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4687095" y="2730620"/>
            <a:ext cx="381000" cy="1588"/>
          </a:xfrm>
          <a:prstGeom prst="straightConnector1">
            <a:avLst/>
          </a:prstGeom>
          <a:ln w="38100" cap="flat" cmpd="sng" algn="ctr">
            <a:solidFill>
              <a:srgbClr val="4199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200" dirty="0" smtClean="0"/>
              <a:t>Background and Motivation</a:t>
            </a:r>
          </a:p>
          <a:p>
            <a:r>
              <a:rPr lang="en-US" sz="4200" b="1" dirty="0" smtClean="0">
                <a:solidFill>
                  <a:srgbClr val="009900"/>
                </a:solidFill>
              </a:rPr>
              <a:t>Mechanism</a:t>
            </a:r>
          </a:p>
          <a:p>
            <a:r>
              <a:rPr lang="en-US" sz="4200" dirty="0" smtClean="0">
                <a:solidFill>
                  <a:schemeClr val="bg1">
                    <a:lumMod val="85000"/>
                  </a:schemeClr>
                </a:solidFill>
              </a:rPr>
              <a:t>Prior Works</a:t>
            </a:r>
          </a:p>
          <a:p>
            <a:r>
              <a:rPr lang="en-US" sz="4200" dirty="0" smtClean="0">
                <a:solidFill>
                  <a:schemeClr val="bg1">
                    <a:lumMod val="85000"/>
                  </a:schemeClr>
                </a:solidFill>
              </a:rPr>
              <a:t>Results</a:t>
            </a:r>
            <a:endParaRPr lang="en-US" sz="4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3656</Words>
  <Application>Microsoft Macintosh PowerPoint</Application>
  <PresentationFormat>On-screen Show (4:3)</PresentationFormat>
  <Paragraphs>536</Paragraphs>
  <Slides>30</Slides>
  <Notes>27</Notes>
  <HiddenSlides>0</HiddenSlides>
  <MMClips>0</MMClips>
  <ScaleCrop>false</ScaleCrop>
  <HeadingPairs>
    <vt:vector size="4" baseType="variant">
      <vt:variant>
        <vt:lpstr>Design Template</vt:lpstr>
      </vt:variant>
      <vt:variant>
        <vt:i4>3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SAFARI_Template</vt:lpstr>
      <vt:lpstr>1_Edge</vt:lpstr>
      <vt:lpstr>Office Theme</vt:lpstr>
      <vt:lpstr>HAT: Heterogeneous Adaptive Throttling for On-Chip Networks</vt:lpstr>
      <vt:lpstr>Executive Summary</vt:lpstr>
      <vt:lpstr>Outline</vt:lpstr>
      <vt:lpstr>On-Chip Networks</vt:lpstr>
      <vt:lpstr>Network Congestion Reduces Performance</vt:lpstr>
      <vt:lpstr>Goal</vt:lpstr>
      <vt:lpstr>Key Observation #1</vt:lpstr>
      <vt:lpstr>Key Observation #2</vt:lpstr>
      <vt:lpstr>Outline</vt:lpstr>
      <vt:lpstr>Heterogeneous Adaptive Throttling (HAT)</vt:lpstr>
      <vt:lpstr>Heterogeneous Adaptive Throttling (HAT)</vt:lpstr>
      <vt:lpstr>Application-Aware Throttling</vt:lpstr>
      <vt:lpstr>Heterogeneous Adaptive Throttling (HAT)</vt:lpstr>
      <vt:lpstr>Dynamic Throttling Rate Adjustment</vt:lpstr>
      <vt:lpstr>Dynamic Throttling Rate Adjustment</vt:lpstr>
      <vt:lpstr>Epoch-Based Operation</vt:lpstr>
      <vt:lpstr>Outline</vt:lpstr>
      <vt:lpstr>Prior Source Throttling Works</vt:lpstr>
      <vt:lpstr>Outline</vt:lpstr>
      <vt:lpstr>Methodology</vt:lpstr>
      <vt:lpstr>Performance: Bufferless NoC (BLESS)</vt:lpstr>
      <vt:lpstr>Performance: Buffered NoC</vt:lpstr>
      <vt:lpstr>Application Fairness</vt:lpstr>
      <vt:lpstr>Network Energy Efficiency</vt:lpstr>
      <vt:lpstr>Other Results in Paper</vt:lpstr>
      <vt:lpstr>Conclusion</vt:lpstr>
      <vt:lpstr>HAT: Heterogeneous Adaptive Throttling for On-Chip Networks</vt:lpstr>
      <vt:lpstr>Throttling Rate Steps</vt:lpstr>
      <vt:lpstr>Overhead</vt:lpstr>
      <vt:lpstr>Multithreaded Workloads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cp:lastPrinted>2012-10-17T14:33:32Z</cp:lastPrinted>
  <dcterms:created xsi:type="dcterms:W3CDTF">2012-10-17T04:56:00Z</dcterms:created>
  <dcterms:modified xsi:type="dcterms:W3CDTF">2012-10-17T21:51:42Z</dcterms:modified>
</cp:coreProperties>
</file>