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xml" ContentType="application/vnd.openxmlformats-officedocument.drawingml.chart+xml"/>
  <Override PartName="/ppt/notesSlides/notesSlide37.xml" ContentType="application/vnd.openxmlformats-officedocument.presentationml.notesSlide+xml"/>
  <Override PartName="/ppt/charts/chart3.xml" ContentType="application/vnd.openxmlformats-officedocument.drawingml.chart+xml"/>
  <Override PartName="/ppt/notesSlides/notesSlide38.xml" ContentType="application/vnd.openxmlformats-officedocument.presentationml.notesSlide+xml"/>
  <Override PartName="/ppt/charts/chart4.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66.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675" r:id="rId3"/>
  </p:sldMasterIdLst>
  <p:notesMasterIdLst>
    <p:notesMasterId r:id="rId88"/>
  </p:notesMasterIdLst>
  <p:handoutMasterIdLst>
    <p:handoutMasterId r:id="rId89"/>
  </p:handoutMasterIdLst>
  <p:sldIdLst>
    <p:sldId id="483" r:id="rId4"/>
    <p:sldId id="484" r:id="rId5"/>
    <p:sldId id="430" r:id="rId6"/>
    <p:sldId id="432" r:id="rId7"/>
    <p:sldId id="385" r:id="rId8"/>
    <p:sldId id="386" r:id="rId9"/>
    <p:sldId id="433" r:id="rId10"/>
    <p:sldId id="419" r:id="rId11"/>
    <p:sldId id="402" r:id="rId12"/>
    <p:sldId id="345" r:id="rId13"/>
    <p:sldId id="379" r:id="rId14"/>
    <p:sldId id="409" r:id="rId15"/>
    <p:sldId id="438" r:id="rId16"/>
    <p:sldId id="259" r:id="rId17"/>
    <p:sldId id="373" r:id="rId18"/>
    <p:sldId id="439" r:id="rId19"/>
    <p:sldId id="410" r:id="rId20"/>
    <p:sldId id="411" r:id="rId21"/>
    <p:sldId id="270" r:id="rId22"/>
    <p:sldId id="274" r:id="rId23"/>
    <p:sldId id="413" r:id="rId24"/>
    <p:sldId id="275" r:id="rId25"/>
    <p:sldId id="276" r:id="rId26"/>
    <p:sldId id="278" r:id="rId27"/>
    <p:sldId id="415" r:id="rId28"/>
    <p:sldId id="273" r:id="rId29"/>
    <p:sldId id="457" r:id="rId30"/>
    <p:sldId id="426" r:id="rId31"/>
    <p:sldId id="440" r:id="rId32"/>
    <p:sldId id="280" r:id="rId33"/>
    <p:sldId id="320" r:id="rId34"/>
    <p:sldId id="378" r:id="rId35"/>
    <p:sldId id="420" r:id="rId36"/>
    <p:sldId id="435" r:id="rId37"/>
    <p:sldId id="374" r:id="rId38"/>
    <p:sldId id="436" r:id="rId39"/>
    <p:sldId id="375" r:id="rId40"/>
    <p:sldId id="421" r:id="rId41"/>
    <p:sldId id="425" r:id="rId42"/>
    <p:sldId id="422" r:id="rId43"/>
    <p:sldId id="441" r:id="rId44"/>
    <p:sldId id="262" r:id="rId45"/>
    <p:sldId id="485" r:id="rId46"/>
    <p:sldId id="460" r:id="rId47"/>
    <p:sldId id="461" r:id="rId48"/>
    <p:sldId id="462" r:id="rId49"/>
    <p:sldId id="463" r:id="rId50"/>
    <p:sldId id="464" r:id="rId51"/>
    <p:sldId id="465" r:id="rId52"/>
    <p:sldId id="466" r:id="rId53"/>
    <p:sldId id="467" r:id="rId54"/>
    <p:sldId id="468" r:id="rId55"/>
    <p:sldId id="469" r:id="rId56"/>
    <p:sldId id="470" r:id="rId57"/>
    <p:sldId id="471" r:id="rId58"/>
    <p:sldId id="472" r:id="rId59"/>
    <p:sldId id="473" r:id="rId60"/>
    <p:sldId id="474" r:id="rId61"/>
    <p:sldId id="475" r:id="rId62"/>
    <p:sldId id="476" r:id="rId63"/>
    <p:sldId id="477" r:id="rId64"/>
    <p:sldId id="478" r:id="rId65"/>
    <p:sldId id="479" r:id="rId66"/>
    <p:sldId id="480" r:id="rId67"/>
    <p:sldId id="481" r:id="rId68"/>
    <p:sldId id="482" r:id="rId69"/>
    <p:sldId id="428" r:id="rId70"/>
    <p:sldId id="292" r:id="rId71"/>
    <p:sldId id="431" r:id="rId72"/>
    <p:sldId id="442" r:id="rId73"/>
    <p:sldId id="370" r:id="rId74"/>
    <p:sldId id="335" r:id="rId75"/>
    <p:sldId id="396" r:id="rId76"/>
    <p:sldId id="449" r:id="rId77"/>
    <p:sldId id="453" r:id="rId78"/>
    <p:sldId id="450" r:id="rId79"/>
    <p:sldId id="443" r:id="rId80"/>
    <p:sldId id="444" r:id="rId81"/>
    <p:sldId id="445" r:id="rId82"/>
    <p:sldId id="454" r:id="rId83"/>
    <p:sldId id="455" r:id="rId84"/>
    <p:sldId id="451" r:id="rId85"/>
    <p:sldId id="456" r:id="rId86"/>
    <p:sldId id="293" r:id="rId8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61A9F"/>
    <a:srgbClr val="FF5050"/>
    <a:srgbClr val="FFCC00"/>
    <a:srgbClr val="CC9900"/>
    <a:srgbClr val="2A55D6"/>
    <a:srgbClr val="66FFFF"/>
    <a:srgbClr val="663D63"/>
    <a:srgbClr val="8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9" autoAdjust="0"/>
    <p:restoredTop sz="71326" autoAdjust="0"/>
  </p:normalViewPr>
  <p:slideViewPr>
    <p:cSldViewPr snapToGrid="0">
      <p:cViewPr varScale="1">
        <p:scale>
          <a:sx n="79" d="100"/>
          <a:sy n="79" d="100"/>
        </p:scale>
        <p:origin x="-8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1" d="100"/>
          <a:sy n="101" d="100"/>
        </p:scale>
        <p:origin x="-3228"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handoutMaster" Target="handoutMasters/handout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presProps" Target="pres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ZmILe\Desktop\Weighted_ALL_W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ZmILe\Desktop\Weighted_ALL_W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Sheet1!$B$35</c:f>
              <c:strCache>
                <c:ptCount val="1"/>
                <c:pt idx="0">
                  <c:v>FR-FCFS</c:v>
                </c:pt>
              </c:strCache>
            </c:strRef>
          </c:tx>
          <c:spPr>
            <a:solidFill>
              <a:srgbClr val="FFCC0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Sheet1!$B$36:$B$43</c:f>
              <c:numCache>
                <c:formatCode>General</c:formatCode>
                <c:ptCount val="8"/>
                <c:pt idx="0">
                  <c:v>7.0659979999999845</c:v>
                </c:pt>
                <c:pt idx="1">
                  <c:v>5.6780149999999745</c:v>
                </c:pt>
                <c:pt idx="2">
                  <c:v>3.0229619999999997</c:v>
                </c:pt>
                <c:pt idx="3">
                  <c:v>4.0314280000000124</c:v>
                </c:pt>
                <c:pt idx="4">
                  <c:v>3.6181130000000001</c:v>
                </c:pt>
                <c:pt idx="5">
                  <c:v>2.2517140000000002</c:v>
                </c:pt>
                <c:pt idx="6">
                  <c:v>1.5751219999999895</c:v>
                </c:pt>
                <c:pt idx="7">
                  <c:v>3.8919069999999967</c:v>
                </c:pt>
              </c:numCache>
            </c:numRef>
          </c:val>
        </c:ser>
        <c:ser>
          <c:idx val="1"/>
          <c:order val="1"/>
          <c:tx>
            <c:strRef>
              <c:f>Sheet1!$C$35</c:f>
              <c:strCache>
                <c:ptCount val="1"/>
                <c:pt idx="0">
                  <c:v>ATLAS</c:v>
                </c:pt>
              </c:strCache>
            </c:strRef>
          </c:tx>
          <c:spPr>
            <a:solidFill>
              <a:srgbClr val="00B05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Sheet1!$C$36:$C$43</c:f>
              <c:numCache>
                <c:formatCode>General</c:formatCode>
                <c:ptCount val="8"/>
                <c:pt idx="0">
                  <c:v>7.8661979999999945</c:v>
                </c:pt>
                <c:pt idx="1">
                  <c:v>6.6578269999999655</c:v>
                </c:pt>
                <c:pt idx="2">
                  <c:v>4.0264790000000001</c:v>
                </c:pt>
                <c:pt idx="3">
                  <c:v>5.4299480000000004</c:v>
                </c:pt>
                <c:pt idx="4">
                  <c:v>5.0317670000000501</c:v>
                </c:pt>
                <c:pt idx="5">
                  <c:v>3.0925549999999977</c:v>
                </c:pt>
                <c:pt idx="6">
                  <c:v>1.952247000000003</c:v>
                </c:pt>
                <c:pt idx="7">
                  <c:v>4.8652889999999855</c:v>
                </c:pt>
              </c:numCache>
            </c:numRef>
          </c:val>
        </c:ser>
        <c:ser>
          <c:idx val="2"/>
          <c:order val="2"/>
          <c:tx>
            <c:strRef>
              <c:f>Sheet1!$D$35</c:f>
              <c:strCache>
                <c:ptCount val="1"/>
                <c:pt idx="0">
                  <c:v>TCM</c:v>
                </c:pt>
              </c:strCache>
            </c:strRef>
          </c:tx>
          <c:spPr>
            <a:solidFill>
              <a:srgbClr val="FF000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Sheet1!$D$36:$D$43</c:f>
              <c:numCache>
                <c:formatCode>General</c:formatCode>
                <c:ptCount val="8"/>
                <c:pt idx="0">
                  <c:v>7.6658599999999755</c:v>
                </c:pt>
                <c:pt idx="1">
                  <c:v>6.388039</c:v>
                </c:pt>
                <c:pt idx="2">
                  <c:v>3.5807959999999999</c:v>
                </c:pt>
                <c:pt idx="3">
                  <c:v>5.0101319999999845</c:v>
                </c:pt>
                <c:pt idx="4">
                  <c:v>4.5112120000000004</c:v>
                </c:pt>
                <c:pt idx="5">
                  <c:v>2.7440000000000002</c:v>
                </c:pt>
                <c:pt idx="6">
                  <c:v>1.8777699999999906</c:v>
                </c:pt>
                <c:pt idx="7">
                  <c:v>4.5396869999999998</c:v>
                </c:pt>
              </c:numCache>
            </c:numRef>
          </c:val>
        </c:ser>
        <c:ser>
          <c:idx val="3"/>
          <c:order val="3"/>
          <c:tx>
            <c:strRef>
              <c:f>Sheet1!$E$35</c:f>
              <c:strCache>
                <c:ptCount val="1"/>
                <c:pt idx="0">
                  <c:v>SMS_0.9</c:v>
                </c:pt>
              </c:strCache>
            </c:strRef>
          </c:tx>
          <c:spPr>
            <a:solidFill>
              <a:srgbClr val="2A55D6"/>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Sheet1!$E$36:$E$43</c:f>
              <c:numCache>
                <c:formatCode>General</c:formatCode>
                <c:ptCount val="8"/>
                <c:pt idx="0">
                  <c:v>11.019843</c:v>
                </c:pt>
                <c:pt idx="1">
                  <c:v>8.6313889999999986</c:v>
                </c:pt>
                <c:pt idx="2">
                  <c:v>4.5777520000000003</c:v>
                </c:pt>
                <c:pt idx="3">
                  <c:v>5.8009649999999855</c:v>
                </c:pt>
                <c:pt idx="4">
                  <c:v>5.2336869999999998</c:v>
                </c:pt>
                <c:pt idx="5">
                  <c:v>3.0223770000000001</c:v>
                </c:pt>
                <c:pt idx="6">
                  <c:v>1.6681900000000001</c:v>
                </c:pt>
                <c:pt idx="7">
                  <c:v>5.7077429999999998</c:v>
                </c:pt>
              </c:numCache>
            </c:numRef>
          </c:val>
        </c:ser>
        <c:dLbls>
          <c:showLegendKey val="0"/>
          <c:showVal val="0"/>
          <c:showCatName val="0"/>
          <c:showSerName val="0"/>
          <c:showPercent val="0"/>
          <c:showBubbleSize val="0"/>
        </c:dLbls>
        <c:gapWidth val="150"/>
        <c:axId val="112593536"/>
        <c:axId val="112611712"/>
      </c:barChart>
      <c:catAx>
        <c:axId val="112593536"/>
        <c:scaling>
          <c:orientation val="minMax"/>
        </c:scaling>
        <c:delete val="0"/>
        <c:axPos val="b"/>
        <c:majorTickMark val="out"/>
        <c:minorTickMark val="none"/>
        <c:tickLblPos val="nextTo"/>
        <c:txPr>
          <a:bodyPr/>
          <a:lstStyle/>
          <a:p>
            <a:pPr>
              <a:defRPr sz="2000"/>
            </a:pPr>
            <a:endParaRPr lang="en-US"/>
          </a:p>
        </c:txPr>
        <c:crossAx val="112611712"/>
        <c:crosses val="autoZero"/>
        <c:auto val="1"/>
        <c:lblAlgn val="ctr"/>
        <c:lblOffset val="100"/>
        <c:noMultiLvlLbl val="0"/>
      </c:catAx>
      <c:valAx>
        <c:axId val="112611712"/>
        <c:scaling>
          <c:orientation val="minMax"/>
        </c:scaling>
        <c:delete val="0"/>
        <c:axPos val="l"/>
        <c:majorGridlines/>
        <c:title>
          <c:tx>
            <c:rich>
              <a:bodyPr rot="-5400000" vert="horz"/>
              <a:lstStyle/>
              <a:p>
                <a:pPr>
                  <a:defRPr sz="2000"/>
                </a:pPr>
                <a:r>
                  <a:rPr lang="en-US" sz="2000" dirty="0"/>
                  <a:t>CGWS</a:t>
                </a:r>
              </a:p>
            </c:rich>
          </c:tx>
          <c:layout/>
          <c:overlay val="0"/>
        </c:title>
        <c:numFmt formatCode="General" sourceLinked="1"/>
        <c:majorTickMark val="out"/>
        <c:minorTickMark val="none"/>
        <c:tickLblPos val="nextTo"/>
        <c:txPr>
          <a:bodyPr/>
          <a:lstStyle/>
          <a:p>
            <a:pPr>
              <a:defRPr sz="2000"/>
            </a:pPr>
            <a:endParaRPr lang="en-US"/>
          </a:p>
        </c:txPr>
        <c:crossAx val="112593536"/>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8647739818204465"/>
          <c:y val="1.2247867520892738E-2"/>
        </c:manualLayout>
      </c:layout>
      <c:overlay val="0"/>
      <c:txPr>
        <a:bodyPr/>
        <a:lstStyle/>
        <a:p>
          <a:pPr>
            <a:defRPr sz="2400"/>
          </a:pPr>
          <a:endParaRPr lang="en-US"/>
        </a:p>
      </c:txPr>
    </c:title>
    <c:autoTitleDeleted val="0"/>
    <c:plotArea>
      <c:layout/>
      <c:barChart>
        <c:barDir val="col"/>
        <c:grouping val="clustered"/>
        <c:varyColors val="0"/>
        <c:ser>
          <c:idx val="0"/>
          <c:order val="0"/>
          <c:tx>
            <c:strRef>
              <c:f>Sheet1!$A$19</c:f>
              <c:strCache>
                <c:ptCount val="1"/>
                <c:pt idx="0">
                  <c:v>GPU Frame Rate</c:v>
                </c:pt>
              </c:strCache>
            </c:strRef>
          </c:tx>
          <c:spPr>
            <a:solidFill>
              <a:schemeClr val="accent2">
                <a:lumMod val="60000"/>
                <a:lumOff val="40000"/>
              </a:schemeClr>
            </a:solidFill>
          </c:spPr>
          <c:invertIfNegative val="0"/>
          <c:cat>
            <c:numRef>
              <c:f>Sheet1!$B$24:$F$24</c:f>
              <c:numCache>
                <c:formatCode>General</c:formatCode>
                <c:ptCount val="5"/>
                <c:pt idx="0">
                  <c:v>1</c:v>
                </c:pt>
                <c:pt idx="1">
                  <c:v>0.5</c:v>
                </c:pt>
                <c:pt idx="2">
                  <c:v>0.1</c:v>
                </c:pt>
                <c:pt idx="3">
                  <c:v>0.05</c:v>
                </c:pt>
                <c:pt idx="4">
                  <c:v>0</c:v>
                </c:pt>
              </c:numCache>
            </c:numRef>
          </c:cat>
          <c:val>
            <c:numRef>
              <c:f>Sheet1!$B$25:$F$25</c:f>
              <c:numCache>
                <c:formatCode>General</c:formatCode>
                <c:ptCount val="5"/>
                <c:pt idx="0">
                  <c:v>51.267823</c:v>
                </c:pt>
                <c:pt idx="1">
                  <c:v>51.367906999999995</c:v>
                </c:pt>
                <c:pt idx="2">
                  <c:v>52.662410000000264</c:v>
                </c:pt>
                <c:pt idx="3">
                  <c:v>59.532350000000257</c:v>
                </c:pt>
                <c:pt idx="4">
                  <c:v>79.223589000000004</c:v>
                </c:pt>
              </c:numCache>
            </c:numRef>
          </c:val>
        </c:ser>
        <c:dLbls>
          <c:showLegendKey val="0"/>
          <c:showVal val="0"/>
          <c:showCatName val="0"/>
          <c:showSerName val="0"/>
          <c:showPercent val="0"/>
          <c:showBubbleSize val="0"/>
        </c:dLbls>
        <c:gapWidth val="150"/>
        <c:axId val="115080576"/>
        <c:axId val="115357184"/>
      </c:barChart>
      <c:catAx>
        <c:axId val="115080576"/>
        <c:scaling>
          <c:orientation val="minMax"/>
        </c:scaling>
        <c:delete val="0"/>
        <c:axPos val="b"/>
        <c:title>
          <c:tx>
            <c:rich>
              <a:bodyPr/>
              <a:lstStyle/>
              <a:p>
                <a:pPr>
                  <a:defRPr sz="2000"/>
                </a:pPr>
                <a:r>
                  <a:rPr lang="en-US" sz="2000"/>
                  <a:t>SJF Probability</a:t>
                </a:r>
              </a:p>
            </c:rich>
          </c:tx>
          <c:layout/>
          <c:overlay val="0"/>
        </c:title>
        <c:numFmt formatCode="General" sourceLinked="1"/>
        <c:majorTickMark val="out"/>
        <c:minorTickMark val="none"/>
        <c:tickLblPos val="nextTo"/>
        <c:txPr>
          <a:bodyPr/>
          <a:lstStyle/>
          <a:p>
            <a:pPr>
              <a:defRPr sz="2000"/>
            </a:pPr>
            <a:endParaRPr lang="en-US"/>
          </a:p>
        </c:txPr>
        <c:crossAx val="115357184"/>
        <c:crosses val="autoZero"/>
        <c:auto val="1"/>
        <c:lblAlgn val="ctr"/>
        <c:lblOffset val="100"/>
        <c:noMultiLvlLbl val="0"/>
      </c:catAx>
      <c:valAx>
        <c:axId val="115357184"/>
        <c:scaling>
          <c:orientation val="minMax"/>
        </c:scaling>
        <c:delete val="0"/>
        <c:axPos val="l"/>
        <c:majorGridlines/>
        <c:title>
          <c:tx>
            <c:rich>
              <a:bodyPr rot="-5400000" vert="horz"/>
              <a:lstStyle/>
              <a:p>
                <a:pPr>
                  <a:defRPr sz="2000"/>
                </a:pPr>
                <a:r>
                  <a:rPr lang="en-US" sz="2000"/>
                  <a:t>Frame Rate</a:t>
                </a:r>
              </a:p>
            </c:rich>
          </c:tx>
          <c:layout/>
          <c:overlay val="0"/>
        </c:title>
        <c:numFmt formatCode="General" sourceLinked="1"/>
        <c:majorTickMark val="out"/>
        <c:minorTickMark val="none"/>
        <c:tickLblPos val="nextTo"/>
        <c:txPr>
          <a:bodyPr/>
          <a:lstStyle/>
          <a:p>
            <a:pPr>
              <a:defRPr sz="2000"/>
            </a:pPr>
            <a:endParaRPr lang="en-US"/>
          </a:p>
        </c:txPr>
        <c:crossAx val="11508057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6541666666666913"/>
          <c:y val="1.4697441025071274E-2"/>
        </c:manualLayout>
      </c:layout>
      <c:overlay val="0"/>
      <c:txPr>
        <a:bodyPr/>
        <a:lstStyle/>
        <a:p>
          <a:pPr>
            <a:defRPr sz="2400"/>
          </a:pPr>
          <a:endParaRPr lang="en-US"/>
        </a:p>
      </c:txPr>
    </c:title>
    <c:autoTitleDeleted val="0"/>
    <c:plotArea>
      <c:layout/>
      <c:barChart>
        <c:barDir val="col"/>
        <c:grouping val="clustered"/>
        <c:varyColors val="0"/>
        <c:ser>
          <c:idx val="0"/>
          <c:order val="0"/>
          <c:tx>
            <c:strRef>
              <c:f>Sheet1!$A$17</c:f>
              <c:strCache>
                <c:ptCount val="1"/>
                <c:pt idx="0">
                  <c:v>CPU Performance</c:v>
                </c:pt>
              </c:strCache>
            </c:strRef>
          </c:tx>
          <c:spPr>
            <a:solidFill>
              <a:srgbClr val="2A55D6"/>
            </a:solidFill>
          </c:spPr>
          <c:invertIfNegative val="0"/>
          <c:cat>
            <c:numRef>
              <c:f>Sheet1!$B$22:$F$22</c:f>
              <c:numCache>
                <c:formatCode>General</c:formatCode>
                <c:ptCount val="5"/>
                <c:pt idx="0">
                  <c:v>1</c:v>
                </c:pt>
                <c:pt idx="1">
                  <c:v>0.5</c:v>
                </c:pt>
                <c:pt idx="2">
                  <c:v>0.1</c:v>
                </c:pt>
                <c:pt idx="3">
                  <c:v>0.05</c:v>
                </c:pt>
                <c:pt idx="4">
                  <c:v>0</c:v>
                </c:pt>
              </c:numCache>
            </c:numRef>
          </c:cat>
          <c:val>
            <c:numRef>
              <c:f>Sheet1!$B$23:$F$23</c:f>
              <c:numCache>
                <c:formatCode>General</c:formatCode>
                <c:ptCount val="5"/>
                <c:pt idx="0">
                  <c:v>5.1372669999999996</c:v>
                </c:pt>
                <c:pt idx="1">
                  <c:v>5.1372669999999996</c:v>
                </c:pt>
                <c:pt idx="2">
                  <c:v>5.0199999999999996</c:v>
                </c:pt>
                <c:pt idx="3">
                  <c:v>4.7011380000000003</c:v>
                </c:pt>
                <c:pt idx="4">
                  <c:v>2.7662499999999977</c:v>
                </c:pt>
              </c:numCache>
            </c:numRef>
          </c:val>
        </c:ser>
        <c:dLbls>
          <c:showLegendKey val="0"/>
          <c:showVal val="0"/>
          <c:showCatName val="0"/>
          <c:showSerName val="0"/>
          <c:showPercent val="0"/>
          <c:showBubbleSize val="0"/>
        </c:dLbls>
        <c:gapWidth val="150"/>
        <c:axId val="115373568"/>
        <c:axId val="115375488"/>
      </c:barChart>
      <c:catAx>
        <c:axId val="115373568"/>
        <c:scaling>
          <c:orientation val="minMax"/>
        </c:scaling>
        <c:delete val="0"/>
        <c:axPos val="b"/>
        <c:title>
          <c:tx>
            <c:rich>
              <a:bodyPr/>
              <a:lstStyle/>
              <a:p>
                <a:pPr>
                  <a:defRPr sz="2000"/>
                </a:pPr>
                <a:r>
                  <a:rPr lang="en-US" sz="2000"/>
                  <a:t>SJF Probability</a:t>
                </a:r>
              </a:p>
            </c:rich>
          </c:tx>
          <c:layout/>
          <c:overlay val="0"/>
        </c:title>
        <c:numFmt formatCode="General" sourceLinked="1"/>
        <c:majorTickMark val="out"/>
        <c:minorTickMark val="none"/>
        <c:tickLblPos val="nextTo"/>
        <c:txPr>
          <a:bodyPr/>
          <a:lstStyle/>
          <a:p>
            <a:pPr>
              <a:defRPr sz="2000"/>
            </a:pPr>
            <a:endParaRPr lang="en-US"/>
          </a:p>
        </c:txPr>
        <c:crossAx val="115375488"/>
        <c:crosses val="autoZero"/>
        <c:auto val="1"/>
        <c:lblAlgn val="ctr"/>
        <c:lblOffset val="100"/>
        <c:noMultiLvlLbl val="0"/>
      </c:catAx>
      <c:valAx>
        <c:axId val="115375488"/>
        <c:scaling>
          <c:orientation val="minMax"/>
        </c:scaling>
        <c:delete val="0"/>
        <c:axPos val="l"/>
        <c:majorGridlines/>
        <c:title>
          <c:tx>
            <c:rich>
              <a:bodyPr rot="-5400000" vert="horz"/>
              <a:lstStyle/>
              <a:p>
                <a:pPr>
                  <a:defRPr sz="2000"/>
                </a:pPr>
                <a:r>
                  <a:rPr lang="en-US" sz="2000"/>
                  <a:t>Weighted Speedup</a:t>
                </a:r>
              </a:p>
            </c:rich>
          </c:tx>
          <c:layout>
            <c:manualLayout>
              <c:xMode val="edge"/>
              <c:yMode val="edge"/>
              <c:x val="0"/>
              <c:y val="0.20870134799837176"/>
            </c:manualLayout>
          </c:layout>
          <c:overlay val="0"/>
        </c:title>
        <c:numFmt formatCode="General" sourceLinked="1"/>
        <c:majorTickMark val="out"/>
        <c:minorTickMark val="none"/>
        <c:tickLblPos val="nextTo"/>
        <c:txPr>
          <a:bodyPr/>
          <a:lstStyle/>
          <a:p>
            <a:pPr>
              <a:defRPr sz="2000"/>
            </a:pPr>
            <a:endParaRPr lang="en-US"/>
          </a:p>
        </c:txPr>
        <c:crossAx val="11537356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Sheet1!$B$45</c:f>
              <c:strCache>
                <c:ptCount val="1"/>
                <c:pt idx="0">
                  <c:v>FR-FCFS</c:v>
                </c:pt>
              </c:strCache>
            </c:strRef>
          </c:tx>
          <c:spPr>
            <a:solidFill>
              <a:srgbClr val="FFCC0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Sheet1!$B$46:$B$53</c:f>
              <c:numCache>
                <c:formatCode>General</c:formatCode>
                <c:ptCount val="8"/>
                <c:pt idx="0">
                  <c:v>980.20291199999997</c:v>
                </c:pt>
                <c:pt idx="1">
                  <c:v>951.89142499999946</c:v>
                </c:pt>
                <c:pt idx="2">
                  <c:v>939.38795599999946</c:v>
                </c:pt>
                <c:pt idx="3">
                  <c:v>783.81205999999747</c:v>
                </c:pt>
                <c:pt idx="4">
                  <c:v>862.32283299999949</c:v>
                </c:pt>
                <c:pt idx="5">
                  <c:v>800.71383000000355</c:v>
                </c:pt>
                <c:pt idx="6">
                  <c:v>779.86858099999949</c:v>
                </c:pt>
                <c:pt idx="7">
                  <c:v>871.17137100000355</c:v>
                </c:pt>
              </c:numCache>
            </c:numRef>
          </c:val>
        </c:ser>
        <c:ser>
          <c:idx val="1"/>
          <c:order val="1"/>
          <c:tx>
            <c:strRef>
              <c:f>Sheet1!$C$45</c:f>
              <c:strCache>
                <c:ptCount val="1"/>
                <c:pt idx="0">
                  <c:v>ATLAS</c:v>
                </c:pt>
              </c:strCache>
            </c:strRef>
          </c:tx>
          <c:spPr>
            <a:solidFill>
              <a:srgbClr val="00B05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Sheet1!$C$46:$C$53</c:f>
              <c:numCache>
                <c:formatCode>General</c:formatCode>
                <c:ptCount val="8"/>
                <c:pt idx="0">
                  <c:v>950.01754999999946</c:v>
                </c:pt>
                <c:pt idx="1">
                  <c:v>865.83953299999996</c:v>
                </c:pt>
                <c:pt idx="2">
                  <c:v>746.41811099999939</c:v>
                </c:pt>
                <c:pt idx="3">
                  <c:v>537.47948300000053</c:v>
                </c:pt>
                <c:pt idx="4">
                  <c:v>577.12462899999946</c:v>
                </c:pt>
                <c:pt idx="5">
                  <c:v>525.22054600000001</c:v>
                </c:pt>
                <c:pt idx="6">
                  <c:v>467.74481600000001</c:v>
                </c:pt>
                <c:pt idx="7">
                  <c:v>667.12066699999946</c:v>
                </c:pt>
              </c:numCache>
            </c:numRef>
          </c:val>
        </c:ser>
        <c:ser>
          <c:idx val="2"/>
          <c:order val="2"/>
          <c:tx>
            <c:strRef>
              <c:f>Sheet1!$D$45</c:f>
              <c:strCache>
                <c:ptCount val="1"/>
                <c:pt idx="0">
                  <c:v>TCM</c:v>
                </c:pt>
              </c:strCache>
            </c:strRef>
          </c:tx>
          <c:spPr>
            <a:solidFill>
              <a:srgbClr val="FF000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Sheet1!$D$46:$D$53</c:f>
              <c:numCache>
                <c:formatCode>General</c:formatCode>
                <c:ptCount val="8"/>
                <c:pt idx="0">
                  <c:v>967.31945499999949</c:v>
                </c:pt>
                <c:pt idx="1">
                  <c:v>914.12033599999995</c:v>
                </c:pt>
                <c:pt idx="2">
                  <c:v>869.56644299999948</c:v>
                </c:pt>
                <c:pt idx="3">
                  <c:v>649.79079200000353</c:v>
                </c:pt>
                <c:pt idx="4">
                  <c:v>726.53734499999996</c:v>
                </c:pt>
                <c:pt idx="5">
                  <c:v>632.62942499999997</c:v>
                </c:pt>
                <c:pt idx="6">
                  <c:v>562.73365899999999</c:v>
                </c:pt>
                <c:pt idx="7">
                  <c:v>760.38535100000001</c:v>
                </c:pt>
              </c:numCache>
            </c:numRef>
          </c:val>
        </c:ser>
        <c:ser>
          <c:idx val="4"/>
          <c:order val="3"/>
          <c:tx>
            <c:strRef>
              <c:f>Sheet1!$F$45</c:f>
              <c:strCache>
                <c:ptCount val="1"/>
                <c:pt idx="0">
                  <c:v>SMS_0</c:v>
                </c:pt>
              </c:strCache>
            </c:strRef>
          </c:tx>
          <c:spPr>
            <a:solidFill>
              <a:srgbClr val="2A55D6"/>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Sheet1!$F$46:$F$53</c:f>
              <c:numCache>
                <c:formatCode>General</c:formatCode>
                <c:ptCount val="8"/>
                <c:pt idx="0">
                  <c:v>927.64892899999938</c:v>
                </c:pt>
                <c:pt idx="1">
                  <c:v>910.44140199999947</c:v>
                </c:pt>
                <c:pt idx="2">
                  <c:v>908.41533800000002</c:v>
                </c:pt>
                <c:pt idx="3">
                  <c:v>847.69145400000002</c:v>
                </c:pt>
                <c:pt idx="4">
                  <c:v>891.60299499999996</c:v>
                </c:pt>
                <c:pt idx="5">
                  <c:v>870.52322499999946</c:v>
                </c:pt>
                <c:pt idx="6">
                  <c:v>839.128198</c:v>
                </c:pt>
                <c:pt idx="7">
                  <c:v>885.06450599999948</c:v>
                </c:pt>
              </c:numCache>
            </c:numRef>
          </c:val>
        </c:ser>
        <c:dLbls>
          <c:showLegendKey val="0"/>
          <c:showVal val="0"/>
          <c:showCatName val="0"/>
          <c:showSerName val="0"/>
          <c:showPercent val="0"/>
          <c:showBubbleSize val="0"/>
        </c:dLbls>
        <c:gapWidth val="150"/>
        <c:axId val="112235648"/>
        <c:axId val="112237184"/>
      </c:barChart>
      <c:catAx>
        <c:axId val="112235648"/>
        <c:scaling>
          <c:orientation val="minMax"/>
        </c:scaling>
        <c:delete val="0"/>
        <c:axPos val="b"/>
        <c:majorTickMark val="out"/>
        <c:minorTickMark val="none"/>
        <c:tickLblPos val="nextTo"/>
        <c:crossAx val="112237184"/>
        <c:crosses val="autoZero"/>
        <c:auto val="1"/>
        <c:lblAlgn val="ctr"/>
        <c:lblOffset val="100"/>
        <c:noMultiLvlLbl val="0"/>
      </c:catAx>
      <c:valAx>
        <c:axId val="112237184"/>
        <c:scaling>
          <c:orientation val="minMax"/>
          <c:max val="1000"/>
        </c:scaling>
        <c:delete val="0"/>
        <c:axPos val="l"/>
        <c:majorGridlines/>
        <c:title>
          <c:tx>
            <c:rich>
              <a:bodyPr rot="-5400000" vert="horz"/>
              <a:lstStyle/>
              <a:p>
                <a:pPr>
                  <a:defRPr/>
                </a:pPr>
                <a:r>
                  <a:rPr lang="en-US"/>
                  <a:t>CGWS</a:t>
                </a:r>
              </a:p>
            </c:rich>
          </c:tx>
          <c:layout/>
          <c:overlay val="0"/>
        </c:title>
        <c:numFmt formatCode="General" sourceLinked="1"/>
        <c:majorTickMark val="out"/>
        <c:minorTickMark val="none"/>
        <c:tickLblPos val="nextTo"/>
        <c:crossAx val="112235648"/>
        <c:crosses val="autoZero"/>
        <c:crossBetween val="between"/>
      </c:valAx>
    </c:plotArea>
    <c:legend>
      <c:legendPos val="r"/>
      <c:layout/>
      <c:overlay val="0"/>
    </c:legend>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77481681214641"/>
          <c:y val="6.8876334404387812E-2"/>
          <c:w val="0.77945856366309896"/>
          <c:h val="0.69767441860465695"/>
        </c:manualLayout>
      </c:layout>
      <c:scatterChart>
        <c:scatterStyle val="lineMarker"/>
        <c:varyColors val="0"/>
        <c:ser>
          <c:idx val="4"/>
          <c:order val="0"/>
          <c:tx>
            <c:v>Previous Best</c:v>
          </c:tx>
          <c:spPr>
            <a:ln w="63500">
              <a:solidFill>
                <a:srgbClr val="FF0000"/>
              </a:solidFill>
              <a:prstDash val="solid"/>
            </a:ln>
          </c:spPr>
          <c:marker>
            <c:symbol val="none"/>
          </c:marker>
          <c:xVal>
            <c:numRef>
              <c:f>Sheet1!$I$2:$I$1000</c:f>
              <c:numCache>
                <c:formatCode>General</c:formatCode>
                <c:ptCount val="999"/>
                <c:pt idx="0">
                  <c:v>5.4677236625771692E-4</c:v>
                </c:pt>
                <c:pt idx="1">
                  <c:v>5.5509884899260567E-4</c:v>
                </c:pt>
                <c:pt idx="2">
                  <c:v>5.6355213095695973E-4</c:v>
                </c:pt>
                <c:pt idx="3">
                  <c:v>5.7213414310351327E-4</c:v>
                </c:pt>
                <c:pt idx="4">
                  <c:v>5.808468457903685E-4</c:v>
                </c:pt>
                <c:pt idx="5">
                  <c:v>5.8969222922880028E-4</c:v>
                </c:pt>
                <c:pt idx="6">
                  <c:v>5.9867231393786883E-4</c:v>
                </c:pt>
                <c:pt idx="7">
                  <c:v>6.0778915120595777E-4</c:v>
                </c:pt>
                <c:pt idx="8">
                  <c:v>6.1704482355934818E-4</c:v>
                </c:pt>
                <c:pt idx="9">
                  <c:v>6.2644144523791624E-4</c:v>
                </c:pt>
                <c:pt idx="10">
                  <c:v>6.3598116267808789E-4</c:v>
                </c:pt>
                <c:pt idx="11">
                  <c:v>6.4566615500313525E-4</c:v>
                </c:pt>
                <c:pt idx="12">
                  <c:v>6.5549863452094882E-4</c:v>
                </c:pt>
                <c:pt idx="13">
                  <c:v>6.6548084722938992E-4</c:v>
                </c:pt>
                <c:pt idx="14">
                  <c:v>6.7561507332933009E-4</c:v>
                </c:pt>
                <c:pt idx="15">
                  <c:v>6.8590362774551233E-4</c:v>
                </c:pt>
                <c:pt idx="16">
                  <c:v>6.9634886065534285E-4</c:v>
                </c:pt>
                <c:pt idx="17">
                  <c:v>7.0695315802572864E-4</c:v>
                </c:pt>
                <c:pt idx="18">
                  <c:v>7.1771894215809991E-4</c:v>
                </c:pt>
                <c:pt idx="19">
                  <c:v>7.286486722417263E-4</c:v>
                </c:pt>
                <c:pt idx="20">
                  <c:v>7.3974484491545821E-4</c:v>
                </c:pt>
                <c:pt idx="21">
                  <c:v>7.5100999483802844E-4</c:v>
                </c:pt>
                <c:pt idx="22">
                  <c:v>7.624466952670339E-4</c:v>
                </c:pt>
                <c:pt idx="23">
                  <c:v>7.7405755864673497E-4</c:v>
                </c:pt>
                <c:pt idx="24">
                  <c:v>7.858452372048072E-4</c:v>
                </c:pt>
                <c:pt idx="25">
                  <c:v>7.9781242355818002E-4</c:v>
                </c:pt>
                <c:pt idx="26">
                  <c:v>8.0996185132810208E-4</c:v>
                </c:pt>
                <c:pt idx="27">
                  <c:v>8.2229629576457042E-4</c:v>
                </c:pt>
                <c:pt idx="28">
                  <c:v>8.3481857438027357E-4</c:v>
                </c:pt>
                <c:pt idx="29">
                  <c:v>8.4753154759418712E-4</c:v>
                </c:pt>
                <c:pt idx="30">
                  <c:v>8.6043811938496138E-4</c:v>
                </c:pt>
                <c:pt idx="31">
                  <c:v>8.7354123795427589E-4</c:v>
                </c:pt>
                <c:pt idx="32">
                  <c:v>8.8684389640028029E-4</c:v>
                </c:pt>
                <c:pt idx="33">
                  <c:v>9.0034913340129993E-4</c:v>
                </c:pt>
                <c:pt idx="34">
                  <c:v>9.1406003390994859E-4</c:v>
                </c:pt>
                <c:pt idx="35">
                  <c:v>9.2797972985781579E-4</c:v>
                </c:pt>
                <c:pt idx="36">
                  <c:v>9.4211140087087917E-4</c:v>
                </c:pt>
                <c:pt idx="37">
                  <c:v>9.5645827499581647E-4</c:v>
                </c:pt>
                <c:pt idx="38">
                  <c:v>9.7102362943737722E-4</c:v>
                </c:pt>
                <c:pt idx="39">
                  <c:v>9.8581079130698212E-4</c:v>
                </c:pt>
                <c:pt idx="40">
                  <c:v>1.000823138382722E-3</c:v>
                </c:pt>
                <c:pt idx="41">
                  <c:v>1.0160640998809359E-3</c:v>
                </c:pt>
                <c:pt idx="42">
                  <c:v>1.0315371572395288E-3</c:v>
                </c:pt>
                <c:pt idx="43">
                  <c:v>1.0472458449132286E-3</c:v>
                </c:pt>
                <c:pt idx="44">
                  <c:v>1.0631937511809415E-3</c:v>
                </c:pt>
                <c:pt idx="45">
                  <c:v>1.0793845189654234E-3</c:v>
                </c:pt>
                <c:pt idx="46">
                  <c:v>1.0958218466654039E-3</c:v>
                </c:pt>
                <c:pt idx="47">
                  <c:v>1.1125094890004101E-3</c:v>
                </c:pt>
                <c:pt idx="48">
                  <c:v>1.1294512578684361E-3</c:v>
                </c:pt>
                <c:pt idx="49">
                  <c:v>1.1466510232166884E-3</c:v>
                </c:pt>
                <c:pt idx="50">
                  <c:v>1.1641127139255722E-3</c:v>
                </c:pt>
                <c:pt idx="51">
                  <c:v>1.1818403187061639E-3</c:v>
                </c:pt>
                <c:pt idx="52">
                  <c:v>1.199837887011334E-3</c:v>
                </c:pt>
                <c:pt idx="53">
                  <c:v>1.2181095299607461E-3</c:v>
                </c:pt>
                <c:pt idx="54">
                  <c:v>1.2366594212799445E-3</c:v>
                </c:pt>
                <c:pt idx="55">
                  <c:v>1.2554917982537496E-3</c:v>
                </c:pt>
                <c:pt idx="56">
                  <c:v>1.2746109626941627E-3</c:v>
                </c:pt>
                <c:pt idx="57">
                  <c:v>1.2940212819230077E-3</c:v>
                </c:pt>
                <c:pt idx="58">
                  <c:v>1.3137271897695503E-3</c:v>
                </c:pt>
                <c:pt idx="59">
                  <c:v>1.3337331875833006E-3</c:v>
                </c:pt>
                <c:pt idx="60">
                  <c:v>1.3540438452622349E-3</c:v>
                </c:pt>
                <c:pt idx="61">
                  <c:v>1.3746638022966841E-3</c:v>
                </c:pt>
                <c:pt idx="62">
                  <c:v>1.3955977688291214E-3</c:v>
                </c:pt>
                <c:pt idx="63">
                  <c:v>1.4168505267300733E-3</c:v>
                </c:pt>
                <c:pt idx="64">
                  <c:v>1.4384269306904282E-3</c:v>
                </c:pt>
                <c:pt idx="65">
                  <c:v>1.4603319093303847E-3</c:v>
                </c:pt>
                <c:pt idx="66">
                  <c:v>1.4825704663252643E-3</c:v>
                </c:pt>
                <c:pt idx="67">
                  <c:v>1.5051476815484905E-3</c:v>
                </c:pt>
                <c:pt idx="68">
                  <c:v>1.5280687122319701E-3</c:v>
                </c:pt>
                <c:pt idx="69">
                  <c:v>1.5513387941441322E-3</c:v>
                </c:pt>
                <c:pt idx="70">
                  <c:v>1.5749632427859209E-3</c:v>
                </c:pt>
                <c:pt idx="71">
                  <c:v>1.5989474546049967E-3</c:v>
                </c:pt>
                <c:pt idx="72">
                  <c:v>1.6232969082284221E-3</c:v>
                </c:pt>
                <c:pt idx="73">
                  <c:v>1.6480171657141359E-3</c:v>
                </c:pt>
                <c:pt idx="74">
                  <c:v>1.6731138738214574E-3</c:v>
                </c:pt>
                <c:pt idx="75">
                  <c:v>1.6985927653009711E-3</c:v>
                </c:pt>
                <c:pt idx="76">
                  <c:v>1.7244596602040317E-3</c:v>
                </c:pt>
                <c:pt idx="77">
                  <c:v>1.7507204672122143E-3</c:v>
                </c:pt>
                <c:pt idx="78">
                  <c:v>1.7773811849870205E-3</c:v>
                </c:pt>
                <c:pt idx="79">
                  <c:v>1.804447903540123E-3</c:v>
                </c:pt>
                <c:pt idx="80">
                  <c:v>1.8319268056244888E-3</c:v>
                </c:pt>
                <c:pt idx="81">
                  <c:v>1.8598241681466899E-3</c:v>
                </c:pt>
                <c:pt idx="82">
                  <c:v>1.8881463636007015E-3</c:v>
                </c:pt>
                <c:pt idx="83">
                  <c:v>1.9168998615235547E-3</c:v>
                </c:pt>
                <c:pt idx="84">
                  <c:v>1.9460912299731517E-3</c:v>
                </c:pt>
                <c:pt idx="85">
                  <c:v>1.9757271370285804E-3</c:v>
                </c:pt>
                <c:pt idx="86">
                  <c:v>2.0058143523132782E-3</c:v>
                </c:pt>
                <c:pt idx="87">
                  <c:v>2.0363597485414018E-3</c:v>
                </c:pt>
                <c:pt idx="88">
                  <c:v>2.0673703030877175E-3</c:v>
                </c:pt>
                <c:pt idx="89">
                  <c:v>2.0988530995814372E-3</c:v>
                </c:pt>
                <c:pt idx="90">
                  <c:v>2.130815329524301E-3</c:v>
                </c:pt>
                <c:pt idx="91">
                  <c:v>2.1632642939333029E-3</c:v>
                </c:pt>
                <c:pt idx="92">
                  <c:v>2.1962074050084273E-3</c:v>
                </c:pt>
                <c:pt idx="93">
                  <c:v>2.2296521878258152E-3</c:v>
                </c:pt>
                <c:pt idx="94">
                  <c:v>2.2636062820566676E-3</c:v>
                </c:pt>
                <c:pt idx="95">
                  <c:v>2.2980774437123524E-3</c:v>
                </c:pt>
                <c:pt idx="96">
                  <c:v>2.3330735469160929E-3</c:v>
                </c:pt>
                <c:pt idx="97">
                  <c:v>2.3686025857016166E-3</c:v>
                </c:pt>
                <c:pt idx="98">
                  <c:v>2.4046726758392028E-3</c:v>
                </c:pt>
                <c:pt idx="99">
                  <c:v>2.4412920566895479E-3</c:v>
                </c:pt>
                <c:pt idx="100">
                  <c:v>2.4784690930858343E-3</c:v>
                </c:pt>
                <c:pt idx="101">
                  <c:v>2.5162122772445033E-3</c:v>
                </c:pt>
                <c:pt idx="102">
                  <c:v>2.5545302307050806E-3</c:v>
                </c:pt>
                <c:pt idx="103">
                  <c:v>2.593431706299575E-3</c:v>
                </c:pt>
                <c:pt idx="104">
                  <c:v>2.6329255901518488E-3</c:v>
                </c:pt>
                <c:pt idx="105">
                  <c:v>2.6730209037074629E-3</c:v>
                </c:pt>
                <c:pt idx="106">
                  <c:v>2.7137268057943805E-3</c:v>
                </c:pt>
                <c:pt idx="107">
                  <c:v>2.7550525947151036E-3</c:v>
                </c:pt>
                <c:pt idx="108">
                  <c:v>2.7970077103706662E-3</c:v>
                </c:pt>
                <c:pt idx="109">
                  <c:v>2.839601736416919E-3</c:v>
                </c:pt>
                <c:pt idx="110">
                  <c:v>2.882844402453723E-3</c:v>
                </c:pt>
                <c:pt idx="111">
                  <c:v>2.9267455862474357E-3</c:v>
                </c:pt>
                <c:pt idx="112">
                  <c:v>2.9713153159872442E-3</c:v>
                </c:pt>
                <c:pt idx="113">
                  <c:v>3.0165637725758816E-3</c:v>
                </c:pt>
                <c:pt idx="114">
                  <c:v>3.0625012919552118E-3</c:v>
                </c:pt>
                <c:pt idx="115">
                  <c:v>3.1091383674672207E-3</c:v>
                </c:pt>
                <c:pt idx="116">
                  <c:v>3.1564856522509842E-3</c:v>
                </c:pt>
                <c:pt idx="117">
                  <c:v>3.2045539616761269E-3</c:v>
                </c:pt>
                <c:pt idx="118">
                  <c:v>3.2533542758133283E-3</c:v>
                </c:pt>
                <c:pt idx="119">
                  <c:v>3.3028977419424649E-3</c:v>
                </c:pt>
                <c:pt idx="120">
                  <c:v>3.3531956770989474E-3</c:v>
                </c:pt>
                <c:pt idx="121">
                  <c:v>3.4042595706588285E-3</c:v>
                </c:pt>
                <c:pt idx="122">
                  <c:v>3.4561010869632782E-3</c:v>
                </c:pt>
                <c:pt idx="123">
                  <c:v>3.5087320679830255E-3</c:v>
                </c:pt>
                <c:pt idx="124">
                  <c:v>3.5621645360233768E-3</c:v>
                </c:pt>
                <c:pt idx="125">
                  <c:v>3.6164106964704321E-3</c:v>
                </c:pt>
                <c:pt idx="126">
                  <c:v>3.6714829405791191E-3</c:v>
                </c:pt>
                <c:pt idx="127">
                  <c:v>3.7273938483036789E-3</c:v>
                </c:pt>
                <c:pt idx="128">
                  <c:v>3.7841561911712432E-3</c:v>
                </c:pt>
                <c:pt idx="129">
                  <c:v>3.8417829351992286E-3</c:v>
                </c:pt>
                <c:pt idx="130">
                  <c:v>3.90028724385709E-3</c:v>
                </c:pt>
                <c:pt idx="131">
                  <c:v>3.9596824810731839E-3</c:v>
                </c:pt>
                <c:pt idx="132">
                  <c:v>4.0199822142874967E-3</c:v>
                </c:pt>
                <c:pt idx="133">
                  <c:v>4.0812002175507605E-3</c:v>
                </c:pt>
                <c:pt idx="134">
                  <c:v>4.143350474670824E-3</c:v>
                </c:pt>
                <c:pt idx="135">
                  <c:v>4.206447182406931E-3</c:v>
                </c:pt>
                <c:pt idx="136">
                  <c:v>4.2705047537126171E-3</c:v>
                </c:pt>
                <c:pt idx="137">
                  <c:v>4.3355378210280342E-3</c:v>
                </c:pt>
                <c:pt idx="138">
                  <c:v>4.4015612396223732E-3</c:v>
                </c:pt>
                <c:pt idx="139">
                  <c:v>4.468590090987181E-3</c:v>
                </c:pt>
                <c:pt idx="140">
                  <c:v>4.5366396862814035E-3</c:v>
                </c:pt>
                <c:pt idx="141">
                  <c:v>4.6057255698288306E-3</c:v>
                </c:pt>
                <c:pt idx="142">
                  <c:v>4.6758635226688688E-3</c:v>
                </c:pt>
                <c:pt idx="143">
                  <c:v>4.7470695661612832E-3</c:v>
                </c:pt>
                <c:pt idx="144">
                  <c:v>4.8193599656459734E-3</c:v>
                </c:pt>
                <c:pt idx="145">
                  <c:v>4.892751234158348E-3</c:v>
                </c:pt>
                <c:pt idx="146">
                  <c:v>4.9672601362013733E-3</c:v>
                </c:pt>
                <c:pt idx="147">
                  <c:v>5.0429036915749965E-3</c:v>
                </c:pt>
                <c:pt idx="148">
                  <c:v>5.1196991792639562E-3</c:v>
                </c:pt>
                <c:pt idx="149">
                  <c:v>5.1976641413847271E-3</c:v>
                </c:pt>
                <c:pt idx="150">
                  <c:v>5.2768163871926175E-3</c:v>
                </c:pt>
                <c:pt idx="151">
                  <c:v>5.3571739971498633E-3</c:v>
                </c:pt>
                <c:pt idx="152">
                  <c:v>5.4387553270556985E-3</c:v>
                </c:pt>
                <c:pt idx="153">
                  <c:v>5.521579012239289E-3</c:v>
                </c:pt>
                <c:pt idx="154">
                  <c:v>5.6056639718165373E-3</c:v>
                </c:pt>
                <c:pt idx="155">
                  <c:v>5.6910294130117145E-3</c:v>
                </c:pt>
                <c:pt idx="156">
                  <c:v>5.7776948355448858E-3</c:v>
                </c:pt>
                <c:pt idx="157">
                  <c:v>5.8656800360861764E-3</c:v>
                </c:pt>
                <c:pt idx="158">
                  <c:v>5.9550051127778463E-3</c:v>
                </c:pt>
                <c:pt idx="159">
                  <c:v>6.0456904698252259E-3</c:v>
                </c:pt>
                <c:pt idx="160">
                  <c:v>6.1377568221575854E-3</c:v>
                </c:pt>
                <c:pt idx="161">
                  <c:v>6.2312252001599892E-3</c:v>
                </c:pt>
                <c:pt idx="162">
                  <c:v>6.326116954477142E-3</c:v>
                </c:pt>
                <c:pt idx="163">
                  <c:v>6.4224537608904998E-3</c:v>
                </c:pt>
                <c:pt idx="164">
                  <c:v>6.5202576252695477E-3</c:v>
                </c:pt>
                <c:pt idx="165">
                  <c:v>6.6195508885985212E-3</c:v>
                </c:pt>
                <c:pt idx="166">
                  <c:v>6.7203562320797168E-3</c:v>
                </c:pt>
                <c:pt idx="167">
                  <c:v>6.8226966823144398E-3</c:v>
                </c:pt>
                <c:pt idx="168">
                  <c:v>6.9265956165628795E-3</c:v>
                </c:pt>
                <c:pt idx="169">
                  <c:v>7.0320767680841431E-3</c:v>
                </c:pt>
                <c:pt idx="170">
                  <c:v>7.1391642315575014E-3</c:v>
                </c:pt>
                <c:pt idx="171">
                  <c:v>7.2478824685862963E-3</c:v>
                </c:pt>
                <c:pt idx="172">
                  <c:v>7.3582563132855829E-3</c:v>
                </c:pt>
                <c:pt idx="173">
                  <c:v>7.4703109779549071E-3</c:v>
                </c:pt>
                <c:pt idx="174">
                  <c:v>7.5840720588374686E-3</c:v>
                </c:pt>
                <c:pt idx="175">
                  <c:v>7.6995655419669707E-3</c:v>
                </c:pt>
                <c:pt idx="176">
                  <c:v>7.8168178091035274E-3</c:v>
                </c:pt>
                <c:pt idx="177">
                  <c:v>7.9358556437599224E-3</c:v>
                </c:pt>
                <c:pt idx="178">
                  <c:v>8.0567062373197353E-3</c:v>
                </c:pt>
                <c:pt idx="179">
                  <c:v>8.1793971952484508E-3</c:v>
                </c:pt>
                <c:pt idx="180">
                  <c:v>8.3039565433994447E-3</c:v>
                </c:pt>
                <c:pt idx="181">
                  <c:v>8.4304127344156776E-3</c:v>
                </c:pt>
                <c:pt idx="182">
                  <c:v>8.5587946542291186E-3</c:v>
                </c:pt>
                <c:pt idx="183">
                  <c:v>8.6891316286590008E-3</c:v>
                </c:pt>
                <c:pt idx="184">
                  <c:v>8.8214534301106554E-3</c:v>
                </c:pt>
                <c:pt idx="185">
                  <c:v>8.9557902843763106E-3</c:v>
                </c:pt>
                <c:pt idx="186">
                  <c:v>9.0921728775394031E-3</c:v>
                </c:pt>
                <c:pt idx="187">
                  <c:v>9.2306323629841557E-3</c:v>
                </c:pt>
                <c:pt idx="188">
                  <c:v>9.3712003685118318E-3</c:v>
                </c:pt>
                <c:pt idx="189">
                  <c:v>9.5139090035653226E-3</c:v>
                </c:pt>
                <c:pt idx="190">
                  <c:v>9.6587908665637708E-3</c:v>
                </c:pt>
                <c:pt idx="191">
                  <c:v>9.805879052349014E-3</c:v>
                </c:pt>
                <c:pt idx="192">
                  <c:v>9.9552071597451899E-3</c:v>
                </c:pt>
                <c:pt idx="193">
                  <c:v>1.01068092992337E-2</c:v>
                </c:pt>
                <c:pt idx="194">
                  <c:v>1.026072010074486E-2</c:v>
                </c:pt>
                <c:pt idx="195">
                  <c:v>1.0416974721568387E-2</c:v>
                </c:pt>
                <c:pt idx="196">
                  <c:v>1.0575608854384144E-2</c:v>
                </c:pt>
                <c:pt idx="197">
                  <c:v>1.0736658735415386E-2</c:v>
                </c:pt>
                <c:pt idx="198">
                  <c:v>1.0900161152705977E-2</c:v>
                </c:pt>
                <c:pt idx="199">
                  <c:v>1.1066153454523827E-2</c:v>
                </c:pt>
                <c:pt idx="200">
                  <c:v>1.123467355789221E-2</c:v>
                </c:pt>
                <c:pt idx="201">
                  <c:v>1.1405759957250981E-2</c:v>
                </c:pt>
                <c:pt idx="202">
                  <c:v>1.1579451733249721E-2</c:v>
                </c:pt>
                <c:pt idx="203">
                  <c:v>1.1755788561674842E-2</c:v>
                </c:pt>
                <c:pt idx="204">
                  <c:v>1.193481072251254E-2</c:v>
                </c:pt>
                <c:pt idx="205">
                  <c:v>1.211655910914978E-2</c:v>
                </c:pt>
                <c:pt idx="206">
                  <c:v>1.2301075237715533E-2</c:v>
                </c:pt>
                <c:pt idx="207">
                  <c:v>1.2488401256563983E-2</c:v>
                </c:pt>
                <c:pt idx="208">
                  <c:v>1.2678579955902516E-2</c:v>
                </c:pt>
                <c:pt idx="209">
                  <c:v>1.2871654777566001E-2</c:v>
                </c:pt>
                <c:pt idx="210">
                  <c:v>1.3067669824940099E-2</c:v>
                </c:pt>
                <c:pt idx="211">
                  <c:v>1.326666987303564E-2</c:v>
                </c:pt>
                <c:pt idx="212">
                  <c:v>1.3468700378716381E-2</c:v>
                </c:pt>
                <c:pt idx="213">
                  <c:v>1.3673807491082629E-2</c:v>
                </c:pt>
                <c:pt idx="214">
                  <c:v>1.3882038062012828E-2</c:v>
                </c:pt>
                <c:pt idx="215">
                  <c:v>1.4093439656865806E-2</c:v>
                </c:pt>
                <c:pt idx="216">
                  <c:v>1.430806056534599E-2</c:v>
                </c:pt>
                <c:pt idx="217">
                  <c:v>1.4525949812534002E-2</c:v>
                </c:pt>
                <c:pt idx="218">
                  <c:v>1.4747157170085281E-2</c:v>
                </c:pt>
                <c:pt idx="219">
                  <c:v>1.497173316759927E-2</c:v>
                </c:pt>
                <c:pt idx="220">
                  <c:v>1.51997291041617E-2</c:v>
                </c:pt>
                <c:pt idx="221">
                  <c:v>1.5431197060062641E-2</c:v>
                </c:pt>
                <c:pt idx="222">
                  <c:v>1.5666189908693041E-2</c:v>
                </c:pt>
                <c:pt idx="223">
                  <c:v>1.5904761328622376E-2</c:v>
                </c:pt>
                <c:pt idx="224">
                  <c:v>1.6146965815860285E-2</c:v>
                </c:pt>
                <c:pt idx="225">
                  <c:v>1.6392858696304854E-2</c:v>
                </c:pt>
                <c:pt idx="226">
                  <c:v>1.6642496138380564E-2</c:v>
                </c:pt>
                <c:pt idx="227">
                  <c:v>1.6895935165868594E-2</c:v>
                </c:pt>
                <c:pt idx="228">
                  <c:v>1.7153233670932574E-2</c:v>
                </c:pt>
                <c:pt idx="229">
                  <c:v>1.7414450427342715E-2</c:v>
                </c:pt>
                <c:pt idx="230">
                  <c:v>1.7679645103901232E-2</c:v>
                </c:pt>
                <c:pt idx="231">
                  <c:v>1.794887827807233E-2</c:v>
                </c:pt>
                <c:pt idx="232">
                  <c:v>1.8222211449819625E-2</c:v>
                </c:pt>
                <c:pt idx="233">
                  <c:v>1.8499707055654426E-2</c:v>
                </c:pt>
                <c:pt idx="234">
                  <c:v>1.8781428482897908E-2</c:v>
                </c:pt>
                <c:pt idx="235">
                  <c:v>1.9067440084160309E-2</c:v>
                </c:pt>
                <c:pt idx="236">
                  <c:v>1.9357807192040923E-2</c:v>
                </c:pt>
                <c:pt idx="237">
                  <c:v>1.9652596134051691E-2</c:v>
                </c:pt>
                <c:pt idx="238">
                  <c:v>1.9951874247768234E-2</c:v>
                </c:pt>
                <c:pt idx="239">
                  <c:v>2.025570989621139E-2</c:v>
                </c:pt>
                <c:pt idx="240">
                  <c:v>2.0564172483463358E-2</c:v>
                </c:pt>
                <c:pt idx="241">
                  <c:v>2.08773324705212E-2</c:v>
                </c:pt>
                <c:pt idx="242">
                  <c:v>2.1195261391392023E-2</c:v>
                </c:pt>
                <c:pt idx="243">
                  <c:v>2.1518031869433532E-2</c:v>
                </c:pt>
                <c:pt idx="244">
                  <c:v>2.1845717633942691E-2</c:v>
                </c:pt>
                <c:pt idx="245">
                  <c:v>2.2178393536997642E-2</c:v>
                </c:pt>
                <c:pt idx="246">
                  <c:v>2.2516135570556001E-2</c:v>
                </c:pt>
                <c:pt idx="247">
                  <c:v>2.2859020883813207E-2</c:v>
                </c:pt>
                <c:pt idx="248">
                  <c:v>2.3207127800825587E-2</c:v>
                </c:pt>
                <c:pt idx="249">
                  <c:v>2.3560535838401571E-2</c:v>
                </c:pt>
                <c:pt idx="250">
                  <c:v>2.3919325724265587E-2</c:v>
                </c:pt>
                <c:pt idx="251">
                  <c:v>2.4283579415498042E-2</c:v>
                </c:pt>
                <c:pt idx="252">
                  <c:v>2.4653380117256905E-2</c:v>
                </c:pt>
                <c:pt idx="253">
                  <c:v>2.5028812301783651E-2</c:v>
                </c:pt>
                <c:pt idx="254">
                  <c:v>2.5409961727699163E-2</c:v>
                </c:pt>
                <c:pt idx="255">
                  <c:v>2.5796915459593055E-2</c:v>
                </c:pt>
                <c:pt idx="256">
                  <c:v>2.6189761887911719E-2</c:v>
                </c:pt>
                <c:pt idx="257">
                  <c:v>2.6588590749148933E-2</c:v>
                </c:pt>
                <c:pt idx="258">
                  <c:v>2.69934931463441E-2</c:v>
                </c:pt>
                <c:pt idx="259">
                  <c:v>2.7404561569892492E-2</c:v>
                </c:pt>
                <c:pt idx="260">
                  <c:v>2.7821889918672595E-2</c:v>
                </c:pt>
                <c:pt idx="261">
                  <c:v>2.824557352149502E-2</c:v>
                </c:pt>
                <c:pt idx="262">
                  <c:v>2.8675709158878189E-2</c:v>
                </c:pt>
                <c:pt idx="263">
                  <c:v>2.9112395085155524E-2</c:v>
                </c:pt>
                <c:pt idx="264">
                  <c:v>2.9555731050919298E-2</c:v>
                </c:pt>
                <c:pt idx="265">
                  <c:v>3.000581832580642E-2</c:v>
                </c:pt>
                <c:pt idx="266">
                  <c:v>3.0462759721630848E-2</c:v>
                </c:pt>
                <c:pt idx="267">
                  <c:v>3.0926659615868879E-2</c:v>
                </c:pt>
                <c:pt idx="268">
                  <c:v>3.1397623975501415E-2</c:v>
                </c:pt>
                <c:pt idx="269">
                  <c:v>3.1875760381219746E-2</c:v>
                </c:pt>
                <c:pt idx="270">
                  <c:v>3.2361178051999728E-2</c:v>
                </c:pt>
                <c:pt idx="271">
                  <c:v>3.2853987870050498E-2</c:v>
                </c:pt>
                <c:pt idx="272">
                  <c:v>3.3354302406142601E-2</c:v>
                </c:pt>
                <c:pt idx="273">
                  <c:v>3.3862235945322436E-2</c:v>
                </c:pt>
                <c:pt idx="274">
                  <c:v>3.4377904513017712E-2</c:v>
                </c:pt>
                <c:pt idx="275">
                  <c:v>3.4901425901540814E-2</c:v>
                </c:pt>
                <c:pt idx="276">
                  <c:v>3.5432919696995781E-2</c:v>
                </c:pt>
                <c:pt idx="277">
                  <c:v>3.5972507306594681E-2</c:v>
                </c:pt>
                <c:pt idx="278">
                  <c:v>3.6520311986390552E-2</c:v>
                </c:pt>
                <c:pt idx="279">
                  <c:v>3.7076458869432012E-2</c:v>
                </c:pt>
                <c:pt idx="280">
                  <c:v>3.7641074994347219E-2</c:v>
                </c:pt>
                <c:pt idx="281">
                  <c:v>3.821428933436264E-2</c:v>
                </c:pt>
                <c:pt idx="282">
                  <c:v>3.8796232826764143E-2</c:v>
                </c:pt>
                <c:pt idx="283">
                  <c:v>3.9387038402806239E-2</c:v>
                </c:pt>
                <c:pt idx="284">
                  <c:v>3.9986841018077396E-2</c:v>
                </c:pt>
                <c:pt idx="285">
                  <c:v>4.0595777683327304E-2</c:v>
                </c:pt>
                <c:pt idx="286">
                  <c:v>4.1213987495763764E-2</c:v>
                </c:pt>
                <c:pt idx="287">
                  <c:v>4.1841611670826152E-2</c:v>
                </c:pt>
                <c:pt idx="288">
                  <c:v>4.2478793574442793E-2</c:v>
                </c:pt>
                <c:pt idx="289">
                  <c:v>4.3125678755779454E-2</c:v>
                </c:pt>
                <c:pt idx="290">
                  <c:v>4.3782414980486836E-2</c:v>
                </c:pt>
                <c:pt idx="291">
                  <c:v>4.4449152264453534E-2</c:v>
                </c:pt>
                <c:pt idx="292">
                  <c:v>4.5126042908074697E-2</c:v>
                </c:pt>
                <c:pt idx="293">
                  <c:v>4.5813241531040362E-2</c:v>
                </c:pt>
                <c:pt idx="294">
                  <c:v>4.6510905107655105E-2</c:v>
                </c:pt>
                <c:pt idx="295">
                  <c:v>4.7219193002695573E-2</c:v>
                </c:pt>
                <c:pt idx="296">
                  <c:v>4.7938267007812792E-2</c:v>
                </c:pt>
                <c:pt idx="297">
                  <c:v>4.866829137849011E-2</c:v>
                </c:pt>
                <c:pt idx="298">
                  <c:v>4.9409432871563574E-2</c:v>
                </c:pt>
                <c:pt idx="299">
                  <c:v>5.0161860783313264E-2</c:v>
                </c:pt>
                <c:pt idx="300">
                  <c:v>5.092574698813529E-2</c:v>
                </c:pt>
                <c:pt idx="301">
                  <c:v>5.1701265977802328E-2</c:v>
                </c:pt>
                <c:pt idx="302">
                  <c:v>5.2488594901322204E-2</c:v>
                </c:pt>
                <c:pt idx="303">
                  <c:v>5.3287913605403213E-2</c:v>
                </c:pt>
                <c:pt idx="304">
                  <c:v>5.4099404675536318E-2</c:v>
                </c:pt>
                <c:pt idx="305">
                  <c:v>5.4923253477701793E-2</c:v>
                </c:pt>
                <c:pt idx="306">
                  <c:v>5.5759648200712476E-2</c:v>
                </c:pt>
                <c:pt idx="307">
                  <c:v>5.6608779899200483E-2</c:v>
                </c:pt>
                <c:pt idx="308">
                  <c:v>5.7470842537259349E-2</c:v>
                </c:pt>
                <c:pt idx="309">
                  <c:v>5.8346033032750676E-2</c:v>
                </c:pt>
                <c:pt idx="310">
                  <c:v>5.9234551302284909E-2</c:v>
                </c:pt>
                <c:pt idx="311">
                  <c:v>6.0136600306888291E-2</c:v>
                </c:pt>
                <c:pt idx="312">
                  <c:v>6.1052386098363692E-2</c:v>
                </c:pt>
                <c:pt idx="313">
                  <c:v>6.1982117866359078E-2</c:v>
                </c:pt>
                <c:pt idx="314">
                  <c:v>6.2926007986151389E-2</c:v>
                </c:pt>
                <c:pt idx="315">
                  <c:v>6.3884272067158729E-2</c:v>
                </c:pt>
                <c:pt idx="316">
                  <c:v>6.4857129002191649E-2</c:v>
                </c:pt>
                <c:pt idx="317">
                  <c:v>6.5844801017453408E-2</c:v>
                </c:pt>
                <c:pt idx="318">
                  <c:v>6.6847513723302956E-2</c:v>
                </c:pt>
                <c:pt idx="319">
                  <c:v>6.786549616578981E-2</c:v>
                </c:pt>
                <c:pt idx="320">
                  <c:v>6.8898980878974433E-2</c:v>
                </c:pt>
                <c:pt idx="321">
                  <c:v>6.9948203938045156E-2</c:v>
                </c:pt>
                <c:pt idx="322">
                  <c:v>7.101340501324381E-2</c:v>
                </c:pt>
                <c:pt idx="323">
                  <c:v>7.2094827424612984E-2</c:v>
                </c:pt>
                <c:pt idx="324">
                  <c:v>7.3192718197576667E-2</c:v>
                </c:pt>
                <c:pt idx="325">
                  <c:v>7.4307328119367133E-2</c:v>
                </c:pt>
                <c:pt idx="326">
                  <c:v>7.5438911796311833E-2</c:v>
                </c:pt>
                <c:pt idx="327">
                  <c:v>7.6587727711991724E-2</c:v>
                </c:pt>
                <c:pt idx="328">
                  <c:v>7.7754038286285979E-2</c:v>
                </c:pt>
                <c:pt idx="329">
                  <c:v>7.8938109935315734E-2</c:v>
                </c:pt>
                <c:pt idx="330">
                  <c:v>8.0140213132300187E-2</c:v>
                </c:pt>
                <c:pt idx="331">
                  <c:v>8.1360622469340338E-2</c:v>
                </c:pt>
                <c:pt idx="332">
                  <c:v>8.2599616720142502E-2</c:v>
                </c:pt>
                <c:pt idx="333">
                  <c:v>8.3857478903698074E-2</c:v>
                </c:pt>
                <c:pt idx="334">
                  <c:v>8.5134496348932012E-2</c:v>
                </c:pt>
                <c:pt idx="335">
                  <c:v>8.6430960760337044E-2</c:v>
                </c:pt>
                <c:pt idx="336">
                  <c:v>8.7747168284606158E-2</c:v>
                </c:pt>
                <c:pt idx="337">
                  <c:v>8.9083419578280296E-2</c:v>
                </c:pt>
                <c:pt idx="338">
                  <c:v>9.044001987642665E-2</c:v>
                </c:pt>
                <c:pt idx="339">
                  <c:v>9.1817279062362145E-2</c:v>
                </c:pt>
                <c:pt idx="340">
                  <c:v>9.32155117384387E-2</c:v>
                </c:pt>
                <c:pt idx="341">
                  <c:v>9.4635037297907343E-2</c:v>
                </c:pt>
                <c:pt idx="342">
                  <c:v>9.6076179997875488E-2</c:v>
                </c:pt>
                <c:pt idx="343">
                  <c:v>9.7539269033376161E-2</c:v>
                </c:pt>
                <c:pt idx="344">
                  <c:v>9.9024638612564567E-2</c:v>
                </c:pt>
                <c:pt idx="345">
                  <c:v>0.10053262803306051</c:v>
                </c:pt>
                <c:pt idx="346">
                  <c:v>0.10206358175945229</c:v>
                </c:pt>
                <c:pt idx="347">
                  <c:v>0.10361784950198202</c:v>
                </c:pt>
                <c:pt idx="348">
                  <c:v>0.10519578629642848</c:v>
                </c:pt>
                <c:pt idx="349">
                  <c:v>0.10679775258520659</c:v>
                </c:pt>
                <c:pt idx="350">
                  <c:v>0.10842411429970203</c:v>
                </c:pt>
                <c:pt idx="351">
                  <c:v>0.11007524294386002</c:v>
                </c:pt>
                <c:pt idx="352">
                  <c:v>0.11175151567904555</c:v>
                </c:pt>
                <c:pt idx="353">
                  <c:v>0.11345331541019854</c:v>
                </c:pt>
                <c:pt idx="354">
                  <c:v>0.11518103087329806</c:v>
                </c:pt>
                <c:pt idx="355">
                  <c:v>0.11693505672416046</c:v>
                </c:pt>
                <c:pt idx="356">
                  <c:v>0.11871579362858942</c:v>
                </c:pt>
                <c:pt idx="357">
                  <c:v>0.12052364835389782</c:v>
                </c:pt>
                <c:pt idx="358">
                  <c:v>0.1223590338618251</c:v>
                </c:pt>
                <c:pt idx="359">
                  <c:v>0.12422236940286817</c:v>
                </c:pt>
                <c:pt idx="360">
                  <c:v>0.1261140806120489</c:v>
                </c:pt>
                <c:pt idx="361">
                  <c:v>0.12803459960614103</c:v>
                </c:pt>
                <c:pt idx="362">
                  <c:v>0.12998436508237679</c:v>
                </c:pt>
                <c:pt idx="363">
                  <c:v>0.13196382241865645</c:v>
                </c:pt>
                <c:pt idx="364">
                  <c:v>0.13397342377528584</c:v>
                </c:pt>
                <c:pt idx="365">
                  <c:v>0.13601362819825968</c:v>
                </c:pt>
                <c:pt idx="366">
                  <c:v>0.13808490172412161</c:v>
                </c:pt>
                <c:pt idx="367">
                  <c:v>0.14018771748641778</c:v>
                </c:pt>
                <c:pt idx="368">
                  <c:v>0.14232255582377437</c:v>
                </c:pt>
                <c:pt idx="369">
                  <c:v>0.1444899043896187</c:v>
                </c:pt>
                <c:pt idx="370">
                  <c:v>0.14669025826357227</c:v>
                </c:pt>
                <c:pt idx="371">
                  <c:v>0.14892412006454039</c:v>
                </c:pt>
                <c:pt idx="372">
                  <c:v>0.1511920000655233</c:v>
                </c:pt>
                <c:pt idx="373">
                  <c:v>0.15349441631017596</c:v>
                </c:pt>
                <c:pt idx="374">
                  <c:v>0.15583189473114309</c:v>
                </c:pt>
                <c:pt idx="375">
                  <c:v>0.15820496927019603</c:v>
                </c:pt>
                <c:pt idx="376">
                  <c:v>0.16061418200019903</c:v>
                </c:pt>
                <c:pt idx="377">
                  <c:v>0.16306008324893295</c:v>
                </c:pt>
                <c:pt idx="378">
                  <c:v>0.16554323172480512</c:v>
                </c:pt>
                <c:pt idx="379">
                  <c:v>0.16806419464447223</c:v>
                </c:pt>
                <c:pt idx="380">
                  <c:v>0.17062354786240824</c:v>
                </c:pt>
                <c:pt idx="381">
                  <c:v>0.17322187600244493</c:v>
                </c:pt>
                <c:pt idx="382">
                  <c:v>0.17585977259131474</c:v>
                </c:pt>
                <c:pt idx="383">
                  <c:v>0.17853784019422825</c:v>
                </c:pt>
                <c:pt idx="384">
                  <c:v>0.18125669055251589</c:v>
                </c:pt>
                <c:pt idx="385">
                  <c:v>0.18401694472336644</c:v>
                </c:pt>
                <c:pt idx="386">
                  <c:v>0.18681923322169186</c:v>
                </c:pt>
                <c:pt idx="387">
                  <c:v>0.18966419616415406</c:v>
                </c:pt>
                <c:pt idx="388">
                  <c:v>0.19255248341538483</c:v>
                </c:pt>
                <c:pt idx="389">
                  <c:v>0.19548475473643132</c:v>
                </c:pt>
                <c:pt idx="390">
                  <c:v>0.19846167993546321</c:v>
                </c:pt>
                <c:pt idx="391">
                  <c:v>0.20148393902077488</c:v>
                </c:pt>
                <c:pt idx="392">
                  <c:v>0.20455222235611656</c:v>
                </c:pt>
                <c:pt idx="393">
                  <c:v>0.20766723081839261</c:v>
                </c:pt>
                <c:pt idx="394">
                  <c:v>0.21082967595775876</c:v>
                </c:pt>
                <c:pt idx="395">
                  <c:v>0.21404028016016149</c:v>
                </c:pt>
                <c:pt idx="396">
                  <c:v>0.21729977681234663</c:v>
                </c:pt>
                <c:pt idx="397">
                  <c:v>0.22060891046938727</c:v>
                </c:pt>
                <c:pt idx="398">
                  <c:v>0.22396843702475874</c:v>
                </c:pt>
                <c:pt idx="399">
                  <c:v>0.22737912388300369</c:v>
                </c:pt>
                <c:pt idx="400">
                  <c:v>0.23084175013502928</c:v>
                </c:pt>
                <c:pt idx="401">
                  <c:v>0.23435710673607021</c:v>
                </c:pt>
                <c:pt idx="402">
                  <c:v>0.23792599668636583</c:v>
                </c:pt>
                <c:pt idx="403">
                  <c:v>0.24154923521458449</c:v>
                </c:pt>
                <c:pt idx="404">
                  <c:v>0.2452276499640452</c:v>
                </c:pt>
                <c:pt idx="405">
                  <c:v>0.24896208118177193</c:v>
                </c:pt>
                <c:pt idx="406">
                  <c:v>0.25275338191042818</c:v>
                </c:pt>
                <c:pt idx="407">
                  <c:v>0.25660241818317575</c:v>
                </c:pt>
                <c:pt idx="408">
                  <c:v>0.26051006922149844</c:v>
                </c:pt>
                <c:pt idx="409">
                  <c:v>0.26447722763603876</c:v>
                </c:pt>
                <c:pt idx="410">
                  <c:v>0.2685047996304965</c:v>
                </c:pt>
                <c:pt idx="411">
                  <c:v>0.2725937052086258</c:v>
                </c:pt>
                <c:pt idx="412">
                  <c:v>0.27674487838439177</c:v>
                </c:pt>
                <c:pt idx="413">
                  <c:v>0.28095926739532162</c:v>
                </c:pt>
                <c:pt idx="414">
                  <c:v>0.28523783491910809</c:v>
                </c:pt>
                <c:pt idx="415">
                  <c:v>0.28958155829351084</c:v>
                </c:pt>
                <c:pt idx="416">
                  <c:v>0.29399142973960501</c:v>
                </c:pt>
                <c:pt idx="417">
                  <c:v>0.2984684565884313</c:v>
                </c:pt>
                <c:pt idx="418">
                  <c:v>0.30301366151109782</c:v>
                </c:pt>
                <c:pt idx="419">
                  <c:v>0.30762808275238362</c:v>
                </c:pt>
                <c:pt idx="420">
                  <c:v>0.3123127743679025</c:v>
                </c:pt>
                <c:pt idx="421">
                  <c:v>0.31706880646487551</c:v>
                </c:pt>
                <c:pt idx="422">
                  <c:v>0.32189726544657382</c:v>
                </c:pt>
                <c:pt idx="423">
                  <c:v>0.32679925426048095</c:v>
                </c:pt>
                <c:pt idx="424">
                  <c:v>0.33177589265023466</c:v>
                </c:pt>
                <c:pt idx="425">
                  <c:v>0.33682831741140595</c:v>
                </c:pt>
                <c:pt idx="426">
                  <c:v>0.34195768265117316</c:v>
                </c:pt>
                <c:pt idx="427">
                  <c:v>0.34716516005195247</c:v>
                </c:pt>
                <c:pt idx="428">
                  <c:v>0.35245193913903822</c:v>
                </c:pt>
                <c:pt idx="429">
                  <c:v>0.35781922755232298</c:v>
                </c:pt>
                <c:pt idx="430">
                  <c:v>0.36326825132215546</c:v>
                </c:pt>
                <c:pt idx="431">
                  <c:v>0.36880025514939641</c:v>
                </c:pt>
                <c:pt idx="432">
                  <c:v>0.37441650268974269</c:v>
                </c:pt>
                <c:pt idx="433">
                  <c:v>0.38011827684237826</c:v>
                </c:pt>
                <c:pt idx="434">
                  <c:v>0.38590688004302354</c:v>
                </c:pt>
                <c:pt idx="435">
                  <c:v>0.39178363456144516</c:v>
                </c:pt>
                <c:pt idx="436">
                  <c:v>0.3977498828034976</c:v>
                </c:pt>
                <c:pt idx="437">
                  <c:v>0.40380698761776423</c:v>
                </c:pt>
                <c:pt idx="438">
                  <c:v>0.40995633260686692</c:v>
                </c:pt>
                <c:pt idx="439">
                  <c:v>0.41619932244351954</c:v>
                </c:pt>
                <c:pt idx="440">
                  <c:v>0.42253738319139056</c:v>
                </c:pt>
                <c:pt idx="441">
                  <c:v>0.42897196263085369</c:v>
                </c:pt>
                <c:pt idx="442">
                  <c:v>0.43550453058969901</c:v>
                </c:pt>
                <c:pt idx="443">
                  <c:v>0.44213657927888222</c:v>
                </c:pt>
                <c:pt idx="444">
                  <c:v>0.44886962363338284</c:v>
                </c:pt>
                <c:pt idx="445">
                  <c:v>0.45570520165825662</c:v>
                </c:pt>
                <c:pt idx="446">
                  <c:v>0.46264487477995625</c:v>
                </c:pt>
                <c:pt idx="447">
                  <c:v>0.46969022820300099</c:v>
                </c:pt>
                <c:pt idx="448">
                  <c:v>0.47684287127208264</c:v>
                </c:pt>
                <c:pt idx="449">
                  <c:v>0.48410443783967777</c:v>
                </c:pt>
                <c:pt idx="450">
                  <c:v>0.49147658663926685</c:v>
                </c:pt>
                <c:pt idx="451">
                  <c:v>0.49896100166423007</c:v>
                </c:pt>
                <c:pt idx="452">
                  <c:v>0.5065593925525177</c:v>
                </c:pt>
                <c:pt idx="453">
                  <c:v>0.51427349497717534</c:v>
                </c:pt>
                <c:pt idx="454">
                  <c:v>0.52210507104281767</c:v>
                </c:pt>
                <c:pt idx="455">
                  <c:v>0.53005590968813965</c:v>
                </c:pt>
                <c:pt idx="456">
                  <c:v>0.53812782709455831</c:v>
                </c:pt>
                <c:pt idx="457">
                  <c:v>0.54632266710107413</c:v>
                </c:pt>
                <c:pt idx="458">
                  <c:v>0.55464230162545602</c:v>
                </c:pt>
                <c:pt idx="459">
                  <c:v>0.5630886310918336</c:v>
                </c:pt>
                <c:pt idx="460">
                  <c:v>0.57166358486480551</c:v>
                </c:pt>
                <c:pt idx="461">
                  <c:v>0.58036912169015753</c:v>
                </c:pt>
                <c:pt idx="462">
                  <c:v>0.58920723014229237</c:v>
                </c:pt>
                <c:pt idx="463">
                  <c:v>0.5981799290784694</c:v>
                </c:pt>
                <c:pt idx="464">
                  <c:v>0.60728926809996897</c:v>
                </c:pt>
                <c:pt idx="465">
                  <c:v>0.61653732802027306</c:v>
                </c:pt>
                <c:pt idx="466">
                  <c:v>0.62592622134037912</c:v>
                </c:pt>
                <c:pt idx="467">
                  <c:v>0.63545809273134901</c:v>
                </c:pt>
                <c:pt idx="468">
                  <c:v>0.64513511952421254</c:v>
                </c:pt>
                <c:pt idx="469">
                  <c:v>0.65495951220732274</c:v>
                </c:pt>
                <c:pt idx="470">
                  <c:v>0.6649335149312916</c:v>
                </c:pt>
                <c:pt idx="471">
                  <c:v>0.67505940602161618</c:v>
                </c:pt>
                <c:pt idx="472">
                  <c:v>0.68533949849910281</c:v>
                </c:pt>
                <c:pt idx="473">
                  <c:v>0.69577614060822568</c:v>
                </c:pt>
                <c:pt idx="474">
                  <c:v>0.70637171635352936</c:v>
                </c:pt>
                <c:pt idx="475">
                  <c:v>0.71712864604419224</c:v>
                </c:pt>
                <c:pt idx="476">
                  <c:v>0.72804938684689524</c:v>
                </c:pt>
                <c:pt idx="477">
                  <c:v>0.73913643334710177</c:v>
                </c:pt>
                <c:pt idx="478">
                  <c:v>0.75039231811888518</c:v>
                </c:pt>
                <c:pt idx="479">
                  <c:v>0.7618196123034372</c:v>
                </c:pt>
                <c:pt idx="480">
                  <c:v>0.77342092619638236</c:v>
                </c:pt>
                <c:pt idx="481">
                  <c:v>0.7851989098440425</c:v>
                </c:pt>
                <c:pt idx="482">
                  <c:v>0.79715625364877485</c:v>
                </c:pt>
                <c:pt idx="483">
                  <c:v>0.80929568898352766</c:v>
                </c:pt>
                <c:pt idx="484">
                  <c:v>0.82161998881576359</c:v>
                </c:pt>
                <c:pt idx="485">
                  <c:v>0.83413196834087733</c:v>
                </c:pt>
                <c:pt idx="486">
                  <c:v>0.84683448562525587</c:v>
                </c:pt>
                <c:pt idx="487">
                  <c:v>0.85973044225914375</c:v>
                </c:pt>
                <c:pt idx="488">
                  <c:v>0.87282278401943469</c:v>
                </c:pt>
                <c:pt idx="489">
                  <c:v>0.88611450154257321</c:v>
                </c:pt>
                <c:pt idx="490">
                  <c:v>0.89960863100768862</c:v>
                </c:pt>
                <c:pt idx="491">
                  <c:v>0.91330825483014066</c:v>
                </c:pt>
                <c:pt idx="492">
                  <c:v>0.9272165023656247</c:v>
                </c:pt>
                <c:pt idx="493">
                  <c:v>0.94133655062499999</c:v>
                </c:pt>
                <c:pt idx="494">
                  <c:v>0.95567162500000036</c:v>
                </c:pt>
                <c:pt idx="495">
                  <c:v>0.97022500000000034</c:v>
                </c:pt>
                <c:pt idx="496">
                  <c:v>0.98499999999999999</c:v>
                </c:pt>
                <c:pt idx="497">
                  <c:v>1</c:v>
                </c:pt>
                <c:pt idx="498">
                  <c:v>1.0149999999999992</c:v>
                </c:pt>
                <c:pt idx="499">
                  <c:v>1.0302249999999991</c:v>
                </c:pt>
                <c:pt idx="500">
                  <c:v>1.0456783749999996</c:v>
                </c:pt>
                <c:pt idx="501">
                  <c:v>1.0613635506249988</c:v>
                </c:pt>
                <c:pt idx="502">
                  <c:v>1.0772840038843738</c:v>
                </c:pt>
                <c:pt idx="503">
                  <c:v>1.0934432639426397</c:v>
                </c:pt>
                <c:pt idx="504">
                  <c:v>1.1098449129017791</c:v>
                </c:pt>
                <c:pt idx="505">
                  <c:v>1.1264925865953064</c:v>
                </c:pt>
                <c:pt idx="506">
                  <c:v>1.1433899753942351</c:v>
                </c:pt>
                <c:pt idx="507">
                  <c:v>1.1605408250251485</c:v>
                </c:pt>
                <c:pt idx="508">
                  <c:v>1.1779489374005261</c:v>
                </c:pt>
                <c:pt idx="509">
                  <c:v>1.1956181714615348</c:v>
                </c:pt>
                <c:pt idx="510">
                  <c:v>1.2135524440334564</c:v>
                </c:pt>
                <c:pt idx="511">
                  <c:v>1.2317557306939582</c:v>
                </c:pt>
                <c:pt idx="512">
                  <c:v>1.250232066654368</c:v>
                </c:pt>
                <c:pt idx="513">
                  <c:v>1.268985547654182</c:v>
                </c:pt>
                <c:pt idx="514">
                  <c:v>1.2880203308689953</c:v>
                </c:pt>
                <c:pt idx="515">
                  <c:v>1.3073406358320299</c:v>
                </c:pt>
                <c:pt idx="516">
                  <c:v>1.3269507453695104</c:v>
                </c:pt>
                <c:pt idx="517">
                  <c:v>1.3468550065500535</c:v>
                </c:pt>
                <c:pt idx="518">
                  <c:v>1.3670578316483049</c:v>
                </c:pt>
                <c:pt idx="519">
                  <c:v>1.3875636991230278</c:v>
                </c:pt>
                <c:pt idx="520">
                  <c:v>1.4083771546098733</c:v>
                </c:pt>
                <c:pt idx="521">
                  <c:v>1.4295028119290214</c:v>
                </c:pt>
                <c:pt idx="522">
                  <c:v>1.450945354107956</c:v>
                </c:pt>
                <c:pt idx="523">
                  <c:v>1.472709534419576</c:v>
                </c:pt>
                <c:pt idx="524">
                  <c:v>1.4948001774358695</c:v>
                </c:pt>
                <c:pt idx="525">
                  <c:v>1.5172221800974066</c:v>
                </c:pt>
                <c:pt idx="526">
                  <c:v>1.5399805127988682</c:v>
                </c:pt>
                <c:pt idx="527">
                  <c:v>1.5630802204908509</c:v>
                </c:pt>
                <c:pt idx="528">
                  <c:v>1.5865264237982142</c:v>
                </c:pt>
                <c:pt idx="529">
                  <c:v>1.610324320155186</c:v>
                </c:pt>
                <c:pt idx="530">
                  <c:v>1.6344791849575149</c:v>
                </c:pt>
                <c:pt idx="531">
                  <c:v>1.6589963727318768</c:v>
                </c:pt>
                <c:pt idx="532">
                  <c:v>1.6838813183228543</c:v>
                </c:pt>
                <c:pt idx="533">
                  <c:v>1.7091395380976968</c:v>
                </c:pt>
                <c:pt idx="534">
                  <c:v>1.7347766311691621</c:v>
                </c:pt>
                <c:pt idx="535">
                  <c:v>1.7607982806367002</c:v>
                </c:pt>
                <c:pt idx="536">
                  <c:v>1.7872102548462505</c:v>
                </c:pt>
                <c:pt idx="537">
                  <c:v>1.8140184086689441</c:v>
                </c:pt>
                <c:pt idx="538">
                  <c:v>1.8412286847989778</c:v>
                </c:pt>
                <c:pt idx="539">
                  <c:v>1.8688471150709625</c:v>
                </c:pt>
                <c:pt idx="540">
                  <c:v>1.8968798217970273</c:v>
                </c:pt>
                <c:pt idx="541">
                  <c:v>1.9253330191239819</c:v>
                </c:pt>
                <c:pt idx="542">
                  <c:v>1.9542130144108425</c:v>
                </c:pt>
                <c:pt idx="543">
                  <c:v>1.9835262096270039</c:v>
                </c:pt>
                <c:pt idx="544">
                  <c:v>2.0132791027714085</c:v>
                </c:pt>
                <c:pt idx="545">
                  <c:v>2.0434782893129801</c:v>
                </c:pt>
                <c:pt idx="546">
                  <c:v>2.0741304636526752</c:v>
                </c:pt>
                <c:pt idx="547">
                  <c:v>2.1052424206074627</c:v>
                </c:pt>
                <c:pt idx="548">
                  <c:v>2.1368210569165766</c:v>
                </c:pt>
                <c:pt idx="549">
                  <c:v>2.1688733727703249</c:v>
                </c:pt>
                <c:pt idx="550">
                  <c:v>2.2014064733618777</c:v>
                </c:pt>
                <c:pt idx="551">
                  <c:v>2.2344275704623087</c:v>
                </c:pt>
                <c:pt idx="552">
                  <c:v>2.2679439840192397</c:v>
                </c:pt>
                <c:pt idx="553">
                  <c:v>2.3019631437795276</c:v>
                </c:pt>
                <c:pt idx="554">
                  <c:v>2.3364925909362193</c:v>
                </c:pt>
                <c:pt idx="555">
                  <c:v>2.3715399798002634</c:v>
                </c:pt>
                <c:pt idx="556">
                  <c:v>2.4071130794972686</c:v>
                </c:pt>
                <c:pt idx="557">
                  <c:v>2.4432197756897276</c:v>
                </c:pt>
                <c:pt idx="558">
                  <c:v>2.4798680723250728</c:v>
                </c:pt>
                <c:pt idx="559">
                  <c:v>2.5170660934099476</c:v>
                </c:pt>
                <c:pt idx="560">
                  <c:v>2.5548220848110978</c:v>
                </c:pt>
                <c:pt idx="561">
                  <c:v>2.5931444160832626</c:v>
                </c:pt>
                <c:pt idx="562">
                  <c:v>2.6320415823245131</c:v>
                </c:pt>
                <c:pt idx="563">
                  <c:v>2.6715222060593802</c:v>
                </c:pt>
                <c:pt idx="564">
                  <c:v>2.7115950391502692</c:v>
                </c:pt>
                <c:pt idx="565">
                  <c:v>2.7522689647375231</c:v>
                </c:pt>
                <c:pt idx="566">
                  <c:v>2.7935529992085857</c:v>
                </c:pt>
                <c:pt idx="567">
                  <c:v>2.8354562941967139</c:v>
                </c:pt>
                <c:pt idx="568">
                  <c:v>2.8779881386096648</c:v>
                </c:pt>
                <c:pt idx="569">
                  <c:v>2.9211579606888107</c:v>
                </c:pt>
                <c:pt idx="570">
                  <c:v>2.9649753300991413</c:v>
                </c:pt>
                <c:pt idx="571">
                  <c:v>3.0094499600506279</c:v>
                </c:pt>
                <c:pt idx="572">
                  <c:v>3.0545917094513899</c:v>
                </c:pt>
                <c:pt idx="573">
                  <c:v>3.1004105850931589</c:v>
                </c:pt>
                <c:pt idx="574">
                  <c:v>3.146916743869558</c:v>
                </c:pt>
                <c:pt idx="575">
                  <c:v>3.1941204950275992</c:v>
                </c:pt>
                <c:pt idx="576">
                  <c:v>3.2420323024530142</c:v>
                </c:pt>
                <c:pt idx="577">
                  <c:v>3.2906627869898077</c:v>
                </c:pt>
                <c:pt idx="578">
                  <c:v>3.3400227287946551</c:v>
                </c:pt>
                <c:pt idx="579">
                  <c:v>3.3901230697265752</c:v>
                </c:pt>
                <c:pt idx="580">
                  <c:v>3.4409749157724745</c:v>
                </c:pt>
                <c:pt idx="581">
                  <c:v>3.492589539509058</c:v>
                </c:pt>
                <c:pt idx="582">
                  <c:v>3.5449783826016952</c:v>
                </c:pt>
                <c:pt idx="583">
                  <c:v>3.5981530583407202</c:v>
                </c:pt>
                <c:pt idx="584">
                  <c:v>3.6521253542158303</c:v>
                </c:pt>
                <c:pt idx="585">
                  <c:v>3.7069072345290675</c:v>
                </c:pt>
                <c:pt idx="586">
                  <c:v>3.7625108430470044</c:v>
                </c:pt>
                <c:pt idx="587">
                  <c:v>3.8189485056927066</c:v>
                </c:pt>
                <c:pt idx="588">
                  <c:v>3.8762327332780964</c:v>
                </c:pt>
                <c:pt idx="589">
                  <c:v>3.9343762242772677</c:v>
                </c:pt>
                <c:pt idx="590">
                  <c:v>3.9933918676414302</c:v>
                </c:pt>
                <c:pt idx="591">
                  <c:v>4.0532927456560515</c:v>
                </c:pt>
                <c:pt idx="592">
                  <c:v>4.1140921368408865</c:v>
                </c:pt>
                <c:pt idx="593">
                  <c:v>4.1758035188935017</c:v>
                </c:pt>
                <c:pt idx="594">
                  <c:v>4.2384405716769011</c:v>
                </c:pt>
                <c:pt idx="595">
                  <c:v>4.302017180252057</c:v>
                </c:pt>
                <c:pt idx="596">
                  <c:v>4.3665474379558376</c:v>
                </c:pt>
                <c:pt idx="597">
                  <c:v>4.4320456495251754</c:v>
                </c:pt>
                <c:pt idx="598">
                  <c:v>4.4985263342680515</c:v>
                </c:pt>
                <c:pt idx="599">
                  <c:v>4.5660042292820693</c:v>
                </c:pt>
                <c:pt idx="600">
                  <c:v>4.6344942927213015</c:v>
                </c:pt>
                <c:pt idx="601">
                  <c:v>4.7040117071121212</c:v>
                </c:pt>
                <c:pt idx="602">
                  <c:v>4.7745718827188028</c:v>
                </c:pt>
                <c:pt idx="603">
                  <c:v>4.8461904609595843</c:v>
                </c:pt>
                <c:pt idx="604">
                  <c:v>4.9188833178739779</c:v>
                </c:pt>
                <c:pt idx="605">
                  <c:v>4.9926665676420869</c:v>
                </c:pt>
                <c:pt idx="606">
                  <c:v>5.0675565661567088</c:v>
                </c:pt>
                <c:pt idx="607">
                  <c:v>5.1435699146490705</c:v>
                </c:pt>
                <c:pt idx="608">
                  <c:v>5.2207234633688033</c:v>
                </c:pt>
                <c:pt idx="609">
                  <c:v>5.2990343153193376</c:v>
                </c:pt>
                <c:pt idx="610">
                  <c:v>5.3785198300491244</c:v>
                </c:pt>
                <c:pt idx="611">
                  <c:v>5.4591976274998624</c:v>
                </c:pt>
                <c:pt idx="612">
                  <c:v>5.5410855919123581</c:v>
                </c:pt>
                <c:pt idx="613">
                  <c:v>5.6242018757910399</c:v>
                </c:pt>
                <c:pt idx="614">
                  <c:v>5.7085649039279076</c:v>
                </c:pt>
                <c:pt idx="615">
                  <c:v>5.7941933774868257</c:v>
                </c:pt>
                <c:pt idx="616">
                  <c:v>5.8811062781491277</c:v>
                </c:pt>
                <c:pt idx="617">
                  <c:v>5.9693228723213672</c:v>
                </c:pt>
                <c:pt idx="618">
                  <c:v>6.0588627154061871</c:v>
                </c:pt>
                <c:pt idx="619">
                  <c:v>6.1497456561372745</c:v>
                </c:pt>
                <c:pt idx="620">
                  <c:v>6.2419918409793338</c:v>
                </c:pt>
                <c:pt idx="621">
                  <c:v>6.3356217185940276</c:v>
                </c:pt>
                <c:pt idx="622">
                  <c:v>6.4306560443729364</c:v>
                </c:pt>
                <c:pt idx="623">
                  <c:v>6.5271158850385245</c:v>
                </c:pt>
                <c:pt idx="624">
                  <c:v>6.6250226233141039</c:v>
                </c:pt>
                <c:pt idx="625">
                  <c:v>6.7243979626638151</c:v>
                </c:pt>
                <c:pt idx="626">
                  <c:v>6.8252639321037734</c:v>
                </c:pt>
                <c:pt idx="627">
                  <c:v>6.9276428910853305</c:v>
                </c:pt>
                <c:pt idx="628">
                  <c:v>7.0315575344516095</c:v>
                </c:pt>
                <c:pt idx="629">
                  <c:v>7.1370308974683772</c:v>
                </c:pt>
                <c:pt idx="630">
                  <c:v>7.2440863609304014</c:v>
                </c:pt>
                <c:pt idx="631">
                  <c:v>7.3527476563443601</c:v>
                </c:pt>
                <c:pt idx="632">
                  <c:v>7.463038871189525</c:v>
                </c:pt>
                <c:pt idx="633">
                  <c:v>7.5749844542573666</c:v>
                </c:pt>
                <c:pt idx="634">
                  <c:v>7.6886092210712293</c:v>
                </c:pt>
                <c:pt idx="635">
                  <c:v>7.803938359387292</c:v>
                </c:pt>
                <c:pt idx="636">
                  <c:v>7.9209974347781067</c:v>
                </c:pt>
                <c:pt idx="637">
                  <c:v>8.039812396299773</c:v>
                </c:pt>
                <c:pt idx="638">
                  <c:v>8.1604095822442773</c:v>
                </c:pt>
                <c:pt idx="639">
                  <c:v>8.2828157259779331</c:v>
                </c:pt>
                <c:pt idx="640">
                  <c:v>8.4070579618676007</c:v>
                </c:pt>
                <c:pt idx="641">
                  <c:v>8.5331638312956137</c:v>
                </c:pt>
                <c:pt idx="642">
                  <c:v>8.6611612887650473</c:v>
                </c:pt>
                <c:pt idx="643">
                  <c:v>8.79107870809651</c:v>
                </c:pt>
                <c:pt idx="644">
                  <c:v>8.922944888717975</c:v>
                </c:pt>
                <c:pt idx="645">
                  <c:v>9.0567890620487486</c:v>
                </c:pt>
                <c:pt idx="646">
                  <c:v>9.1926408979794729</c:v>
                </c:pt>
                <c:pt idx="647">
                  <c:v>9.3305305114491688</c:v>
                </c:pt>
                <c:pt idx="648">
                  <c:v>9.4704884691208946</c:v>
                </c:pt>
                <c:pt idx="649">
                  <c:v>9.6125457961577077</c:v>
                </c:pt>
                <c:pt idx="650">
                  <c:v>9.756733983100073</c:v>
                </c:pt>
                <c:pt idx="651">
                  <c:v>9.9030849928465727</c:v>
                </c:pt>
                <c:pt idx="652">
                  <c:v>10.051631267739277</c:v>
                </c:pt>
                <c:pt idx="653">
                  <c:v>10.202405736755365</c:v>
                </c:pt>
                <c:pt idx="654">
                  <c:v>10.355441822806704</c:v>
                </c:pt>
                <c:pt idx="655">
                  <c:v>10.510773450148788</c:v>
                </c:pt>
                <c:pt idx="656">
                  <c:v>10.668435051901024</c:v>
                </c:pt>
                <c:pt idx="657">
                  <c:v>10.828461577679533</c:v>
                </c:pt>
                <c:pt idx="658">
                  <c:v>10.990888501344726</c:v>
                </c:pt>
                <c:pt idx="659">
                  <c:v>11.155751828864901</c:v>
                </c:pt>
                <c:pt idx="660">
                  <c:v>11.323088106297869</c:v>
                </c:pt>
                <c:pt idx="661">
                  <c:v>11.49293442789234</c:v>
                </c:pt>
                <c:pt idx="662">
                  <c:v>11.665328444310713</c:v>
                </c:pt>
                <c:pt idx="663">
                  <c:v>11.840308370975373</c:v>
                </c:pt>
                <c:pt idx="664">
                  <c:v>12.017912996540009</c:v>
                </c:pt>
                <c:pt idx="665">
                  <c:v>12.198181691488108</c:v>
                </c:pt>
                <c:pt idx="666">
                  <c:v>12.381154416860429</c:v>
                </c:pt>
                <c:pt idx="667">
                  <c:v>12.566871733113333</c:v>
                </c:pt>
                <c:pt idx="668">
                  <c:v>12.755374809110032</c:v>
                </c:pt>
                <c:pt idx="669">
                  <c:v>12.946705431246682</c:v>
                </c:pt>
                <c:pt idx="670">
                  <c:v>13.14090601271538</c:v>
                </c:pt>
                <c:pt idx="671">
                  <c:v>13.33801960290611</c:v>
                </c:pt>
                <c:pt idx="672">
                  <c:v>13.538089896949705</c:v>
                </c:pt>
                <c:pt idx="673">
                  <c:v>13.741161245403941</c:v>
                </c:pt>
                <c:pt idx="674">
                  <c:v>13.947278664084998</c:v>
                </c:pt>
                <c:pt idx="675">
                  <c:v>14.156487844046287</c:v>
                </c:pt>
                <c:pt idx="676">
                  <c:v>14.36883516170697</c:v>
                </c:pt>
                <c:pt idx="677">
                  <c:v>14.584367689132563</c:v>
                </c:pt>
                <c:pt idx="678">
                  <c:v>14.803133204469566</c:v>
                </c:pt>
                <c:pt idx="679">
                  <c:v>15.025180202536607</c:v>
                </c:pt>
                <c:pt idx="680">
                  <c:v>15.250557905574652</c:v>
                </c:pt>
                <c:pt idx="681">
                  <c:v>15.479316274158274</c:v>
                </c:pt>
                <c:pt idx="682">
                  <c:v>15.711506018270644</c:v>
                </c:pt>
                <c:pt idx="683">
                  <c:v>15.947178608544695</c:v>
                </c:pt>
                <c:pt idx="684">
                  <c:v>16.186386287672853</c:v>
                </c:pt>
                <c:pt idx="685">
                  <c:v>16.429182081987936</c:v>
                </c:pt>
                <c:pt idx="686">
                  <c:v>16.675619813217772</c:v>
                </c:pt>
                <c:pt idx="687">
                  <c:v>16.92575411041604</c:v>
                </c:pt>
                <c:pt idx="688">
                  <c:v>17.179640422072278</c:v>
                </c:pt>
                <c:pt idx="689">
                  <c:v>17.437335028403361</c:v>
                </c:pt>
                <c:pt idx="690">
                  <c:v>17.698895053829421</c:v>
                </c:pt>
                <c:pt idx="691">
                  <c:v>17.964378479636849</c:v>
                </c:pt>
                <c:pt idx="692">
                  <c:v>18.233844156831399</c:v>
                </c:pt>
                <c:pt idx="693">
                  <c:v>18.507351819183867</c:v>
                </c:pt>
                <c:pt idx="694">
                  <c:v>18.784962096471624</c:v>
                </c:pt>
                <c:pt idx="695">
                  <c:v>19.066736527918689</c:v>
                </c:pt>
                <c:pt idx="696">
                  <c:v>19.352737575837462</c:v>
                </c:pt>
                <c:pt idx="697">
                  <c:v>19.643028639475027</c:v>
                </c:pt>
                <c:pt idx="698">
                  <c:v>19.937674069067157</c:v>
                </c:pt>
                <c:pt idx="699">
                  <c:v>20.23673918010314</c:v>
                </c:pt>
                <c:pt idx="700">
                  <c:v>20.540290267804707</c:v>
                </c:pt>
                <c:pt idx="701">
                  <c:v>20.848394621821772</c:v>
                </c:pt>
                <c:pt idx="702">
                  <c:v>21.161120541149089</c:v>
                </c:pt>
                <c:pt idx="703">
                  <c:v>21.478537349266311</c:v>
                </c:pt>
                <c:pt idx="704">
                  <c:v>21.800715409505326</c:v>
                </c:pt>
                <c:pt idx="705">
                  <c:v>22.127726140647894</c:v>
                </c:pt>
                <c:pt idx="706">
                  <c:v>22.4596420327576</c:v>
                </c:pt>
                <c:pt idx="707">
                  <c:v>22.796536663248983</c:v>
                </c:pt>
                <c:pt idx="708">
                  <c:v>23.138484713197727</c:v>
                </c:pt>
                <c:pt idx="709">
                  <c:v>23.485561983895668</c:v>
                </c:pt>
                <c:pt idx="710">
                  <c:v>23.83784541365414</c:v>
                </c:pt>
                <c:pt idx="711">
                  <c:v>24.195413094858921</c:v>
                </c:pt>
                <c:pt idx="712">
                  <c:v>24.558344291281788</c:v>
                </c:pt>
                <c:pt idx="713">
                  <c:v>24.926719455651018</c:v>
                </c:pt>
                <c:pt idx="714">
                  <c:v>25.300620247485789</c:v>
                </c:pt>
                <c:pt idx="715">
                  <c:v>25.680129551198068</c:v>
                </c:pt>
                <c:pt idx="716">
                  <c:v>26.065331494466037</c:v>
                </c:pt>
                <c:pt idx="717">
                  <c:v>26.456311466883037</c:v>
                </c:pt>
                <c:pt idx="718">
                  <c:v>26.853156138886291</c:v>
                </c:pt>
                <c:pt idx="719">
                  <c:v>27.255953480969573</c:v>
                </c:pt>
                <c:pt idx="720">
                  <c:v>27.664792783184112</c:v>
                </c:pt>
                <c:pt idx="721">
                  <c:v>28.079764674931862</c:v>
                </c:pt>
                <c:pt idx="722">
                  <c:v>28.500961145055857</c:v>
                </c:pt>
                <c:pt idx="723">
                  <c:v>28.928475562231682</c:v>
                </c:pt>
                <c:pt idx="724">
                  <c:v>29.362402695665132</c:v>
                </c:pt>
                <c:pt idx="725">
                  <c:v>29.802838736100128</c:v>
                </c:pt>
                <c:pt idx="726">
                  <c:v>30.249881317141625</c:v>
                </c:pt>
                <c:pt idx="727">
                  <c:v>30.703629536898724</c:v>
                </c:pt>
                <c:pt idx="728">
                  <c:v>31.164183979952224</c:v>
                </c:pt>
                <c:pt idx="729">
                  <c:v>31.631646739651504</c:v>
                </c:pt>
                <c:pt idx="730">
                  <c:v>32.10612144074625</c:v>
                </c:pt>
                <c:pt idx="731">
                  <c:v>32.587713262357454</c:v>
                </c:pt>
                <c:pt idx="732">
                  <c:v>33.076528961292802</c:v>
                </c:pt>
                <c:pt idx="733">
                  <c:v>33.572676895712185</c:v>
                </c:pt>
                <c:pt idx="734">
                  <c:v>34.076267049147894</c:v>
                </c:pt>
                <c:pt idx="735">
                  <c:v>34.587411054885095</c:v>
                </c:pt>
                <c:pt idx="736">
                  <c:v>35.106222220708382</c:v>
                </c:pt>
                <c:pt idx="737">
                  <c:v>35.632815554019011</c:v>
                </c:pt>
                <c:pt idx="738">
                  <c:v>36.167307787329285</c:v>
                </c:pt>
                <c:pt idx="739">
                  <c:v>36.709817404139223</c:v>
                </c:pt>
                <c:pt idx="740">
                  <c:v>37.260464665201283</c:v>
                </c:pt>
                <c:pt idx="741">
                  <c:v>37.819371635179323</c:v>
                </c:pt>
                <c:pt idx="742">
                  <c:v>38.386662209706984</c:v>
                </c:pt>
                <c:pt idx="743">
                  <c:v>38.962462142852615</c:v>
                </c:pt>
                <c:pt idx="744">
                  <c:v>39.546899074995395</c:v>
                </c:pt>
                <c:pt idx="745">
                  <c:v>40.140102561120329</c:v>
                </c:pt>
                <c:pt idx="746">
                  <c:v>40.742204099537126</c:v>
                </c:pt>
                <c:pt idx="747">
                  <c:v>41.353337161030147</c:v>
                </c:pt>
                <c:pt idx="748">
                  <c:v>41.973637218445624</c:v>
                </c:pt>
                <c:pt idx="749">
                  <c:v>42.603241776722292</c:v>
                </c:pt>
                <c:pt idx="750">
                  <c:v>43.242290403373147</c:v>
                </c:pt>
                <c:pt idx="751">
                  <c:v>43.89092475942374</c:v>
                </c:pt>
                <c:pt idx="752">
                  <c:v>44.549288630815091</c:v>
                </c:pt>
                <c:pt idx="753">
                  <c:v>45.217527960277295</c:v>
                </c:pt>
                <c:pt idx="754">
                  <c:v>45.895790879681471</c:v>
                </c:pt>
                <c:pt idx="755">
                  <c:v>46.584227742876664</c:v>
                </c:pt>
                <c:pt idx="756">
                  <c:v>47.282991159019829</c:v>
                </c:pt>
                <c:pt idx="757">
                  <c:v>47.992236026405159</c:v>
                </c:pt>
                <c:pt idx="758">
                  <c:v>48.712119566801213</c:v>
                </c:pt>
                <c:pt idx="759">
                  <c:v>49.442801360303186</c:v>
                </c:pt>
                <c:pt idx="760">
                  <c:v>50.184443380707748</c:v>
                </c:pt>
                <c:pt idx="761">
                  <c:v>50.937210031418346</c:v>
                </c:pt>
                <c:pt idx="762">
                  <c:v>51.701268181889624</c:v>
                </c:pt>
                <c:pt idx="763">
                  <c:v>52.476787204617942</c:v>
                </c:pt>
                <c:pt idx="764">
                  <c:v>53.263939012687231</c:v>
                </c:pt>
                <c:pt idx="765">
                  <c:v>54.062898097877536</c:v>
                </c:pt>
                <c:pt idx="766">
                  <c:v>54.873841569345629</c:v>
                </c:pt>
                <c:pt idx="767">
                  <c:v>55.69694919288591</c:v>
                </c:pt>
                <c:pt idx="768">
                  <c:v>56.532403430779162</c:v>
                </c:pt>
                <c:pt idx="769">
                  <c:v>57.380389482240794</c:v>
                </c:pt>
                <c:pt idx="770">
                  <c:v>58.241095324474465</c:v>
                </c:pt>
                <c:pt idx="771">
                  <c:v>59.114711754341535</c:v>
                </c:pt>
                <c:pt idx="772">
                  <c:v>60.001432430656649</c:v>
                </c:pt>
                <c:pt idx="773">
                  <c:v>60.901453917116484</c:v>
                </c:pt>
                <c:pt idx="774">
                  <c:v>61.814975725873254</c:v>
                </c:pt>
                <c:pt idx="775">
                  <c:v>62.742200361761348</c:v>
                </c:pt>
                <c:pt idx="776">
                  <c:v>63.683333367187785</c:v>
                </c:pt>
                <c:pt idx="777">
                  <c:v>64.638583367695531</c:v>
                </c:pt>
                <c:pt idx="778">
                  <c:v>65.608162118210956</c:v>
                </c:pt>
                <c:pt idx="779">
                  <c:v>66.592284549984157</c:v>
                </c:pt>
                <c:pt idx="780">
                  <c:v>67.591168818233911</c:v>
                </c:pt>
                <c:pt idx="781">
                  <c:v>68.605036350507348</c:v>
                </c:pt>
                <c:pt idx="782">
                  <c:v>69.634111895765017</c:v>
                </c:pt>
                <c:pt idx="783">
                  <c:v>70.678623574201481</c:v>
                </c:pt>
                <c:pt idx="784">
                  <c:v>71.738802927814447</c:v>
                </c:pt>
                <c:pt idx="785">
                  <c:v>72.814884971731701</c:v>
                </c:pt>
                <c:pt idx="786">
                  <c:v>73.907108246307715</c:v>
                </c:pt>
                <c:pt idx="787">
                  <c:v>75.015714870002284</c:v>
                </c:pt>
                <c:pt idx="788">
                  <c:v>76.14095059305231</c:v>
                </c:pt>
                <c:pt idx="789">
                  <c:v>77.283064851948097</c:v>
                </c:pt>
                <c:pt idx="790">
                  <c:v>78.442310824727301</c:v>
                </c:pt>
                <c:pt idx="791">
                  <c:v>79.618945487098202</c:v>
                </c:pt>
                <c:pt idx="792">
                  <c:v>80.813229669404706</c:v>
                </c:pt>
                <c:pt idx="793">
                  <c:v>82.025428114445646</c:v>
                </c:pt>
                <c:pt idx="794">
                  <c:v>83.255809536162388</c:v>
                </c:pt>
                <c:pt idx="795">
                  <c:v>84.504646679204825</c:v>
                </c:pt>
                <c:pt idx="796">
                  <c:v>85.772216379392887</c:v>
                </c:pt>
                <c:pt idx="797">
                  <c:v>87.058799625083779</c:v>
                </c:pt>
                <c:pt idx="798">
                  <c:v>88.364681619460029</c:v>
                </c:pt>
                <c:pt idx="799">
                  <c:v>89.690151843751835</c:v>
                </c:pt>
                <c:pt idx="800">
                  <c:v>91.035504121408181</c:v>
                </c:pt>
                <c:pt idx="801">
                  <c:v>92.401036683229307</c:v>
                </c:pt>
                <c:pt idx="802">
                  <c:v>93.787052233477738</c:v>
                </c:pt>
                <c:pt idx="803">
                  <c:v>95.193858016979817</c:v>
                </c:pt>
                <c:pt idx="804">
                  <c:v>96.621765887234531</c:v>
                </c:pt>
                <c:pt idx="805">
                  <c:v>98.071092375543088</c:v>
                </c:pt>
                <c:pt idx="806">
                  <c:v>99.542158761176225</c:v>
                </c:pt>
                <c:pt idx="807">
                  <c:v>101.03529114259379</c:v>
                </c:pt>
                <c:pt idx="808">
                  <c:v>102.55082050973276</c:v>
                </c:pt>
                <c:pt idx="809">
                  <c:v>104.08908281737868</c:v>
                </c:pt>
                <c:pt idx="810">
                  <c:v>105.65041905963938</c:v>
                </c:pt>
                <c:pt idx="811">
                  <c:v>107.23517534553395</c:v>
                </c:pt>
                <c:pt idx="812">
                  <c:v>108.84370297571698</c:v>
                </c:pt>
                <c:pt idx="813">
                  <c:v>110.47635852035269</c:v>
                </c:pt>
                <c:pt idx="814">
                  <c:v>112.13350389815801</c:v>
                </c:pt>
                <c:pt idx="815">
                  <c:v>113.81550645663035</c:v>
                </c:pt>
                <c:pt idx="816">
                  <c:v>115.52273905347973</c:v>
                </c:pt>
                <c:pt idx="817">
                  <c:v>117.25558013928196</c:v>
                </c:pt>
                <c:pt idx="818">
                  <c:v>119.01441384137131</c:v>
                </c:pt>
                <c:pt idx="819">
                  <c:v>120.79963004899179</c:v>
                </c:pt>
                <c:pt idx="820">
                  <c:v>122.6116244997267</c:v>
                </c:pt>
                <c:pt idx="821">
                  <c:v>124.45079886722255</c:v>
                </c:pt>
                <c:pt idx="822">
                  <c:v>126.31756085023089</c:v>
                </c:pt>
                <c:pt idx="823">
                  <c:v>128.21232426298434</c:v>
                </c:pt>
                <c:pt idx="824">
                  <c:v>130.13550912692901</c:v>
                </c:pt>
                <c:pt idx="825">
                  <c:v>132.08754176383303</c:v>
                </c:pt>
                <c:pt idx="826">
                  <c:v>134.06885489029051</c:v>
                </c:pt>
                <c:pt idx="827">
                  <c:v>136.07988771364478</c:v>
                </c:pt>
                <c:pt idx="828">
                  <c:v>138.12108602934953</c:v>
                </c:pt>
                <c:pt idx="829">
                  <c:v>140.19290231978985</c:v>
                </c:pt>
                <c:pt idx="830">
                  <c:v>142.29579585458652</c:v>
                </c:pt>
                <c:pt idx="831">
                  <c:v>144.43023279240541</c:v>
                </c:pt>
                <c:pt idx="832">
                  <c:v>146.59668628429145</c:v>
                </c:pt>
                <c:pt idx="833">
                  <c:v>148.79563657855579</c:v>
                </c:pt>
                <c:pt idx="834">
                  <c:v>151.02757112723421</c:v>
                </c:pt>
                <c:pt idx="835">
                  <c:v>153.2929846941424</c:v>
                </c:pt>
                <c:pt idx="836">
                  <c:v>155.59237946455477</c:v>
                </c:pt>
                <c:pt idx="837">
                  <c:v>157.92626515652307</c:v>
                </c:pt>
                <c:pt idx="838">
                  <c:v>160.29515913387075</c:v>
                </c:pt>
                <c:pt idx="839">
                  <c:v>162.69958652087877</c:v>
                </c:pt>
                <c:pt idx="840">
                  <c:v>165.14008031869218</c:v>
                </c:pt>
                <c:pt idx="841">
                  <c:v>167.61718152347237</c:v>
                </c:pt>
                <c:pt idx="842">
                  <c:v>170.13143924632462</c:v>
                </c:pt>
                <c:pt idx="843">
                  <c:v>172.68341083501946</c:v>
                </c:pt>
                <c:pt idx="844">
                  <c:v>175.27366199754448</c:v>
                </c:pt>
                <c:pt idx="845">
                  <c:v>177.9027669275078</c:v>
                </c:pt>
                <c:pt idx="846">
                  <c:v>180.57130843142048</c:v>
                </c:pt>
                <c:pt idx="847">
                  <c:v>183.27987805789161</c:v>
                </c:pt>
                <c:pt idx="848">
                  <c:v>186.02907622875998</c:v>
                </c:pt>
                <c:pt idx="849">
                  <c:v>188.81951237219138</c:v>
                </c:pt>
                <c:pt idx="850">
                  <c:v>191.65180505777437</c:v>
                </c:pt>
                <c:pt idx="851">
                  <c:v>194.5265821336408</c:v>
                </c:pt>
                <c:pt idx="852">
                  <c:v>197.44448086564549</c:v>
                </c:pt>
                <c:pt idx="853">
                  <c:v>200.40614807863031</c:v>
                </c:pt>
                <c:pt idx="854">
                  <c:v>203.41224029980958</c:v>
                </c:pt>
                <c:pt idx="855">
                  <c:v>206.46342390430661</c:v>
                </c:pt>
                <c:pt idx="856">
                  <c:v>209.56037526287119</c:v>
                </c:pt>
                <c:pt idx="857">
                  <c:v>212.70378089181418</c:v>
                </c:pt>
                <c:pt idx="858">
                  <c:v>215.89433760519159</c:v>
                </c:pt>
                <c:pt idx="859">
                  <c:v>219.13275266926928</c:v>
                </c:pt>
                <c:pt idx="860">
                  <c:v>222.41974395930831</c:v>
                </c:pt>
                <c:pt idx="861">
                  <c:v>225.75604011869808</c:v>
                </c:pt>
                <c:pt idx="862">
                  <c:v>229.14238072047837</c:v>
                </c:pt>
                <c:pt idx="863">
                  <c:v>232.57951643128558</c:v>
                </c:pt>
                <c:pt idx="864">
                  <c:v>236.06820917775497</c:v>
                </c:pt>
                <c:pt idx="865">
                  <c:v>239.60923231542125</c:v>
                </c:pt>
                <c:pt idx="866">
                  <c:v>243.20337080015233</c:v>
                </c:pt>
                <c:pt idx="867">
                  <c:v>246.85142136215487</c:v>
                </c:pt>
                <c:pt idx="868">
                  <c:v>250.55419268258703</c:v>
                </c:pt>
                <c:pt idx="869">
                  <c:v>254.31250557282578</c:v>
                </c:pt>
                <c:pt idx="870">
                  <c:v>258.12719315641817</c:v>
                </c:pt>
                <c:pt idx="871">
                  <c:v>261.99910105376443</c:v>
                </c:pt>
                <c:pt idx="872">
                  <c:v>265.9290875695707</c:v>
                </c:pt>
                <c:pt idx="873">
                  <c:v>269.91802388311424</c:v>
                </c:pt>
                <c:pt idx="874">
                  <c:v>273.96679424136113</c:v>
                </c:pt>
                <c:pt idx="875">
                  <c:v>278.07629615498149</c:v>
                </c:pt>
                <c:pt idx="876">
                  <c:v>282.24744059730642</c:v>
                </c:pt>
                <c:pt idx="877">
                  <c:v>286.48115220626539</c:v>
                </c:pt>
                <c:pt idx="878">
                  <c:v>290.77836948935965</c:v>
                </c:pt>
                <c:pt idx="879">
                  <c:v>295.14004503170037</c:v>
                </c:pt>
                <c:pt idx="880">
                  <c:v>299.56714570717526</c:v>
                </c:pt>
                <c:pt idx="881">
                  <c:v>304.06065289278331</c:v>
                </c:pt>
                <c:pt idx="882">
                  <c:v>308.62156268617468</c:v>
                </c:pt>
                <c:pt idx="883">
                  <c:v>313.25088612646778</c:v>
                </c:pt>
                <c:pt idx="884">
                  <c:v>317.9496494183644</c:v>
                </c:pt>
                <c:pt idx="885">
                  <c:v>322.71889415963983</c:v>
                </c:pt>
                <c:pt idx="886">
                  <c:v>327.55967757203439</c:v>
                </c:pt>
                <c:pt idx="887">
                  <c:v>332.47307273561466</c:v>
                </c:pt>
                <c:pt idx="888">
                  <c:v>337.46016882664895</c:v>
                </c:pt>
                <c:pt idx="889">
                  <c:v>342.52207135904877</c:v>
                </c:pt>
                <c:pt idx="890">
                  <c:v>347.65990242943462</c:v>
                </c:pt>
                <c:pt idx="891">
                  <c:v>352.87480096587592</c:v>
                </c:pt>
                <c:pt idx="892">
                  <c:v>358.16792298036421</c:v>
                </c:pt>
                <c:pt idx="893">
                  <c:v>363.54044182506976</c:v>
                </c:pt>
                <c:pt idx="894">
                  <c:v>368.99354845244517</c:v>
                </c:pt>
                <c:pt idx="895">
                  <c:v>374.52845167923215</c:v>
                </c:pt>
                <c:pt idx="896">
                  <c:v>380.14637845442059</c:v>
                </c:pt>
                <c:pt idx="897">
                  <c:v>385.848574131237</c:v>
                </c:pt>
                <c:pt idx="898">
                  <c:v>391.63630274320514</c:v>
                </c:pt>
                <c:pt idx="899">
                  <c:v>397.51084728435364</c:v>
                </c:pt>
                <c:pt idx="900">
                  <c:v>403.47350999361851</c:v>
                </c:pt>
                <c:pt idx="901">
                  <c:v>409.52561264352289</c:v>
                </c:pt>
                <c:pt idx="902">
                  <c:v>415.66849683317571</c:v>
                </c:pt>
                <c:pt idx="903">
                  <c:v>421.90352428567309</c:v>
                </c:pt>
                <c:pt idx="904">
                  <c:v>428.2320771499584</c:v>
                </c:pt>
                <c:pt idx="905">
                  <c:v>434.65555830720763</c:v>
                </c:pt>
                <c:pt idx="906">
                  <c:v>441.17539168181582</c:v>
                </c:pt>
                <c:pt idx="907">
                  <c:v>447.79302255704283</c:v>
                </c:pt>
                <c:pt idx="908">
                  <c:v>454.5099178953987</c:v>
                </c:pt>
                <c:pt idx="909">
                  <c:v>461.32756666382971</c:v>
                </c:pt>
                <c:pt idx="910">
                  <c:v>468.24748016378726</c:v>
                </c:pt>
                <c:pt idx="911">
                  <c:v>475.2711923662435</c:v>
                </c:pt>
                <c:pt idx="912">
                  <c:v>482.40026025173728</c:v>
                </c:pt>
                <c:pt idx="913">
                  <c:v>489.63626415551335</c:v>
                </c:pt>
                <c:pt idx="914">
                  <c:v>496.98080811784592</c:v>
                </c:pt>
                <c:pt idx="915">
                  <c:v>504.43552023961354</c:v>
                </c:pt>
                <c:pt idx="916">
                  <c:v>512.00205304320741</c:v>
                </c:pt>
                <c:pt idx="917">
                  <c:v>519.68208383885565</c:v>
                </c:pt>
                <c:pt idx="918">
                  <c:v>527.47731509643847</c:v>
                </c:pt>
                <c:pt idx="919">
                  <c:v>535.38947482288495</c:v>
                </c:pt>
                <c:pt idx="920">
                  <c:v>543.42031694522791</c:v>
                </c:pt>
                <c:pt idx="921">
                  <c:v>551.57162169940648</c:v>
                </c:pt>
                <c:pt idx="922">
                  <c:v>559.8451960248974</c:v>
                </c:pt>
                <c:pt idx="923">
                  <c:v>568.24287396527131</c:v>
                </c:pt>
                <c:pt idx="924">
                  <c:v>576.76651707474969</c:v>
                </c:pt>
                <c:pt idx="925">
                  <c:v>585.41801483087124</c:v>
                </c:pt>
                <c:pt idx="926">
                  <c:v>594.19928505333451</c:v>
                </c:pt>
                <c:pt idx="927">
                  <c:v>603.11227432913461</c:v>
                </c:pt>
                <c:pt idx="928">
                  <c:v>612.15895844407123</c:v>
                </c:pt>
                <c:pt idx="929">
                  <c:v>621.34134282073228</c:v>
                </c:pt>
                <c:pt idx="930">
                  <c:v>630.66146296304316</c:v>
                </c:pt>
                <c:pt idx="931">
                  <c:v>640.12138490748873</c:v>
                </c:pt>
                <c:pt idx="932">
                  <c:v>649.72320568110104</c:v>
                </c:pt>
                <c:pt idx="933">
                  <c:v>659.46905376631753</c:v>
                </c:pt>
                <c:pt idx="934">
                  <c:v>669.3610895728126</c:v>
                </c:pt>
                <c:pt idx="935">
                  <c:v>679.4015059164044</c:v>
                </c:pt>
                <c:pt idx="936">
                  <c:v>689.59252850515043</c:v>
                </c:pt>
                <c:pt idx="937">
                  <c:v>699.93641643272747</c:v>
                </c:pt>
                <c:pt idx="938">
                  <c:v>710.4354626792184</c:v>
                </c:pt>
                <c:pt idx="939">
                  <c:v>721.09199461940659</c:v>
                </c:pt>
                <c:pt idx="940">
                  <c:v>731.90837453869847</c:v>
                </c:pt>
                <c:pt idx="941">
                  <c:v>742.88700015677807</c:v>
                </c:pt>
                <c:pt idx="942">
                  <c:v>754.03030515912963</c:v>
                </c:pt>
                <c:pt idx="943">
                  <c:v>765.34075973651659</c:v>
                </c:pt>
                <c:pt idx="944">
                  <c:v>776.82087113256409</c:v>
                </c:pt>
                <c:pt idx="945">
                  <c:v>788.47318419955252</c:v>
                </c:pt>
                <c:pt idx="946">
                  <c:v>800.30028196254568</c:v>
                </c:pt>
                <c:pt idx="947">
                  <c:v>812.30478619198345</c:v>
                </c:pt>
                <c:pt idx="948">
                  <c:v>824.48935798486343</c:v>
                </c:pt>
                <c:pt idx="949">
                  <c:v>836.85669835463591</c:v>
                </c:pt>
                <c:pt idx="950">
                  <c:v>849.40954882995538</c:v>
                </c:pt>
                <c:pt idx="951">
                  <c:v>862.15069206240469</c:v>
                </c:pt>
                <c:pt idx="952">
                  <c:v>875.08295244334101</c:v>
                </c:pt>
                <c:pt idx="953">
                  <c:v>888.20919672999105</c:v>
                </c:pt>
                <c:pt idx="954">
                  <c:v>901.53233468094049</c:v>
                </c:pt>
                <c:pt idx="955">
                  <c:v>915.05531970115487</c:v>
                </c:pt>
                <c:pt idx="956">
                  <c:v>928.78114949667258</c:v>
                </c:pt>
                <c:pt idx="957">
                  <c:v>942.71286673912243</c:v>
                </c:pt>
                <c:pt idx="958">
                  <c:v>956.85355974020842</c:v>
                </c:pt>
                <c:pt idx="959">
                  <c:v>971.20636313631223</c:v>
                </c:pt>
                <c:pt idx="960">
                  <c:v>985.77445858335693</c:v>
                </c:pt>
                <c:pt idx="961">
                  <c:v>1000.5610754621067</c:v>
                </c:pt>
                <c:pt idx="962">
                  <c:v>1015.5694915940383</c:v>
                </c:pt>
                <c:pt idx="963">
                  <c:v>1030.8030339679481</c:v>
                </c:pt>
                <c:pt idx="964">
                  <c:v>1046.2650794774681</c:v>
                </c:pt>
                <c:pt idx="965">
                  <c:v>1061.9590556696307</c:v>
                </c:pt>
                <c:pt idx="966">
                  <c:v>1077.8884415046734</c:v>
                </c:pt>
                <c:pt idx="967">
                  <c:v>1094.0567681272453</c:v>
                </c:pt>
                <c:pt idx="968">
                  <c:v>1110.4676196491537</c:v>
                </c:pt>
                <c:pt idx="969">
                  <c:v>1127.1246339438899</c:v>
                </c:pt>
                <c:pt idx="970">
                  <c:v>1144.0315034530481</c:v>
                </c:pt>
                <c:pt idx="971">
                  <c:v>1161.1919760048431</c:v>
                </c:pt>
                <c:pt idx="972">
                  <c:v>1178.6098556449163</c:v>
                </c:pt>
                <c:pt idx="973">
                  <c:v>1196.2890034795901</c:v>
                </c:pt>
                <c:pt idx="974">
                  <c:v>1214.2333385317827</c:v>
                </c:pt>
                <c:pt idx="975">
                  <c:v>1232.4468386097603</c:v>
                </c:pt>
                <c:pt idx="976">
                  <c:v>1250.9335411889067</c:v>
                </c:pt>
                <c:pt idx="977">
                  <c:v>1269.6975443067402</c:v>
                </c:pt>
                <c:pt idx="978">
                  <c:v>1288.7430074713409</c:v>
                </c:pt>
                <c:pt idx="979">
                  <c:v>1308.0741525834108</c:v>
                </c:pt>
                <c:pt idx="980">
                  <c:v>1327.6952648721622</c:v>
                </c:pt>
                <c:pt idx="981">
                  <c:v>1347.6106938452451</c:v>
                </c:pt>
                <c:pt idx="982">
                  <c:v>1367.8248542529223</c:v>
                </c:pt>
                <c:pt idx="983">
                  <c:v>1388.3422270667159</c:v>
                </c:pt>
                <c:pt idx="984">
                  <c:v>1409.1673604727171</c:v>
                </c:pt>
                <c:pt idx="985">
                  <c:v>1430.3048708798067</c:v>
                </c:pt>
                <c:pt idx="986">
                  <c:v>1451.7594439430045</c:v>
                </c:pt>
                <c:pt idx="987">
                  <c:v>1473.5358356021502</c:v>
                </c:pt>
                <c:pt idx="988">
                  <c:v>1495.6388731361817</c:v>
                </c:pt>
                <c:pt idx="989">
                  <c:v>1518.0734562332236</c:v>
                </c:pt>
                <c:pt idx="990">
                  <c:v>1540.8445580767225</c:v>
                </c:pt>
                <c:pt idx="991">
                  <c:v>1563.9572264478732</c:v>
                </c:pt>
                <c:pt idx="992">
                  <c:v>1587.4165848445919</c:v>
                </c:pt>
                <c:pt idx="993">
                  <c:v>1611.2278336172601</c:v>
                </c:pt>
                <c:pt idx="994">
                  <c:v>1635.3962511215193</c:v>
                </c:pt>
                <c:pt idx="995">
                  <c:v>1659.9271948883409</c:v>
                </c:pt>
                <c:pt idx="996">
                  <c:v>1684.8261028116658</c:v>
                </c:pt>
                <c:pt idx="997">
                  <c:v>1710.0984943538401</c:v>
                </c:pt>
                <c:pt idx="998">
                  <c:v>1735.7499717691492</c:v>
                </c:pt>
              </c:numCache>
            </c:numRef>
          </c:xVal>
          <c:yVal>
            <c:numRef>
              <c:f>Sheet1!$AI$2:$AI$1000</c:f>
              <c:numCache>
                <c:formatCode>General</c:formatCode>
                <c:ptCount val="999"/>
                <c:pt idx="0">
                  <c:v>0.2625135834117846</c:v>
                </c:pt>
                <c:pt idx="1">
                  <c:v>0.26251379025859489</c:v>
                </c:pt>
                <c:pt idx="2">
                  <c:v>0.26251400025513633</c:v>
                </c:pt>
                <c:pt idx="3">
                  <c:v>0.26251421344936782</c:v>
                </c:pt>
                <c:pt idx="4">
                  <c:v>0.26251442988997803</c:v>
                </c:pt>
                <c:pt idx="5">
                  <c:v>0.2625146496263967</c:v>
                </c:pt>
                <c:pt idx="6">
                  <c:v>0.26251487270880713</c:v>
                </c:pt>
                <c:pt idx="7">
                  <c:v>0.26251509918815508</c:v>
                </c:pt>
                <c:pt idx="8">
                  <c:v>0.26251532911616327</c:v>
                </c:pt>
                <c:pt idx="9">
                  <c:v>0.26251556254534131</c:v>
                </c:pt>
                <c:pt idx="10">
                  <c:v>0.26251579952899767</c:v>
                </c:pt>
                <c:pt idx="11">
                  <c:v>0.26251604012125318</c:v>
                </c:pt>
                <c:pt idx="12">
                  <c:v>0.26251628437705243</c:v>
                </c:pt>
                <c:pt idx="13">
                  <c:v>0.26251653235217581</c:v>
                </c:pt>
                <c:pt idx="14">
                  <c:v>0.26251678410325363</c:v>
                </c:pt>
                <c:pt idx="15">
                  <c:v>0.26251703968777784</c:v>
                </c:pt>
                <c:pt idx="16">
                  <c:v>0.26251729916411631</c:v>
                </c:pt>
                <c:pt idx="17">
                  <c:v>0.26251756259152415</c:v>
                </c:pt>
                <c:pt idx="18">
                  <c:v>0.26251783003015983</c:v>
                </c:pt>
                <c:pt idx="19">
                  <c:v>0.26251810154109706</c:v>
                </c:pt>
                <c:pt idx="20">
                  <c:v>0.26251837718633908</c:v>
                </c:pt>
                <c:pt idx="21">
                  <c:v>0.26251865702883331</c:v>
                </c:pt>
                <c:pt idx="22">
                  <c:v>0.26251894113248553</c:v>
                </c:pt>
                <c:pt idx="23">
                  <c:v>0.26251922956217333</c:v>
                </c:pt>
                <c:pt idx="24">
                  <c:v>0.26251952238376358</c:v>
                </c:pt>
                <c:pt idx="25">
                  <c:v>0.26251981966412435</c:v>
                </c:pt>
                <c:pt idx="26">
                  <c:v>0.26252012147114245</c:v>
                </c:pt>
                <c:pt idx="27">
                  <c:v>0.26252042787373758</c:v>
                </c:pt>
                <c:pt idx="28">
                  <c:v>0.26252073894187911</c:v>
                </c:pt>
                <c:pt idx="29">
                  <c:v>0.26252105474660026</c:v>
                </c:pt>
                <c:pt idx="30">
                  <c:v>0.26252137536001785</c:v>
                </c:pt>
                <c:pt idx="31">
                  <c:v>0.2625217008553436</c:v>
                </c:pt>
                <c:pt idx="32">
                  <c:v>0.26252203130690577</c:v>
                </c:pt>
                <c:pt idx="33">
                  <c:v>0.26252236679016311</c:v>
                </c:pt>
                <c:pt idx="34">
                  <c:v>0.26252270738172323</c:v>
                </c:pt>
                <c:pt idx="35">
                  <c:v>0.26252305315935975</c:v>
                </c:pt>
                <c:pt idx="36">
                  <c:v>0.26252340420203002</c:v>
                </c:pt>
                <c:pt idx="37">
                  <c:v>0.26252376058989391</c:v>
                </c:pt>
                <c:pt idx="38">
                  <c:v>0.26252412240432976</c:v>
                </c:pt>
                <c:pt idx="39">
                  <c:v>0.262524489727957</c:v>
                </c:pt>
                <c:pt idx="40">
                  <c:v>0.26252486264465019</c:v>
                </c:pt>
                <c:pt idx="41">
                  <c:v>0.26252524123956172</c:v>
                </c:pt>
                <c:pt idx="42">
                  <c:v>0.2625256255991405</c:v>
                </c:pt>
                <c:pt idx="43">
                  <c:v>0.26252601581115032</c:v>
                </c:pt>
                <c:pt idx="44">
                  <c:v>0.26252641196469156</c:v>
                </c:pt>
                <c:pt idx="45">
                  <c:v>0.2625268141502195</c:v>
                </c:pt>
                <c:pt idx="46">
                  <c:v>0.26252722245956778</c:v>
                </c:pt>
                <c:pt idx="47">
                  <c:v>0.26252763698596682</c:v>
                </c:pt>
                <c:pt idx="48">
                  <c:v>0.26252805782406641</c:v>
                </c:pt>
                <c:pt idx="49">
                  <c:v>0.2625284850699563</c:v>
                </c:pt>
                <c:pt idx="50">
                  <c:v>0.26252891882118862</c:v>
                </c:pt>
                <c:pt idx="51">
                  <c:v>0.26252935917680181</c:v>
                </c:pt>
                <c:pt idx="52">
                  <c:v>0.26252980623733962</c:v>
                </c:pt>
                <c:pt idx="53">
                  <c:v>0.26253026010487751</c:v>
                </c:pt>
                <c:pt idx="54">
                  <c:v>0.26253072088304308</c:v>
                </c:pt>
                <c:pt idx="55">
                  <c:v>0.26253118867704234</c:v>
                </c:pt>
                <c:pt idx="56">
                  <c:v>0.2625316635936818</c:v>
                </c:pt>
                <c:pt idx="57">
                  <c:v>0.26253214574139305</c:v>
                </c:pt>
                <c:pt idx="58">
                  <c:v>0.26253263523025916</c:v>
                </c:pt>
                <c:pt idx="59">
                  <c:v>0.26253313217203655</c:v>
                </c:pt>
                <c:pt idx="60">
                  <c:v>0.26253363668018426</c:v>
                </c:pt>
                <c:pt idx="61">
                  <c:v>0.26253414886988735</c:v>
                </c:pt>
                <c:pt idx="62">
                  <c:v>0.26253466885808308</c:v>
                </c:pt>
                <c:pt idx="63">
                  <c:v>0.26253519676348874</c:v>
                </c:pt>
                <c:pt idx="64">
                  <c:v>0.26253573270662872</c:v>
                </c:pt>
                <c:pt idx="65">
                  <c:v>0.26253627680986114</c:v>
                </c:pt>
                <c:pt idx="66">
                  <c:v>0.26253682919740545</c:v>
                </c:pt>
                <c:pt idx="67">
                  <c:v>0.26253738999537191</c:v>
                </c:pt>
                <c:pt idx="68">
                  <c:v>0.26253795933179025</c:v>
                </c:pt>
                <c:pt idx="69">
                  <c:v>0.2625385373366379</c:v>
                </c:pt>
                <c:pt idx="70">
                  <c:v>0.26253912414187014</c:v>
                </c:pt>
                <c:pt idx="71">
                  <c:v>0.26253971988145031</c:v>
                </c:pt>
                <c:pt idx="72">
                  <c:v>0.2625403246913795</c:v>
                </c:pt>
                <c:pt idx="73">
                  <c:v>0.26254093870972972</c:v>
                </c:pt>
                <c:pt idx="74">
                  <c:v>0.26254156207667234</c:v>
                </c:pt>
                <c:pt idx="75">
                  <c:v>0.26254219493451231</c:v>
                </c:pt>
                <c:pt idx="76">
                  <c:v>0.26254283742771972</c:v>
                </c:pt>
                <c:pt idx="77">
                  <c:v>0.26254348970296282</c:v>
                </c:pt>
                <c:pt idx="78">
                  <c:v>0.26254415190914132</c:v>
                </c:pt>
                <c:pt idx="79">
                  <c:v>0.26254482419742048</c:v>
                </c:pt>
                <c:pt idx="80">
                  <c:v>0.26254550672126575</c:v>
                </c:pt>
                <c:pt idx="81">
                  <c:v>0.26254619963647741</c:v>
                </c:pt>
                <c:pt idx="82">
                  <c:v>0.2625469031012258</c:v>
                </c:pt>
                <c:pt idx="83">
                  <c:v>0.26254761727608789</c:v>
                </c:pt>
                <c:pt idx="84">
                  <c:v>0.26254834232408381</c:v>
                </c:pt>
                <c:pt idx="85">
                  <c:v>0.26254907841071379</c:v>
                </c:pt>
                <c:pt idx="86">
                  <c:v>0.26254982570399577</c:v>
                </c:pt>
                <c:pt idx="87">
                  <c:v>0.26255058437450401</c:v>
                </c:pt>
                <c:pt idx="88">
                  <c:v>0.26255135459540685</c:v>
                </c:pt>
                <c:pt idx="89">
                  <c:v>0.26255213654250875</c:v>
                </c:pt>
                <c:pt idx="90">
                  <c:v>0.26255293039428707</c:v>
                </c:pt>
                <c:pt idx="91">
                  <c:v>0.26255373633193424</c:v>
                </c:pt>
                <c:pt idx="92">
                  <c:v>0.26255455453940046</c:v>
                </c:pt>
                <c:pt idx="93">
                  <c:v>0.26255538520343258</c:v>
                </c:pt>
                <c:pt idx="94">
                  <c:v>0.26255622851361876</c:v>
                </c:pt>
                <c:pt idx="95">
                  <c:v>0.26255708466243127</c:v>
                </c:pt>
                <c:pt idx="96">
                  <c:v>0.26255795384526981</c:v>
                </c:pt>
                <c:pt idx="97">
                  <c:v>0.2625588362605063</c:v>
                </c:pt>
                <c:pt idx="98">
                  <c:v>0.2625597321095296</c:v>
                </c:pt>
                <c:pt idx="99">
                  <c:v>0.26256064159679277</c:v>
                </c:pt>
                <c:pt idx="100">
                  <c:v>0.26256156492985827</c:v>
                </c:pt>
                <c:pt idx="101">
                  <c:v>0.26256250231944417</c:v>
                </c:pt>
                <c:pt idx="102">
                  <c:v>0.26256345397947495</c:v>
                </c:pt>
                <c:pt idx="103">
                  <c:v>0.26256442012712833</c:v>
                </c:pt>
                <c:pt idx="104">
                  <c:v>0.26256540098288544</c:v>
                </c:pt>
                <c:pt idx="105">
                  <c:v>0.2625663967705793</c:v>
                </c:pt>
                <c:pt idx="106">
                  <c:v>0.26256740771744858</c:v>
                </c:pt>
                <c:pt idx="107">
                  <c:v>0.26256843405418634</c:v>
                </c:pt>
                <c:pt idx="108">
                  <c:v>0.26256947601499531</c:v>
                </c:pt>
                <c:pt idx="109">
                  <c:v>0.26257053383763884</c:v>
                </c:pt>
                <c:pt idx="110">
                  <c:v>0.26257160776349597</c:v>
                </c:pt>
                <c:pt idx="111">
                  <c:v>0.26257269803761718</c:v>
                </c:pt>
                <c:pt idx="112">
                  <c:v>0.26257380490877802</c:v>
                </c:pt>
                <c:pt idx="113">
                  <c:v>0.26257492862953807</c:v>
                </c:pt>
                <c:pt idx="114">
                  <c:v>0.26257606945629658</c:v>
                </c:pt>
                <c:pt idx="115">
                  <c:v>0.26257722764935132</c:v>
                </c:pt>
                <c:pt idx="116">
                  <c:v>0.26257840347295847</c:v>
                </c:pt>
                <c:pt idx="117">
                  <c:v>0.26257959719539131</c:v>
                </c:pt>
                <c:pt idx="118">
                  <c:v>0.26258080908900289</c:v>
                </c:pt>
                <c:pt idx="119">
                  <c:v>0.2625820394302858</c:v>
                </c:pt>
                <c:pt idx="120">
                  <c:v>0.26258328849993806</c:v>
                </c:pt>
                <c:pt idx="121">
                  <c:v>0.26258455658292384</c:v>
                </c:pt>
                <c:pt idx="122">
                  <c:v>0.26258584396853962</c:v>
                </c:pt>
                <c:pt idx="123">
                  <c:v>0.26258715095048057</c:v>
                </c:pt>
                <c:pt idx="124">
                  <c:v>0.26258847782690597</c:v>
                </c:pt>
                <c:pt idx="125">
                  <c:v>0.26258982490050731</c:v>
                </c:pt>
                <c:pt idx="126">
                  <c:v>0.26259119247857804</c:v>
                </c:pt>
                <c:pt idx="127">
                  <c:v>0.26259258087308285</c:v>
                </c:pt>
                <c:pt idx="128">
                  <c:v>0.26259399040072701</c:v>
                </c:pt>
                <c:pt idx="129">
                  <c:v>0.26259542138303127</c:v>
                </c:pt>
                <c:pt idx="130">
                  <c:v>0.26259687414640231</c:v>
                </c:pt>
                <c:pt idx="131">
                  <c:v>0.26259834902220791</c:v>
                </c:pt>
                <c:pt idx="132">
                  <c:v>0.26259984634685257</c:v>
                </c:pt>
                <c:pt idx="133">
                  <c:v>0.26260136646185317</c:v>
                </c:pt>
                <c:pt idx="134">
                  <c:v>0.26260290971391687</c:v>
                </c:pt>
                <c:pt idx="135">
                  <c:v>0.26260447645501978</c:v>
                </c:pt>
                <c:pt idx="136">
                  <c:v>0.26260606704248712</c:v>
                </c:pt>
                <c:pt idx="137">
                  <c:v>0.26260768183907351</c:v>
                </c:pt>
                <c:pt idx="138">
                  <c:v>0.2626093212130462</c:v>
                </c:pt>
                <c:pt idx="139">
                  <c:v>0.26261098553826845</c:v>
                </c:pt>
                <c:pt idx="140">
                  <c:v>0.26261267519428394</c:v>
                </c:pt>
                <c:pt idx="141">
                  <c:v>0.26261439056640318</c:v>
                </c:pt>
                <c:pt idx="142">
                  <c:v>0.26261613204579154</c:v>
                </c:pt>
                <c:pt idx="143">
                  <c:v>0.26261790002955682</c:v>
                </c:pt>
                <c:pt idx="144">
                  <c:v>0.26261969492083981</c:v>
                </c:pt>
                <c:pt idx="145">
                  <c:v>0.26262151712890597</c:v>
                </c:pt>
                <c:pt idx="146">
                  <c:v>0.26262336706923861</c:v>
                </c:pt>
                <c:pt idx="147">
                  <c:v>0.26262524516363145</c:v>
                </c:pt>
                <c:pt idx="148">
                  <c:v>0.26262715184028657</c:v>
                </c:pt>
                <c:pt idx="149">
                  <c:v>0.26262908753390968</c:v>
                </c:pt>
                <c:pt idx="150">
                  <c:v>0.26263105268580916</c:v>
                </c:pt>
                <c:pt idx="151">
                  <c:v>0.26263304774399671</c:v>
                </c:pt>
                <c:pt idx="152">
                  <c:v>0.2626350731632886</c:v>
                </c:pt>
                <c:pt idx="153">
                  <c:v>0.26263712940540729</c:v>
                </c:pt>
                <c:pt idx="154">
                  <c:v>0.26263921693908859</c:v>
                </c:pt>
                <c:pt idx="155">
                  <c:v>0.2626413362401856</c:v>
                </c:pt>
                <c:pt idx="156">
                  <c:v>0.26264348779177843</c:v>
                </c:pt>
                <c:pt idx="157">
                  <c:v>0.2626456720842818</c:v>
                </c:pt>
                <c:pt idx="158">
                  <c:v>0.26264788961555707</c:v>
                </c:pt>
                <c:pt idx="159">
                  <c:v>0.26265014089102495</c:v>
                </c:pt>
                <c:pt idx="160">
                  <c:v>0.26265242642378023</c:v>
                </c:pt>
                <c:pt idx="161">
                  <c:v>0.2626547467347069</c:v>
                </c:pt>
                <c:pt idx="162">
                  <c:v>0.26265710235259676</c:v>
                </c:pt>
                <c:pt idx="163">
                  <c:v>0.2626594938142694</c:v>
                </c:pt>
                <c:pt idx="164">
                  <c:v>0.26266192166469232</c:v>
                </c:pt>
                <c:pt idx="165">
                  <c:v>0.26266438645710627</c:v>
                </c:pt>
                <c:pt idx="166">
                  <c:v>0.26266688875314881</c:v>
                </c:pt>
                <c:pt idx="167">
                  <c:v>0.26266942912298158</c:v>
                </c:pt>
                <c:pt idx="168">
                  <c:v>0.26267200814541986</c:v>
                </c:pt>
                <c:pt idx="169">
                  <c:v>0.26267462640806283</c:v>
                </c:pt>
                <c:pt idx="170">
                  <c:v>0.26267728450742689</c:v>
                </c:pt>
                <c:pt idx="171">
                  <c:v>0.26267998304907997</c:v>
                </c:pt>
                <c:pt idx="172">
                  <c:v>0.26268272264777842</c:v>
                </c:pt>
                <c:pt idx="173">
                  <c:v>0.26268550392760714</c:v>
                </c:pt>
                <c:pt idx="174">
                  <c:v>0.26268832752211818</c:v>
                </c:pt>
                <c:pt idx="175">
                  <c:v>0.2626911940744765</c:v>
                </c:pt>
                <c:pt idx="176">
                  <c:v>0.26269410423760375</c:v>
                </c:pt>
                <c:pt idx="177">
                  <c:v>0.26269705867432486</c:v>
                </c:pt>
                <c:pt idx="178">
                  <c:v>0.26270005805752078</c:v>
                </c:pt>
                <c:pt idx="179">
                  <c:v>0.26270310307027672</c:v>
                </c:pt>
                <c:pt idx="180">
                  <c:v>0.2627061944060381</c:v>
                </c:pt>
                <c:pt idx="181">
                  <c:v>0.26270933276876796</c:v>
                </c:pt>
                <c:pt idx="182">
                  <c:v>0.26271251887310376</c:v>
                </c:pt>
                <c:pt idx="183">
                  <c:v>0.26271575344451953</c:v>
                </c:pt>
                <c:pt idx="184">
                  <c:v>0.26271903721948986</c:v>
                </c:pt>
                <c:pt idx="185">
                  <c:v>0.26272237094565565</c:v>
                </c:pt>
                <c:pt idx="186">
                  <c:v>0.26272575538199128</c:v>
                </c:pt>
                <c:pt idx="187">
                  <c:v>0.26272919129897898</c:v>
                </c:pt>
                <c:pt idx="188">
                  <c:v>0.2627326794787791</c:v>
                </c:pt>
                <c:pt idx="189">
                  <c:v>0.26273622071540775</c:v>
                </c:pt>
                <c:pt idx="190">
                  <c:v>0.26273981581491607</c:v>
                </c:pt>
                <c:pt idx="191">
                  <c:v>0.26274346559557027</c:v>
                </c:pt>
                <c:pt idx="192">
                  <c:v>0.26274717088803773</c:v>
                </c:pt>
                <c:pt idx="193">
                  <c:v>0.26275093253557241</c:v>
                </c:pt>
                <c:pt idx="194">
                  <c:v>0.26275475139420607</c:v>
                </c:pt>
                <c:pt idx="195">
                  <c:v>0.26275862833293856</c:v>
                </c:pt>
                <c:pt idx="196">
                  <c:v>0.26276256423393635</c:v>
                </c:pt>
                <c:pt idx="197">
                  <c:v>0.26276655999272835</c:v>
                </c:pt>
                <c:pt idx="198">
                  <c:v>0.26277061651840877</c:v>
                </c:pt>
                <c:pt idx="199">
                  <c:v>0.26277473473384072</c:v>
                </c:pt>
                <c:pt idx="200">
                  <c:v>0.26277891557586386</c:v>
                </c:pt>
                <c:pt idx="201">
                  <c:v>0.26278315999550428</c:v>
                </c:pt>
                <c:pt idx="202">
                  <c:v>0.26278746895819005</c:v>
                </c:pt>
                <c:pt idx="203">
                  <c:v>0.26279184344396517</c:v>
                </c:pt>
                <c:pt idx="204">
                  <c:v>0.26279628444771219</c:v>
                </c:pt>
                <c:pt idx="205">
                  <c:v>0.26280079297937353</c:v>
                </c:pt>
                <c:pt idx="206">
                  <c:v>0.26280537006417876</c:v>
                </c:pt>
                <c:pt idx="207">
                  <c:v>0.26281001674287541</c:v>
                </c:pt>
                <c:pt idx="208">
                  <c:v>0.2628147340719611</c:v>
                </c:pt>
                <c:pt idx="209">
                  <c:v>0.26281952312392132</c:v>
                </c:pt>
                <c:pt idx="210">
                  <c:v>0.26282438498746913</c:v>
                </c:pt>
                <c:pt idx="211">
                  <c:v>0.26282932076778892</c:v>
                </c:pt>
                <c:pt idx="212">
                  <c:v>0.26283433158678565</c:v>
                </c:pt>
                <c:pt idx="213">
                  <c:v>0.26283941858333348</c:v>
                </c:pt>
                <c:pt idx="214">
                  <c:v>0.26284458291353308</c:v>
                </c:pt>
                <c:pt idx="215">
                  <c:v>0.26284982575096832</c:v>
                </c:pt>
                <c:pt idx="216">
                  <c:v>0.26285514828697026</c:v>
                </c:pt>
                <c:pt idx="217">
                  <c:v>0.26286055173088363</c:v>
                </c:pt>
                <c:pt idx="218">
                  <c:v>0.26286603731033531</c:v>
                </c:pt>
                <c:pt idx="219">
                  <c:v>0.26287160627151135</c:v>
                </c:pt>
                <c:pt idx="220">
                  <c:v>0.26287725987943367</c:v>
                </c:pt>
                <c:pt idx="221">
                  <c:v>0.26288299941824272</c:v>
                </c:pt>
                <c:pt idx="222">
                  <c:v>0.26288882619148446</c:v>
                </c:pt>
                <c:pt idx="223">
                  <c:v>0.26289474152240183</c:v>
                </c:pt>
                <c:pt idx="224">
                  <c:v>0.26290074675422898</c:v>
                </c:pt>
                <c:pt idx="225">
                  <c:v>0.26290684325049185</c:v>
                </c:pt>
                <c:pt idx="226">
                  <c:v>0.26291303239531016</c:v>
                </c:pt>
                <c:pt idx="227">
                  <c:v>0.26291931559370935</c:v>
                </c:pt>
                <c:pt idx="228">
                  <c:v>0.26292569427192986</c:v>
                </c:pt>
                <c:pt idx="229">
                  <c:v>0.26293216987774748</c:v>
                </c:pt>
                <c:pt idx="230">
                  <c:v>0.26293874388079358</c:v>
                </c:pt>
                <c:pt idx="231">
                  <c:v>0.26294541777288422</c:v>
                </c:pt>
                <c:pt idx="232">
                  <c:v>0.26295219306834988</c:v>
                </c:pt>
                <c:pt idx="233">
                  <c:v>0.26295907130437357</c:v>
                </c:pt>
                <c:pt idx="234">
                  <c:v>0.26296605404133144</c:v>
                </c:pt>
                <c:pt idx="235">
                  <c:v>0.26297314286314122</c:v>
                </c:pt>
                <c:pt idx="236">
                  <c:v>0.26298033937761151</c:v>
                </c:pt>
                <c:pt idx="237">
                  <c:v>0.26298764521679896</c:v>
                </c:pt>
                <c:pt idx="238">
                  <c:v>0.26299506203737333</c:v>
                </c:pt>
                <c:pt idx="239">
                  <c:v>0.26300259152098132</c:v>
                </c:pt>
                <c:pt idx="240">
                  <c:v>0.26301023537462065</c:v>
                </c:pt>
                <c:pt idx="241">
                  <c:v>0.26301799533101816</c:v>
                </c:pt>
                <c:pt idx="242">
                  <c:v>0.26302587314901443</c:v>
                </c:pt>
                <c:pt idx="243">
                  <c:v>0.26303387061395095</c:v>
                </c:pt>
                <c:pt idx="244">
                  <c:v>0.26304198953806768</c:v>
                </c:pt>
                <c:pt idx="245">
                  <c:v>0.26305023176090181</c:v>
                </c:pt>
                <c:pt idx="246">
                  <c:v>0.26305859914969487</c:v>
                </c:pt>
                <c:pt idx="247">
                  <c:v>0.26306709359980485</c:v>
                </c:pt>
                <c:pt idx="248">
                  <c:v>0.26307571703512606</c:v>
                </c:pt>
                <c:pt idx="249">
                  <c:v>0.26308447140851232</c:v>
                </c:pt>
                <c:pt idx="250">
                  <c:v>0.26309335870220779</c:v>
                </c:pt>
                <c:pt idx="251">
                  <c:v>0.26310238092828436</c:v>
                </c:pt>
                <c:pt idx="252">
                  <c:v>0.26311154012908439</c:v>
                </c:pt>
                <c:pt idx="253">
                  <c:v>0.26312083837767114</c:v>
                </c:pt>
                <c:pt idx="254">
                  <c:v>0.26313027777828352</c:v>
                </c:pt>
                <c:pt idx="255">
                  <c:v>0.26313986046680127</c:v>
                </c:pt>
                <c:pt idx="256">
                  <c:v>0.26314958861121185</c:v>
                </c:pt>
                <c:pt idx="257">
                  <c:v>0.26315946441208876</c:v>
                </c:pt>
                <c:pt idx="258">
                  <c:v>0.26316949010307272</c:v>
                </c:pt>
                <c:pt idx="259">
                  <c:v>0.26317966795136338</c:v>
                </c:pt>
                <c:pt idx="260">
                  <c:v>0.26319000025821526</c:v>
                </c:pt>
                <c:pt idx="261">
                  <c:v>0.26320048935944362</c:v>
                </c:pt>
                <c:pt idx="262">
                  <c:v>0.2632111376259324</c:v>
                </c:pt>
                <c:pt idx="263">
                  <c:v>0.26322194746415889</c:v>
                </c:pt>
                <c:pt idx="264">
                  <c:v>0.26323292131671389</c:v>
                </c:pt>
                <c:pt idx="265">
                  <c:v>0.26324406166283931</c:v>
                </c:pt>
                <c:pt idx="266">
                  <c:v>0.26325537101896856</c:v>
                </c:pt>
                <c:pt idx="267">
                  <c:v>0.26326685193927557</c:v>
                </c:pt>
                <c:pt idx="268">
                  <c:v>0.26327850701623151</c:v>
                </c:pt>
                <c:pt idx="269">
                  <c:v>0.26329033888117104</c:v>
                </c:pt>
                <c:pt idx="270">
                  <c:v>0.26330235020486453</c:v>
                </c:pt>
                <c:pt idx="271">
                  <c:v>0.26331454369809798</c:v>
                </c:pt>
                <c:pt idx="272">
                  <c:v>0.26332692211226555</c:v>
                </c:pt>
                <c:pt idx="273">
                  <c:v>0.26333948823996339</c:v>
                </c:pt>
                <c:pt idx="274">
                  <c:v>0.26335224491559966</c:v>
                </c:pt>
                <c:pt idx="275">
                  <c:v>0.26336519501600758</c:v>
                </c:pt>
                <c:pt idx="276">
                  <c:v>0.26337834146106881</c:v>
                </c:pt>
                <c:pt idx="277">
                  <c:v>0.26339168721434641</c:v>
                </c:pt>
                <c:pt idx="278">
                  <c:v>0.2634052352837255</c:v>
                </c:pt>
                <c:pt idx="279">
                  <c:v>0.26341898872206554</c:v>
                </c:pt>
                <c:pt idx="280">
                  <c:v>0.26343295062785671</c:v>
                </c:pt>
                <c:pt idx="281">
                  <c:v>0.26344712414589144</c:v>
                </c:pt>
                <c:pt idx="282">
                  <c:v>0.26346151246794181</c:v>
                </c:pt>
                <c:pt idx="283">
                  <c:v>0.26347611883344624</c:v>
                </c:pt>
                <c:pt idx="284">
                  <c:v>0.26349094653020783</c:v>
                </c:pt>
                <c:pt idx="285">
                  <c:v>0.26350599889510168</c:v>
                </c:pt>
                <c:pt idx="286">
                  <c:v>0.26352127931479136</c:v>
                </c:pt>
                <c:pt idx="287">
                  <c:v>0.26353679122645485</c:v>
                </c:pt>
                <c:pt idx="288">
                  <c:v>0.26355253811852325</c:v>
                </c:pt>
                <c:pt idx="289">
                  <c:v>0.26356852353142896</c:v>
                </c:pt>
                <c:pt idx="290">
                  <c:v>0.26358475105835982</c:v>
                </c:pt>
                <c:pt idx="291">
                  <c:v>0.26360122434603028</c:v>
                </c:pt>
                <c:pt idx="292">
                  <c:v>0.26361794709546027</c:v>
                </c:pt>
                <c:pt idx="293">
                  <c:v>0.26363492306276232</c:v>
                </c:pt>
                <c:pt idx="294">
                  <c:v>0.26365215605994502</c:v>
                </c:pt>
                <c:pt idx="295">
                  <c:v>0.2636696499557229</c:v>
                </c:pt>
                <c:pt idx="296">
                  <c:v>0.26368740867633939</c:v>
                </c:pt>
                <c:pt idx="297">
                  <c:v>0.26370543620640119</c:v>
                </c:pt>
                <c:pt idx="298">
                  <c:v>0.26372373658972276</c:v>
                </c:pt>
                <c:pt idx="299">
                  <c:v>0.26374231393018449</c:v>
                </c:pt>
                <c:pt idx="300">
                  <c:v>0.26376117239260077</c:v>
                </c:pt>
                <c:pt idx="301">
                  <c:v>0.26378031620359993</c:v>
                </c:pt>
                <c:pt idx="302">
                  <c:v>0.26379974965251801</c:v>
                </c:pt>
                <c:pt idx="303">
                  <c:v>0.26381947709230336</c:v>
                </c:pt>
                <c:pt idx="304">
                  <c:v>0.26383950294043046</c:v>
                </c:pt>
                <c:pt idx="305">
                  <c:v>0.26385983167983446</c:v>
                </c:pt>
                <c:pt idx="306">
                  <c:v>0.26388046785984848</c:v>
                </c:pt>
                <c:pt idx="307">
                  <c:v>0.26390141609715884</c:v>
                </c:pt>
                <c:pt idx="308">
                  <c:v>0.26392268107677636</c:v>
                </c:pt>
                <c:pt idx="309">
                  <c:v>0.26394426755301031</c:v>
                </c:pt>
                <c:pt idx="310">
                  <c:v>0.26396618035046715</c:v>
                </c:pt>
                <c:pt idx="311">
                  <c:v>0.26398842436505404</c:v>
                </c:pt>
                <c:pt idx="312">
                  <c:v>0.2640110045650001</c:v>
                </c:pt>
                <c:pt idx="313">
                  <c:v>0.26403392599189068</c:v>
                </c:pt>
                <c:pt idx="314">
                  <c:v>0.2640571937617131</c:v>
                </c:pt>
                <c:pt idx="315">
                  <c:v>0.26408081306591935</c:v>
                </c:pt>
                <c:pt idx="316">
                  <c:v>0.26410478917249947</c:v>
                </c:pt>
                <c:pt idx="317">
                  <c:v>0.26412912742707312</c:v>
                </c:pt>
                <c:pt idx="318">
                  <c:v>0.26415383325399189</c:v>
                </c:pt>
                <c:pt idx="319">
                  <c:v>0.26417891215745748</c:v>
                </c:pt>
                <c:pt idx="320">
                  <c:v>0.26420436972265404</c:v>
                </c:pt>
                <c:pt idx="321">
                  <c:v>0.26423021161689619</c:v>
                </c:pt>
                <c:pt idx="322">
                  <c:v>0.26425644359079176</c:v>
                </c:pt>
                <c:pt idx="323">
                  <c:v>0.26428307147941821</c:v>
                </c:pt>
                <c:pt idx="324">
                  <c:v>0.26431010120351517</c:v>
                </c:pt>
                <c:pt idx="325">
                  <c:v>0.26433753877069266</c:v>
                </c:pt>
                <c:pt idx="326">
                  <c:v>0.26436539027665562</c:v>
                </c:pt>
                <c:pt idx="327">
                  <c:v>0.26439366190644076</c:v>
                </c:pt>
                <c:pt idx="328">
                  <c:v>0.26442235993567276</c:v>
                </c:pt>
                <c:pt idx="329">
                  <c:v>0.26445149073183505</c:v>
                </c:pt>
                <c:pt idx="330">
                  <c:v>0.26448106075555711</c:v>
                </c:pt>
                <c:pt idx="331">
                  <c:v>0.26451107656191575</c:v>
                </c:pt>
                <c:pt idx="332">
                  <c:v>0.26454154480175701</c:v>
                </c:pt>
                <c:pt idx="333">
                  <c:v>0.26457247222303132</c:v>
                </c:pt>
                <c:pt idx="334">
                  <c:v>0.26460386567214494</c:v>
                </c:pt>
                <c:pt idx="335">
                  <c:v>0.26463573209533159</c:v>
                </c:pt>
                <c:pt idx="336">
                  <c:v>0.26466807854003899</c:v>
                </c:pt>
                <c:pt idx="337">
                  <c:v>0.2647009121563304</c:v>
                </c:pt>
                <c:pt idx="338">
                  <c:v>0.26473424019830838</c:v>
                </c:pt>
                <c:pt idx="339">
                  <c:v>0.26476807002555131</c:v>
                </c:pt>
                <c:pt idx="340">
                  <c:v>0.26480240910456992</c:v>
                </c:pt>
                <c:pt idx="341">
                  <c:v>0.2648372650102811</c:v>
                </c:pt>
                <c:pt idx="342">
                  <c:v>0.26487264542749966</c:v>
                </c:pt>
                <c:pt idx="343">
                  <c:v>0.26490855815244735</c:v>
                </c:pt>
                <c:pt idx="344">
                  <c:v>0.26494501109427998</c:v>
                </c:pt>
                <c:pt idx="345">
                  <c:v>0.2649820122766352</c:v>
                </c:pt>
                <c:pt idx="346">
                  <c:v>0.265019569839194</c:v>
                </c:pt>
                <c:pt idx="347">
                  <c:v>0.26505769203926521</c:v>
                </c:pt>
                <c:pt idx="348">
                  <c:v>0.2650963872533863</c:v>
                </c:pt>
                <c:pt idx="349">
                  <c:v>0.26513566397894395</c:v>
                </c:pt>
                <c:pt idx="350">
                  <c:v>0.26517553083581108</c:v>
                </c:pt>
                <c:pt idx="351">
                  <c:v>0.26521599656800776</c:v>
                </c:pt>
                <c:pt idx="352">
                  <c:v>0.26525707004537585</c:v>
                </c:pt>
                <c:pt idx="353">
                  <c:v>0.26529876026527632</c:v>
                </c:pt>
                <c:pt idx="354">
                  <c:v>0.26534107635430376</c:v>
                </c:pt>
                <c:pt idx="355">
                  <c:v>0.26538402757002266</c:v>
                </c:pt>
                <c:pt idx="356">
                  <c:v>0.26542762330272135</c:v>
                </c:pt>
                <c:pt idx="357">
                  <c:v>0.26547187307718562</c:v>
                </c:pt>
                <c:pt idx="358">
                  <c:v>0.26551678655449396</c:v>
                </c:pt>
                <c:pt idx="359">
                  <c:v>0.26556237353382961</c:v>
                </c:pt>
                <c:pt idx="360">
                  <c:v>0.26560864395431522</c:v>
                </c:pt>
                <c:pt idx="361">
                  <c:v>0.26565560789686582</c:v>
                </c:pt>
                <c:pt idx="362">
                  <c:v>0.26570327558606294</c:v>
                </c:pt>
                <c:pt idx="363">
                  <c:v>0.26575165739204787</c:v>
                </c:pt>
                <c:pt idx="364">
                  <c:v>0.26580076383243612</c:v>
                </c:pt>
                <c:pt idx="365">
                  <c:v>0.26585060557424994</c:v>
                </c:pt>
                <c:pt idx="366">
                  <c:v>0.2659011934358752</c:v>
                </c:pt>
                <c:pt idx="367">
                  <c:v>0.2659525383890351</c:v>
                </c:pt>
                <c:pt idx="368">
                  <c:v>0.26600465156078434</c:v>
                </c:pt>
                <c:pt idx="369">
                  <c:v>0.26605754423552624</c:v>
                </c:pt>
                <c:pt idx="370">
                  <c:v>0.26611122785704833</c:v>
                </c:pt>
                <c:pt idx="371">
                  <c:v>0.2661657140305777</c:v>
                </c:pt>
                <c:pt idx="372">
                  <c:v>0.26622101452485991</c:v>
                </c:pt>
                <c:pt idx="373">
                  <c:v>0.26627714127425534</c:v>
                </c:pt>
                <c:pt idx="374">
                  <c:v>0.26633410638085642</c:v>
                </c:pt>
                <c:pt idx="375">
                  <c:v>0.26639192211662754</c:v>
                </c:pt>
                <c:pt idx="376">
                  <c:v>0.26645060092556339</c:v>
                </c:pt>
                <c:pt idx="377">
                  <c:v>0.26651015542586681</c:v>
                </c:pt>
                <c:pt idx="378">
                  <c:v>0.26657059841215058</c:v>
                </c:pt>
                <c:pt idx="379">
                  <c:v>0.26663194285765557</c:v>
                </c:pt>
                <c:pt idx="380">
                  <c:v>0.26669420191649151</c:v>
                </c:pt>
                <c:pt idx="381">
                  <c:v>0.26675738892589734</c:v>
                </c:pt>
                <c:pt idx="382">
                  <c:v>0.26682151740852095</c:v>
                </c:pt>
                <c:pt idx="383">
                  <c:v>0.26688660107472112</c:v>
                </c:pt>
                <c:pt idx="384">
                  <c:v>0.26695265382488464</c:v>
                </c:pt>
                <c:pt idx="385">
                  <c:v>0.26701968975176998</c:v>
                </c:pt>
                <c:pt idx="386">
                  <c:v>0.26708772314286533</c:v>
                </c:pt>
                <c:pt idx="387">
                  <c:v>0.26715676848276532</c:v>
                </c:pt>
                <c:pt idx="388">
                  <c:v>0.26722684045557415</c:v>
                </c:pt>
                <c:pt idx="389">
                  <c:v>0.26729795394731881</c:v>
                </c:pt>
                <c:pt idx="390">
                  <c:v>0.26737012404838811</c:v>
                </c:pt>
                <c:pt idx="391">
                  <c:v>0.26744336605598606</c:v>
                </c:pt>
                <c:pt idx="392">
                  <c:v>0.26751769547660686</c:v>
                </c:pt>
                <c:pt idx="393">
                  <c:v>0.26759312802852625</c:v>
                </c:pt>
                <c:pt idx="394">
                  <c:v>0.26766967964431232</c:v>
                </c:pt>
                <c:pt idx="395">
                  <c:v>0.26774736647335029</c:v>
                </c:pt>
                <c:pt idx="396">
                  <c:v>0.26782620488439224</c:v>
                </c:pt>
                <c:pt idx="397">
                  <c:v>0.26790621146811461</c:v>
                </c:pt>
                <c:pt idx="398">
                  <c:v>0.26798740303970114</c:v>
                </c:pt>
                <c:pt idx="399">
                  <c:v>0.26806979664143477</c:v>
                </c:pt>
                <c:pt idx="400">
                  <c:v>0.26815340954531275</c:v>
                </c:pt>
                <c:pt idx="401">
                  <c:v>0.26823825925567046</c:v>
                </c:pt>
                <c:pt idx="402">
                  <c:v>0.26832436351182637</c:v>
                </c:pt>
                <c:pt idx="403">
                  <c:v>0.26841174029073644</c:v>
                </c:pt>
                <c:pt idx="404">
                  <c:v>0.26850040780967005</c:v>
                </c:pt>
                <c:pt idx="405">
                  <c:v>0.26859038452889028</c:v>
                </c:pt>
                <c:pt idx="406">
                  <c:v>0.26868168915435736</c:v>
                </c:pt>
                <c:pt idx="407">
                  <c:v>0.26877434064043576</c:v>
                </c:pt>
                <c:pt idx="408">
                  <c:v>0.2688683581926225</c:v>
                </c:pt>
                <c:pt idx="409">
                  <c:v>0.26896376127027904</c:v>
                </c:pt>
                <c:pt idx="410">
                  <c:v>0.26906056958937924</c:v>
                </c:pt>
                <c:pt idx="411">
                  <c:v>0.26915880312526641</c:v>
                </c:pt>
                <c:pt idx="412">
                  <c:v>0.26925848211541881</c:v>
                </c:pt>
                <c:pt idx="413">
                  <c:v>0.26935962706222716</c:v>
                </c:pt>
                <c:pt idx="414">
                  <c:v>0.2694622587357754</c:v>
                </c:pt>
                <c:pt idx="415">
                  <c:v>0.26956639817663491</c:v>
                </c:pt>
                <c:pt idx="416">
                  <c:v>0.26967206669866056</c:v>
                </c:pt>
                <c:pt idx="417">
                  <c:v>0.26977928589179451</c:v>
                </c:pt>
                <c:pt idx="418">
                  <c:v>0.26988807762487665</c:v>
                </c:pt>
                <c:pt idx="419">
                  <c:v>0.2699984640484539</c:v>
                </c:pt>
                <c:pt idx="420">
                  <c:v>0.27011046759759982</c:v>
                </c:pt>
                <c:pt idx="421">
                  <c:v>0.27022411099473048</c:v>
                </c:pt>
                <c:pt idx="422">
                  <c:v>0.27033941725242289</c:v>
                </c:pt>
                <c:pt idx="423">
                  <c:v>0.2704564096762348</c:v>
                </c:pt>
                <c:pt idx="424">
                  <c:v>0.27057511186752331</c:v>
                </c:pt>
                <c:pt idx="425">
                  <c:v>0.27069554772625826</c:v>
                </c:pt>
                <c:pt idx="426">
                  <c:v>0.2708177414538373</c:v>
                </c:pt>
                <c:pt idx="427">
                  <c:v>0.27094171755589047</c:v>
                </c:pt>
                <c:pt idx="428">
                  <c:v>0.27106750084508396</c:v>
                </c:pt>
                <c:pt idx="429">
                  <c:v>0.27119511644391298</c:v>
                </c:pt>
                <c:pt idx="430">
                  <c:v>0.27132458978748913</c:v>
                </c:pt>
                <c:pt idx="431">
                  <c:v>0.27145594662631223</c:v>
                </c:pt>
                <c:pt idx="432">
                  <c:v>0.27158921302904016</c:v>
                </c:pt>
                <c:pt idx="433">
                  <c:v>0.27172441538523351</c:v>
                </c:pt>
                <c:pt idx="434">
                  <c:v>0.27186158040809633</c:v>
                </c:pt>
                <c:pt idx="435">
                  <c:v>0.27200073513719492</c:v>
                </c:pt>
                <c:pt idx="436">
                  <c:v>0.27214190694115875</c:v>
                </c:pt>
                <c:pt idx="437">
                  <c:v>0.27228512352036471</c:v>
                </c:pt>
                <c:pt idx="438">
                  <c:v>0.2724304129095963</c:v>
                </c:pt>
                <c:pt idx="439">
                  <c:v>0.27257780348068267</c:v>
                </c:pt>
                <c:pt idx="440">
                  <c:v>0.27272732394511001</c:v>
                </c:pt>
                <c:pt idx="441">
                  <c:v>0.27287900335660836</c:v>
                </c:pt>
                <c:pt idx="442">
                  <c:v>0.27303287111370456</c:v>
                </c:pt>
                <c:pt idx="443">
                  <c:v>0.27318895696225076</c:v>
                </c:pt>
                <c:pt idx="444">
                  <c:v>0.27334729099791238</c:v>
                </c:pt>
                <c:pt idx="445">
                  <c:v>0.27350790366862582</c:v>
                </c:pt>
                <c:pt idx="446">
                  <c:v>0.27367082577701501</c:v>
                </c:pt>
                <c:pt idx="447">
                  <c:v>0.2738360884827683</c:v>
                </c:pt>
                <c:pt idx="448">
                  <c:v>0.27400372330497452</c:v>
                </c:pt>
                <c:pt idx="449">
                  <c:v>0.27417376212441036</c:v>
                </c:pt>
                <c:pt idx="450">
                  <c:v>0.27434623718578272</c:v>
                </c:pt>
                <c:pt idx="451">
                  <c:v>0.27452118109992074</c:v>
                </c:pt>
                <c:pt idx="452">
                  <c:v>0.27469862684591168</c:v>
                </c:pt>
                <c:pt idx="453">
                  <c:v>0.27487860777318512</c:v>
                </c:pt>
                <c:pt idx="454">
                  <c:v>0.27506115760353406</c:v>
                </c:pt>
                <c:pt idx="455">
                  <c:v>0.27524631043307879</c:v>
                </c:pt>
                <c:pt idx="456">
                  <c:v>0.27543410073416186</c:v>
                </c:pt>
                <c:pt idx="457">
                  <c:v>0.27562456335717828</c:v>
                </c:pt>
                <c:pt idx="458">
                  <c:v>0.27581773353233202</c:v>
                </c:pt>
                <c:pt idx="459">
                  <c:v>0.27601364687132329</c:v>
                </c:pt>
                <c:pt idx="460">
                  <c:v>0.27621233936895156</c:v>
                </c:pt>
                <c:pt idx="461">
                  <c:v>0.27641384740464242</c:v>
                </c:pt>
                <c:pt idx="462">
                  <c:v>0.27661820774388846</c:v>
                </c:pt>
                <c:pt idx="463">
                  <c:v>0.27682545753960247</c:v>
                </c:pt>
                <c:pt idx="464">
                  <c:v>0.27703563433337824</c:v>
                </c:pt>
                <c:pt idx="465">
                  <c:v>0.27724877605665738</c:v>
                </c:pt>
                <c:pt idx="466">
                  <c:v>0.27746492103179471</c:v>
                </c:pt>
                <c:pt idx="467">
                  <c:v>0.27768410797302195</c:v>
                </c:pt>
                <c:pt idx="468">
                  <c:v>0.27790637598730467</c:v>
                </c:pt>
                <c:pt idx="469">
                  <c:v>0.27813176457508576</c:v>
                </c:pt>
                <c:pt idx="470">
                  <c:v>0.27836031363091707</c:v>
                </c:pt>
                <c:pt idx="471">
                  <c:v>0.27859206344396542</c:v>
                </c:pt>
                <c:pt idx="472">
                  <c:v>0.27882705469840152</c:v>
                </c:pt>
                <c:pt idx="473">
                  <c:v>0.27906532847365395</c:v>
                </c:pt>
                <c:pt idx="474">
                  <c:v>0.27930692624453446</c:v>
                </c:pt>
                <c:pt idx="475">
                  <c:v>0.27955188988122198</c:v>
                </c:pt>
                <c:pt idx="476">
                  <c:v>0.27980026164910765</c:v>
                </c:pt>
                <c:pt idx="477">
                  <c:v>0.28005208420848782</c:v>
                </c:pt>
                <c:pt idx="478">
                  <c:v>0.2803074006141103</c:v>
                </c:pt>
                <c:pt idx="479">
                  <c:v>0.28056625431455795</c:v>
                </c:pt>
                <c:pt idx="480">
                  <c:v>0.28082868915147313</c:v>
                </c:pt>
                <c:pt idx="481">
                  <c:v>0.28109474935861284</c:v>
                </c:pt>
                <c:pt idx="482">
                  <c:v>0.28136447956073274</c:v>
                </c:pt>
                <c:pt idx="483">
                  <c:v>0.28163792477229033</c:v>
                </c:pt>
                <c:pt idx="484">
                  <c:v>0.28191513039596733</c:v>
                </c:pt>
                <c:pt idx="485">
                  <c:v>0.28219614222099831</c:v>
                </c:pt>
                <c:pt idx="486">
                  <c:v>0.28248100642131074</c:v>
                </c:pt>
                <c:pt idx="487">
                  <c:v>0.28276976955345801</c:v>
                </c:pt>
                <c:pt idx="488">
                  <c:v>0.28306247855434891</c:v>
                </c:pt>
                <c:pt idx="489">
                  <c:v>0.28335918073876598</c:v>
                </c:pt>
                <c:pt idx="490">
                  <c:v>0.28365992379666338</c:v>
                </c:pt>
                <c:pt idx="491">
                  <c:v>0.28396475579024039</c:v>
                </c:pt>
                <c:pt idx="492">
                  <c:v>0.28427372515078481</c:v>
                </c:pt>
                <c:pt idx="493">
                  <c:v>0.28458688067528165</c:v>
                </c:pt>
                <c:pt idx="494">
                  <c:v>0.28490427152277448</c:v>
                </c:pt>
                <c:pt idx="495">
                  <c:v>0.28522594721048206</c:v>
                </c:pt>
                <c:pt idx="496">
                  <c:v>0.2855519576096559</c:v>
                </c:pt>
                <c:pt idx="497">
                  <c:v>0.28588235294117648</c:v>
                </c:pt>
                <c:pt idx="498">
                  <c:v>0.2862121657361153</c:v>
                </c:pt>
                <c:pt idx="499">
                  <c:v>0.28654633159573639</c:v>
                </c:pt>
                <c:pt idx="500">
                  <c:v>0.28688489949875667</c:v>
                </c:pt>
                <c:pt idx="501">
                  <c:v>0.28722791873413789</c:v>
                </c:pt>
                <c:pt idx="502">
                  <c:v>0.2875754388957073</c:v>
                </c:pt>
                <c:pt idx="503">
                  <c:v>0.28792750987649474</c:v>
                </c:pt>
                <c:pt idx="504">
                  <c:v>0.28828418186279398</c:v>
                </c:pt>
                <c:pt idx="505">
                  <c:v>0.28864550532793332</c:v>
                </c:pt>
                <c:pt idx="506">
                  <c:v>0.28901153102575089</c:v>
                </c:pt>
                <c:pt idx="507">
                  <c:v>0.28938230998377218</c:v>
                </c:pt>
                <c:pt idx="508">
                  <c:v>0.28975789349607678</c:v>
                </c:pt>
                <c:pt idx="509">
                  <c:v>0.29013833311585852</c:v>
                </c:pt>
                <c:pt idx="510">
                  <c:v>0.29052368064765788</c:v>
                </c:pt>
                <c:pt idx="511">
                  <c:v>0.29091398813927682</c:v>
                </c:pt>
                <c:pt idx="512">
                  <c:v>0.2913093078733579</c:v>
                </c:pt>
                <c:pt idx="513">
                  <c:v>0.2917096923586262</c:v>
                </c:pt>
                <c:pt idx="514">
                  <c:v>0.29211519432078842</c:v>
                </c:pt>
                <c:pt idx="515">
                  <c:v>0.29252586669308095</c:v>
                </c:pt>
                <c:pt idx="516">
                  <c:v>0.2929417626064611</c:v>
                </c:pt>
                <c:pt idx="517">
                  <c:v>0.29336293537943903</c:v>
                </c:pt>
                <c:pt idx="518">
                  <c:v>0.29378943850753714</c:v>
                </c:pt>
                <c:pt idx="519">
                  <c:v>0.29422132565238135</c:v>
                </c:pt>
                <c:pt idx="520">
                  <c:v>0.29465865063040531</c:v>
                </c:pt>
                <c:pt idx="521">
                  <c:v>0.29510146740117466</c:v>
                </c:pt>
                <c:pt idx="522">
                  <c:v>0.29554983005531821</c:v>
                </c:pt>
                <c:pt idx="523">
                  <c:v>0.29600379280206091</c:v>
                </c:pt>
                <c:pt idx="524">
                  <c:v>0.29646340995635467</c:v>
                </c:pt>
                <c:pt idx="525">
                  <c:v>0.29692873592560526</c:v>
                </c:pt>
                <c:pt idx="526">
                  <c:v>0.29739982519597863</c:v>
                </c:pt>
                <c:pt idx="527">
                  <c:v>0.29787673231829898</c:v>
                </c:pt>
                <c:pt idx="528">
                  <c:v>0.29835951189351417</c:v>
                </c:pt>
                <c:pt idx="529">
                  <c:v>0.29884821855774041</c:v>
                </c:pt>
                <c:pt idx="530">
                  <c:v>0.29934290696687132</c:v>
                </c:pt>
                <c:pt idx="531">
                  <c:v>0.29984363178075146</c:v>
                </c:pt>
                <c:pt idx="532">
                  <c:v>0.30035044764690932</c:v>
                </c:pt>
                <c:pt idx="533">
                  <c:v>0.30086340918384458</c:v>
                </c:pt>
                <c:pt idx="534">
                  <c:v>0.30138257096386628</c:v>
                </c:pt>
                <c:pt idx="535">
                  <c:v>0.30190798749548103</c:v>
                </c:pt>
                <c:pt idx="536">
                  <c:v>0.3024397132053257</c:v>
                </c:pt>
                <c:pt idx="537">
                  <c:v>0.30297780241963873</c:v>
                </c:pt>
                <c:pt idx="538">
                  <c:v>0.30352230934527408</c:v>
                </c:pt>
                <c:pt idx="539">
                  <c:v>0.30407328805024936</c:v>
                </c:pt>
                <c:pt idx="540">
                  <c:v>0.30463079244383107</c:v>
                </c:pt>
                <c:pt idx="541">
                  <c:v>0.30519487625615038</c:v>
                </c:pt>
                <c:pt idx="542">
                  <c:v>0.30576559301735035</c:v>
                </c:pt>
                <c:pt idx="543">
                  <c:v>0.30634299603626464</c:v>
                </c:pt>
                <c:pt idx="544">
                  <c:v>0.30692713837862601</c:v>
                </c:pt>
                <c:pt idx="545">
                  <c:v>0.30751807284480326</c:v>
                </c:pt>
                <c:pt idx="546">
                  <c:v>0.30811585194706642</c:v>
                </c:pt>
                <c:pt idx="547">
                  <c:v>0.30872052788638621</c:v>
                </c:pt>
                <c:pt idx="548">
                  <c:v>0.30933215252875984</c:v>
                </c:pt>
                <c:pt idx="549">
                  <c:v>0.30995077738107191</c:v>
                </c:pt>
                <c:pt idx="550">
                  <c:v>0.31057645356648761</c:v>
                </c:pt>
                <c:pt idx="551">
                  <c:v>0.31120923179938631</c:v>
                </c:pt>
                <c:pt idx="552">
                  <c:v>0.31184916235983057</c:v>
                </c:pt>
                <c:pt idx="553">
                  <c:v>0.31249629506757953</c:v>
                </c:pt>
                <c:pt idx="554">
                  <c:v>0.31315067925565243</c:v>
                </c:pt>
                <c:pt idx="555">
                  <c:v>0.31381236374343729</c:v>
                </c:pt>
                <c:pt idx="556">
                  <c:v>0.31448139680936338</c:v>
                </c:pt>
                <c:pt idx="557">
                  <c:v>0.31515782616312976</c:v>
                </c:pt>
                <c:pt idx="558">
                  <c:v>0.31584169891750741</c:v>
                </c:pt>
                <c:pt idx="559">
                  <c:v>0.31653306155971106</c:v>
                </c:pt>
                <c:pt idx="560">
                  <c:v>0.31723195992236058</c:v>
                </c:pt>
                <c:pt idx="561">
                  <c:v>0.31793843915402886</c:v>
                </c:pt>
                <c:pt idx="562">
                  <c:v>0.31865254368938944</c:v>
                </c:pt>
                <c:pt idx="563">
                  <c:v>0.31937431721897791</c:v>
                </c:pt>
                <c:pt idx="564">
                  <c:v>0.32010380265856692</c:v>
                </c:pt>
                <c:pt idx="565">
                  <c:v>0.32084104211817865</c:v>
                </c:pt>
                <c:pt idx="566">
                  <c:v>0.32158607687073226</c:v>
                </c:pt>
                <c:pt idx="567">
                  <c:v>0.32233894732035046</c:v>
                </c:pt>
                <c:pt idx="568">
                  <c:v>0.32309969297033347</c:v>
                </c:pt>
                <c:pt idx="569">
                  <c:v>0.32386835239081413</c:v>
                </c:pt>
                <c:pt idx="570">
                  <c:v>0.32464496318610564</c:v>
                </c:pt>
                <c:pt idx="571">
                  <c:v>0.32542956196176798</c:v>
                </c:pt>
                <c:pt idx="572">
                  <c:v>0.3262221842913941</c:v>
                </c:pt>
                <c:pt idx="573">
                  <c:v>0.32702286468314823</c:v>
                </c:pt>
                <c:pt idx="574">
                  <c:v>0.32783163654605957</c:v>
                </c:pt>
                <c:pt idx="575">
                  <c:v>0.32864853215610418</c:v>
                </c:pt>
                <c:pt idx="576">
                  <c:v>0.32947358262208043</c:v>
                </c:pt>
                <c:pt idx="577">
                  <c:v>0.33030681785130966</c:v>
                </c:pt>
                <c:pt idx="578">
                  <c:v>0.33114826651517698</c:v>
                </c:pt>
                <c:pt idx="579">
                  <c:v>0.33199795601453685</c:v>
                </c:pt>
                <c:pt idx="580">
                  <c:v>0.33285591244500168</c:v>
                </c:pt>
                <c:pt idx="581">
                  <c:v>0.33372216056214277</c:v>
                </c:pt>
                <c:pt idx="582">
                  <c:v>0.33459672374662441</c:v>
                </c:pt>
                <c:pt idx="583">
                  <c:v>0.33547962396929754</c:v>
                </c:pt>
                <c:pt idx="584">
                  <c:v>0.33637088175627661</c:v>
                </c:pt>
                <c:pt idx="585">
                  <c:v>0.33727051615402903</c:v>
                </c:pt>
                <c:pt idx="586">
                  <c:v>0.33817854469450587</c:v>
                </c:pt>
                <c:pt idx="587">
                  <c:v>0.33909498336033445</c:v>
                </c:pt>
                <c:pt idx="588">
                  <c:v>0.34001984655011264</c:v>
                </c:pt>
                <c:pt idx="589">
                  <c:v>0.34095314704382806</c:v>
                </c:pt>
                <c:pt idx="590">
                  <c:v>0.34189489596843137</c:v>
                </c:pt>
                <c:pt idx="591">
                  <c:v>0.34284510276359953</c:v>
                </c:pt>
                <c:pt idx="592">
                  <c:v>0.34380377514772126</c:v>
                </c:pt>
                <c:pt idx="593">
                  <c:v>0.34477091908412882</c:v>
                </c:pt>
                <c:pt idx="594">
                  <c:v>0.34574653874762312</c:v>
                </c:pt>
                <c:pt idx="595">
                  <c:v>0.34673063649131225</c:v>
                </c:pt>
                <c:pt idx="596">
                  <c:v>0.34772321281380897</c:v>
                </c:pt>
                <c:pt idx="597">
                  <c:v>0.34872426632681303</c:v>
                </c:pt>
                <c:pt idx="598">
                  <c:v>0.34973379372312324</c:v>
                </c:pt>
                <c:pt idx="599">
                  <c:v>0.35075178974510901</c:v>
                </c:pt>
                <c:pt idx="600">
                  <c:v>0.3517782471536775</c:v>
                </c:pt>
                <c:pt idx="601">
                  <c:v>0.35297549497731834</c:v>
                </c:pt>
                <c:pt idx="602">
                  <c:v>0.35432397613749389</c:v>
                </c:pt>
                <c:pt idx="603">
                  <c:v>0.3557573607956695</c:v>
                </c:pt>
                <c:pt idx="604">
                  <c:v>0.35754434751111319</c:v>
                </c:pt>
                <c:pt idx="605">
                  <c:v>0.35934548331636396</c:v>
                </c:pt>
                <c:pt idx="606">
                  <c:v>0.3611607349273343</c:v>
                </c:pt>
                <c:pt idx="607">
                  <c:v>0.36299006538282036</c:v>
                </c:pt>
                <c:pt idx="608">
                  <c:v>0.36483343400120849</c:v>
                </c:pt>
                <c:pt idx="609">
                  <c:v>0.3666907963386099</c:v>
                </c:pt>
                <c:pt idx="610">
                  <c:v>0.36856210414847212</c:v>
                </c:pt>
                <c:pt idx="611">
                  <c:v>0.37044730534275133</c:v>
                </c:pt>
                <c:pt idx="612">
                  <c:v>0.37234634395469668</c:v>
                </c:pt>
                <c:pt idx="613">
                  <c:v>0.37425916010332061</c:v>
                </c:pt>
                <c:pt idx="614">
                  <c:v>0.37618568995961893</c:v>
                </c:pt>
                <c:pt idx="615">
                  <c:v>0.37812586571459705</c:v>
                </c:pt>
                <c:pt idx="616">
                  <c:v>0.38007961554918346</c:v>
                </c:pt>
                <c:pt idx="617">
                  <c:v>0.38204686360607543</c:v>
                </c:pt>
                <c:pt idx="618">
                  <c:v>0.38402752996359085</c:v>
                </c:pt>
                <c:pt idx="619">
                  <c:v>0.38602153061158551</c:v>
                </c:pt>
                <c:pt idx="620">
                  <c:v>0.38802877742949576</c:v>
                </c:pt>
                <c:pt idx="621">
                  <c:v>0.39004917816656148</c:v>
                </c:pt>
                <c:pt idx="622">
                  <c:v>0.39208263642430252</c:v>
                </c:pt>
                <c:pt idx="623">
                  <c:v>0.39412905164128326</c:v>
                </c:pt>
                <c:pt idx="624">
                  <c:v>0.39618831908024293</c:v>
                </c:pt>
                <c:pt idx="625">
                  <c:v>0.39826032981762804</c:v>
                </c:pt>
                <c:pt idx="626">
                  <c:v>0.40034497073559361</c:v>
                </c:pt>
                <c:pt idx="627">
                  <c:v>0.40244212451650979</c:v>
                </c:pt>
                <c:pt idx="628">
                  <c:v>0.40455166964003381</c:v>
                </c:pt>
                <c:pt idx="629">
                  <c:v>0.40667348038278489</c:v>
                </c:pt>
                <c:pt idx="630">
                  <c:v>0.40880742682067289</c:v>
                </c:pt>
                <c:pt idx="631">
                  <c:v>0.41095337483391847</c:v>
                </c:pt>
                <c:pt idx="632">
                  <c:v>0.41311118611480546</c:v>
                </c:pt>
                <c:pt idx="633">
                  <c:v>0.41528071817820056</c:v>
                </c:pt>
                <c:pt idx="634">
                  <c:v>0.41746182437487894</c:v>
                </c:pt>
                <c:pt idx="635">
                  <c:v>0.41965435390768152</c:v>
                </c:pt>
                <c:pt idx="636">
                  <c:v>0.42185815185053815</c:v>
                </c:pt>
                <c:pt idx="637">
                  <c:v>0.42407305917037735</c:v>
                </c:pt>
                <c:pt idx="638">
                  <c:v>0.42629891275194975</c:v>
                </c:pt>
                <c:pt idx="639">
                  <c:v>0.42853554542557976</c:v>
                </c:pt>
                <c:pt idx="640">
                  <c:v>0.43078278599787029</c:v>
                </c:pt>
                <c:pt idx="641">
                  <c:v>0.43304045928535811</c:v>
                </c:pt>
                <c:pt idx="642">
                  <c:v>0.43530838615115286</c:v>
                </c:pt>
                <c:pt idx="643">
                  <c:v>0.43758638354453916</c:v>
                </c:pt>
                <c:pt idx="644">
                  <c:v>0.43987426454356582</c:v>
                </c:pt>
                <c:pt idx="645">
                  <c:v>0.44217183840061069</c:v>
                </c:pt>
                <c:pt idx="646">
                  <c:v>0.44447891059091882</c:v>
                </c:pt>
                <c:pt idx="647">
                  <c:v>0.4467952828641048</c:v>
                </c:pt>
                <c:pt idx="648">
                  <c:v>0.4491207532986119</c:v>
                </c:pt>
                <c:pt idx="649">
                  <c:v>0.45145511635910202</c:v>
                </c:pt>
                <c:pt idx="650">
                  <c:v>0.45379816295677167</c:v>
                </c:pt>
                <c:pt idx="651">
                  <c:v>0.45614968051255489</c:v>
                </c:pt>
                <c:pt idx="652">
                  <c:v>0.45850945302319751</c:v>
                </c:pt>
                <c:pt idx="653">
                  <c:v>0.46087726113016642</c:v>
                </c:pt>
                <c:pt idx="654">
                  <c:v>0.4632528821913568</c:v>
                </c:pt>
                <c:pt idx="655">
                  <c:v>0.46563609035556686</c:v>
                </c:pt>
                <c:pt idx="656">
                  <c:v>0.46802665663968773</c:v>
                </c:pt>
                <c:pt idx="657">
                  <c:v>0.47042434900856522</c:v>
                </c:pt>
                <c:pt idx="658">
                  <c:v>0.47282893245748803</c:v>
                </c:pt>
                <c:pt idx="659">
                  <c:v>0.47524016909724104</c:v>
                </c:pt>
                <c:pt idx="660">
                  <c:v>0.47765781824166942</c:v>
                </c:pt>
                <c:pt idx="661">
                  <c:v>0.4800816364976937</c:v>
                </c:pt>
                <c:pt idx="662">
                  <c:v>0.48251137785770537</c:v>
                </c:pt>
                <c:pt idx="663">
                  <c:v>0.48494679379428096</c:v>
                </c:pt>
                <c:pt idx="664">
                  <c:v>0.48738763335713742</c:v>
                </c:pt>
                <c:pt idx="665">
                  <c:v>0.48983364327225642</c:v>
                </c:pt>
                <c:pt idx="666">
                  <c:v>0.49228456804309739</c:v>
                </c:pt>
                <c:pt idx="667">
                  <c:v>0.49474015005381589</c:v>
                </c:pt>
                <c:pt idx="668">
                  <c:v>0.49720012967440874</c:v>
                </c:pt>
                <c:pt idx="669">
                  <c:v>0.49966424536768772</c:v>
                </c:pt>
                <c:pt idx="670">
                  <c:v>0.50213223379800132</c:v>
                </c:pt>
                <c:pt idx="671">
                  <c:v>0.50460382994160502</c:v>
                </c:pt>
                <c:pt idx="672">
                  <c:v>0.50707876719858558</c:v>
                </c:pt>
                <c:pt idx="673">
                  <c:v>0.50955677750623718</c:v>
                </c:pt>
                <c:pt idx="674">
                  <c:v>0.51203759145380323</c:v>
                </c:pt>
                <c:pt idx="675">
                  <c:v>0.51452093839845392</c:v>
                </c:pt>
                <c:pt idx="676">
                  <c:v>0.51700654658242551</c:v>
                </c:pt>
                <c:pt idx="677">
                  <c:v>0.51949414325119114</c:v>
                </c:pt>
                <c:pt idx="678">
                  <c:v>0.52198345477256447</c:v>
                </c:pt>
                <c:pt idx="679">
                  <c:v>0.52447420675662859</c:v>
                </c:pt>
                <c:pt idx="680">
                  <c:v>0.52696612417637156</c:v>
                </c:pt>
                <c:pt idx="681">
                  <c:v>0.52945893148892276</c:v>
                </c:pt>
                <c:pt idx="682">
                  <c:v>0.5319523527572716</c:v>
                </c:pt>
                <c:pt idx="683">
                  <c:v>0.53444611177236123</c:v>
                </c:pt>
                <c:pt idx="684">
                  <c:v>0.53693993217543456</c:v>
                </c:pt>
                <c:pt idx="685">
                  <c:v>0.5394335375805186</c:v>
                </c:pt>
                <c:pt idx="686">
                  <c:v>0.54192665169694498</c:v>
                </c:pt>
                <c:pt idx="687">
                  <c:v>0.54441899845177022</c:v>
                </c:pt>
                <c:pt idx="688">
                  <c:v>0.5469103021119941</c:v>
                </c:pt>
                <c:pt idx="689">
                  <c:v>0.54940028740646052</c:v>
                </c:pt>
                <c:pt idx="690">
                  <c:v>0.55188867964732213</c:v>
                </c:pt>
                <c:pt idx="691">
                  <c:v>0.55437520485095537</c:v>
                </c:pt>
                <c:pt idx="692">
                  <c:v>0.55685958985821871</c:v>
                </c:pt>
                <c:pt idx="693">
                  <c:v>0.55934156245393563</c:v>
                </c:pt>
                <c:pt idx="694">
                  <c:v>0.56182085148549432</c:v>
                </c:pt>
                <c:pt idx="695">
                  <c:v>0.56429718698045439</c:v>
                </c:pt>
                <c:pt idx="696">
                  <c:v>0.56677030026306119</c:v>
                </c:pt>
                <c:pt idx="697">
                  <c:v>0.56923992406954194</c:v>
                </c:pt>
                <c:pt idx="698">
                  <c:v>0.57170579266210586</c:v>
                </c:pt>
                <c:pt idx="699">
                  <c:v>0.57416764194152059</c:v>
                </c:pt>
                <c:pt idx="700">
                  <c:v>0.57662520955819396</c:v>
                </c:pt>
                <c:pt idx="701">
                  <c:v>0.5790782350216267</c:v>
                </c:pt>
                <c:pt idx="702">
                  <c:v>0.5815264598081864</c:v>
                </c:pt>
                <c:pt idx="703">
                  <c:v>0.58396962746706937</c:v>
                </c:pt>
                <c:pt idx="704">
                  <c:v>0.58640748372438556</c:v>
                </c:pt>
                <c:pt idx="705">
                  <c:v>0.58883977658527564</c:v>
                </c:pt>
                <c:pt idx="706">
                  <c:v>0.59126625643396891</c:v>
                </c:pt>
                <c:pt idx="707">
                  <c:v>0.59368667613171777</c:v>
                </c:pt>
                <c:pt idx="708">
                  <c:v>0.59610079111250902</c:v>
                </c:pt>
                <c:pt idx="709">
                  <c:v>0.59850835947650449</c:v>
                </c:pt>
                <c:pt idx="710">
                  <c:v>0.60090914208111801</c:v>
                </c:pt>
                <c:pt idx="711">
                  <c:v>0.60330290262967601</c:v>
                </c:pt>
                <c:pt idx="712">
                  <c:v>0.60568940775759694</c:v>
                </c:pt>
                <c:pt idx="713">
                  <c:v>0.6080684271160216</c:v>
                </c:pt>
                <c:pt idx="714">
                  <c:v>0.61043973345285074</c:v>
                </c:pt>
                <c:pt idx="715">
                  <c:v>0.61280310269112792</c:v>
                </c:pt>
                <c:pt idx="716">
                  <c:v>0.6151583140047221</c:v>
                </c:pt>
                <c:pt idx="717">
                  <c:v>0.61750514989127436</c:v>
                </c:pt>
                <c:pt idx="718">
                  <c:v>0.6198433962423523</c:v>
                </c:pt>
                <c:pt idx="719">
                  <c:v>0.62217284241078563</c:v>
                </c:pt>
                <c:pt idx="720">
                  <c:v>0.62449328127515102</c:v>
                </c:pt>
                <c:pt idx="721">
                  <c:v>0.62680450930137466</c:v>
                </c:pt>
                <c:pt idx="722">
                  <c:v>0.62910632660141963</c:v>
                </c:pt>
                <c:pt idx="723">
                  <c:v>0.63139853698905468</c:v>
                </c:pt>
                <c:pt idx="724">
                  <c:v>0.6336809480326665</c:v>
                </c:pt>
                <c:pt idx="725">
                  <c:v>0.63595337110512162</c:v>
                </c:pt>
                <c:pt idx="726">
                  <c:v>0.63821562143064692</c:v>
                </c:pt>
                <c:pt idx="727">
                  <c:v>0.64046751812874569</c:v>
                </c:pt>
                <c:pt idx="728">
                  <c:v>0.64270888425512318</c:v>
                </c:pt>
                <c:pt idx="729">
                  <c:v>0.6449395468396435</c:v>
                </c:pt>
                <c:pt idx="730">
                  <c:v>0.647159336921308</c:v>
                </c:pt>
                <c:pt idx="731">
                  <c:v>0.64936808958026959</c:v>
                </c:pt>
                <c:pt idx="732">
                  <c:v>0.65156564396689565</c:v>
                </c:pt>
                <c:pt idx="733">
                  <c:v>0.65375184332788805</c:v>
                </c:pt>
                <c:pt idx="734">
                  <c:v>0.65592653502948384</c:v>
                </c:pt>
                <c:pt idx="735">
                  <c:v>0.65808957057776163</c:v>
                </c:pt>
                <c:pt idx="736">
                  <c:v>0.66024080563606591</c:v>
                </c:pt>
                <c:pt idx="737">
                  <c:v>0.66238010003958514</c:v>
                </c:pt>
                <c:pt idx="738">
                  <c:v>0.66450731780711669</c:v>
                </c:pt>
                <c:pt idx="739">
                  <c:v>0.66662232715004333</c:v>
                </c:pt>
                <c:pt idx="740">
                  <c:v>0.6687250004785622</c:v>
                </c:pt>
                <c:pt idx="741">
                  <c:v>0.67081521440520175</c:v>
                </c:pt>
                <c:pt idx="742">
                  <c:v>0.6728928497456742</c:v>
                </c:pt>
                <c:pt idx="743">
                  <c:v>0.67495779151709601</c:v>
                </c:pt>
                <c:pt idx="744">
                  <c:v>0.67700992893362755</c:v>
                </c:pt>
                <c:pt idx="745">
                  <c:v>0.67904915539958333</c:v>
                </c:pt>
                <c:pt idx="746">
                  <c:v>0.68107536850005013</c:v>
                </c:pt>
                <c:pt idx="747">
                  <c:v>0.68308846998908535</c:v>
                </c:pt>
                <c:pt idx="748">
                  <c:v>0.68508836577551857</c:v>
                </c:pt>
                <c:pt idx="749">
                  <c:v>0.6870749659064409</c:v>
                </c:pt>
                <c:pt idx="750">
                  <c:v>0.68904818454842165</c:v>
                </c:pt>
                <c:pt idx="751">
                  <c:v>0.69100793996651011</c:v>
                </c:pt>
                <c:pt idx="752">
                  <c:v>0.69295415450109366</c:v>
                </c:pt>
                <c:pt idx="753">
                  <c:v>0.69488675454265358</c:v>
                </c:pt>
                <c:pt idx="754">
                  <c:v>0.69680567050450271</c:v>
                </c:pt>
                <c:pt idx="755">
                  <c:v>0.69871083679353863</c:v>
                </c:pt>
                <c:pt idx="756">
                  <c:v>0.70060219177910876</c:v>
                </c:pt>
                <c:pt idx="757">
                  <c:v>0.70247967776002385</c:v>
                </c:pt>
                <c:pt idx="758">
                  <c:v>0.7043432409297935</c:v>
                </c:pt>
                <c:pt idx="759">
                  <c:v>0.7061928313401542</c:v>
                </c:pt>
                <c:pt idx="760">
                  <c:v>0.70802840286294833</c:v>
                </c:pt>
                <c:pt idx="761">
                  <c:v>0.70984991315042412</c:v>
                </c:pt>
                <c:pt idx="762">
                  <c:v>0.7116573235940119</c:v>
                </c:pt>
                <c:pt idx="763">
                  <c:v>0.7134505992816631</c:v>
                </c:pt>
                <c:pt idx="764">
                  <c:v>0.71522970895379823</c:v>
                </c:pt>
                <c:pt idx="765">
                  <c:v>0.71699462495793131</c:v>
                </c:pt>
                <c:pt idx="766">
                  <c:v>0.71874532320205731</c:v>
                </c:pt>
                <c:pt idx="767">
                  <c:v>0.72048178310683697</c:v>
                </c:pt>
                <c:pt idx="768">
                  <c:v>0.72220398755667103</c:v>
                </c:pt>
                <c:pt idx="769">
                  <c:v>0.72391192284970929</c:v>
                </c:pt>
                <c:pt idx="770">
                  <c:v>0.72560557864687147</c:v>
                </c:pt>
                <c:pt idx="771">
                  <c:v>0.7272849479199337</c:v>
                </c:pt>
                <c:pt idx="772">
                  <c:v>0.7289500268987581</c:v>
                </c:pt>
                <c:pt idx="773">
                  <c:v>0.7306008150176998</c:v>
                </c:pt>
                <c:pt idx="774">
                  <c:v>0.73223731486128796</c:v>
                </c:pt>
                <c:pt idx="775">
                  <c:v>0.73385953210921695</c:v>
                </c:pt>
                <c:pt idx="776">
                  <c:v>0.73546747548070923</c:v>
                </c:pt>
                <c:pt idx="777">
                  <c:v>0.7370611566783245</c:v>
                </c:pt>
                <c:pt idx="778">
                  <c:v>0.7386405903312484</c:v>
                </c:pt>
                <c:pt idx="779">
                  <c:v>0.74020579393814545</c:v>
                </c:pt>
                <c:pt idx="780">
                  <c:v>0.74175678780960386</c:v>
                </c:pt>
                <c:pt idx="781">
                  <c:v>0.74329359501024872</c:v>
                </c:pt>
                <c:pt idx="782">
                  <c:v>0.74481624130056345</c:v>
                </c:pt>
                <c:pt idx="783">
                  <c:v>0.74632475507847584</c:v>
                </c:pt>
                <c:pt idx="784">
                  <c:v>0.7478191673207617</c:v>
                </c:pt>
                <c:pt idx="785">
                  <c:v>0.74929951152431296</c:v>
                </c:pt>
                <c:pt idx="786">
                  <c:v>0.75076582364731759</c:v>
                </c:pt>
                <c:pt idx="787">
                  <c:v>0.75221814205039894</c:v>
                </c:pt>
                <c:pt idx="788">
                  <c:v>0.75365650743776569</c:v>
                </c:pt>
                <c:pt idx="789">
                  <c:v>0.75508096279840342</c:v>
                </c:pt>
                <c:pt idx="790">
                  <c:v>0.75649155334736662</c:v>
                </c:pt>
                <c:pt idx="791">
                  <c:v>0.75788832646720161</c:v>
                </c:pt>
                <c:pt idx="792">
                  <c:v>0.75927133164954486</c:v>
                </c:pt>
                <c:pt idx="793">
                  <c:v>0.76064062043693148</c:v>
                </c:pt>
                <c:pt idx="794">
                  <c:v>0.76199624636486096</c:v>
                </c:pt>
                <c:pt idx="795">
                  <c:v>0.76333826490414369</c:v>
                </c:pt>
                <c:pt idx="796">
                  <c:v>0.76466673340357227</c:v>
                </c:pt>
                <c:pt idx="797">
                  <c:v>0.76598171103294299</c:v>
                </c:pt>
                <c:pt idx="798">
                  <c:v>0.76728325872647429</c:v>
                </c:pt>
                <c:pt idx="799">
                  <c:v>0.76857143912662762</c:v>
                </c:pt>
                <c:pt idx="800">
                  <c:v>0.76984631652838831</c:v>
                </c:pt>
                <c:pt idx="801">
                  <c:v>0.77110795682401034</c:v>
                </c:pt>
                <c:pt idx="802">
                  <c:v>0.77235642744827182</c:v>
                </c:pt>
                <c:pt idx="803">
                  <c:v>0.77359179732424643</c:v>
                </c:pt>
                <c:pt idx="804">
                  <c:v>0.77481413680963163</c:v>
                </c:pt>
                <c:pt idx="805">
                  <c:v>0.77602351764364874</c:v>
                </c:pt>
                <c:pt idx="806">
                  <c:v>0.77722001289453158</c:v>
                </c:pt>
                <c:pt idx="807">
                  <c:v>0.77840369690763678</c:v>
                </c:pt>
                <c:pt idx="808">
                  <c:v>0.77957464525418574</c:v>
                </c:pt>
                <c:pt idx="809">
                  <c:v>0.78073293468064819</c:v>
                </c:pt>
                <c:pt idx="810">
                  <c:v>0.78187864305880894</c:v>
                </c:pt>
                <c:pt idx="811">
                  <c:v>0.78301184933650125</c:v>
                </c:pt>
                <c:pt idx="812">
                  <c:v>0.7841326334890506</c:v>
                </c:pt>
                <c:pt idx="813">
                  <c:v>0.78524107647141916</c:v>
                </c:pt>
                <c:pt idx="814">
                  <c:v>0.78633726017107608</c:v>
                </c:pt>
                <c:pt idx="815">
                  <c:v>0.78742126736160445</c:v>
                </c:pt>
                <c:pt idx="816">
                  <c:v>0.78849318165704341</c:v>
                </c:pt>
                <c:pt idx="817">
                  <c:v>0.78955308746699249</c:v>
                </c:pt>
                <c:pt idx="818">
                  <c:v>0.79060106995246449</c:v>
                </c:pt>
                <c:pt idx="819">
                  <c:v>0.7916372149825196</c:v>
                </c:pt>
                <c:pt idx="820">
                  <c:v>0.79266160909165939</c:v>
                </c:pt>
                <c:pt idx="821">
                  <c:v>0.79367433943801002</c:v>
                </c:pt>
                <c:pt idx="822">
                  <c:v>0.79467549376228253</c:v>
                </c:pt>
                <c:pt idx="823">
                  <c:v>0.79566516034752277</c:v>
                </c:pt>
                <c:pt idx="824">
                  <c:v>0.7966434279796506</c:v>
                </c:pt>
                <c:pt idx="825">
                  <c:v>0.79761038590878852</c:v>
                </c:pt>
                <c:pt idx="826">
                  <c:v>0.79856612381138625</c:v>
                </c:pt>
                <c:pt idx="827">
                  <c:v>0.79951073175313647</c:v>
                </c:pt>
                <c:pt idx="828">
                  <c:v>0.80044430015268253</c:v>
                </c:pt>
                <c:pt idx="829">
                  <c:v>0.80136691974612329</c:v>
                </c:pt>
                <c:pt idx="830">
                  <c:v>0.80227868155230353</c:v>
                </c:pt>
                <c:pt idx="831">
                  <c:v>0.80317967683889457</c:v>
                </c:pt>
                <c:pt idx="832">
                  <c:v>0.80406999708926008</c:v>
                </c:pt>
                <c:pt idx="833">
                  <c:v>0.80494973397011105</c:v>
                </c:pt>
                <c:pt idx="834">
                  <c:v>0.80581897929992652</c:v>
                </c:pt>
                <c:pt idx="835">
                  <c:v>0.80667782501816265</c:v>
                </c:pt>
                <c:pt idx="836">
                  <c:v>0.80752636315522119</c:v>
                </c:pt>
                <c:pt idx="837">
                  <c:v>0.80836468580318988</c:v>
                </c:pt>
                <c:pt idx="838">
                  <c:v>0.80919288508733367</c:v>
                </c:pt>
                <c:pt idx="839">
                  <c:v>0.81001105313834931</c:v>
                </c:pt>
                <c:pt idx="840">
                  <c:v>0.81081928206535203</c:v>
                </c:pt>
                <c:pt idx="841">
                  <c:v>0.81161766392961632</c:v>
                </c:pt>
                <c:pt idx="842">
                  <c:v>0.81240629071903681</c:v>
                </c:pt>
                <c:pt idx="843">
                  <c:v>0.81318525432332112</c:v>
                </c:pt>
                <c:pt idx="844">
                  <c:v>0.8139546465098918</c:v>
                </c:pt>
                <c:pt idx="845">
                  <c:v>0.81471455890050404</c:v>
                </c:pt>
                <c:pt idx="846">
                  <c:v>0.81546508294856279</c:v>
                </c:pt>
                <c:pt idx="847">
                  <c:v>0.81620630991712129</c:v>
                </c:pt>
                <c:pt idx="848">
                  <c:v>0.81693833085757639</c:v>
                </c:pt>
                <c:pt idx="849">
                  <c:v>0.81766123658902279</c:v>
                </c:pt>
                <c:pt idx="850">
                  <c:v>0.81837511767828208</c:v>
                </c:pt>
                <c:pt idx="851">
                  <c:v>0.81908006442058245</c:v>
                </c:pt>
                <c:pt idx="852">
                  <c:v>0.8197761668208805</c:v>
                </c:pt>
                <c:pt idx="853">
                  <c:v>0.82046351457582001</c:v>
                </c:pt>
                <c:pt idx="854">
                  <c:v>0.82114219705631752</c:v>
                </c:pt>
                <c:pt idx="855">
                  <c:v>0.82181230329075916</c:v>
                </c:pt>
                <c:pt idx="856">
                  <c:v>0.8224739219488052</c:v>
                </c:pt>
                <c:pt idx="857">
                  <c:v>0.82312714132578768</c:v>
                </c:pt>
                <c:pt idx="858">
                  <c:v>0.82377204932769332</c:v>
                </c:pt>
                <c:pt idx="859">
                  <c:v>0.82440873345671939</c:v>
                </c:pt>
                <c:pt idx="860">
                  <c:v>0.82503728079739191</c:v>
                </c:pt>
                <c:pt idx="861">
                  <c:v>0.8256577780032438</c:v>
                </c:pt>
                <c:pt idx="862">
                  <c:v>0.82627031128402351</c:v>
                </c:pt>
                <c:pt idx="863">
                  <c:v>0.82687496639344693</c:v>
                </c:pt>
                <c:pt idx="864">
                  <c:v>0.82747182861746593</c:v>
                </c:pt>
                <c:pt idx="865">
                  <c:v>0.82806098276304996</c:v>
                </c:pt>
                <c:pt idx="866">
                  <c:v>0.82864251314746551</c:v>
                </c:pt>
                <c:pt idx="867">
                  <c:v>0.82921650358804755</c:v>
                </c:pt>
                <c:pt idx="868">
                  <c:v>0.82978303739245474</c:v>
                </c:pt>
                <c:pt idx="869">
                  <c:v>0.83034219734938663</c:v>
                </c:pt>
                <c:pt idx="870">
                  <c:v>0.83089406571976554</c:v>
                </c:pt>
                <c:pt idx="871">
                  <c:v>0.83143872422836762</c:v>
                </c:pt>
                <c:pt idx="872">
                  <c:v>0.83197625405589082</c:v>
                </c:pt>
                <c:pt idx="873">
                  <c:v>0.8325067358314473</c:v>
                </c:pt>
                <c:pt idx="874">
                  <c:v>0.83303024962549044</c:v>
                </c:pt>
                <c:pt idx="875">
                  <c:v>0.83354687494312563</c:v>
                </c:pt>
                <c:pt idx="876">
                  <c:v>0.83405669071784538</c:v>
                </c:pt>
                <c:pt idx="877">
                  <c:v>0.83455977530563652</c:v>
                </c:pt>
                <c:pt idx="878">
                  <c:v>0.83505620647947398</c:v>
                </c:pt>
                <c:pt idx="879">
                  <c:v>0.83554606142418053</c:v>
                </c:pt>
                <c:pt idx="880">
                  <c:v>0.83602941673165365</c:v>
                </c:pt>
                <c:pt idx="881">
                  <c:v>0.83650634839643589</c:v>
                </c:pt>
                <c:pt idx="882">
                  <c:v>0.83697693181163202</c:v>
                </c:pt>
                <c:pt idx="883">
                  <c:v>0.83744124176515544</c:v>
                </c:pt>
                <c:pt idx="884">
                  <c:v>0.83789935243630098</c:v>
                </c:pt>
                <c:pt idx="885">
                  <c:v>0.83835133739262979</c:v>
                </c:pt>
                <c:pt idx="886">
                  <c:v>0.83879726958716705</c:v>
                </c:pt>
                <c:pt idx="887">
                  <c:v>0.83923722135588585</c:v>
                </c:pt>
                <c:pt idx="888">
                  <c:v>0.83967126441548989</c:v>
                </c:pt>
                <c:pt idx="889">
                  <c:v>0.84009946986146844</c:v>
                </c:pt>
                <c:pt idx="890">
                  <c:v>0.84052190816643568</c:v>
                </c:pt>
                <c:pt idx="891">
                  <c:v>0.84093864917871775</c:v>
                </c:pt>
                <c:pt idx="892">
                  <c:v>0.8413497621212106</c:v>
                </c:pt>
                <c:pt idx="893">
                  <c:v>0.84175531559047767</c:v>
                </c:pt>
                <c:pt idx="894">
                  <c:v>0.84215537755608905</c:v>
                </c:pt>
                <c:pt idx="895">
                  <c:v>0.84255001536019991</c:v>
                </c:pt>
                <c:pt idx="896">
                  <c:v>0.84293929571734449</c:v>
                </c:pt>
                <c:pt idx="897">
                  <c:v>0.84332328471445772</c:v>
                </c:pt>
                <c:pt idx="898">
                  <c:v>0.84370204781110181</c:v>
                </c:pt>
                <c:pt idx="899">
                  <c:v>0.84407564983989836</c:v>
                </c:pt>
                <c:pt idx="900">
                  <c:v>0.84444415500715853</c:v>
                </c:pt>
                <c:pt idx="901">
                  <c:v>0.84480762689370614</c:v>
                </c:pt>
                <c:pt idx="902">
                  <c:v>0.84516612845587669</c:v>
                </c:pt>
                <c:pt idx="903">
                  <c:v>0.84551972202670234</c:v>
                </c:pt>
                <c:pt idx="904">
                  <c:v>0.84586846931726312</c:v>
                </c:pt>
                <c:pt idx="905">
                  <c:v>0.84621243141820468</c:v>
                </c:pt>
                <c:pt idx="906">
                  <c:v>0.84655166880141053</c:v>
                </c:pt>
                <c:pt idx="907">
                  <c:v>0.84688624132183554</c:v>
                </c:pt>
                <c:pt idx="908">
                  <c:v>0.84721620821947663</c:v>
                </c:pt>
                <c:pt idx="909">
                  <c:v>0.84754162812149159</c:v>
                </c:pt>
                <c:pt idx="910">
                  <c:v>0.8478625590444494</c:v>
                </c:pt>
                <c:pt idx="911">
                  <c:v>0.84817905839671526</c:v>
                </c:pt>
                <c:pt idx="912">
                  <c:v>0.84849118298095261</c:v>
                </c:pt>
                <c:pt idx="913">
                  <c:v>0.84879898899675643</c:v>
                </c:pt>
                <c:pt idx="914">
                  <c:v>0.8491025320433877</c:v>
                </c:pt>
                <c:pt idx="915">
                  <c:v>0.84940186712262755</c:v>
                </c:pt>
                <c:pt idx="916">
                  <c:v>0.8496970486417359</c:v>
                </c:pt>
                <c:pt idx="917">
                  <c:v>0.84998813041650156</c:v>
                </c:pt>
                <c:pt idx="918">
                  <c:v>0.85027516567439865</c:v>
                </c:pt>
                <c:pt idx="919">
                  <c:v>0.85055820705782703</c:v>
                </c:pt>
                <c:pt idx="920">
                  <c:v>0.85083730662744339</c:v>
                </c:pt>
                <c:pt idx="921">
                  <c:v>0.85111251586557068</c:v>
                </c:pt>
                <c:pt idx="922">
                  <c:v>0.8513838856796917</c:v>
                </c:pt>
                <c:pt idx="923">
                  <c:v>0.8516514664060123</c:v>
                </c:pt>
                <c:pt idx="924">
                  <c:v>0.85191530781309643</c:v>
                </c:pt>
                <c:pt idx="925">
                  <c:v>0.85217545910557002</c:v>
                </c:pt>
                <c:pt idx="926">
                  <c:v>0.85243196892788398</c:v>
                </c:pt>
                <c:pt idx="927">
                  <c:v>0.85268488536814135</c:v>
                </c:pt>
                <c:pt idx="928">
                  <c:v>0.85293425596197325</c:v>
                </c:pt>
                <c:pt idx="929">
                  <c:v>0.85318012769647833</c:v>
                </c:pt>
                <c:pt idx="930">
                  <c:v>0.85342254701419773</c:v>
                </c:pt>
                <c:pt idx="931">
                  <c:v>0.85366155981714953</c:v>
                </c:pt>
                <c:pt idx="932">
                  <c:v>0.85389721147089692</c:v>
                </c:pt>
                <c:pt idx="933">
                  <c:v>0.85412954680865583</c:v>
                </c:pt>
                <c:pt idx="934">
                  <c:v>0.854358610135452</c:v>
                </c:pt>
                <c:pt idx="935">
                  <c:v>0.85458444523229338</c:v>
                </c:pt>
                <c:pt idx="936">
                  <c:v>0.85480709536039046</c:v>
                </c:pt>
                <c:pt idx="937">
                  <c:v>0.8550266032653937</c:v>
                </c:pt>
                <c:pt idx="938">
                  <c:v>0.85524301118166401</c:v>
                </c:pt>
                <c:pt idx="939">
                  <c:v>0.85545636083656629</c:v>
                </c:pt>
                <c:pt idx="940">
                  <c:v>0.85566669345478108</c:v>
                </c:pt>
                <c:pt idx="941">
                  <c:v>0.85587404976263226</c:v>
                </c:pt>
                <c:pt idx="942">
                  <c:v>0.85607846999244441</c:v>
                </c:pt>
                <c:pt idx="943">
                  <c:v>0.85627999388689946</c:v>
                </c:pt>
                <c:pt idx="944">
                  <c:v>0.85647866070341194</c:v>
                </c:pt>
                <c:pt idx="945">
                  <c:v>0.85667450921851929</c:v>
                </c:pt>
                <c:pt idx="946">
                  <c:v>0.85686757773226863</c:v>
                </c:pt>
                <c:pt idx="947">
                  <c:v>0.8570579040726255</c:v>
                </c:pt>
                <c:pt idx="948">
                  <c:v>0.85724552559987</c:v>
                </c:pt>
                <c:pt idx="949">
                  <c:v>0.85743047921100768</c:v>
                </c:pt>
                <c:pt idx="950">
                  <c:v>0.85761280134418083</c:v>
                </c:pt>
                <c:pt idx="951">
                  <c:v>0.8577925279830696</c:v>
                </c:pt>
                <c:pt idx="952">
                  <c:v>0.85796969466130468</c:v>
                </c:pt>
                <c:pt idx="953">
                  <c:v>0.85814433646686228</c:v>
                </c:pt>
                <c:pt idx="954">
                  <c:v>0.85831648804646432</c:v>
                </c:pt>
                <c:pt idx="955">
                  <c:v>0.85848618360996942</c:v>
                </c:pt>
                <c:pt idx="956">
                  <c:v>0.85865345693475092</c:v>
                </c:pt>
                <c:pt idx="957">
                  <c:v>0.85881834137006841</c:v>
                </c:pt>
                <c:pt idx="958">
                  <c:v>0.85898086984143551</c:v>
                </c:pt>
                <c:pt idx="959">
                  <c:v>0.8591410748549646</c:v>
                </c:pt>
                <c:pt idx="960">
                  <c:v>0.85929898850170383</c:v>
                </c:pt>
                <c:pt idx="961">
                  <c:v>0.85945464246196235</c:v>
                </c:pt>
                <c:pt idx="962">
                  <c:v>0.85960806800961664</c:v>
                </c:pt>
                <c:pt idx="963">
                  <c:v>0.85975929601640089</c:v>
                </c:pt>
                <c:pt idx="964">
                  <c:v>0.85990835695618195</c:v>
                </c:pt>
                <c:pt idx="965">
                  <c:v>0.86005528090921712</c:v>
                </c:pt>
                <c:pt idx="966">
                  <c:v>0.86020009756638993</c:v>
                </c:pt>
                <c:pt idx="967">
                  <c:v>0.86034283623342556</c:v>
                </c:pt>
                <c:pt idx="968">
                  <c:v>0.86048352583508869</c:v>
                </c:pt>
                <c:pt idx="969">
                  <c:v>0.86062219491936331</c:v>
                </c:pt>
                <c:pt idx="970">
                  <c:v>0.86075887166159815</c:v>
                </c:pt>
                <c:pt idx="971">
                  <c:v>0.86089358386863868</c:v>
                </c:pt>
                <c:pt idx="972">
                  <c:v>0.86102635898293911</c:v>
                </c:pt>
                <c:pt idx="973">
                  <c:v>0.86115722408664042</c:v>
                </c:pt>
                <c:pt idx="974">
                  <c:v>0.86128620590562588</c:v>
                </c:pt>
                <c:pt idx="975">
                  <c:v>0.8614133308135592</c:v>
                </c:pt>
                <c:pt idx="976">
                  <c:v>0.86153862483588539</c:v>
                </c:pt>
                <c:pt idx="977">
                  <c:v>0.86166211365381473</c:v>
                </c:pt>
                <c:pt idx="978">
                  <c:v>0.8617838226082738</c:v>
                </c:pt>
                <c:pt idx="979">
                  <c:v>0.86190377670383211</c:v>
                </c:pt>
                <c:pt idx="980">
                  <c:v>0.86202200061260181</c:v>
                </c:pt>
                <c:pt idx="981">
                  <c:v>0.8621385186781062</c:v>
                </c:pt>
                <c:pt idx="982">
                  <c:v>0.8622533549191187</c:v>
                </c:pt>
                <c:pt idx="983">
                  <c:v>0.86236653303348243</c:v>
                </c:pt>
                <c:pt idx="984">
                  <c:v>0.86247807640188789</c:v>
                </c:pt>
                <c:pt idx="985">
                  <c:v>0.86258800809162817</c:v>
                </c:pt>
                <c:pt idx="986">
                  <c:v>0.86269635086032781</c:v>
                </c:pt>
                <c:pt idx="987">
                  <c:v>0.86280312715963192</c:v>
                </c:pt>
                <c:pt idx="988">
                  <c:v>0.86290835913887398</c:v>
                </c:pt>
                <c:pt idx="989">
                  <c:v>0.86301206864870605</c:v>
                </c:pt>
                <c:pt idx="990">
                  <c:v>0.86311427724470924</c:v>
                </c:pt>
                <c:pt idx="991">
                  <c:v>0.86321500619095803</c:v>
                </c:pt>
                <c:pt idx="992">
                  <c:v>0.86331427646356895</c:v>
                </c:pt>
                <c:pt idx="993">
                  <c:v>0.86341210875420527</c:v>
                </c:pt>
                <c:pt idx="994">
                  <c:v>0.86350852347356422</c:v>
                </c:pt>
                <c:pt idx="995">
                  <c:v>0.8636035407548156</c:v>
                </c:pt>
                <c:pt idx="996">
                  <c:v>0.86369718045702693</c:v>
                </c:pt>
                <c:pt idx="997">
                  <c:v>0.86378946216854702</c:v>
                </c:pt>
                <c:pt idx="998">
                  <c:v>0.8638804052103547</c:v>
                </c:pt>
              </c:numCache>
            </c:numRef>
          </c:yVal>
          <c:smooth val="0"/>
        </c:ser>
        <c:dLbls>
          <c:showLegendKey val="0"/>
          <c:showVal val="0"/>
          <c:showCatName val="0"/>
          <c:showSerName val="0"/>
          <c:showPercent val="0"/>
          <c:showBubbleSize val="0"/>
        </c:dLbls>
        <c:axId val="112309760"/>
        <c:axId val="112311680"/>
      </c:scatterChart>
      <c:valAx>
        <c:axId val="112309760"/>
        <c:scaling>
          <c:logBase val="10"/>
          <c:orientation val="minMax"/>
          <c:max val="1000"/>
          <c:min val="1.0000000000000041E-3"/>
        </c:scaling>
        <c:delete val="0"/>
        <c:axPos val="b"/>
        <c:majorGridlines/>
        <c:minorGridlines>
          <c:spPr>
            <a:ln>
              <a:prstDash val="sysDot"/>
            </a:ln>
          </c:spPr>
        </c:minorGridlines>
        <c:title>
          <c:tx>
            <c:rich>
              <a:bodyPr/>
              <a:lstStyle/>
              <a:p>
                <a:pPr>
                  <a:defRPr sz="2400" b="1" i="0" u="none" strike="noStrike" baseline="0">
                    <a:solidFill>
                      <a:srgbClr val="3C3C3C"/>
                    </a:solidFill>
                    <a:latin typeface="+mn-lt"/>
                    <a:ea typeface="Arial"/>
                    <a:cs typeface="Arial"/>
                  </a:defRPr>
                </a:pPr>
                <a:r>
                  <a:rPr lang="en-US" sz="2400" b="1">
                    <a:latin typeface="+mn-lt"/>
                  </a:rPr>
                  <a:t>GPUweight</a:t>
                </a:r>
              </a:p>
            </c:rich>
          </c:tx>
          <c:layout>
            <c:manualLayout>
              <c:xMode val="edge"/>
              <c:yMode val="edge"/>
              <c:x val="0.44949847914796404"/>
              <c:y val="0.89846027094146641"/>
            </c:manualLayout>
          </c:layout>
          <c:overlay val="0"/>
          <c:spPr>
            <a:noFill/>
            <a:ln w="25400">
              <a:noFill/>
            </a:ln>
          </c:spPr>
        </c:title>
        <c:numFmt formatCode="General" sourceLinked="1"/>
        <c:majorTickMark val="out"/>
        <c:minorTickMark val="out"/>
        <c:tickLblPos val="nextTo"/>
        <c:spPr>
          <a:ln w="3175">
            <a:solidFill>
              <a:sysClr val="windowText" lastClr="000000"/>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112311680"/>
        <c:crossesAt val="0"/>
        <c:crossBetween val="midCat"/>
      </c:valAx>
      <c:valAx>
        <c:axId val="112311680"/>
        <c:scaling>
          <c:orientation val="minMax"/>
          <c:max val="1"/>
        </c:scaling>
        <c:delete val="0"/>
        <c:axPos val="l"/>
        <c:majorGridlines>
          <c:spPr>
            <a:ln w="3175">
              <a:solidFill>
                <a:schemeClr val="tx1"/>
              </a:solidFill>
              <a:prstDash val="solid"/>
            </a:ln>
          </c:spPr>
        </c:majorGridlines>
        <c:title>
          <c:tx>
            <c:rich>
              <a:bodyPr/>
              <a:lstStyle/>
              <a:p>
                <a:pPr>
                  <a:defRPr sz="2400" b="1" i="0" u="none" strike="noStrike" baseline="0">
                    <a:solidFill>
                      <a:srgbClr val="3C3C3C"/>
                    </a:solidFill>
                    <a:latin typeface="+mn-lt"/>
                    <a:ea typeface="Arial"/>
                    <a:cs typeface="Arial"/>
                  </a:defRPr>
                </a:pPr>
                <a:r>
                  <a:rPr lang="en-US" sz="2400" b="1">
                    <a:latin typeface="+mn-lt"/>
                  </a:rPr>
                  <a:t>System Performance</a:t>
                </a:r>
              </a:p>
            </c:rich>
          </c:tx>
          <c:layout>
            <c:manualLayout>
              <c:xMode val="edge"/>
              <c:yMode val="edge"/>
              <c:x val="0"/>
              <c:y val="7.2478843731977452E-2"/>
            </c:manualLayout>
          </c:layout>
          <c:overlay val="0"/>
          <c:spPr>
            <a:noFill/>
            <a:ln w="25400">
              <a:noFill/>
            </a:ln>
          </c:spPr>
        </c:title>
        <c:numFmt formatCode="General" sourceLinked="1"/>
        <c:majorTickMark val="out"/>
        <c:minorTickMark val="none"/>
        <c:tickLblPos val="nextTo"/>
        <c:spPr>
          <a:ln w="3175">
            <a:solidFill>
              <a:schemeClr val="tx1"/>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112309760"/>
        <c:crossesAt val="0"/>
        <c:crossBetween val="midCat"/>
      </c:valAx>
      <c:spPr>
        <a:noFill/>
        <a:ln w="3175">
          <a:solidFill>
            <a:schemeClr val="tx1"/>
          </a:solidFill>
          <a:prstDash val="solid"/>
        </a:ln>
      </c:spPr>
    </c:plotArea>
    <c:legend>
      <c:legendPos val="r"/>
      <c:layout>
        <c:manualLayout>
          <c:xMode val="edge"/>
          <c:yMode val="edge"/>
          <c:x val="0.18709257529944121"/>
          <c:y val="0.10400809764250299"/>
          <c:w val="0.3767361684537554"/>
          <c:h val="0.33255652460482943"/>
        </c:manualLayout>
      </c:layout>
      <c:overlay val="0"/>
      <c:spPr>
        <a:solidFill>
          <a:sysClr val="window" lastClr="FFFFFF"/>
        </a:solidFill>
        <a:ln w="25400">
          <a:solidFill>
            <a:sysClr val="windowText" lastClr="000000"/>
          </a:solidFill>
        </a:ln>
      </c:spPr>
      <c:txPr>
        <a:bodyPr/>
        <a:lstStyle/>
        <a:p>
          <a:pPr>
            <a:defRPr sz="2400" b="1" i="0" u="none" strike="noStrike" baseline="0">
              <a:solidFill>
                <a:srgbClr val="3C3C3C"/>
              </a:solidFill>
              <a:latin typeface="+mn-lt"/>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77481681214641"/>
          <c:y val="6.8876334404387812E-2"/>
          <c:w val="0.7794585636630994"/>
          <c:h val="0.69767441860465729"/>
        </c:manualLayout>
      </c:layout>
      <c:scatterChart>
        <c:scatterStyle val="lineMarker"/>
        <c:varyColors val="0"/>
        <c:ser>
          <c:idx val="4"/>
          <c:order val="0"/>
          <c:tx>
            <c:v>Previous Best</c:v>
          </c:tx>
          <c:spPr>
            <a:ln w="63500">
              <a:solidFill>
                <a:srgbClr val="FF0000"/>
              </a:solidFill>
              <a:prstDash val="solid"/>
            </a:ln>
          </c:spPr>
          <c:marker>
            <c:symbol val="none"/>
          </c:marker>
          <c:xVal>
            <c:numRef>
              <c:f>Sheet1!$I$2:$I$1000</c:f>
              <c:numCache>
                <c:formatCode>General</c:formatCode>
                <c:ptCount val="999"/>
                <c:pt idx="0">
                  <c:v>5.4677236625771898E-4</c:v>
                </c:pt>
                <c:pt idx="1">
                  <c:v>5.5509884899260589E-4</c:v>
                </c:pt>
                <c:pt idx="2">
                  <c:v>5.6355213095695973E-4</c:v>
                </c:pt>
                <c:pt idx="3">
                  <c:v>5.7213414310351588E-4</c:v>
                </c:pt>
                <c:pt idx="4">
                  <c:v>5.80846845790371E-4</c:v>
                </c:pt>
                <c:pt idx="5">
                  <c:v>5.8969222922880201E-4</c:v>
                </c:pt>
                <c:pt idx="6">
                  <c:v>5.9867231393787219E-4</c:v>
                </c:pt>
                <c:pt idx="7">
                  <c:v>6.0778915120595939E-4</c:v>
                </c:pt>
                <c:pt idx="8">
                  <c:v>6.1704482355935024E-4</c:v>
                </c:pt>
                <c:pt idx="9">
                  <c:v>6.2644144523791624E-4</c:v>
                </c:pt>
                <c:pt idx="10">
                  <c:v>6.3598116267808821E-4</c:v>
                </c:pt>
                <c:pt idx="11">
                  <c:v>6.4566615500313872E-4</c:v>
                </c:pt>
                <c:pt idx="12">
                  <c:v>6.5549863452094882E-4</c:v>
                </c:pt>
                <c:pt idx="13">
                  <c:v>6.6548084722938992E-4</c:v>
                </c:pt>
                <c:pt idx="14">
                  <c:v>6.7561507332933302E-4</c:v>
                </c:pt>
                <c:pt idx="15">
                  <c:v>6.8590362774551233E-4</c:v>
                </c:pt>
                <c:pt idx="16">
                  <c:v>6.9634886065534404E-4</c:v>
                </c:pt>
                <c:pt idx="17">
                  <c:v>7.0695315802572864E-4</c:v>
                </c:pt>
                <c:pt idx="18">
                  <c:v>7.1771894215809991E-4</c:v>
                </c:pt>
                <c:pt idx="19">
                  <c:v>7.2864867224172846E-4</c:v>
                </c:pt>
                <c:pt idx="20">
                  <c:v>7.3974484491546027E-4</c:v>
                </c:pt>
                <c:pt idx="21">
                  <c:v>7.5100999483803006E-4</c:v>
                </c:pt>
                <c:pt idx="22">
                  <c:v>7.6244669526703412E-4</c:v>
                </c:pt>
                <c:pt idx="23">
                  <c:v>7.7405755864673584E-4</c:v>
                </c:pt>
                <c:pt idx="24">
                  <c:v>7.8584523720480871E-4</c:v>
                </c:pt>
                <c:pt idx="25">
                  <c:v>7.9781242355818349E-4</c:v>
                </c:pt>
                <c:pt idx="26">
                  <c:v>8.0996185132810599E-4</c:v>
                </c:pt>
                <c:pt idx="27">
                  <c:v>8.2229629576457324E-4</c:v>
                </c:pt>
                <c:pt idx="28">
                  <c:v>8.3481857438027357E-4</c:v>
                </c:pt>
                <c:pt idx="29">
                  <c:v>8.4753154759418744E-4</c:v>
                </c:pt>
                <c:pt idx="30">
                  <c:v>8.6043811938496225E-4</c:v>
                </c:pt>
                <c:pt idx="31">
                  <c:v>8.7354123795428066E-4</c:v>
                </c:pt>
                <c:pt idx="32">
                  <c:v>8.8684389640028365E-4</c:v>
                </c:pt>
                <c:pt idx="33">
                  <c:v>9.0034913340130329E-4</c:v>
                </c:pt>
                <c:pt idx="34">
                  <c:v>9.1406003390995065E-4</c:v>
                </c:pt>
                <c:pt idx="35">
                  <c:v>9.2797972985782023E-4</c:v>
                </c:pt>
                <c:pt idx="36">
                  <c:v>9.4211140087088275E-4</c:v>
                </c:pt>
                <c:pt idx="37">
                  <c:v>9.5645827499581983E-4</c:v>
                </c:pt>
                <c:pt idx="38">
                  <c:v>9.7102362943738058E-4</c:v>
                </c:pt>
                <c:pt idx="39">
                  <c:v>9.8581079130698689E-4</c:v>
                </c:pt>
                <c:pt idx="40">
                  <c:v>1.000823138382722E-3</c:v>
                </c:pt>
                <c:pt idx="41">
                  <c:v>1.0160640998809359E-3</c:v>
                </c:pt>
                <c:pt idx="42">
                  <c:v>1.0315371572395288E-3</c:v>
                </c:pt>
                <c:pt idx="43">
                  <c:v>1.0472458449132349E-3</c:v>
                </c:pt>
                <c:pt idx="44">
                  <c:v>1.0631937511809415E-3</c:v>
                </c:pt>
                <c:pt idx="45">
                  <c:v>1.0793845189654241E-3</c:v>
                </c:pt>
                <c:pt idx="46">
                  <c:v>1.0958218466654039E-3</c:v>
                </c:pt>
                <c:pt idx="47">
                  <c:v>1.1125094890004101E-3</c:v>
                </c:pt>
                <c:pt idx="48">
                  <c:v>1.1294512578684359E-3</c:v>
                </c:pt>
                <c:pt idx="49">
                  <c:v>1.1466510232166945E-3</c:v>
                </c:pt>
                <c:pt idx="50">
                  <c:v>1.1641127139255785E-3</c:v>
                </c:pt>
                <c:pt idx="51">
                  <c:v>1.1818403187061641E-3</c:v>
                </c:pt>
                <c:pt idx="52">
                  <c:v>1.199837887011337E-3</c:v>
                </c:pt>
                <c:pt idx="53">
                  <c:v>1.2181095299607532E-3</c:v>
                </c:pt>
                <c:pt idx="54">
                  <c:v>1.2366594212799482E-3</c:v>
                </c:pt>
                <c:pt idx="55">
                  <c:v>1.2554917982537496E-3</c:v>
                </c:pt>
                <c:pt idx="56">
                  <c:v>1.2746109626941659E-3</c:v>
                </c:pt>
                <c:pt idx="57">
                  <c:v>1.2940212819230101E-3</c:v>
                </c:pt>
                <c:pt idx="58">
                  <c:v>1.3137271897695503E-3</c:v>
                </c:pt>
                <c:pt idx="59">
                  <c:v>1.3337331875833021E-3</c:v>
                </c:pt>
                <c:pt idx="60">
                  <c:v>1.3540438452622403E-3</c:v>
                </c:pt>
                <c:pt idx="61">
                  <c:v>1.3746638022966841E-3</c:v>
                </c:pt>
                <c:pt idx="62">
                  <c:v>1.3955977688291221E-3</c:v>
                </c:pt>
                <c:pt idx="63">
                  <c:v>1.4168505267300794E-3</c:v>
                </c:pt>
                <c:pt idx="64">
                  <c:v>1.4384269306904282E-3</c:v>
                </c:pt>
                <c:pt idx="65">
                  <c:v>1.4603319093303879E-3</c:v>
                </c:pt>
                <c:pt idx="66">
                  <c:v>1.4825704663252695E-3</c:v>
                </c:pt>
                <c:pt idx="67">
                  <c:v>1.5051476815484905E-3</c:v>
                </c:pt>
                <c:pt idx="68">
                  <c:v>1.5280687122319701E-3</c:v>
                </c:pt>
                <c:pt idx="69">
                  <c:v>1.5513387941441322E-3</c:v>
                </c:pt>
                <c:pt idx="70">
                  <c:v>1.5749632427859209E-3</c:v>
                </c:pt>
                <c:pt idx="71">
                  <c:v>1.5989474546050013E-3</c:v>
                </c:pt>
                <c:pt idx="72">
                  <c:v>1.6232969082284221E-3</c:v>
                </c:pt>
                <c:pt idx="73">
                  <c:v>1.6480171657141439E-3</c:v>
                </c:pt>
                <c:pt idx="74">
                  <c:v>1.6731138738214639E-3</c:v>
                </c:pt>
                <c:pt idx="75">
                  <c:v>1.6985927653009765E-3</c:v>
                </c:pt>
                <c:pt idx="76">
                  <c:v>1.7244596602040321E-3</c:v>
                </c:pt>
                <c:pt idx="77">
                  <c:v>1.7507204672122143E-3</c:v>
                </c:pt>
                <c:pt idx="78">
                  <c:v>1.7773811849870252E-3</c:v>
                </c:pt>
                <c:pt idx="79">
                  <c:v>1.8044479035401301E-3</c:v>
                </c:pt>
                <c:pt idx="80">
                  <c:v>1.8319268056244888E-3</c:v>
                </c:pt>
                <c:pt idx="81">
                  <c:v>1.8598241681466901E-3</c:v>
                </c:pt>
                <c:pt idx="82">
                  <c:v>1.8881463636007106E-3</c:v>
                </c:pt>
                <c:pt idx="83">
                  <c:v>1.9168998615235625E-3</c:v>
                </c:pt>
                <c:pt idx="84">
                  <c:v>1.9460912299731578E-3</c:v>
                </c:pt>
                <c:pt idx="85">
                  <c:v>1.9757271370285864E-3</c:v>
                </c:pt>
                <c:pt idx="86">
                  <c:v>2.0058143523132782E-3</c:v>
                </c:pt>
                <c:pt idx="87">
                  <c:v>2.0363597485414126E-3</c:v>
                </c:pt>
                <c:pt idx="88">
                  <c:v>2.0673703030877253E-3</c:v>
                </c:pt>
                <c:pt idx="89">
                  <c:v>2.0988530995814372E-3</c:v>
                </c:pt>
                <c:pt idx="90">
                  <c:v>2.130815329524301E-3</c:v>
                </c:pt>
                <c:pt idx="91">
                  <c:v>2.1632642939333102E-3</c:v>
                </c:pt>
                <c:pt idx="92">
                  <c:v>2.1962074050084273E-3</c:v>
                </c:pt>
                <c:pt idx="93">
                  <c:v>2.2296521878258152E-3</c:v>
                </c:pt>
                <c:pt idx="94">
                  <c:v>2.2636062820566814E-3</c:v>
                </c:pt>
                <c:pt idx="95">
                  <c:v>2.2980774437123637E-3</c:v>
                </c:pt>
                <c:pt idx="96">
                  <c:v>2.3330735469161029E-3</c:v>
                </c:pt>
                <c:pt idx="97">
                  <c:v>2.3686025857016192E-3</c:v>
                </c:pt>
                <c:pt idx="98">
                  <c:v>2.4046726758392028E-3</c:v>
                </c:pt>
                <c:pt idx="99">
                  <c:v>2.4412920566895492E-3</c:v>
                </c:pt>
                <c:pt idx="100">
                  <c:v>2.4784690930858343E-3</c:v>
                </c:pt>
                <c:pt idx="101">
                  <c:v>2.5162122772445041E-3</c:v>
                </c:pt>
                <c:pt idx="102">
                  <c:v>2.554530230705088E-3</c:v>
                </c:pt>
                <c:pt idx="103">
                  <c:v>2.5934317062995889E-3</c:v>
                </c:pt>
                <c:pt idx="104">
                  <c:v>2.6329255901518488E-3</c:v>
                </c:pt>
                <c:pt idx="105">
                  <c:v>2.673020903707472E-3</c:v>
                </c:pt>
                <c:pt idx="106">
                  <c:v>2.7137268057943918E-3</c:v>
                </c:pt>
                <c:pt idx="107">
                  <c:v>2.7550525947151036E-3</c:v>
                </c:pt>
                <c:pt idx="108">
                  <c:v>2.7970077103706792E-3</c:v>
                </c:pt>
                <c:pt idx="109">
                  <c:v>2.8396017364169211E-3</c:v>
                </c:pt>
                <c:pt idx="110">
                  <c:v>2.882844402453723E-3</c:v>
                </c:pt>
                <c:pt idx="111">
                  <c:v>2.9267455862474431E-3</c:v>
                </c:pt>
                <c:pt idx="112">
                  <c:v>2.9713153159872442E-3</c:v>
                </c:pt>
                <c:pt idx="113">
                  <c:v>3.0165637725758816E-3</c:v>
                </c:pt>
                <c:pt idx="114">
                  <c:v>3.0625012919552222E-3</c:v>
                </c:pt>
                <c:pt idx="115">
                  <c:v>3.1091383674672355E-3</c:v>
                </c:pt>
                <c:pt idx="116">
                  <c:v>3.1564856522509842E-3</c:v>
                </c:pt>
                <c:pt idx="117">
                  <c:v>3.2045539616761408E-3</c:v>
                </c:pt>
                <c:pt idx="118">
                  <c:v>3.2533542758133439E-3</c:v>
                </c:pt>
                <c:pt idx="119">
                  <c:v>3.3028977419424822E-3</c:v>
                </c:pt>
                <c:pt idx="120">
                  <c:v>3.3531956770989492E-3</c:v>
                </c:pt>
                <c:pt idx="121">
                  <c:v>3.4042595706588285E-3</c:v>
                </c:pt>
                <c:pt idx="122">
                  <c:v>3.4561010869632782E-3</c:v>
                </c:pt>
                <c:pt idx="123">
                  <c:v>3.5087320679830407E-3</c:v>
                </c:pt>
                <c:pt idx="124">
                  <c:v>3.5621645360233872E-3</c:v>
                </c:pt>
                <c:pt idx="125">
                  <c:v>3.6164106964704399E-3</c:v>
                </c:pt>
                <c:pt idx="126">
                  <c:v>3.6714829405791191E-3</c:v>
                </c:pt>
                <c:pt idx="127">
                  <c:v>3.7273938483036997E-3</c:v>
                </c:pt>
                <c:pt idx="128">
                  <c:v>3.7841561911712523E-3</c:v>
                </c:pt>
                <c:pt idx="129">
                  <c:v>3.8417829351992277E-3</c:v>
                </c:pt>
                <c:pt idx="130">
                  <c:v>3.9002872438571061E-3</c:v>
                </c:pt>
                <c:pt idx="131">
                  <c:v>3.9596824810731839E-3</c:v>
                </c:pt>
                <c:pt idx="132">
                  <c:v>4.0199822142874967E-3</c:v>
                </c:pt>
                <c:pt idx="133">
                  <c:v>4.0812002175507752E-3</c:v>
                </c:pt>
                <c:pt idx="134">
                  <c:v>4.1433504746708405E-3</c:v>
                </c:pt>
                <c:pt idx="135">
                  <c:v>4.2064471824069536E-3</c:v>
                </c:pt>
                <c:pt idx="136">
                  <c:v>4.2705047537126371E-3</c:v>
                </c:pt>
                <c:pt idx="137">
                  <c:v>4.3355378210280342E-3</c:v>
                </c:pt>
                <c:pt idx="138">
                  <c:v>4.4015612396223931E-3</c:v>
                </c:pt>
                <c:pt idx="139">
                  <c:v>4.4685900909871923E-3</c:v>
                </c:pt>
                <c:pt idx="140">
                  <c:v>4.5366396862814235E-3</c:v>
                </c:pt>
                <c:pt idx="141">
                  <c:v>4.6057255698288306E-3</c:v>
                </c:pt>
                <c:pt idx="142">
                  <c:v>4.6758635226688862E-3</c:v>
                </c:pt>
                <c:pt idx="143">
                  <c:v>4.7470695661612832E-3</c:v>
                </c:pt>
                <c:pt idx="144">
                  <c:v>4.8193599656459734E-3</c:v>
                </c:pt>
                <c:pt idx="145">
                  <c:v>4.892751234158348E-3</c:v>
                </c:pt>
                <c:pt idx="146">
                  <c:v>4.967260136201389E-3</c:v>
                </c:pt>
                <c:pt idx="147">
                  <c:v>5.0429036915750096E-3</c:v>
                </c:pt>
                <c:pt idx="148">
                  <c:v>5.1196991792639727E-3</c:v>
                </c:pt>
                <c:pt idx="149">
                  <c:v>5.1976641413847445E-3</c:v>
                </c:pt>
                <c:pt idx="150">
                  <c:v>5.2768163871926444E-3</c:v>
                </c:pt>
                <c:pt idx="151">
                  <c:v>5.3571739971498633E-3</c:v>
                </c:pt>
                <c:pt idx="152">
                  <c:v>5.4387553270556993E-3</c:v>
                </c:pt>
                <c:pt idx="153">
                  <c:v>5.5215790122392933E-3</c:v>
                </c:pt>
                <c:pt idx="154">
                  <c:v>5.6056639718165433E-3</c:v>
                </c:pt>
                <c:pt idx="155">
                  <c:v>5.6910294130117422E-3</c:v>
                </c:pt>
                <c:pt idx="156">
                  <c:v>5.7776948355449092E-3</c:v>
                </c:pt>
                <c:pt idx="157">
                  <c:v>5.8656800360861764E-3</c:v>
                </c:pt>
                <c:pt idx="158">
                  <c:v>5.9550051127778636E-3</c:v>
                </c:pt>
                <c:pt idx="159">
                  <c:v>6.0456904698252406E-3</c:v>
                </c:pt>
                <c:pt idx="160">
                  <c:v>6.1377568221575854E-3</c:v>
                </c:pt>
                <c:pt idx="161">
                  <c:v>6.2312252001600031E-3</c:v>
                </c:pt>
                <c:pt idx="162">
                  <c:v>6.326116954477142E-3</c:v>
                </c:pt>
                <c:pt idx="163">
                  <c:v>6.4224537608904998E-3</c:v>
                </c:pt>
                <c:pt idx="164">
                  <c:v>6.5202576252695642E-3</c:v>
                </c:pt>
                <c:pt idx="165">
                  <c:v>6.6195508885985212E-3</c:v>
                </c:pt>
                <c:pt idx="166">
                  <c:v>6.7203562320797168E-3</c:v>
                </c:pt>
                <c:pt idx="167">
                  <c:v>6.8226966823144572E-3</c:v>
                </c:pt>
                <c:pt idx="168">
                  <c:v>6.9265956165628934E-3</c:v>
                </c:pt>
                <c:pt idx="169">
                  <c:v>7.0320767680841596E-3</c:v>
                </c:pt>
                <c:pt idx="170">
                  <c:v>7.1391642315575014E-3</c:v>
                </c:pt>
                <c:pt idx="171">
                  <c:v>7.2478824685862963E-3</c:v>
                </c:pt>
                <c:pt idx="172">
                  <c:v>7.3582563132855924E-3</c:v>
                </c:pt>
                <c:pt idx="173">
                  <c:v>7.4703109779549123E-3</c:v>
                </c:pt>
                <c:pt idx="174">
                  <c:v>7.5840720588374703E-3</c:v>
                </c:pt>
                <c:pt idx="175">
                  <c:v>7.6995655419669707E-3</c:v>
                </c:pt>
                <c:pt idx="176">
                  <c:v>7.8168178091035274E-3</c:v>
                </c:pt>
                <c:pt idx="177">
                  <c:v>7.9358556437599224E-3</c:v>
                </c:pt>
                <c:pt idx="178">
                  <c:v>8.056706237319803E-3</c:v>
                </c:pt>
                <c:pt idx="179">
                  <c:v>8.1793971952484508E-3</c:v>
                </c:pt>
                <c:pt idx="180">
                  <c:v>8.3039565433994846E-3</c:v>
                </c:pt>
                <c:pt idx="181">
                  <c:v>8.4304127344157105E-3</c:v>
                </c:pt>
                <c:pt idx="182">
                  <c:v>8.5587946542291619E-3</c:v>
                </c:pt>
                <c:pt idx="183">
                  <c:v>8.6891316286590008E-3</c:v>
                </c:pt>
                <c:pt idx="184">
                  <c:v>8.8214534301106554E-3</c:v>
                </c:pt>
                <c:pt idx="185">
                  <c:v>8.9557902843763661E-3</c:v>
                </c:pt>
                <c:pt idx="186">
                  <c:v>9.0921728775394377E-3</c:v>
                </c:pt>
                <c:pt idx="187">
                  <c:v>9.2306323629841557E-3</c:v>
                </c:pt>
                <c:pt idx="188">
                  <c:v>9.3712003685118318E-3</c:v>
                </c:pt>
                <c:pt idx="189">
                  <c:v>9.5139090035653556E-3</c:v>
                </c:pt>
                <c:pt idx="190">
                  <c:v>9.6587908665637708E-3</c:v>
                </c:pt>
                <c:pt idx="191">
                  <c:v>9.805879052349073E-3</c:v>
                </c:pt>
                <c:pt idx="192">
                  <c:v>9.9552071597452611E-3</c:v>
                </c:pt>
                <c:pt idx="193">
                  <c:v>1.0106809299233769E-2</c:v>
                </c:pt>
                <c:pt idx="194">
                  <c:v>1.026072010074486E-2</c:v>
                </c:pt>
                <c:pt idx="195">
                  <c:v>1.0416974721568387E-2</c:v>
                </c:pt>
                <c:pt idx="196">
                  <c:v>1.0575608854384144E-2</c:v>
                </c:pt>
                <c:pt idx="197">
                  <c:v>1.0736658735415423E-2</c:v>
                </c:pt>
                <c:pt idx="198">
                  <c:v>1.0900161152705983E-2</c:v>
                </c:pt>
                <c:pt idx="199">
                  <c:v>1.1066153454523827E-2</c:v>
                </c:pt>
                <c:pt idx="200">
                  <c:v>1.123467355789221E-2</c:v>
                </c:pt>
                <c:pt idx="201">
                  <c:v>1.1405759957250981E-2</c:v>
                </c:pt>
                <c:pt idx="202">
                  <c:v>1.1579451733249721E-2</c:v>
                </c:pt>
                <c:pt idx="203">
                  <c:v>1.1755788561674842E-2</c:v>
                </c:pt>
                <c:pt idx="204">
                  <c:v>1.1934810722512576E-2</c:v>
                </c:pt>
                <c:pt idx="205">
                  <c:v>1.211655910914978E-2</c:v>
                </c:pt>
                <c:pt idx="206">
                  <c:v>1.2301075237715614E-2</c:v>
                </c:pt>
                <c:pt idx="207">
                  <c:v>1.2488401256564025E-2</c:v>
                </c:pt>
                <c:pt idx="208">
                  <c:v>1.2678579955902521E-2</c:v>
                </c:pt>
                <c:pt idx="209">
                  <c:v>1.2871654777566001E-2</c:v>
                </c:pt>
                <c:pt idx="210">
                  <c:v>1.3067669824940099E-2</c:v>
                </c:pt>
                <c:pt idx="211">
                  <c:v>1.326666987303564E-2</c:v>
                </c:pt>
                <c:pt idx="212">
                  <c:v>1.3468700378716381E-2</c:v>
                </c:pt>
                <c:pt idx="213">
                  <c:v>1.3673807491082669E-2</c:v>
                </c:pt>
                <c:pt idx="214">
                  <c:v>1.3882038062012889E-2</c:v>
                </c:pt>
                <c:pt idx="215">
                  <c:v>1.4093439656865821E-2</c:v>
                </c:pt>
                <c:pt idx="216">
                  <c:v>1.430806056534599E-2</c:v>
                </c:pt>
                <c:pt idx="217">
                  <c:v>1.4525949812534002E-2</c:v>
                </c:pt>
                <c:pt idx="218">
                  <c:v>1.4747157170085281E-2</c:v>
                </c:pt>
                <c:pt idx="219">
                  <c:v>1.497173316759927E-2</c:v>
                </c:pt>
                <c:pt idx="220">
                  <c:v>1.51997291041617E-2</c:v>
                </c:pt>
                <c:pt idx="221">
                  <c:v>1.5431197060062641E-2</c:v>
                </c:pt>
                <c:pt idx="222">
                  <c:v>1.5666189908693041E-2</c:v>
                </c:pt>
                <c:pt idx="223">
                  <c:v>1.5904761328622403E-2</c:v>
                </c:pt>
                <c:pt idx="224">
                  <c:v>1.6146965815860333E-2</c:v>
                </c:pt>
                <c:pt idx="225">
                  <c:v>1.6392858696304909E-2</c:v>
                </c:pt>
                <c:pt idx="226">
                  <c:v>1.6642496138380567E-2</c:v>
                </c:pt>
                <c:pt idx="227">
                  <c:v>1.6895935165868643E-2</c:v>
                </c:pt>
                <c:pt idx="228">
                  <c:v>1.7153233670932574E-2</c:v>
                </c:pt>
                <c:pt idx="229">
                  <c:v>1.7414450427342715E-2</c:v>
                </c:pt>
                <c:pt idx="230">
                  <c:v>1.7679645103901232E-2</c:v>
                </c:pt>
                <c:pt idx="231">
                  <c:v>1.7948878278072389E-2</c:v>
                </c:pt>
                <c:pt idx="232">
                  <c:v>1.8222211449819673E-2</c:v>
                </c:pt>
                <c:pt idx="233">
                  <c:v>1.8499707055654426E-2</c:v>
                </c:pt>
                <c:pt idx="234">
                  <c:v>1.8781428482897964E-2</c:v>
                </c:pt>
                <c:pt idx="235">
                  <c:v>1.9067440084160357E-2</c:v>
                </c:pt>
                <c:pt idx="236">
                  <c:v>1.9357807192040923E-2</c:v>
                </c:pt>
                <c:pt idx="237">
                  <c:v>1.9652596134051691E-2</c:v>
                </c:pt>
                <c:pt idx="238">
                  <c:v>1.9951874247768363E-2</c:v>
                </c:pt>
                <c:pt idx="239">
                  <c:v>2.025570989621139E-2</c:v>
                </c:pt>
                <c:pt idx="240">
                  <c:v>2.0564172483463487E-2</c:v>
                </c:pt>
                <c:pt idx="241">
                  <c:v>2.0877332470521395E-2</c:v>
                </c:pt>
                <c:pt idx="242">
                  <c:v>2.1195261391392023E-2</c:v>
                </c:pt>
                <c:pt idx="243">
                  <c:v>2.1518031869433532E-2</c:v>
                </c:pt>
                <c:pt idx="244">
                  <c:v>2.1845717633942788E-2</c:v>
                </c:pt>
                <c:pt idx="245">
                  <c:v>2.2178393536997642E-2</c:v>
                </c:pt>
                <c:pt idx="246">
                  <c:v>2.2516135570556012E-2</c:v>
                </c:pt>
                <c:pt idx="247">
                  <c:v>2.2859020883813329E-2</c:v>
                </c:pt>
                <c:pt idx="248">
                  <c:v>2.3207127800825657E-2</c:v>
                </c:pt>
                <c:pt idx="249">
                  <c:v>2.3560535838401567E-2</c:v>
                </c:pt>
                <c:pt idx="250">
                  <c:v>2.3919325724265611E-2</c:v>
                </c:pt>
                <c:pt idx="251">
                  <c:v>2.4283579415498042E-2</c:v>
                </c:pt>
                <c:pt idx="252">
                  <c:v>2.4653380117256977E-2</c:v>
                </c:pt>
                <c:pt idx="253">
                  <c:v>2.5028812301783651E-2</c:v>
                </c:pt>
                <c:pt idx="254">
                  <c:v>2.5409961727699274E-2</c:v>
                </c:pt>
                <c:pt idx="255">
                  <c:v>2.5796915459593176E-2</c:v>
                </c:pt>
                <c:pt idx="256">
                  <c:v>2.6189761887911799E-2</c:v>
                </c:pt>
                <c:pt idx="257">
                  <c:v>2.6588590749148933E-2</c:v>
                </c:pt>
                <c:pt idx="258">
                  <c:v>2.69934931463441E-2</c:v>
                </c:pt>
                <c:pt idx="259">
                  <c:v>2.7404561569892492E-2</c:v>
                </c:pt>
                <c:pt idx="260">
                  <c:v>2.7821889918672602E-2</c:v>
                </c:pt>
                <c:pt idx="261">
                  <c:v>2.82455735214951E-2</c:v>
                </c:pt>
                <c:pt idx="262">
                  <c:v>2.8675709158878192E-2</c:v>
                </c:pt>
                <c:pt idx="263">
                  <c:v>2.9112395085155604E-2</c:v>
                </c:pt>
                <c:pt idx="264">
                  <c:v>2.9555731050919298E-2</c:v>
                </c:pt>
                <c:pt idx="265">
                  <c:v>3.0005818325806542E-2</c:v>
                </c:pt>
                <c:pt idx="266">
                  <c:v>3.0462759721630848E-2</c:v>
                </c:pt>
                <c:pt idx="267">
                  <c:v>3.0926659615868868E-2</c:v>
                </c:pt>
                <c:pt idx="268">
                  <c:v>3.1397623975501415E-2</c:v>
                </c:pt>
                <c:pt idx="269">
                  <c:v>3.1875760381219899E-2</c:v>
                </c:pt>
                <c:pt idx="270">
                  <c:v>3.2361178051999812E-2</c:v>
                </c:pt>
                <c:pt idx="271">
                  <c:v>3.2853987870050637E-2</c:v>
                </c:pt>
                <c:pt idx="272">
                  <c:v>3.3354302406142601E-2</c:v>
                </c:pt>
                <c:pt idx="273">
                  <c:v>3.3862235945322436E-2</c:v>
                </c:pt>
                <c:pt idx="274">
                  <c:v>3.4377904513017712E-2</c:v>
                </c:pt>
                <c:pt idx="275">
                  <c:v>3.4901425901540814E-2</c:v>
                </c:pt>
                <c:pt idx="276">
                  <c:v>3.5432919696995815E-2</c:v>
                </c:pt>
                <c:pt idx="277">
                  <c:v>3.5972507306594681E-2</c:v>
                </c:pt>
                <c:pt idx="278">
                  <c:v>3.6520311986390552E-2</c:v>
                </c:pt>
                <c:pt idx="279">
                  <c:v>3.7076458869432012E-2</c:v>
                </c:pt>
                <c:pt idx="280">
                  <c:v>3.7641074994347219E-2</c:v>
                </c:pt>
                <c:pt idx="281">
                  <c:v>3.8214289334362578E-2</c:v>
                </c:pt>
                <c:pt idx="282">
                  <c:v>3.879623282676424E-2</c:v>
                </c:pt>
                <c:pt idx="283">
                  <c:v>3.9387038402806246E-2</c:v>
                </c:pt>
                <c:pt idx="284">
                  <c:v>3.9986841018077396E-2</c:v>
                </c:pt>
                <c:pt idx="285">
                  <c:v>4.0595777683327304E-2</c:v>
                </c:pt>
                <c:pt idx="286">
                  <c:v>4.1213987495763764E-2</c:v>
                </c:pt>
                <c:pt idx="287">
                  <c:v>4.1841611670826152E-2</c:v>
                </c:pt>
                <c:pt idx="288">
                  <c:v>4.2478793574442793E-2</c:v>
                </c:pt>
                <c:pt idx="289">
                  <c:v>4.3125678755779447E-2</c:v>
                </c:pt>
                <c:pt idx="290">
                  <c:v>4.3782414980487093E-2</c:v>
                </c:pt>
                <c:pt idx="291">
                  <c:v>4.4449152264453333E-2</c:v>
                </c:pt>
                <c:pt idx="292">
                  <c:v>4.5126042908074697E-2</c:v>
                </c:pt>
                <c:pt idx="293">
                  <c:v>4.5813241531040563E-2</c:v>
                </c:pt>
                <c:pt idx="294">
                  <c:v>4.6510905107655105E-2</c:v>
                </c:pt>
                <c:pt idx="295">
                  <c:v>4.7219193002695573E-2</c:v>
                </c:pt>
                <c:pt idx="296">
                  <c:v>4.7938267007812833E-2</c:v>
                </c:pt>
                <c:pt idx="297">
                  <c:v>4.866829137849011E-2</c:v>
                </c:pt>
                <c:pt idx="298">
                  <c:v>4.9409432871563574E-2</c:v>
                </c:pt>
                <c:pt idx="299">
                  <c:v>5.0161860783313264E-2</c:v>
                </c:pt>
                <c:pt idx="300">
                  <c:v>5.092574698813529E-2</c:v>
                </c:pt>
                <c:pt idx="301">
                  <c:v>5.1701265977802328E-2</c:v>
                </c:pt>
                <c:pt idx="302">
                  <c:v>5.248859490132244E-2</c:v>
                </c:pt>
                <c:pt idx="303">
                  <c:v>5.3287913605403213E-2</c:v>
                </c:pt>
                <c:pt idx="304">
                  <c:v>5.409940467553654E-2</c:v>
                </c:pt>
                <c:pt idx="305">
                  <c:v>5.4923253477701793E-2</c:v>
                </c:pt>
                <c:pt idx="306">
                  <c:v>5.5759648200712476E-2</c:v>
                </c:pt>
                <c:pt idx="307">
                  <c:v>5.6608779899200483E-2</c:v>
                </c:pt>
                <c:pt idx="308">
                  <c:v>5.7470842537259266E-2</c:v>
                </c:pt>
                <c:pt idx="309">
                  <c:v>5.8346033032750814E-2</c:v>
                </c:pt>
                <c:pt idx="310">
                  <c:v>5.9234551302284909E-2</c:v>
                </c:pt>
                <c:pt idx="311">
                  <c:v>6.0136600306888485E-2</c:v>
                </c:pt>
                <c:pt idx="312">
                  <c:v>6.1052386098363692E-2</c:v>
                </c:pt>
                <c:pt idx="313">
                  <c:v>6.1982117866359078E-2</c:v>
                </c:pt>
                <c:pt idx="314">
                  <c:v>6.2926007986151514E-2</c:v>
                </c:pt>
                <c:pt idx="315">
                  <c:v>6.3884272067158729E-2</c:v>
                </c:pt>
                <c:pt idx="316">
                  <c:v>6.4857129002191857E-2</c:v>
                </c:pt>
                <c:pt idx="317">
                  <c:v>6.5844801017453408E-2</c:v>
                </c:pt>
                <c:pt idx="318">
                  <c:v>6.6847513723302956E-2</c:v>
                </c:pt>
                <c:pt idx="319">
                  <c:v>6.786549616578981E-2</c:v>
                </c:pt>
                <c:pt idx="320">
                  <c:v>6.8898980878974433E-2</c:v>
                </c:pt>
                <c:pt idx="321">
                  <c:v>6.9948203938045406E-2</c:v>
                </c:pt>
                <c:pt idx="322">
                  <c:v>7.1013405013244005E-2</c:v>
                </c:pt>
                <c:pt idx="323">
                  <c:v>7.2094827424612984E-2</c:v>
                </c:pt>
                <c:pt idx="324">
                  <c:v>7.3192718197576723E-2</c:v>
                </c:pt>
                <c:pt idx="325">
                  <c:v>7.4307328119367133E-2</c:v>
                </c:pt>
                <c:pt idx="326">
                  <c:v>7.5438911796311833E-2</c:v>
                </c:pt>
                <c:pt idx="327">
                  <c:v>7.6587727711991724E-2</c:v>
                </c:pt>
                <c:pt idx="328">
                  <c:v>7.7754038286285979E-2</c:v>
                </c:pt>
                <c:pt idx="329">
                  <c:v>7.8938109935315734E-2</c:v>
                </c:pt>
                <c:pt idx="330">
                  <c:v>8.0140213132300187E-2</c:v>
                </c:pt>
                <c:pt idx="331">
                  <c:v>8.1360622469340338E-2</c:v>
                </c:pt>
                <c:pt idx="332">
                  <c:v>8.2599616720142502E-2</c:v>
                </c:pt>
                <c:pt idx="333">
                  <c:v>8.3857478903698657E-2</c:v>
                </c:pt>
                <c:pt idx="334">
                  <c:v>8.5134496348932526E-2</c:v>
                </c:pt>
                <c:pt idx="335">
                  <c:v>8.6430960760337044E-2</c:v>
                </c:pt>
                <c:pt idx="336">
                  <c:v>8.7747168284606505E-2</c:v>
                </c:pt>
                <c:pt idx="337">
                  <c:v>8.9083419578280296E-2</c:v>
                </c:pt>
                <c:pt idx="338">
                  <c:v>9.044001987642665E-2</c:v>
                </c:pt>
                <c:pt idx="339">
                  <c:v>9.1817279062362145E-2</c:v>
                </c:pt>
                <c:pt idx="340">
                  <c:v>9.32155117384387E-2</c:v>
                </c:pt>
                <c:pt idx="341">
                  <c:v>9.4635037297907343E-2</c:v>
                </c:pt>
                <c:pt idx="342">
                  <c:v>9.6076179997875544E-2</c:v>
                </c:pt>
                <c:pt idx="343">
                  <c:v>9.7539269033376244E-2</c:v>
                </c:pt>
                <c:pt idx="344">
                  <c:v>9.9024638612564567E-2</c:v>
                </c:pt>
                <c:pt idx="345">
                  <c:v>0.10053262803306059</c:v>
                </c:pt>
                <c:pt idx="346">
                  <c:v>0.10206358175945229</c:v>
                </c:pt>
                <c:pt idx="347">
                  <c:v>0.10361784950198202</c:v>
                </c:pt>
                <c:pt idx="348">
                  <c:v>0.10519578629642873</c:v>
                </c:pt>
                <c:pt idx="349">
                  <c:v>0.10679775258520702</c:v>
                </c:pt>
                <c:pt idx="350">
                  <c:v>0.10842411429970203</c:v>
                </c:pt>
                <c:pt idx="351">
                  <c:v>0.11007524294386026</c:v>
                </c:pt>
                <c:pt idx="352">
                  <c:v>0.11175151567904534</c:v>
                </c:pt>
                <c:pt idx="353">
                  <c:v>0.11345331541019835</c:v>
                </c:pt>
                <c:pt idx="354">
                  <c:v>0.11518103087329806</c:v>
                </c:pt>
                <c:pt idx="355">
                  <c:v>0.11693505672416046</c:v>
                </c:pt>
                <c:pt idx="356">
                  <c:v>0.11871579362858978</c:v>
                </c:pt>
                <c:pt idx="357">
                  <c:v>0.12052364835389812</c:v>
                </c:pt>
                <c:pt idx="358">
                  <c:v>0.12235903386182508</c:v>
                </c:pt>
                <c:pt idx="359">
                  <c:v>0.12422236940286817</c:v>
                </c:pt>
                <c:pt idx="360">
                  <c:v>0.1261140806120489</c:v>
                </c:pt>
                <c:pt idx="361">
                  <c:v>0.12803459960614103</c:v>
                </c:pt>
                <c:pt idx="362">
                  <c:v>0.12998436508237732</c:v>
                </c:pt>
                <c:pt idx="363">
                  <c:v>0.13196382241865637</c:v>
                </c:pt>
                <c:pt idx="364">
                  <c:v>0.13397342377528584</c:v>
                </c:pt>
                <c:pt idx="365">
                  <c:v>0.13601362819825968</c:v>
                </c:pt>
                <c:pt idx="366">
                  <c:v>0.13808490172412174</c:v>
                </c:pt>
                <c:pt idx="367">
                  <c:v>0.14018771748641778</c:v>
                </c:pt>
                <c:pt idx="368">
                  <c:v>0.14232255582377437</c:v>
                </c:pt>
                <c:pt idx="369">
                  <c:v>0.1444899043896187</c:v>
                </c:pt>
                <c:pt idx="370">
                  <c:v>0.14669025826357227</c:v>
                </c:pt>
                <c:pt idx="371">
                  <c:v>0.14892412006454039</c:v>
                </c:pt>
                <c:pt idx="372">
                  <c:v>0.15119200006552341</c:v>
                </c:pt>
                <c:pt idx="373">
                  <c:v>0.15349441631017657</c:v>
                </c:pt>
                <c:pt idx="374">
                  <c:v>0.15583189473114356</c:v>
                </c:pt>
                <c:pt idx="375">
                  <c:v>0.1582049692701965</c:v>
                </c:pt>
                <c:pt idx="376">
                  <c:v>0.16061418200019945</c:v>
                </c:pt>
                <c:pt idx="377">
                  <c:v>0.16306008324893295</c:v>
                </c:pt>
                <c:pt idx="378">
                  <c:v>0.16554323172480559</c:v>
                </c:pt>
                <c:pt idx="379">
                  <c:v>0.16806419464447261</c:v>
                </c:pt>
                <c:pt idx="380">
                  <c:v>0.17062354786240824</c:v>
                </c:pt>
                <c:pt idx="381">
                  <c:v>0.17322187600244493</c:v>
                </c:pt>
                <c:pt idx="382">
                  <c:v>0.17585977259131474</c:v>
                </c:pt>
                <c:pt idx="383">
                  <c:v>0.17853784019422894</c:v>
                </c:pt>
                <c:pt idx="384">
                  <c:v>0.18125669055251631</c:v>
                </c:pt>
                <c:pt idx="385">
                  <c:v>0.18401694472336713</c:v>
                </c:pt>
                <c:pt idx="386">
                  <c:v>0.18681923322169264</c:v>
                </c:pt>
                <c:pt idx="387">
                  <c:v>0.18966419616415447</c:v>
                </c:pt>
                <c:pt idx="388">
                  <c:v>0.19255248341538525</c:v>
                </c:pt>
                <c:pt idx="389">
                  <c:v>0.19548475473643184</c:v>
                </c:pt>
                <c:pt idx="390">
                  <c:v>0.19846167993546321</c:v>
                </c:pt>
                <c:pt idx="391">
                  <c:v>0.20148393902077491</c:v>
                </c:pt>
                <c:pt idx="392">
                  <c:v>0.20455222235611656</c:v>
                </c:pt>
                <c:pt idx="393">
                  <c:v>0.20766723081839342</c:v>
                </c:pt>
                <c:pt idx="394">
                  <c:v>0.21082967595775867</c:v>
                </c:pt>
                <c:pt idx="395">
                  <c:v>0.21404028016016263</c:v>
                </c:pt>
                <c:pt idx="396">
                  <c:v>0.21729977681234736</c:v>
                </c:pt>
                <c:pt idx="397">
                  <c:v>0.22060891046938727</c:v>
                </c:pt>
                <c:pt idx="398">
                  <c:v>0.22396843702475874</c:v>
                </c:pt>
                <c:pt idx="399">
                  <c:v>0.22737912388300369</c:v>
                </c:pt>
                <c:pt idx="400">
                  <c:v>0.23084175013502944</c:v>
                </c:pt>
                <c:pt idx="401">
                  <c:v>0.23435710673607021</c:v>
                </c:pt>
                <c:pt idx="402">
                  <c:v>0.23792599668636646</c:v>
                </c:pt>
                <c:pt idx="403">
                  <c:v>0.24154923521458449</c:v>
                </c:pt>
                <c:pt idx="404">
                  <c:v>0.2452276499640452</c:v>
                </c:pt>
                <c:pt idx="405">
                  <c:v>0.24896208118177293</c:v>
                </c:pt>
                <c:pt idx="406">
                  <c:v>0.25275338191042818</c:v>
                </c:pt>
                <c:pt idx="407">
                  <c:v>0.25660241818317575</c:v>
                </c:pt>
                <c:pt idx="408">
                  <c:v>0.26051006922149922</c:v>
                </c:pt>
                <c:pt idx="409">
                  <c:v>0.26447722763603876</c:v>
                </c:pt>
                <c:pt idx="410">
                  <c:v>0.26850479963049739</c:v>
                </c:pt>
                <c:pt idx="411">
                  <c:v>0.2725937052086258</c:v>
                </c:pt>
                <c:pt idx="412">
                  <c:v>0.27674487838439182</c:v>
                </c:pt>
                <c:pt idx="413">
                  <c:v>0.28095926739532251</c:v>
                </c:pt>
                <c:pt idx="414">
                  <c:v>0.28523783491910809</c:v>
                </c:pt>
                <c:pt idx="415">
                  <c:v>0.28958155829351084</c:v>
                </c:pt>
                <c:pt idx="416">
                  <c:v>0.29399142973960601</c:v>
                </c:pt>
                <c:pt idx="417">
                  <c:v>0.2984684565884313</c:v>
                </c:pt>
                <c:pt idx="418">
                  <c:v>0.30301366151109782</c:v>
                </c:pt>
                <c:pt idx="419">
                  <c:v>0.30762808275238451</c:v>
                </c:pt>
                <c:pt idx="420">
                  <c:v>0.31231277436790483</c:v>
                </c:pt>
                <c:pt idx="421">
                  <c:v>0.31706880646487723</c:v>
                </c:pt>
                <c:pt idx="422">
                  <c:v>0.32189726544657382</c:v>
                </c:pt>
                <c:pt idx="423">
                  <c:v>0.32679925426048095</c:v>
                </c:pt>
                <c:pt idx="424">
                  <c:v>0.33177589265023488</c:v>
                </c:pt>
                <c:pt idx="425">
                  <c:v>0.33682831741140767</c:v>
                </c:pt>
                <c:pt idx="426">
                  <c:v>0.34195768265117316</c:v>
                </c:pt>
                <c:pt idx="427">
                  <c:v>0.34716516005195247</c:v>
                </c:pt>
                <c:pt idx="428">
                  <c:v>0.35245193913903838</c:v>
                </c:pt>
                <c:pt idx="429">
                  <c:v>0.35781922755232298</c:v>
                </c:pt>
                <c:pt idx="430">
                  <c:v>0.36326825132215634</c:v>
                </c:pt>
                <c:pt idx="431">
                  <c:v>0.3688002551493974</c:v>
                </c:pt>
                <c:pt idx="432">
                  <c:v>0.37441650268974447</c:v>
                </c:pt>
                <c:pt idx="433">
                  <c:v>0.38011827684237942</c:v>
                </c:pt>
                <c:pt idx="434">
                  <c:v>0.38590688004302492</c:v>
                </c:pt>
                <c:pt idx="435">
                  <c:v>0.39178363456144538</c:v>
                </c:pt>
                <c:pt idx="436">
                  <c:v>0.39774988280349782</c:v>
                </c:pt>
                <c:pt idx="437">
                  <c:v>0.40380698761776601</c:v>
                </c:pt>
                <c:pt idx="438">
                  <c:v>0.40995633260686692</c:v>
                </c:pt>
                <c:pt idx="439">
                  <c:v>0.41619932244351854</c:v>
                </c:pt>
                <c:pt idx="440">
                  <c:v>0.42253738319139056</c:v>
                </c:pt>
                <c:pt idx="441">
                  <c:v>0.42897196263085546</c:v>
                </c:pt>
                <c:pt idx="442">
                  <c:v>0.4355045305896999</c:v>
                </c:pt>
                <c:pt idx="443">
                  <c:v>0.442136579278883</c:v>
                </c:pt>
                <c:pt idx="444">
                  <c:v>0.44886962363338284</c:v>
                </c:pt>
                <c:pt idx="445">
                  <c:v>0.45570520165825662</c:v>
                </c:pt>
                <c:pt idx="446">
                  <c:v>0.46264487477995742</c:v>
                </c:pt>
                <c:pt idx="447">
                  <c:v>0.46969022820300099</c:v>
                </c:pt>
                <c:pt idx="448">
                  <c:v>0.47684287127208441</c:v>
                </c:pt>
                <c:pt idx="449">
                  <c:v>0.48410443783967916</c:v>
                </c:pt>
                <c:pt idx="450">
                  <c:v>0.49147658663926858</c:v>
                </c:pt>
                <c:pt idx="451">
                  <c:v>0.49896100166423107</c:v>
                </c:pt>
                <c:pt idx="452">
                  <c:v>0.5065593925525177</c:v>
                </c:pt>
                <c:pt idx="453">
                  <c:v>0.51427349497717534</c:v>
                </c:pt>
                <c:pt idx="454">
                  <c:v>0.52210507104281767</c:v>
                </c:pt>
                <c:pt idx="455">
                  <c:v>0.53005590968813965</c:v>
                </c:pt>
                <c:pt idx="456">
                  <c:v>0.53812782709455864</c:v>
                </c:pt>
                <c:pt idx="457">
                  <c:v>0.54632266710107413</c:v>
                </c:pt>
                <c:pt idx="458">
                  <c:v>0.55464230162545602</c:v>
                </c:pt>
                <c:pt idx="459">
                  <c:v>0.5630886310918336</c:v>
                </c:pt>
                <c:pt idx="460">
                  <c:v>0.57166358486480551</c:v>
                </c:pt>
                <c:pt idx="461">
                  <c:v>0.58036912169015586</c:v>
                </c:pt>
                <c:pt idx="462">
                  <c:v>0.58920723014229237</c:v>
                </c:pt>
                <c:pt idx="463">
                  <c:v>0.5981799290784694</c:v>
                </c:pt>
                <c:pt idx="464">
                  <c:v>0.60728926809996897</c:v>
                </c:pt>
                <c:pt idx="465">
                  <c:v>0.61653732802027306</c:v>
                </c:pt>
                <c:pt idx="466">
                  <c:v>0.62592622134038089</c:v>
                </c:pt>
                <c:pt idx="467">
                  <c:v>0.63545809273134901</c:v>
                </c:pt>
                <c:pt idx="468">
                  <c:v>0.64513511952421265</c:v>
                </c:pt>
                <c:pt idx="469">
                  <c:v>0.65495951220732496</c:v>
                </c:pt>
                <c:pt idx="470">
                  <c:v>0.6649335149312916</c:v>
                </c:pt>
                <c:pt idx="471">
                  <c:v>0.67505940602161862</c:v>
                </c:pt>
                <c:pt idx="472">
                  <c:v>0.6853394984991048</c:v>
                </c:pt>
                <c:pt idx="473">
                  <c:v>0.69577614060822568</c:v>
                </c:pt>
                <c:pt idx="474">
                  <c:v>0.70637171635353291</c:v>
                </c:pt>
                <c:pt idx="475">
                  <c:v>0.71712864604419579</c:v>
                </c:pt>
                <c:pt idx="476">
                  <c:v>0.72804938684689702</c:v>
                </c:pt>
                <c:pt idx="477">
                  <c:v>0.73913643334710333</c:v>
                </c:pt>
                <c:pt idx="478">
                  <c:v>0.75039231811888762</c:v>
                </c:pt>
                <c:pt idx="479">
                  <c:v>0.76181961230344186</c:v>
                </c:pt>
                <c:pt idx="480">
                  <c:v>0.77342092619638436</c:v>
                </c:pt>
                <c:pt idx="481">
                  <c:v>0.7851989098440425</c:v>
                </c:pt>
                <c:pt idx="482">
                  <c:v>0.79715625364877718</c:v>
                </c:pt>
                <c:pt idx="483">
                  <c:v>0.80929568898352922</c:v>
                </c:pt>
                <c:pt idx="484">
                  <c:v>0.82161998881576359</c:v>
                </c:pt>
                <c:pt idx="485">
                  <c:v>0.83413196834087888</c:v>
                </c:pt>
                <c:pt idx="486">
                  <c:v>0.84683448562525587</c:v>
                </c:pt>
                <c:pt idx="487">
                  <c:v>0.85973044225914652</c:v>
                </c:pt>
                <c:pt idx="488">
                  <c:v>0.87282278401943469</c:v>
                </c:pt>
                <c:pt idx="489">
                  <c:v>0.88611450154257321</c:v>
                </c:pt>
                <c:pt idx="490">
                  <c:v>0.89960863100768862</c:v>
                </c:pt>
                <c:pt idx="491">
                  <c:v>0.91330825483014066</c:v>
                </c:pt>
                <c:pt idx="492">
                  <c:v>0.92721650236562458</c:v>
                </c:pt>
                <c:pt idx="493">
                  <c:v>0.94133655062499999</c:v>
                </c:pt>
                <c:pt idx="494">
                  <c:v>0.95567162500000236</c:v>
                </c:pt>
                <c:pt idx="495">
                  <c:v>0.97022500000000211</c:v>
                </c:pt>
                <c:pt idx="496">
                  <c:v>0.98499999999999999</c:v>
                </c:pt>
                <c:pt idx="497">
                  <c:v>1</c:v>
                </c:pt>
                <c:pt idx="498">
                  <c:v>1.0149999999999957</c:v>
                </c:pt>
                <c:pt idx="499">
                  <c:v>1.0302249999999959</c:v>
                </c:pt>
                <c:pt idx="500">
                  <c:v>1.0456783749999996</c:v>
                </c:pt>
                <c:pt idx="501">
                  <c:v>1.0613635506249948</c:v>
                </c:pt>
                <c:pt idx="502">
                  <c:v>1.0772840038843738</c:v>
                </c:pt>
                <c:pt idx="503">
                  <c:v>1.0934432639426397</c:v>
                </c:pt>
                <c:pt idx="504">
                  <c:v>1.1098449129017791</c:v>
                </c:pt>
                <c:pt idx="505">
                  <c:v>1.1264925865953095</c:v>
                </c:pt>
                <c:pt idx="506">
                  <c:v>1.1433899753942351</c:v>
                </c:pt>
                <c:pt idx="507">
                  <c:v>1.1605408250251485</c:v>
                </c:pt>
                <c:pt idx="508">
                  <c:v>1.1779489374005261</c:v>
                </c:pt>
                <c:pt idx="509">
                  <c:v>1.1956181714615404</c:v>
                </c:pt>
                <c:pt idx="510">
                  <c:v>1.2135524440334564</c:v>
                </c:pt>
                <c:pt idx="511">
                  <c:v>1.2317557306939582</c:v>
                </c:pt>
                <c:pt idx="512">
                  <c:v>1.250232066654368</c:v>
                </c:pt>
                <c:pt idx="513">
                  <c:v>1.2689855476541818</c:v>
                </c:pt>
                <c:pt idx="514">
                  <c:v>1.2880203308689953</c:v>
                </c:pt>
                <c:pt idx="515">
                  <c:v>1.3073406358320299</c:v>
                </c:pt>
                <c:pt idx="516">
                  <c:v>1.3269507453695104</c:v>
                </c:pt>
                <c:pt idx="517">
                  <c:v>1.3468550065500566</c:v>
                </c:pt>
                <c:pt idx="518">
                  <c:v>1.3670578316483111</c:v>
                </c:pt>
                <c:pt idx="519">
                  <c:v>1.3875636991230278</c:v>
                </c:pt>
                <c:pt idx="520">
                  <c:v>1.4083771546098733</c:v>
                </c:pt>
                <c:pt idx="521">
                  <c:v>1.4295028119290214</c:v>
                </c:pt>
                <c:pt idx="522">
                  <c:v>1.4509453541079558</c:v>
                </c:pt>
                <c:pt idx="523">
                  <c:v>1.472709534419576</c:v>
                </c:pt>
                <c:pt idx="524">
                  <c:v>1.4948001774358695</c:v>
                </c:pt>
                <c:pt idx="525">
                  <c:v>1.5172221800974035</c:v>
                </c:pt>
                <c:pt idx="526">
                  <c:v>1.5399805127988682</c:v>
                </c:pt>
                <c:pt idx="527">
                  <c:v>1.5630802204908509</c:v>
                </c:pt>
                <c:pt idx="528">
                  <c:v>1.5865264237982173</c:v>
                </c:pt>
                <c:pt idx="529">
                  <c:v>1.6103243201551858</c:v>
                </c:pt>
                <c:pt idx="530">
                  <c:v>1.6344791849575184</c:v>
                </c:pt>
                <c:pt idx="531">
                  <c:v>1.6589963727318768</c:v>
                </c:pt>
                <c:pt idx="532">
                  <c:v>1.6838813183228538</c:v>
                </c:pt>
                <c:pt idx="533">
                  <c:v>1.7091395380976933</c:v>
                </c:pt>
                <c:pt idx="534">
                  <c:v>1.7347766311691586</c:v>
                </c:pt>
                <c:pt idx="535">
                  <c:v>1.7607982806367002</c:v>
                </c:pt>
                <c:pt idx="536">
                  <c:v>1.7872102548462505</c:v>
                </c:pt>
                <c:pt idx="537">
                  <c:v>1.8140184086689441</c:v>
                </c:pt>
                <c:pt idx="538">
                  <c:v>1.8412286847989778</c:v>
                </c:pt>
                <c:pt idx="539">
                  <c:v>1.8688471150709625</c:v>
                </c:pt>
                <c:pt idx="540">
                  <c:v>1.8968798217970304</c:v>
                </c:pt>
                <c:pt idx="541">
                  <c:v>1.9253330191239819</c:v>
                </c:pt>
                <c:pt idx="542">
                  <c:v>1.9542130144108465</c:v>
                </c:pt>
                <c:pt idx="543">
                  <c:v>1.9835262096270039</c:v>
                </c:pt>
                <c:pt idx="544">
                  <c:v>2.0132791027714085</c:v>
                </c:pt>
                <c:pt idx="545">
                  <c:v>2.0434782893129801</c:v>
                </c:pt>
                <c:pt idx="546">
                  <c:v>2.0741304636526752</c:v>
                </c:pt>
                <c:pt idx="547">
                  <c:v>2.1052424206074627</c:v>
                </c:pt>
                <c:pt idx="548">
                  <c:v>2.1368210569165802</c:v>
                </c:pt>
                <c:pt idx="549">
                  <c:v>2.168873372770332</c:v>
                </c:pt>
                <c:pt idx="550">
                  <c:v>2.2014064733618777</c:v>
                </c:pt>
                <c:pt idx="551">
                  <c:v>2.2344275704623215</c:v>
                </c:pt>
                <c:pt idx="552">
                  <c:v>2.2679439840192397</c:v>
                </c:pt>
                <c:pt idx="553">
                  <c:v>2.3019631437795267</c:v>
                </c:pt>
                <c:pt idx="554">
                  <c:v>2.3364925909362131</c:v>
                </c:pt>
                <c:pt idx="555">
                  <c:v>2.3715399798002577</c:v>
                </c:pt>
                <c:pt idx="556">
                  <c:v>2.4071130794972686</c:v>
                </c:pt>
                <c:pt idx="557">
                  <c:v>2.4432197756897276</c:v>
                </c:pt>
                <c:pt idx="558">
                  <c:v>2.4798680723250728</c:v>
                </c:pt>
                <c:pt idx="559">
                  <c:v>2.5170660934099467</c:v>
                </c:pt>
                <c:pt idx="560">
                  <c:v>2.5548220848110978</c:v>
                </c:pt>
                <c:pt idx="561">
                  <c:v>2.5931444160832577</c:v>
                </c:pt>
                <c:pt idx="562">
                  <c:v>2.6320415823245131</c:v>
                </c:pt>
                <c:pt idx="563">
                  <c:v>2.6715222060593802</c:v>
                </c:pt>
                <c:pt idx="564">
                  <c:v>2.7115950391502621</c:v>
                </c:pt>
                <c:pt idx="565">
                  <c:v>2.7522689647375227</c:v>
                </c:pt>
                <c:pt idx="566">
                  <c:v>2.7935529992085786</c:v>
                </c:pt>
                <c:pt idx="567">
                  <c:v>2.835456294196705</c:v>
                </c:pt>
                <c:pt idx="568">
                  <c:v>2.8779881386096586</c:v>
                </c:pt>
                <c:pt idx="569">
                  <c:v>2.9211579606888107</c:v>
                </c:pt>
                <c:pt idx="570">
                  <c:v>2.9649753300991377</c:v>
                </c:pt>
                <c:pt idx="571">
                  <c:v>3.0094499600506217</c:v>
                </c:pt>
                <c:pt idx="572">
                  <c:v>3.0545917094514006</c:v>
                </c:pt>
                <c:pt idx="573">
                  <c:v>3.1004105850931589</c:v>
                </c:pt>
                <c:pt idx="574">
                  <c:v>3.1469167438695602</c:v>
                </c:pt>
                <c:pt idx="575">
                  <c:v>3.1941204950275992</c:v>
                </c:pt>
                <c:pt idx="576">
                  <c:v>3.2420323024530142</c:v>
                </c:pt>
                <c:pt idx="577">
                  <c:v>3.2906627869898077</c:v>
                </c:pt>
                <c:pt idx="578">
                  <c:v>3.3400227287946551</c:v>
                </c:pt>
                <c:pt idx="579">
                  <c:v>3.3901230697265752</c:v>
                </c:pt>
                <c:pt idx="580">
                  <c:v>3.4409749157724812</c:v>
                </c:pt>
                <c:pt idx="581">
                  <c:v>3.4925895395090567</c:v>
                </c:pt>
                <c:pt idx="582">
                  <c:v>3.5449783826016952</c:v>
                </c:pt>
                <c:pt idx="583">
                  <c:v>3.5981530583407202</c:v>
                </c:pt>
                <c:pt idx="584">
                  <c:v>3.6521253542158303</c:v>
                </c:pt>
                <c:pt idx="585">
                  <c:v>3.7069072345290675</c:v>
                </c:pt>
                <c:pt idx="586">
                  <c:v>3.7625108430470116</c:v>
                </c:pt>
                <c:pt idx="587">
                  <c:v>3.8189485056927004</c:v>
                </c:pt>
                <c:pt idx="588">
                  <c:v>3.8762327332780857</c:v>
                </c:pt>
                <c:pt idx="589">
                  <c:v>3.9343762242772677</c:v>
                </c:pt>
                <c:pt idx="590">
                  <c:v>3.9933918676414435</c:v>
                </c:pt>
                <c:pt idx="591">
                  <c:v>4.0532927456560524</c:v>
                </c:pt>
                <c:pt idx="592">
                  <c:v>4.1140921368408865</c:v>
                </c:pt>
                <c:pt idx="593">
                  <c:v>4.1758035188935017</c:v>
                </c:pt>
                <c:pt idx="594">
                  <c:v>4.2384405716768985</c:v>
                </c:pt>
                <c:pt idx="595">
                  <c:v>4.302017180252057</c:v>
                </c:pt>
                <c:pt idx="596">
                  <c:v>4.3665474379558376</c:v>
                </c:pt>
                <c:pt idx="597">
                  <c:v>4.4320456495251754</c:v>
                </c:pt>
                <c:pt idx="598">
                  <c:v>4.4985263342680515</c:v>
                </c:pt>
                <c:pt idx="599">
                  <c:v>4.5660042292820675</c:v>
                </c:pt>
                <c:pt idx="600">
                  <c:v>4.6344942927213015</c:v>
                </c:pt>
                <c:pt idx="601">
                  <c:v>4.7040117071121212</c:v>
                </c:pt>
                <c:pt idx="602">
                  <c:v>4.7745718827188028</c:v>
                </c:pt>
                <c:pt idx="603">
                  <c:v>4.8461904609595843</c:v>
                </c:pt>
                <c:pt idx="604">
                  <c:v>4.9188833178739779</c:v>
                </c:pt>
                <c:pt idx="605">
                  <c:v>4.9926665676420869</c:v>
                </c:pt>
                <c:pt idx="606">
                  <c:v>5.067556566156675</c:v>
                </c:pt>
                <c:pt idx="607">
                  <c:v>5.1435699146490714</c:v>
                </c:pt>
                <c:pt idx="608">
                  <c:v>5.2207234633688033</c:v>
                </c:pt>
                <c:pt idx="609">
                  <c:v>5.2990343153193384</c:v>
                </c:pt>
                <c:pt idx="610">
                  <c:v>5.3785198300491244</c:v>
                </c:pt>
                <c:pt idx="611">
                  <c:v>5.4591976274998624</c:v>
                </c:pt>
                <c:pt idx="612">
                  <c:v>5.5410855919123581</c:v>
                </c:pt>
                <c:pt idx="613">
                  <c:v>5.6242018757910355</c:v>
                </c:pt>
                <c:pt idx="614">
                  <c:v>5.7085649039279076</c:v>
                </c:pt>
                <c:pt idx="615">
                  <c:v>5.7941933774868257</c:v>
                </c:pt>
                <c:pt idx="616">
                  <c:v>5.8811062781491277</c:v>
                </c:pt>
                <c:pt idx="617">
                  <c:v>5.9693228723213734</c:v>
                </c:pt>
                <c:pt idx="618">
                  <c:v>6.0588627154061934</c:v>
                </c:pt>
                <c:pt idx="619">
                  <c:v>6.1497456561372745</c:v>
                </c:pt>
                <c:pt idx="620">
                  <c:v>6.2419918409793338</c:v>
                </c:pt>
                <c:pt idx="621">
                  <c:v>6.3356217185940418</c:v>
                </c:pt>
                <c:pt idx="622">
                  <c:v>6.4306560443729488</c:v>
                </c:pt>
                <c:pt idx="623">
                  <c:v>6.5271158850385245</c:v>
                </c:pt>
                <c:pt idx="624">
                  <c:v>6.6250226233141039</c:v>
                </c:pt>
                <c:pt idx="625">
                  <c:v>6.7243979626638151</c:v>
                </c:pt>
                <c:pt idx="626">
                  <c:v>6.8252639321037734</c:v>
                </c:pt>
                <c:pt idx="627">
                  <c:v>6.9276428910853314</c:v>
                </c:pt>
                <c:pt idx="628">
                  <c:v>7.0315575344516104</c:v>
                </c:pt>
                <c:pt idx="629">
                  <c:v>7.1370308974683745</c:v>
                </c:pt>
                <c:pt idx="630">
                  <c:v>7.2440863609303872</c:v>
                </c:pt>
                <c:pt idx="631">
                  <c:v>7.3527476563443601</c:v>
                </c:pt>
                <c:pt idx="632">
                  <c:v>7.463038871189525</c:v>
                </c:pt>
                <c:pt idx="633">
                  <c:v>7.5749844542573666</c:v>
                </c:pt>
                <c:pt idx="634">
                  <c:v>7.6886092210712293</c:v>
                </c:pt>
                <c:pt idx="635">
                  <c:v>7.8039383593872751</c:v>
                </c:pt>
                <c:pt idx="636">
                  <c:v>7.9209974347781094</c:v>
                </c:pt>
                <c:pt idx="637">
                  <c:v>8.039812396299773</c:v>
                </c:pt>
                <c:pt idx="638">
                  <c:v>8.160409582244311</c:v>
                </c:pt>
                <c:pt idx="639">
                  <c:v>8.2828157259779331</c:v>
                </c:pt>
                <c:pt idx="640">
                  <c:v>8.4070579618676007</c:v>
                </c:pt>
                <c:pt idx="641">
                  <c:v>8.5331638312956137</c:v>
                </c:pt>
                <c:pt idx="642">
                  <c:v>8.6611612887650473</c:v>
                </c:pt>
                <c:pt idx="643">
                  <c:v>8.791078708096455</c:v>
                </c:pt>
                <c:pt idx="644">
                  <c:v>8.9229448887179768</c:v>
                </c:pt>
                <c:pt idx="645">
                  <c:v>9.0567890620487805</c:v>
                </c:pt>
                <c:pt idx="646">
                  <c:v>9.1926408979794747</c:v>
                </c:pt>
                <c:pt idx="647">
                  <c:v>9.3305305114492132</c:v>
                </c:pt>
                <c:pt idx="648">
                  <c:v>9.4704884691208946</c:v>
                </c:pt>
                <c:pt idx="649">
                  <c:v>9.6125457961577077</c:v>
                </c:pt>
                <c:pt idx="650">
                  <c:v>9.756733983100073</c:v>
                </c:pt>
                <c:pt idx="651">
                  <c:v>9.9030849928465727</c:v>
                </c:pt>
                <c:pt idx="652">
                  <c:v>10.051631267739305</c:v>
                </c:pt>
                <c:pt idx="653">
                  <c:v>10.20240573675537</c:v>
                </c:pt>
                <c:pt idx="654">
                  <c:v>10.355441822806757</c:v>
                </c:pt>
                <c:pt idx="655">
                  <c:v>10.510773450148788</c:v>
                </c:pt>
                <c:pt idx="656">
                  <c:v>10.668435051901024</c:v>
                </c:pt>
                <c:pt idx="657">
                  <c:v>10.828461577679533</c:v>
                </c:pt>
                <c:pt idx="658">
                  <c:v>10.990888501344726</c:v>
                </c:pt>
                <c:pt idx="659">
                  <c:v>11.155751828864936</c:v>
                </c:pt>
                <c:pt idx="660">
                  <c:v>11.323088106297869</c:v>
                </c:pt>
                <c:pt idx="661">
                  <c:v>11.492934427892354</c:v>
                </c:pt>
                <c:pt idx="662">
                  <c:v>11.665328444310687</c:v>
                </c:pt>
                <c:pt idx="663">
                  <c:v>11.840308370975368</c:v>
                </c:pt>
                <c:pt idx="664">
                  <c:v>12.017912996540009</c:v>
                </c:pt>
                <c:pt idx="665">
                  <c:v>12.198181691488108</c:v>
                </c:pt>
                <c:pt idx="666">
                  <c:v>12.381154416860429</c:v>
                </c:pt>
                <c:pt idx="667">
                  <c:v>12.566871733113333</c:v>
                </c:pt>
                <c:pt idx="668">
                  <c:v>12.755374809110032</c:v>
                </c:pt>
                <c:pt idx="669">
                  <c:v>12.946705431246682</c:v>
                </c:pt>
                <c:pt idx="670">
                  <c:v>13.14090601271538</c:v>
                </c:pt>
                <c:pt idx="671">
                  <c:v>13.33801960290611</c:v>
                </c:pt>
                <c:pt idx="672">
                  <c:v>13.538089896949726</c:v>
                </c:pt>
                <c:pt idx="673">
                  <c:v>13.741161245403941</c:v>
                </c:pt>
                <c:pt idx="674">
                  <c:v>13.947278664084998</c:v>
                </c:pt>
                <c:pt idx="675">
                  <c:v>14.156487844046339</c:v>
                </c:pt>
                <c:pt idx="676">
                  <c:v>14.36883516170697</c:v>
                </c:pt>
                <c:pt idx="677">
                  <c:v>14.584367689132531</c:v>
                </c:pt>
                <c:pt idx="678">
                  <c:v>14.803133204469574</c:v>
                </c:pt>
                <c:pt idx="679">
                  <c:v>15.025180202536626</c:v>
                </c:pt>
                <c:pt idx="680">
                  <c:v>15.250557905574652</c:v>
                </c:pt>
                <c:pt idx="681">
                  <c:v>15.479316274158307</c:v>
                </c:pt>
                <c:pt idx="682">
                  <c:v>15.711506018270654</c:v>
                </c:pt>
                <c:pt idx="683">
                  <c:v>15.947178608544695</c:v>
                </c:pt>
                <c:pt idx="684">
                  <c:v>16.1863862876728</c:v>
                </c:pt>
                <c:pt idx="685">
                  <c:v>16.429182081987847</c:v>
                </c:pt>
                <c:pt idx="686">
                  <c:v>16.675619813217772</c:v>
                </c:pt>
                <c:pt idx="687">
                  <c:v>16.92575411041604</c:v>
                </c:pt>
                <c:pt idx="688">
                  <c:v>17.179640422072278</c:v>
                </c:pt>
                <c:pt idx="689">
                  <c:v>17.437335028403361</c:v>
                </c:pt>
                <c:pt idx="690">
                  <c:v>17.698895053829435</c:v>
                </c:pt>
                <c:pt idx="691">
                  <c:v>17.964378479636849</c:v>
                </c:pt>
                <c:pt idx="692">
                  <c:v>18.233844156831399</c:v>
                </c:pt>
                <c:pt idx="693">
                  <c:v>18.507351819183867</c:v>
                </c:pt>
                <c:pt idx="694">
                  <c:v>18.784962096471624</c:v>
                </c:pt>
                <c:pt idx="695">
                  <c:v>19.066736527918689</c:v>
                </c:pt>
                <c:pt idx="696">
                  <c:v>19.352737575837399</c:v>
                </c:pt>
                <c:pt idx="697">
                  <c:v>19.643028639475027</c:v>
                </c:pt>
                <c:pt idx="698">
                  <c:v>19.937674069067157</c:v>
                </c:pt>
                <c:pt idx="699">
                  <c:v>20.236739180103054</c:v>
                </c:pt>
                <c:pt idx="700">
                  <c:v>20.540290267804707</c:v>
                </c:pt>
                <c:pt idx="701">
                  <c:v>20.848394621821772</c:v>
                </c:pt>
                <c:pt idx="702">
                  <c:v>21.161120541149089</c:v>
                </c:pt>
                <c:pt idx="703">
                  <c:v>21.478537349266229</c:v>
                </c:pt>
                <c:pt idx="704">
                  <c:v>21.800715409505326</c:v>
                </c:pt>
                <c:pt idx="705">
                  <c:v>22.127726140647887</c:v>
                </c:pt>
                <c:pt idx="706">
                  <c:v>22.459642032757511</c:v>
                </c:pt>
                <c:pt idx="707">
                  <c:v>22.796536663248983</c:v>
                </c:pt>
                <c:pt idx="708">
                  <c:v>23.13848471319773</c:v>
                </c:pt>
                <c:pt idx="709">
                  <c:v>23.485561983895629</c:v>
                </c:pt>
                <c:pt idx="710">
                  <c:v>23.837845413654247</c:v>
                </c:pt>
                <c:pt idx="711">
                  <c:v>24.195413094858921</c:v>
                </c:pt>
                <c:pt idx="712">
                  <c:v>24.558344291281731</c:v>
                </c:pt>
                <c:pt idx="713">
                  <c:v>24.926719455650989</c:v>
                </c:pt>
                <c:pt idx="714">
                  <c:v>25.300620247485789</c:v>
                </c:pt>
                <c:pt idx="715">
                  <c:v>25.680129551198029</c:v>
                </c:pt>
                <c:pt idx="716">
                  <c:v>26.065331494466029</c:v>
                </c:pt>
                <c:pt idx="717">
                  <c:v>26.456311466883037</c:v>
                </c:pt>
                <c:pt idx="718">
                  <c:v>26.853156138886291</c:v>
                </c:pt>
                <c:pt idx="719">
                  <c:v>27.255953480969573</c:v>
                </c:pt>
                <c:pt idx="720">
                  <c:v>27.664792783184112</c:v>
                </c:pt>
                <c:pt idx="721">
                  <c:v>28.079764674931798</c:v>
                </c:pt>
                <c:pt idx="722">
                  <c:v>28.500961145055918</c:v>
                </c:pt>
                <c:pt idx="723">
                  <c:v>28.928475562231682</c:v>
                </c:pt>
                <c:pt idx="724">
                  <c:v>29.362402695665047</c:v>
                </c:pt>
                <c:pt idx="725">
                  <c:v>29.802838736100128</c:v>
                </c:pt>
                <c:pt idx="726">
                  <c:v>30.249881317141625</c:v>
                </c:pt>
                <c:pt idx="727">
                  <c:v>30.703629536898674</c:v>
                </c:pt>
                <c:pt idx="728">
                  <c:v>31.164183979952224</c:v>
                </c:pt>
                <c:pt idx="729">
                  <c:v>31.631646739651504</c:v>
                </c:pt>
                <c:pt idx="730">
                  <c:v>32.106121440746151</c:v>
                </c:pt>
                <c:pt idx="731">
                  <c:v>32.587713262357454</c:v>
                </c:pt>
                <c:pt idx="732">
                  <c:v>33.076528961292794</c:v>
                </c:pt>
                <c:pt idx="733">
                  <c:v>33.572676895712085</c:v>
                </c:pt>
                <c:pt idx="734">
                  <c:v>34.076267049147894</c:v>
                </c:pt>
                <c:pt idx="735">
                  <c:v>34.587411054885095</c:v>
                </c:pt>
                <c:pt idx="736">
                  <c:v>35.106222220708382</c:v>
                </c:pt>
                <c:pt idx="737">
                  <c:v>35.632815554019011</c:v>
                </c:pt>
                <c:pt idx="738">
                  <c:v>36.167307787329285</c:v>
                </c:pt>
                <c:pt idx="739">
                  <c:v>36.709817404139223</c:v>
                </c:pt>
                <c:pt idx="740">
                  <c:v>37.260464665201148</c:v>
                </c:pt>
                <c:pt idx="741">
                  <c:v>37.819371635179323</c:v>
                </c:pt>
                <c:pt idx="742">
                  <c:v>38.38666220970687</c:v>
                </c:pt>
                <c:pt idx="743">
                  <c:v>38.962462142852615</c:v>
                </c:pt>
                <c:pt idx="744">
                  <c:v>39.546899074995395</c:v>
                </c:pt>
                <c:pt idx="745">
                  <c:v>40.140102561120329</c:v>
                </c:pt>
                <c:pt idx="746">
                  <c:v>40.742204099537126</c:v>
                </c:pt>
                <c:pt idx="747">
                  <c:v>41.353337161030019</c:v>
                </c:pt>
                <c:pt idx="748">
                  <c:v>41.973637218445624</c:v>
                </c:pt>
                <c:pt idx="749">
                  <c:v>42.603241776722193</c:v>
                </c:pt>
                <c:pt idx="750">
                  <c:v>43.242290403373147</c:v>
                </c:pt>
                <c:pt idx="751">
                  <c:v>43.89092475942374</c:v>
                </c:pt>
                <c:pt idx="752">
                  <c:v>44.549288630815091</c:v>
                </c:pt>
                <c:pt idx="753">
                  <c:v>45.217527960277295</c:v>
                </c:pt>
                <c:pt idx="754">
                  <c:v>45.895790879681471</c:v>
                </c:pt>
                <c:pt idx="755">
                  <c:v>46.584227742876564</c:v>
                </c:pt>
                <c:pt idx="756">
                  <c:v>47.282991159019829</c:v>
                </c:pt>
                <c:pt idx="757">
                  <c:v>47.992236026405273</c:v>
                </c:pt>
                <c:pt idx="758">
                  <c:v>48.712119566801213</c:v>
                </c:pt>
                <c:pt idx="759">
                  <c:v>49.442801360303086</c:v>
                </c:pt>
                <c:pt idx="760">
                  <c:v>50.184443380707748</c:v>
                </c:pt>
                <c:pt idx="761">
                  <c:v>50.937210031418346</c:v>
                </c:pt>
                <c:pt idx="762">
                  <c:v>51.701268181889624</c:v>
                </c:pt>
                <c:pt idx="763">
                  <c:v>52.476787204617843</c:v>
                </c:pt>
                <c:pt idx="764">
                  <c:v>53.263939012687231</c:v>
                </c:pt>
                <c:pt idx="765">
                  <c:v>54.062898097877536</c:v>
                </c:pt>
                <c:pt idx="766">
                  <c:v>54.873841569345345</c:v>
                </c:pt>
                <c:pt idx="767">
                  <c:v>55.696949192886009</c:v>
                </c:pt>
                <c:pt idx="768">
                  <c:v>56.532403430779162</c:v>
                </c:pt>
                <c:pt idx="769">
                  <c:v>57.380389482240581</c:v>
                </c:pt>
                <c:pt idx="770">
                  <c:v>58.241095324474564</c:v>
                </c:pt>
                <c:pt idx="771">
                  <c:v>59.114711754341428</c:v>
                </c:pt>
                <c:pt idx="772">
                  <c:v>60.00143243065655</c:v>
                </c:pt>
                <c:pt idx="773">
                  <c:v>60.90145391711637</c:v>
                </c:pt>
                <c:pt idx="774">
                  <c:v>61.814975725873254</c:v>
                </c:pt>
                <c:pt idx="775">
                  <c:v>62.742200361761348</c:v>
                </c:pt>
                <c:pt idx="776">
                  <c:v>63.683333367187863</c:v>
                </c:pt>
                <c:pt idx="777">
                  <c:v>64.638583367695489</c:v>
                </c:pt>
                <c:pt idx="778">
                  <c:v>65.608162118210743</c:v>
                </c:pt>
                <c:pt idx="779">
                  <c:v>66.592284549984157</c:v>
                </c:pt>
                <c:pt idx="780">
                  <c:v>67.591168818233911</c:v>
                </c:pt>
                <c:pt idx="781">
                  <c:v>68.605036350507007</c:v>
                </c:pt>
                <c:pt idx="782">
                  <c:v>69.634111895765017</c:v>
                </c:pt>
                <c:pt idx="783">
                  <c:v>70.678623574201481</c:v>
                </c:pt>
                <c:pt idx="784">
                  <c:v>71.738802927814419</c:v>
                </c:pt>
                <c:pt idx="785">
                  <c:v>72.814884971731701</c:v>
                </c:pt>
                <c:pt idx="786">
                  <c:v>73.907108246307914</c:v>
                </c:pt>
                <c:pt idx="787">
                  <c:v>75.015714870002284</c:v>
                </c:pt>
                <c:pt idx="788">
                  <c:v>76.14095059305231</c:v>
                </c:pt>
                <c:pt idx="789">
                  <c:v>77.283064851948097</c:v>
                </c:pt>
                <c:pt idx="790">
                  <c:v>78.442310824727301</c:v>
                </c:pt>
                <c:pt idx="791">
                  <c:v>79.618945487098202</c:v>
                </c:pt>
                <c:pt idx="792">
                  <c:v>80.813229669404961</c:v>
                </c:pt>
                <c:pt idx="793">
                  <c:v>82.025428114445305</c:v>
                </c:pt>
                <c:pt idx="794">
                  <c:v>83.255809536162388</c:v>
                </c:pt>
                <c:pt idx="795">
                  <c:v>84.504646679204825</c:v>
                </c:pt>
                <c:pt idx="796">
                  <c:v>85.772216379392887</c:v>
                </c:pt>
                <c:pt idx="797">
                  <c:v>87.058799625083779</c:v>
                </c:pt>
                <c:pt idx="798">
                  <c:v>88.364681619460029</c:v>
                </c:pt>
                <c:pt idx="799">
                  <c:v>89.690151843751494</c:v>
                </c:pt>
                <c:pt idx="800">
                  <c:v>91.035504121408181</c:v>
                </c:pt>
                <c:pt idx="801">
                  <c:v>92.401036683229307</c:v>
                </c:pt>
                <c:pt idx="802">
                  <c:v>93.787052233477738</c:v>
                </c:pt>
                <c:pt idx="803">
                  <c:v>95.193858016979476</c:v>
                </c:pt>
                <c:pt idx="804">
                  <c:v>96.621765887234488</c:v>
                </c:pt>
                <c:pt idx="805">
                  <c:v>98.071092375543088</c:v>
                </c:pt>
                <c:pt idx="806">
                  <c:v>99.542158761176225</c:v>
                </c:pt>
                <c:pt idx="807">
                  <c:v>101.03529114259344</c:v>
                </c:pt>
                <c:pt idx="808">
                  <c:v>102.55082050973276</c:v>
                </c:pt>
                <c:pt idx="809">
                  <c:v>104.08908281737847</c:v>
                </c:pt>
                <c:pt idx="810">
                  <c:v>105.65041905963938</c:v>
                </c:pt>
                <c:pt idx="811">
                  <c:v>107.23517534553395</c:v>
                </c:pt>
                <c:pt idx="812">
                  <c:v>108.84370297571698</c:v>
                </c:pt>
                <c:pt idx="813">
                  <c:v>110.47635852035268</c:v>
                </c:pt>
                <c:pt idx="814">
                  <c:v>112.13350389815801</c:v>
                </c:pt>
                <c:pt idx="815">
                  <c:v>113.81550645663035</c:v>
                </c:pt>
                <c:pt idx="816">
                  <c:v>115.52273905347933</c:v>
                </c:pt>
                <c:pt idx="817">
                  <c:v>117.25558013928161</c:v>
                </c:pt>
                <c:pt idx="818">
                  <c:v>119.01441384137165</c:v>
                </c:pt>
                <c:pt idx="819">
                  <c:v>120.79963004899179</c:v>
                </c:pt>
                <c:pt idx="820">
                  <c:v>122.6116244997269</c:v>
                </c:pt>
                <c:pt idx="821">
                  <c:v>124.45079886722255</c:v>
                </c:pt>
                <c:pt idx="822">
                  <c:v>126.31756085023089</c:v>
                </c:pt>
                <c:pt idx="823">
                  <c:v>128.21232426298434</c:v>
                </c:pt>
                <c:pt idx="824">
                  <c:v>130.1355091269285</c:v>
                </c:pt>
                <c:pt idx="825">
                  <c:v>132.08754176383303</c:v>
                </c:pt>
                <c:pt idx="826">
                  <c:v>134.06885489029051</c:v>
                </c:pt>
                <c:pt idx="827">
                  <c:v>136.07988771364478</c:v>
                </c:pt>
                <c:pt idx="828">
                  <c:v>138.12108602934953</c:v>
                </c:pt>
                <c:pt idx="829">
                  <c:v>140.19290231979025</c:v>
                </c:pt>
                <c:pt idx="830">
                  <c:v>142.29579585458652</c:v>
                </c:pt>
                <c:pt idx="831">
                  <c:v>144.43023279240541</c:v>
                </c:pt>
                <c:pt idx="832">
                  <c:v>146.59668628429145</c:v>
                </c:pt>
                <c:pt idx="833">
                  <c:v>148.79563657855579</c:v>
                </c:pt>
                <c:pt idx="834">
                  <c:v>151.02757112723421</c:v>
                </c:pt>
                <c:pt idx="835">
                  <c:v>153.29298469414147</c:v>
                </c:pt>
                <c:pt idx="836">
                  <c:v>155.59237946455477</c:v>
                </c:pt>
                <c:pt idx="837">
                  <c:v>157.92626515652307</c:v>
                </c:pt>
                <c:pt idx="838">
                  <c:v>160.29515913387021</c:v>
                </c:pt>
                <c:pt idx="839">
                  <c:v>162.69958652087797</c:v>
                </c:pt>
                <c:pt idx="840">
                  <c:v>165.14008031869221</c:v>
                </c:pt>
                <c:pt idx="841">
                  <c:v>167.61718152347197</c:v>
                </c:pt>
                <c:pt idx="842">
                  <c:v>170.13143924632467</c:v>
                </c:pt>
                <c:pt idx="843">
                  <c:v>172.68341083501988</c:v>
                </c:pt>
                <c:pt idx="844">
                  <c:v>175.27366199754368</c:v>
                </c:pt>
                <c:pt idx="845">
                  <c:v>177.9027669275078</c:v>
                </c:pt>
                <c:pt idx="846">
                  <c:v>180.57130843142087</c:v>
                </c:pt>
                <c:pt idx="847">
                  <c:v>183.27987805789158</c:v>
                </c:pt>
                <c:pt idx="848">
                  <c:v>186.02907622875998</c:v>
                </c:pt>
                <c:pt idx="849">
                  <c:v>188.81951237219138</c:v>
                </c:pt>
                <c:pt idx="850">
                  <c:v>191.65180505777477</c:v>
                </c:pt>
                <c:pt idx="851">
                  <c:v>194.52658213364072</c:v>
                </c:pt>
                <c:pt idx="852">
                  <c:v>197.44448086564549</c:v>
                </c:pt>
                <c:pt idx="853">
                  <c:v>200.40614807863111</c:v>
                </c:pt>
                <c:pt idx="854">
                  <c:v>203.41224029980958</c:v>
                </c:pt>
                <c:pt idx="855">
                  <c:v>206.46342390430658</c:v>
                </c:pt>
                <c:pt idx="856">
                  <c:v>209.56037526287079</c:v>
                </c:pt>
                <c:pt idx="857">
                  <c:v>212.70378089181364</c:v>
                </c:pt>
                <c:pt idx="858">
                  <c:v>215.89433760519199</c:v>
                </c:pt>
                <c:pt idx="859">
                  <c:v>219.1327526692688</c:v>
                </c:pt>
                <c:pt idx="860">
                  <c:v>222.41974395930791</c:v>
                </c:pt>
                <c:pt idx="861">
                  <c:v>225.75604011869848</c:v>
                </c:pt>
                <c:pt idx="862">
                  <c:v>229.14238072047812</c:v>
                </c:pt>
                <c:pt idx="863">
                  <c:v>232.57951643128558</c:v>
                </c:pt>
                <c:pt idx="864">
                  <c:v>236.06820917775536</c:v>
                </c:pt>
                <c:pt idx="865">
                  <c:v>239.60923231542165</c:v>
                </c:pt>
                <c:pt idx="866">
                  <c:v>243.20337080015182</c:v>
                </c:pt>
                <c:pt idx="867">
                  <c:v>246.85142136215543</c:v>
                </c:pt>
                <c:pt idx="868">
                  <c:v>250.55419268258703</c:v>
                </c:pt>
                <c:pt idx="869">
                  <c:v>254.31250557282578</c:v>
                </c:pt>
                <c:pt idx="870">
                  <c:v>258.12719315641817</c:v>
                </c:pt>
                <c:pt idx="871">
                  <c:v>261.99910105376443</c:v>
                </c:pt>
                <c:pt idx="872">
                  <c:v>265.92908756957064</c:v>
                </c:pt>
                <c:pt idx="873">
                  <c:v>269.91802388311424</c:v>
                </c:pt>
                <c:pt idx="874">
                  <c:v>273.96679424136113</c:v>
                </c:pt>
                <c:pt idx="875">
                  <c:v>278.07629615498149</c:v>
                </c:pt>
                <c:pt idx="876">
                  <c:v>282.24744059730739</c:v>
                </c:pt>
                <c:pt idx="877">
                  <c:v>286.48115220626369</c:v>
                </c:pt>
                <c:pt idx="878">
                  <c:v>290.77836948935965</c:v>
                </c:pt>
                <c:pt idx="879">
                  <c:v>295.14004503170162</c:v>
                </c:pt>
                <c:pt idx="880">
                  <c:v>299.56714570717406</c:v>
                </c:pt>
                <c:pt idx="881">
                  <c:v>304.06065289278331</c:v>
                </c:pt>
                <c:pt idx="882">
                  <c:v>308.62156268617463</c:v>
                </c:pt>
                <c:pt idx="883">
                  <c:v>313.25088612646937</c:v>
                </c:pt>
                <c:pt idx="884">
                  <c:v>317.9496494183644</c:v>
                </c:pt>
                <c:pt idx="885">
                  <c:v>322.71889415963983</c:v>
                </c:pt>
                <c:pt idx="886">
                  <c:v>327.55967757203439</c:v>
                </c:pt>
                <c:pt idx="887">
                  <c:v>332.47307273561393</c:v>
                </c:pt>
                <c:pt idx="888">
                  <c:v>337.46016882664895</c:v>
                </c:pt>
                <c:pt idx="889">
                  <c:v>342.52207135904877</c:v>
                </c:pt>
                <c:pt idx="890">
                  <c:v>347.65990242943553</c:v>
                </c:pt>
                <c:pt idx="891">
                  <c:v>352.87480096587592</c:v>
                </c:pt>
                <c:pt idx="892">
                  <c:v>358.16792298036432</c:v>
                </c:pt>
                <c:pt idx="893">
                  <c:v>363.54044182507062</c:v>
                </c:pt>
                <c:pt idx="894">
                  <c:v>368.99354845244358</c:v>
                </c:pt>
                <c:pt idx="895">
                  <c:v>374.52845167923215</c:v>
                </c:pt>
                <c:pt idx="896">
                  <c:v>380.14637845442059</c:v>
                </c:pt>
                <c:pt idx="897">
                  <c:v>385.848574131237</c:v>
                </c:pt>
                <c:pt idx="898">
                  <c:v>391.63630274320366</c:v>
                </c:pt>
                <c:pt idx="899">
                  <c:v>397.51084728435438</c:v>
                </c:pt>
                <c:pt idx="900">
                  <c:v>403.4735099936176</c:v>
                </c:pt>
                <c:pt idx="901">
                  <c:v>409.52561264352289</c:v>
                </c:pt>
                <c:pt idx="902">
                  <c:v>415.66849683317571</c:v>
                </c:pt>
                <c:pt idx="903">
                  <c:v>421.90352428567184</c:v>
                </c:pt>
                <c:pt idx="904">
                  <c:v>428.2320771499584</c:v>
                </c:pt>
                <c:pt idx="905">
                  <c:v>434.65555830720763</c:v>
                </c:pt>
                <c:pt idx="906">
                  <c:v>441.17539168181582</c:v>
                </c:pt>
                <c:pt idx="907">
                  <c:v>447.79302255704192</c:v>
                </c:pt>
                <c:pt idx="908">
                  <c:v>454.5099178953987</c:v>
                </c:pt>
                <c:pt idx="909">
                  <c:v>461.32756666382971</c:v>
                </c:pt>
                <c:pt idx="910">
                  <c:v>468.24748016378874</c:v>
                </c:pt>
                <c:pt idx="911">
                  <c:v>475.27119236624253</c:v>
                </c:pt>
                <c:pt idx="912">
                  <c:v>482.40026025173728</c:v>
                </c:pt>
                <c:pt idx="913">
                  <c:v>489.63626415551335</c:v>
                </c:pt>
                <c:pt idx="914">
                  <c:v>496.98080811784592</c:v>
                </c:pt>
                <c:pt idx="915">
                  <c:v>504.43552023961354</c:v>
                </c:pt>
                <c:pt idx="916">
                  <c:v>512.00205304320741</c:v>
                </c:pt>
                <c:pt idx="917">
                  <c:v>519.68208383885565</c:v>
                </c:pt>
                <c:pt idx="918">
                  <c:v>527.47731509643847</c:v>
                </c:pt>
                <c:pt idx="919">
                  <c:v>535.38947482288495</c:v>
                </c:pt>
                <c:pt idx="920">
                  <c:v>543.42031694522791</c:v>
                </c:pt>
                <c:pt idx="921">
                  <c:v>551.57162169940648</c:v>
                </c:pt>
                <c:pt idx="922">
                  <c:v>559.8451960248974</c:v>
                </c:pt>
                <c:pt idx="923">
                  <c:v>568.24287396527154</c:v>
                </c:pt>
                <c:pt idx="924">
                  <c:v>576.76651707474946</c:v>
                </c:pt>
                <c:pt idx="925">
                  <c:v>585.41801483087124</c:v>
                </c:pt>
                <c:pt idx="926">
                  <c:v>594.19928505333451</c:v>
                </c:pt>
                <c:pt idx="927">
                  <c:v>603.11227432913461</c:v>
                </c:pt>
                <c:pt idx="928">
                  <c:v>612.15895844407123</c:v>
                </c:pt>
                <c:pt idx="929">
                  <c:v>621.34134282073228</c:v>
                </c:pt>
                <c:pt idx="930">
                  <c:v>630.66146296304316</c:v>
                </c:pt>
                <c:pt idx="931">
                  <c:v>640.12138490748873</c:v>
                </c:pt>
                <c:pt idx="932">
                  <c:v>649.72320568110104</c:v>
                </c:pt>
                <c:pt idx="933">
                  <c:v>659.46905376631753</c:v>
                </c:pt>
                <c:pt idx="934">
                  <c:v>669.3610895728126</c:v>
                </c:pt>
                <c:pt idx="935">
                  <c:v>679.4015059164044</c:v>
                </c:pt>
                <c:pt idx="936">
                  <c:v>689.59252850515043</c:v>
                </c:pt>
                <c:pt idx="937">
                  <c:v>699.93641643272747</c:v>
                </c:pt>
                <c:pt idx="938">
                  <c:v>710.4354626792184</c:v>
                </c:pt>
                <c:pt idx="939">
                  <c:v>721.09199461940659</c:v>
                </c:pt>
                <c:pt idx="940">
                  <c:v>731.90837453870142</c:v>
                </c:pt>
                <c:pt idx="941">
                  <c:v>742.88700015677807</c:v>
                </c:pt>
                <c:pt idx="942">
                  <c:v>754.03030515912963</c:v>
                </c:pt>
                <c:pt idx="943">
                  <c:v>765.34075973651659</c:v>
                </c:pt>
                <c:pt idx="944">
                  <c:v>776.82087113256409</c:v>
                </c:pt>
                <c:pt idx="945">
                  <c:v>788.47318419955252</c:v>
                </c:pt>
                <c:pt idx="946">
                  <c:v>800.30028196254568</c:v>
                </c:pt>
                <c:pt idx="947">
                  <c:v>812.30478619198288</c:v>
                </c:pt>
                <c:pt idx="948">
                  <c:v>824.48935798486343</c:v>
                </c:pt>
                <c:pt idx="949">
                  <c:v>836.8566983546342</c:v>
                </c:pt>
                <c:pt idx="950">
                  <c:v>849.40954882995538</c:v>
                </c:pt>
                <c:pt idx="951">
                  <c:v>862.15069206240446</c:v>
                </c:pt>
                <c:pt idx="952">
                  <c:v>875.08295244334101</c:v>
                </c:pt>
                <c:pt idx="953">
                  <c:v>888.20919672999105</c:v>
                </c:pt>
                <c:pt idx="954">
                  <c:v>901.53233468094049</c:v>
                </c:pt>
                <c:pt idx="955">
                  <c:v>915.05531970115487</c:v>
                </c:pt>
                <c:pt idx="956">
                  <c:v>928.78114949667304</c:v>
                </c:pt>
                <c:pt idx="957">
                  <c:v>942.71286673912255</c:v>
                </c:pt>
                <c:pt idx="958">
                  <c:v>956.85355974020797</c:v>
                </c:pt>
                <c:pt idx="959">
                  <c:v>971.20636313631303</c:v>
                </c:pt>
                <c:pt idx="960">
                  <c:v>985.77445858335852</c:v>
                </c:pt>
                <c:pt idx="961">
                  <c:v>1000.5610754621067</c:v>
                </c:pt>
                <c:pt idx="962">
                  <c:v>1015.5694915940383</c:v>
                </c:pt>
                <c:pt idx="963">
                  <c:v>1030.8030339679478</c:v>
                </c:pt>
                <c:pt idx="964">
                  <c:v>1046.2650794774681</c:v>
                </c:pt>
                <c:pt idx="965">
                  <c:v>1061.9590556696342</c:v>
                </c:pt>
                <c:pt idx="966">
                  <c:v>1077.8884415046728</c:v>
                </c:pt>
                <c:pt idx="967">
                  <c:v>1094.0567681272487</c:v>
                </c:pt>
                <c:pt idx="968">
                  <c:v>1110.4676196491573</c:v>
                </c:pt>
                <c:pt idx="969">
                  <c:v>1127.1246339438899</c:v>
                </c:pt>
                <c:pt idx="970">
                  <c:v>1144.0315034530481</c:v>
                </c:pt>
                <c:pt idx="971">
                  <c:v>1161.1919760048393</c:v>
                </c:pt>
                <c:pt idx="972">
                  <c:v>1178.6098556449163</c:v>
                </c:pt>
                <c:pt idx="973">
                  <c:v>1196.2890034795901</c:v>
                </c:pt>
                <c:pt idx="974">
                  <c:v>1214.2333385317793</c:v>
                </c:pt>
                <c:pt idx="975">
                  <c:v>1232.4468386097603</c:v>
                </c:pt>
                <c:pt idx="976">
                  <c:v>1250.9335411889067</c:v>
                </c:pt>
                <c:pt idx="977">
                  <c:v>1269.6975443067402</c:v>
                </c:pt>
                <c:pt idx="978">
                  <c:v>1288.7430074713409</c:v>
                </c:pt>
                <c:pt idx="979">
                  <c:v>1308.0741525834108</c:v>
                </c:pt>
                <c:pt idx="980">
                  <c:v>1327.6952648721622</c:v>
                </c:pt>
                <c:pt idx="981">
                  <c:v>1347.6106938452451</c:v>
                </c:pt>
                <c:pt idx="982">
                  <c:v>1367.8248542529188</c:v>
                </c:pt>
                <c:pt idx="983">
                  <c:v>1388.3422270667159</c:v>
                </c:pt>
                <c:pt idx="984">
                  <c:v>1409.1673604727171</c:v>
                </c:pt>
                <c:pt idx="985">
                  <c:v>1430.3048708798021</c:v>
                </c:pt>
                <c:pt idx="986">
                  <c:v>1451.7594439430045</c:v>
                </c:pt>
                <c:pt idx="987">
                  <c:v>1473.5358356021511</c:v>
                </c:pt>
                <c:pt idx="988">
                  <c:v>1495.6388731361817</c:v>
                </c:pt>
                <c:pt idx="989">
                  <c:v>1518.0734562332202</c:v>
                </c:pt>
                <c:pt idx="990">
                  <c:v>1540.8445580767225</c:v>
                </c:pt>
                <c:pt idx="991">
                  <c:v>1563.9572264478732</c:v>
                </c:pt>
                <c:pt idx="992">
                  <c:v>1587.4165848445957</c:v>
                </c:pt>
                <c:pt idx="993">
                  <c:v>1611.2278336172601</c:v>
                </c:pt>
                <c:pt idx="994">
                  <c:v>1635.3962511215211</c:v>
                </c:pt>
                <c:pt idx="995">
                  <c:v>1659.9271948883409</c:v>
                </c:pt>
                <c:pt idx="996">
                  <c:v>1684.8261028116658</c:v>
                </c:pt>
                <c:pt idx="997">
                  <c:v>1710.0984943538356</c:v>
                </c:pt>
                <c:pt idx="998">
                  <c:v>1735.7499717691535</c:v>
                </c:pt>
              </c:numCache>
            </c:numRef>
          </c:xVal>
          <c:yVal>
            <c:numRef>
              <c:f>Sheet1!$AI$2:$AI$1000</c:f>
              <c:numCache>
                <c:formatCode>General</c:formatCode>
                <c:ptCount val="999"/>
                <c:pt idx="0">
                  <c:v>0.2625135834117846</c:v>
                </c:pt>
                <c:pt idx="1">
                  <c:v>0.26251379025859489</c:v>
                </c:pt>
                <c:pt idx="2">
                  <c:v>0.26251400025513633</c:v>
                </c:pt>
                <c:pt idx="3">
                  <c:v>0.26251421344936782</c:v>
                </c:pt>
                <c:pt idx="4">
                  <c:v>0.26251442988997925</c:v>
                </c:pt>
                <c:pt idx="5">
                  <c:v>0.2625146496263967</c:v>
                </c:pt>
                <c:pt idx="6">
                  <c:v>0.26251487270880813</c:v>
                </c:pt>
                <c:pt idx="7">
                  <c:v>0.26251509918815508</c:v>
                </c:pt>
                <c:pt idx="8">
                  <c:v>0.26251532911616327</c:v>
                </c:pt>
                <c:pt idx="9">
                  <c:v>0.26251556254534131</c:v>
                </c:pt>
                <c:pt idx="10">
                  <c:v>0.26251579952899767</c:v>
                </c:pt>
                <c:pt idx="11">
                  <c:v>0.26251604012125318</c:v>
                </c:pt>
                <c:pt idx="12">
                  <c:v>0.26251628437705388</c:v>
                </c:pt>
                <c:pt idx="13">
                  <c:v>0.26251653235217581</c:v>
                </c:pt>
                <c:pt idx="14">
                  <c:v>0.26251678410325463</c:v>
                </c:pt>
                <c:pt idx="15">
                  <c:v>0.26251703968777784</c:v>
                </c:pt>
                <c:pt idx="16">
                  <c:v>0.26251729916411631</c:v>
                </c:pt>
                <c:pt idx="17">
                  <c:v>0.26251756259152415</c:v>
                </c:pt>
                <c:pt idx="18">
                  <c:v>0.26251783003015983</c:v>
                </c:pt>
                <c:pt idx="19">
                  <c:v>0.26251810154109706</c:v>
                </c:pt>
                <c:pt idx="20">
                  <c:v>0.26251837718633908</c:v>
                </c:pt>
                <c:pt idx="21">
                  <c:v>0.26251865702883331</c:v>
                </c:pt>
                <c:pt idx="22">
                  <c:v>0.26251894113248675</c:v>
                </c:pt>
                <c:pt idx="23">
                  <c:v>0.26251922956217333</c:v>
                </c:pt>
                <c:pt idx="24">
                  <c:v>0.26251952238376358</c:v>
                </c:pt>
                <c:pt idx="25">
                  <c:v>0.26251981966412435</c:v>
                </c:pt>
                <c:pt idx="26">
                  <c:v>0.26252012147114245</c:v>
                </c:pt>
                <c:pt idx="27">
                  <c:v>0.26252042787373758</c:v>
                </c:pt>
                <c:pt idx="28">
                  <c:v>0.26252073894187938</c:v>
                </c:pt>
                <c:pt idx="29">
                  <c:v>0.26252105474660026</c:v>
                </c:pt>
                <c:pt idx="30">
                  <c:v>0.26252137536001885</c:v>
                </c:pt>
                <c:pt idx="31">
                  <c:v>0.26252170085534382</c:v>
                </c:pt>
                <c:pt idx="32">
                  <c:v>0.26252203130690582</c:v>
                </c:pt>
                <c:pt idx="33">
                  <c:v>0.26252236679016389</c:v>
                </c:pt>
                <c:pt idx="34">
                  <c:v>0.26252270738172412</c:v>
                </c:pt>
                <c:pt idx="35">
                  <c:v>0.26252305315935981</c:v>
                </c:pt>
                <c:pt idx="36">
                  <c:v>0.26252340420203002</c:v>
                </c:pt>
                <c:pt idx="37">
                  <c:v>0.26252376058989491</c:v>
                </c:pt>
                <c:pt idx="38">
                  <c:v>0.26252412240432976</c:v>
                </c:pt>
                <c:pt idx="39">
                  <c:v>0.26252448972795855</c:v>
                </c:pt>
                <c:pt idx="40">
                  <c:v>0.26252486264465197</c:v>
                </c:pt>
                <c:pt idx="41">
                  <c:v>0.2625252412395625</c:v>
                </c:pt>
                <c:pt idx="42">
                  <c:v>0.26252562559914128</c:v>
                </c:pt>
                <c:pt idx="43">
                  <c:v>0.26252601581115032</c:v>
                </c:pt>
                <c:pt idx="44">
                  <c:v>0.26252641196469328</c:v>
                </c:pt>
                <c:pt idx="45">
                  <c:v>0.26252681415022028</c:v>
                </c:pt>
                <c:pt idx="46">
                  <c:v>0.26252722245956778</c:v>
                </c:pt>
                <c:pt idx="47">
                  <c:v>0.26252763698596682</c:v>
                </c:pt>
                <c:pt idx="48">
                  <c:v>0.26252805782406741</c:v>
                </c:pt>
                <c:pt idx="49">
                  <c:v>0.26252848506995802</c:v>
                </c:pt>
                <c:pt idx="50">
                  <c:v>0.26252891882118862</c:v>
                </c:pt>
                <c:pt idx="51">
                  <c:v>0.26252935917680181</c:v>
                </c:pt>
                <c:pt idx="52">
                  <c:v>0.26252980623733962</c:v>
                </c:pt>
                <c:pt idx="53">
                  <c:v>0.2625302601048784</c:v>
                </c:pt>
                <c:pt idx="54">
                  <c:v>0.26253072088304308</c:v>
                </c:pt>
                <c:pt idx="55">
                  <c:v>0.26253118867704234</c:v>
                </c:pt>
                <c:pt idx="56">
                  <c:v>0.2625316635936818</c:v>
                </c:pt>
                <c:pt idx="57">
                  <c:v>0.26253214574139228</c:v>
                </c:pt>
                <c:pt idx="58">
                  <c:v>0.26253263523025938</c:v>
                </c:pt>
                <c:pt idx="59">
                  <c:v>0.26253313217203578</c:v>
                </c:pt>
                <c:pt idx="60">
                  <c:v>0.26253363668018326</c:v>
                </c:pt>
                <c:pt idx="61">
                  <c:v>0.26253414886988735</c:v>
                </c:pt>
                <c:pt idx="62">
                  <c:v>0.26253466885808308</c:v>
                </c:pt>
                <c:pt idx="63">
                  <c:v>0.26253519676348874</c:v>
                </c:pt>
                <c:pt idx="64">
                  <c:v>0.26253573270662794</c:v>
                </c:pt>
                <c:pt idx="65">
                  <c:v>0.26253627680986213</c:v>
                </c:pt>
                <c:pt idx="66">
                  <c:v>0.26253682919740634</c:v>
                </c:pt>
                <c:pt idx="67">
                  <c:v>0.26253738999537191</c:v>
                </c:pt>
                <c:pt idx="68">
                  <c:v>0.26253795933179025</c:v>
                </c:pt>
                <c:pt idx="69">
                  <c:v>0.2625385373366379</c:v>
                </c:pt>
                <c:pt idx="70">
                  <c:v>0.26253912414187014</c:v>
                </c:pt>
                <c:pt idx="71">
                  <c:v>0.26253971988145031</c:v>
                </c:pt>
                <c:pt idx="72">
                  <c:v>0.26254032469137872</c:v>
                </c:pt>
                <c:pt idx="73">
                  <c:v>0.26254093870972972</c:v>
                </c:pt>
                <c:pt idx="74">
                  <c:v>0.26254156207667234</c:v>
                </c:pt>
                <c:pt idx="75">
                  <c:v>0.26254219493451231</c:v>
                </c:pt>
                <c:pt idx="76">
                  <c:v>0.26254283742771972</c:v>
                </c:pt>
                <c:pt idx="77">
                  <c:v>0.26254348970296282</c:v>
                </c:pt>
                <c:pt idx="78">
                  <c:v>0.26254415190914132</c:v>
                </c:pt>
                <c:pt idx="79">
                  <c:v>0.26254482419742048</c:v>
                </c:pt>
                <c:pt idx="80">
                  <c:v>0.26254550672126575</c:v>
                </c:pt>
                <c:pt idx="81">
                  <c:v>0.26254619963647741</c:v>
                </c:pt>
                <c:pt idx="82">
                  <c:v>0.2625469031012258</c:v>
                </c:pt>
                <c:pt idx="83">
                  <c:v>0.26254761727608789</c:v>
                </c:pt>
                <c:pt idx="84">
                  <c:v>0.26254834232408381</c:v>
                </c:pt>
                <c:pt idx="85">
                  <c:v>0.26254907841071379</c:v>
                </c:pt>
                <c:pt idx="86">
                  <c:v>0.26254982570399577</c:v>
                </c:pt>
                <c:pt idx="87">
                  <c:v>0.26255058437450501</c:v>
                </c:pt>
                <c:pt idx="88">
                  <c:v>0.26255135459540679</c:v>
                </c:pt>
                <c:pt idx="89">
                  <c:v>0.26255213654250875</c:v>
                </c:pt>
                <c:pt idx="90">
                  <c:v>0.26255293039428795</c:v>
                </c:pt>
                <c:pt idx="91">
                  <c:v>0.26255373633193424</c:v>
                </c:pt>
                <c:pt idx="92">
                  <c:v>0.26255455453940046</c:v>
                </c:pt>
                <c:pt idx="93">
                  <c:v>0.26255538520343258</c:v>
                </c:pt>
                <c:pt idx="94">
                  <c:v>0.26255622851361876</c:v>
                </c:pt>
                <c:pt idx="95">
                  <c:v>0.26255708466243127</c:v>
                </c:pt>
                <c:pt idx="96">
                  <c:v>0.26255795384526981</c:v>
                </c:pt>
                <c:pt idx="97">
                  <c:v>0.2625588362605063</c:v>
                </c:pt>
                <c:pt idx="98">
                  <c:v>0.2625597321095296</c:v>
                </c:pt>
                <c:pt idx="99">
                  <c:v>0.26256064159679277</c:v>
                </c:pt>
                <c:pt idx="100">
                  <c:v>0.26256156492985966</c:v>
                </c:pt>
                <c:pt idx="101">
                  <c:v>0.26256250231944572</c:v>
                </c:pt>
                <c:pt idx="102">
                  <c:v>0.26256345397947578</c:v>
                </c:pt>
                <c:pt idx="103">
                  <c:v>0.26256442012712833</c:v>
                </c:pt>
                <c:pt idx="104">
                  <c:v>0.26256540098288622</c:v>
                </c:pt>
                <c:pt idx="105">
                  <c:v>0.2625663967705793</c:v>
                </c:pt>
                <c:pt idx="106">
                  <c:v>0.26256740771744957</c:v>
                </c:pt>
                <c:pt idx="107">
                  <c:v>0.26256843405418634</c:v>
                </c:pt>
                <c:pt idx="108">
                  <c:v>0.26256947601499531</c:v>
                </c:pt>
                <c:pt idx="109">
                  <c:v>0.26257053383763967</c:v>
                </c:pt>
                <c:pt idx="110">
                  <c:v>0.26257160776349597</c:v>
                </c:pt>
                <c:pt idx="111">
                  <c:v>0.26257269803761807</c:v>
                </c:pt>
                <c:pt idx="112">
                  <c:v>0.26257380490877802</c:v>
                </c:pt>
                <c:pt idx="113">
                  <c:v>0.26257492862953807</c:v>
                </c:pt>
                <c:pt idx="114">
                  <c:v>0.26257606945629658</c:v>
                </c:pt>
                <c:pt idx="115">
                  <c:v>0.26257722764935132</c:v>
                </c:pt>
                <c:pt idx="116">
                  <c:v>0.26257840347295947</c:v>
                </c:pt>
                <c:pt idx="117">
                  <c:v>0.26257959719539131</c:v>
                </c:pt>
                <c:pt idx="118">
                  <c:v>0.26258080908900444</c:v>
                </c:pt>
                <c:pt idx="119">
                  <c:v>0.2625820394302858</c:v>
                </c:pt>
                <c:pt idx="120">
                  <c:v>0.26258328849993806</c:v>
                </c:pt>
                <c:pt idx="121">
                  <c:v>0.26258455658292384</c:v>
                </c:pt>
                <c:pt idx="122">
                  <c:v>0.26258584396853962</c:v>
                </c:pt>
                <c:pt idx="123">
                  <c:v>0.26258715095048057</c:v>
                </c:pt>
                <c:pt idx="124">
                  <c:v>0.26258847782690714</c:v>
                </c:pt>
                <c:pt idx="125">
                  <c:v>0.26258982490050731</c:v>
                </c:pt>
                <c:pt idx="126">
                  <c:v>0.26259119247857704</c:v>
                </c:pt>
                <c:pt idx="127">
                  <c:v>0.26259258087308285</c:v>
                </c:pt>
                <c:pt idx="128">
                  <c:v>0.26259399040072673</c:v>
                </c:pt>
                <c:pt idx="129">
                  <c:v>0.26259542138303127</c:v>
                </c:pt>
                <c:pt idx="130">
                  <c:v>0.26259687414640231</c:v>
                </c:pt>
                <c:pt idx="131">
                  <c:v>0.26259834902220791</c:v>
                </c:pt>
                <c:pt idx="132">
                  <c:v>0.26259984634685257</c:v>
                </c:pt>
                <c:pt idx="133">
                  <c:v>0.26260136646185317</c:v>
                </c:pt>
                <c:pt idx="134">
                  <c:v>0.26260290971391687</c:v>
                </c:pt>
                <c:pt idx="135">
                  <c:v>0.26260447645501978</c:v>
                </c:pt>
                <c:pt idx="136">
                  <c:v>0.26260606704248801</c:v>
                </c:pt>
                <c:pt idx="137">
                  <c:v>0.26260768183907451</c:v>
                </c:pt>
                <c:pt idx="138">
                  <c:v>0.26260932121304631</c:v>
                </c:pt>
                <c:pt idx="139">
                  <c:v>0.26261098553826934</c:v>
                </c:pt>
                <c:pt idx="140">
                  <c:v>0.26261267519428538</c:v>
                </c:pt>
                <c:pt idx="141">
                  <c:v>0.26261439056640318</c:v>
                </c:pt>
                <c:pt idx="142">
                  <c:v>0.26261613204579154</c:v>
                </c:pt>
                <c:pt idx="143">
                  <c:v>0.26261790002955682</c:v>
                </c:pt>
                <c:pt idx="144">
                  <c:v>0.26261969492083981</c:v>
                </c:pt>
                <c:pt idx="145">
                  <c:v>0.26262151712890597</c:v>
                </c:pt>
                <c:pt idx="146">
                  <c:v>0.26262336706923939</c:v>
                </c:pt>
                <c:pt idx="147">
                  <c:v>0.26262524516363145</c:v>
                </c:pt>
                <c:pt idx="148">
                  <c:v>0.26262715184028657</c:v>
                </c:pt>
                <c:pt idx="149">
                  <c:v>0.26262908753390968</c:v>
                </c:pt>
                <c:pt idx="150">
                  <c:v>0.26263105268580839</c:v>
                </c:pt>
                <c:pt idx="151">
                  <c:v>0.26263304774399571</c:v>
                </c:pt>
                <c:pt idx="152">
                  <c:v>0.2626350731632886</c:v>
                </c:pt>
                <c:pt idx="153">
                  <c:v>0.26263712940540729</c:v>
                </c:pt>
                <c:pt idx="154">
                  <c:v>0.26263921693908859</c:v>
                </c:pt>
                <c:pt idx="155">
                  <c:v>0.26264133624018471</c:v>
                </c:pt>
                <c:pt idx="156">
                  <c:v>0.26264348779177843</c:v>
                </c:pt>
                <c:pt idx="157">
                  <c:v>0.2626456720842818</c:v>
                </c:pt>
                <c:pt idx="158">
                  <c:v>0.26264788961555707</c:v>
                </c:pt>
                <c:pt idx="159">
                  <c:v>0.26265014089102479</c:v>
                </c:pt>
                <c:pt idx="160">
                  <c:v>0.26265242642378023</c:v>
                </c:pt>
                <c:pt idx="161">
                  <c:v>0.2626547467347069</c:v>
                </c:pt>
                <c:pt idx="162">
                  <c:v>0.26265710235259676</c:v>
                </c:pt>
                <c:pt idx="163">
                  <c:v>0.26265949381427023</c:v>
                </c:pt>
                <c:pt idx="164">
                  <c:v>0.26266192166469232</c:v>
                </c:pt>
                <c:pt idx="165">
                  <c:v>0.26266438645710627</c:v>
                </c:pt>
                <c:pt idx="166">
                  <c:v>0.26266688875314881</c:v>
                </c:pt>
                <c:pt idx="167">
                  <c:v>0.26266942912298158</c:v>
                </c:pt>
                <c:pt idx="168">
                  <c:v>0.26267200814541986</c:v>
                </c:pt>
                <c:pt idx="169">
                  <c:v>0.26267462640806283</c:v>
                </c:pt>
                <c:pt idx="170">
                  <c:v>0.26267728450742689</c:v>
                </c:pt>
                <c:pt idx="171">
                  <c:v>0.26267998304908097</c:v>
                </c:pt>
                <c:pt idx="172">
                  <c:v>0.26268272264777842</c:v>
                </c:pt>
                <c:pt idx="173">
                  <c:v>0.26268550392760837</c:v>
                </c:pt>
                <c:pt idx="174">
                  <c:v>0.26268832752211818</c:v>
                </c:pt>
                <c:pt idx="175">
                  <c:v>0.2626911940744765</c:v>
                </c:pt>
                <c:pt idx="176">
                  <c:v>0.26269410423760381</c:v>
                </c:pt>
                <c:pt idx="177">
                  <c:v>0.26269705867432369</c:v>
                </c:pt>
                <c:pt idx="178">
                  <c:v>0.26270005805752</c:v>
                </c:pt>
                <c:pt idx="179">
                  <c:v>0.26270310307027672</c:v>
                </c:pt>
                <c:pt idx="180">
                  <c:v>0.26270619440603721</c:v>
                </c:pt>
                <c:pt idx="181">
                  <c:v>0.26270933276876779</c:v>
                </c:pt>
                <c:pt idx="182">
                  <c:v>0.26271251887310376</c:v>
                </c:pt>
                <c:pt idx="183">
                  <c:v>0.26271575344451953</c:v>
                </c:pt>
                <c:pt idx="184">
                  <c:v>0.26271903721948986</c:v>
                </c:pt>
                <c:pt idx="185">
                  <c:v>0.26272237094565692</c:v>
                </c:pt>
                <c:pt idx="186">
                  <c:v>0.26272575538199128</c:v>
                </c:pt>
                <c:pt idx="187">
                  <c:v>0.26272919129897898</c:v>
                </c:pt>
                <c:pt idx="188">
                  <c:v>0.2627326794787791</c:v>
                </c:pt>
                <c:pt idx="189">
                  <c:v>0.26273622071540775</c:v>
                </c:pt>
                <c:pt idx="190">
                  <c:v>0.26273981581491607</c:v>
                </c:pt>
                <c:pt idx="191">
                  <c:v>0.26274346559557027</c:v>
                </c:pt>
                <c:pt idx="192">
                  <c:v>0.26274717088803773</c:v>
                </c:pt>
                <c:pt idx="193">
                  <c:v>0.26275093253557225</c:v>
                </c:pt>
                <c:pt idx="194">
                  <c:v>0.26275475139420695</c:v>
                </c:pt>
                <c:pt idx="195">
                  <c:v>0.26275862833293856</c:v>
                </c:pt>
                <c:pt idx="196">
                  <c:v>0.26276256423393635</c:v>
                </c:pt>
                <c:pt idx="197">
                  <c:v>0.26276655999272835</c:v>
                </c:pt>
                <c:pt idx="198">
                  <c:v>0.26277061651840877</c:v>
                </c:pt>
                <c:pt idx="199">
                  <c:v>0.2627747347338415</c:v>
                </c:pt>
                <c:pt idx="200">
                  <c:v>0.26277891557586486</c:v>
                </c:pt>
                <c:pt idx="201">
                  <c:v>0.26278315999550428</c:v>
                </c:pt>
                <c:pt idx="202">
                  <c:v>0.26278746895819005</c:v>
                </c:pt>
                <c:pt idx="203">
                  <c:v>0.26279184344396439</c:v>
                </c:pt>
                <c:pt idx="204">
                  <c:v>0.26279628444771219</c:v>
                </c:pt>
                <c:pt idx="205">
                  <c:v>0.26280079297937475</c:v>
                </c:pt>
                <c:pt idx="206">
                  <c:v>0.26280537006417881</c:v>
                </c:pt>
                <c:pt idx="207">
                  <c:v>0.26281001674287641</c:v>
                </c:pt>
                <c:pt idx="208">
                  <c:v>0.26281473407196132</c:v>
                </c:pt>
                <c:pt idx="209">
                  <c:v>0.26281952312392132</c:v>
                </c:pt>
                <c:pt idx="210">
                  <c:v>0.26282438498747096</c:v>
                </c:pt>
                <c:pt idx="211">
                  <c:v>0.26282932076778892</c:v>
                </c:pt>
                <c:pt idx="212">
                  <c:v>0.26283433158678565</c:v>
                </c:pt>
                <c:pt idx="213">
                  <c:v>0.26283941858333248</c:v>
                </c:pt>
                <c:pt idx="214">
                  <c:v>0.26284458291353308</c:v>
                </c:pt>
                <c:pt idx="215">
                  <c:v>0.26284982575096832</c:v>
                </c:pt>
                <c:pt idx="216">
                  <c:v>0.26285514828697026</c:v>
                </c:pt>
                <c:pt idx="217">
                  <c:v>0.26286055173088463</c:v>
                </c:pt>
                <c:pt idx="218">
                  <c:v>0.26286603731033531</c:v>
                </c:pt>
                <c:pt idx="219">
                  <c:v>0.26287160627151135</c:v>
                </c:pt>
                <c:pt idx="220">
                  <c:v>0.26287725987943444</c:v>
                </c:pt>
                <c:pt idx="221">
                  <c:v>0.26288299941824428</c:v>
                </c:pt>
                <c:pt idx="222">
                  <c:v>0.26288882619148546</c:v>
                </c:pt>
                <c:pt idx="223">
                  <c:v>0.26289474152240261</c:v>
                </c:pt>
                <c:pt idx="224">
                  <c:v>0.26290074675422898</c:v>
                </c:pt>
                <c:pt idx="225">
                  <c:v>0.26290684325049285</c:v>
                </c:pt>
                <c:pt idx="226">
                  <c:v>0.26291303239531016</c:v>
                </c:pt>
                <c:pt idx="227">
                  <c:v>0.26291931559370935</c:v>
                </c:pt>
                <c:pt idx="228">
                  <c:v>0.26292569427192986</c:v>
                </c:pt>
                <c:pt idx="229">
                  <c:v>0.26293216987774864</c:v>
                </c:pt>
                <c:pt idx="230">
                  <c:v>0.26293874388079358</c:v>
                </c:pt>
                <c:pt idx="231">
                  <c:v>0.26294541777288438</c:v>
                </c:pt>
                <c:pt idx="232">
                  <c:v>0.26295219306834988</c:v>
                </c:pt>
                <c:pt idx="233">
                  <c:v>0.26295907130437457</c:v>
                </c:pt>
                <c:pt idx="234">
                  <c:v>0.26296605404133067</c:v>
                </c:pt>
                <c:pt idx="235">
                  <c:v>0.26297314286314122</c:v>
                </c:pt>
                <c:pt idx="236">
                  <c:v>0.26298033937761323</c:v>
                </c:pt>
                <c:pt idx="237">
                  <c:v>0.26298764521679896</c:v>
                </c:pt>
                <c:pt idx="238">
                  <c:v>0.26299506203737333</c:v>
                </c:pt>
                <c:pt idx="239">
                  <c:v>0.26300259152098132</c:v>
                </c:pt>
                <c:pt idx="240">
                  <c:v>0.26301023537462204</c:v>
                </c:pt>
                <c:pt idx="241">
                  <c:v>0.26301799533101838</c:v>
                </c:pt>
                <c:pt idx="242">
                  <c:v>0.26302587314901588</c:v>
                </c:pt>
                <c:pt idx="243">
                  <c:v>0.26303387061395095</c:v>
                </c:pt>
                <c:pt idx="244">
                  <c:v>0.26304198953806768</c:v>
                </c:pt>
                <c:pt idx="245">
                  <c:v>0.26305023176090181</c:v>
                </c:pt>
                <c:pt idx="246">
                  <c:v>0.26305859914969626</c:v>
                </c:pt>
                <c:pt idx="247">
                  <c:v>0.26306709359980568</c:v>
                </c:pt>
                <c:pt idx="248">
                  <c:v>0.26307571703512606</c:v>
                </c:pt>
                <c:pt idx="249">
                  <c:v>0.26308447140851232</c:v>
                </c:pt>
                <c:pt idx="250">
                  <c:v>0.26309335870220779</c:v>
                </c:pt>
                <c:pt idx="251">
                  <c:v>0.26310238092828436</c:v>
                </c:pt>
                <c:pt idx="252">
                  <c:v>0.26311154012908439</c:v>
                </c:pt>
                <c:pt idx="253">
                  <c:v>0.26312083837767236</c:v>
                </c:pt>
                <c:pt idx="254">
                  <c:v>0.26313027777828352</c:v>
                </c:pt>
                <c:pt idx="255">
                  <c:v>0.26313986046680127</c:v>
                </c:pt>
                <c:pt idx="256">
                  <c:v>0.26314958861121179</c:v>
                </c:pt>
                <c:pt idx="257">
                  <c:v>0.26315946441208876</c:v>
                </c:pt>
                <c:pt idx="258">
                  <c:v>0.26316949010307272</c:v>
                </c:pt>
                <c:pt idx="259">
                  <c:v>0.26317966795136338</c:v>
                </c:pt>
                <c:pt idx="260">
                  <c:v>0.26319000025821526</c:v>
                </c:pt>
                <c:pt idx="261">
                  <c:v>0.2632004893594454</c:v>
                </c:pt>
                <c:pt idx="262">
                  <c:v>0.26321113762593229</c:v>
                </c:pt>
                <c:pt idx="263">
                  <c:v>0.26322194746415889</c:v>
                </c:pt>
                <c:pt idx="264">
                  <c:v>0.26323292131671389</c:v>
                </c:pt>
                <c:pt idx="265">
                  <c:v>0.26324406166283931</c:v>
                </c:pt>
                <c:pt idx="266">
                  <c:v>0.26325537101896856</c:v>
                </c:pt>
                <c:pt idx="267">
                  <c:v>0.26326685193927657</c:v>
                </c:pt>
                <c:pt idx="268">
                  <c:v>0.26327850701623151</c:v>
                </c:pt>
                <c:pt idx="269">
                  <c:v>0.26329033888117004</c:v>
                </c:pt>
                <c:pt idx="270">
                  <c:v>0.26330235020486575</c:v>
                </c:pt>
                <c:pt idx="271">
                  <c:v>0.26331454369809798</c:v>
                </c:pt>
                <c:pt idx="272">
                  <c:v>0.26332692211226694</c:v>
                </c:pt>
                <c:pt idx="273">
                  <c:v>0.26333948823996423</c:v>
                </c:pt>
                <c:pt idx="274">
                  <c:v>0.26335224491559966</c:v>
                </c:pt>
                <c:pt idx="275">
                  <c:v>0.26336519501600758</c:v>
                </c:pt>
                <c:pt idx="276">
                  <c:v>0.26337834146106881</c:v>
                </c:pt>
                <c:pt idx="277">
                  <c:v>0.26339168721434753</c:v>
                </c:pt>
                <c:pt idx="278">
                  <c:v>0.2634052352837255</c:v>
                </c:pt>
                <c:pt idx="279">
                  <c:v>0.26341898872206693</c:v>
                </c:pt>
                <c:pt idx="280">
                  <c:v>0.26343295062785682</c:v>
                </c:pt>
                <c:pt idx="281">
                  <c:v>0.26344712414589144</c:v>
                </c:pt>
                <c:pt idx="282">
                  <c:v>0.26346151246794181</c:v>
                </c:pt>
                <c:pt idx="283">
                  <c:v>0.26347611883344724</c:v>
                </c:pt>
                <c:pt idx="284">
                  <c:v>0.26349094653020783</c:v>
                </c:pt>
                <c:pt idx="285">
                  <c:v>0.26350599889510168</c:v>
                </c:pt>
                <c:pt idx="286">
                  <c:v>0.26352127931479236</c:v>
                </c:pt>
                <c:pt idx="287">
                  <c:v>0.26353679122645568</c:v>
                </c:pt>
                <c:pt idx="288">
                  <c:v>0.26355253811852325</c:v>
                </c:pt>
                <c:pt idx="289">
                  <c:v>0.26356852353142896</c:v>
                </c:pt>
                <c:pt idx="290">
                  <c:v>0.26358475105835982</c:v>
                </c:pt>
                <c:pt idx="291">
                  <c:v>0.26360122434603023</c:v>
                </c:pt>
                <c:pt idx="292">
                  <c:v>0.26361794709546038</c:v>
                </c:pt>
                <c:pt idx="293">
                  <c:v>0.26363492306276232</c:v>
                </c:pt>
                <c:pt idx="294">
                  <c:v>0.26365215605994502</c:v>
                </c:pt>
                <c:pt idx="295">
                  <c:v>0.2636696499557229</c:v>
                </c:pt>
                <c:pt idx="296">
                  <c:v>0.26368740867633861</c:v>
                </c:pt>
                <c:pt idx="297">
                  <c:v>0.26370543620640119</c:v>
                </c:pt>
                <c:pt idx="298">
                  <c:v>0.26372373658972276</c:v>
                </c:pt>
                <c:pt idx="299">
                  <c:v>0.26374231393018449</c:v>
                </c:pt>
                <c:pt idx="300">
                  <c:v>0.26376117239260088</c:v>
                </c:pt>
                <c:pt idx="301">
                  <c:v>0.26378031620359993</c:v>
                </c:pt>
                <c:pt idx="302">
                  <c:v>0.26379974965251779</c:v>
                </c:pt>
                <c:pt idx="303">
                  <c:v>0.26381947709230436</c:v>
                </c:pt>
                <c:pt idx="304">
                  <c:v>0.26383950294043046</c:v>
                </c:pt>
                <c:pt idx="305">
                  <c:v>0.26385983167983534</c:v>
                </c:pt>
                <c:pt idx="306">
                  <c:v>0.26388046785985125</c:v>
                </c:pt>
                <c:pt idx="307">
                  <c:v>0.26390141609715884</c:v>
                </c:pt>
                <c:pt idx="308">
                  <c:v>0.26392268107677735</c:v>
                </c:pt>
                <c:pt idx="309">
                  <c:v>0.26394426755301031</c:v>
                </c:pt>
                <c:pt idx="310">
                  <c:v>0.26396618035046854</c:v>
                </c:pt>
                <c:pt idx="311">
                  <c:v>0.26398842436505543</c:v>
                </c:pt>
                <c:pt idx="312">
                  <c:v>0.2640110045650001</c:v>
                </c:pt>
                <c:pt idx="313">
                  <c:v>0.26403392599189068</c:v>
                </c:pt>
                <c:pt idx="314">
                  <c:v>0.2640571937617131</c:v>
                </c:pt>
                <c:pt idx="315">
                  <c:v>0.26408081306592035</c:v>
                </c:pt>
                <c:pt idx="316">
                  <c:v>0.26410478917250046</c:v>
                </c:pt>
                <c:pt idx="317">
                  <c:v>0.26412912742707312</c:v>
                </c:pt>
                <c:pt idx="318">
                  <c:v>0.26415383325399189</c:v>
                </c:pt>
                <c:pt idx="319">
                  <c:v>0.26417891215745865</c:v>
                </c:pt>
                <c:pt idx="320">
                  <c:v>0.26420436972265543</c:v>
                </c:pt>
                <c:pt idx="321">
                  <c:v>0.26423021161689619</c:v>
                </c:pt>
                <c:pt idx="322">
                  <c:v>0.26425644359079176</c:v>
                </c:pt>
                <c:pt idx="323">
                  <c:v>0.26428307147941832</c:v>
                </c:pt>
                <c:pt idx="324">
                  <c:v>0.26431010120351595</c:v>
                </c:pt>
                <c:pt idx="325">
                  <c:v>0.26433753877069266</c:v>
                </c:pt>
                <c:pt idx="326">
                  <c:v>0.26436539027665651</c:v>
                </c:pt>
                <c:pt idx="327">
                  <c:v>0.26439366190644192</c:v>
                </c:pt>
                <c:pt idx="328">
                  <c:v>0.26442235993567392</c:v>
                </c:pt>
                <c:pt idx="329">
                  <c:v>0.26445149073183505</c:v>
                </c:pt>
                <c:pt idx="330">
                  <c:v>0.26448106075555738</c:v>
                </c:pt>
                <c:pt idx="331">
                  <c:v>0.26451107656191575</c:v>
                </c:pt>
                <c:pt idx="332">
                  <c:v>0.26454154480175679</c:v>
                </c:pt>
                <c:pt idx="333">
                  <c:v>0.26457247222303132</c:v>
                </c:pt>
                <c:pt idx="334">
                  <c:v>0.26460386567214572</c:v>
                </c:pt>
                <c:pt idx="335">
                  <c:v>0.26463573209533059</c:v>
                </c:pt>
                <c:pt idx="336">
                  <c:v>0.26466807854003899</c:v>
                </c:pt>
                <c:pt idx="337">
                  <c:v>0.26470091215633029</c:v>
                </c:pt>
                <c:pt idx="338">
                  <c:v>0.26473424019830749</c:v>
                </c:pt>
                <c:pt idx="339">
                  <c:v>0.26476807002555131</c:v>
                </c:pt>
                <c:pt idx="340">
                  <c:v>0.26480240910457103</c:v>
                </c:pt>
                <c:pt idx="341">
                  <c:v>0.26483726501028132</c:v>
                </c:pt>
                <c:pt idx="342">
                  <c:v>0.26487264542750044</c:v>
                </c:pt>
                <c:pt idx="343">
                  <c:v>0.26490855815244835</c:v>
                </c:pt>
                <c:pt idx="344">
                  <c:v>0.26494501109427998</c:v>
                </c:pt>
                <c:pt idx="345">
                  <c:v>0.26498201227663531</c:v>
                </c:pt>
                <c:pt idx="346">
                  <c:v>0.26501956983919478</c:v>
                </c:pt>
                <c:pt idx="347">
                  <c:v>0.26505769203926532</c:v>
                </c:pt>
                <c:pt idx="348">
                  <c:v>0.2650963872533863</c:v>
                </c:pt>
                <c:pt idx="349">
                  <c:v>0.26513566397894472</c:v>
                </c:pt>
                <c:pt idx="350">
                  <c:v>0.26517553083581108</c:v>
                </c:pt>
                <c:pt idx="351">
                  <c:v>0.26521599656800776</c:v>
                </c:pt>
                <c:pt idx="352">
                  <c:v>0.26525707004537574</c:v>
                </c:pt>
                <c:pt idx="353">
                  <c:v>0.26529876026527632</c:v>
                </c:pt>
                <c:pt idx="354">
                  <c:v>0.26534107635430382</c:v>
                </c:pt>
                <c:pt idx="355">
                  <c:v>0.26538402757002288</c:v>
                </c:pt>
                <c:pt idx="356">
                  <c:v>0.26542762330272235</c:v>
                </c:pt>
                <c:pt idx="357">
                  <c:v>0.2654718730771865</c:v>
                </c:pt>
                <c:pt idx="358">
                  <c:v>0.26551678655449484</c:v>
                </c:pt>
                <c:pt idx="359">
                  <c:v>0.26556237353383039</c:v>
                </c:pt>
                <c:pt idx="360">
                  <c:v>0.26560864395431538</c:v>
                </c:pt>
                <c:pt idx="361">
                  <c:v>0.26565560789686582</c:v>
                </c:pt>
                <c:pt idx="362">
                  <c:v>0.26570327558606294</c:v>
                </c:pt>
                <c:pt idx="363">
                  <c:v>0.26575165739204787</c:v>
                </c:pt>
                <c:pt idx="364">
                  <c:v>0.26580076383243789</c:v>
                </c:pt>
                <c:pt idx="365">
                  <c:v>0.2658506055742515</c:v>
                </c:pt>
                <c:pt idx="366">
                  <c:v>0.26590119343587532</c:v>
                </c:pt>
                <c:pt idx="367">
                  <c:v>0.26595253838903532</c:v>
                </c:pt>
                <c:pt idx="368">
                  <c:v>0.26600465156078434</c:v>
                </c:pt>
                <c:pt idx="369">
                  <c:v>0.26605754423552624</c:v>
                </c:pt>
                <c:pt idx="370">
                  <c:v>0.26611122785704838</c:v>
                </c:pt>
                <c:pt idx="371">
                  <c:v>0.2661657140305777</c:v>
                </c:pt>
                <c:pt idx="372">
                  <c:v>0.26622101452485991</c:v>
                </c:pt>
                <c:pt idx="373">
                  <c:v>0.26627714127425611</c:v>
                </c:pt>
                <c:pt idx="374">
                  <c:v>0.26633410638085753</c:v>
                </c:pt>
                <c:pt idx="375">
                  <c:v>0.26639192211662754</c:v>
                </c:pt>
                <c:pt idx="376">
                  <c:v>0.26645060092556416</c:v>
                </c:pt>
                <c:pt idx="377">
                  <c:v>0.26651015542586681</c:v>
                </c:pt>
                <c:pt idx="378">
                  <c:v>0.26657059841215058</c:v>
                </c:pt>
                <c:pt idx="379">
                  <c:v>0.26663194285765557</c:v>
                </c:pt>
                <c:pt idx="380">
                  <c:v>0.26669420191649151</c:v>
                </c:pt>
                <c:pt idx="381">
                  <c:v>0.26675738892589734</c:v>
                </c:pt>
                <c:pt idx="382">
                  <c:v>0.26682151740852095</c:v>
                </c:pt>
                <c:pt idx="383">
                  <c:v>0.2668866010747229</c:v>
                </c:pt>
                <c:pt idx="384">
                  <c:v>0.26695265382488587</c:v>
                </c:pt>
                <c:pt idx="385">
                  <c:v>0.26701968975176998</c:v>
                </c:pt>
                <c:pt idx="386">
                  <c:v>0.26708772314286677</c:v>
                </c:pt>
                <c:pt idx="387">
                  <c:v>0.26715676848276532</c:v>
                </c:pt>
                <c:pt idx="388">
                  <c:v>0.26722684045557415</c:v>
                </c:pt>
                <c:pt idx="389">
                  <c:v>0.26729795394731876</c:v>
                </c:pt>
                <c:pt idx="390">
                  <c:v>0.26737012404838811</c:v>
                </c:pt>
                <c:pt idx="391">
                  <c:v>0.26744336605598606</c:v>
                </c:pt>
                <c:pt idx="392">
                  <c:v>0.26751769547660686</c:v>
                </c:pt>
                <c:pt idx="393">
                  <c:v>0.26759312802852514</c:v>
                </c:pt>
                <c:pt idx="394">
                  <c:v>0.26766967964431232</c:v>
                </c:pt>
                <c:pt idx="395">
                  <c:v>0.26774736647335029</c:v>
                </c:pt>
                <c:pt idx="396">
                  <c:v>0.26782620488439324</c:v>
                </c:pt>
                <c:pt idx="397">
                  <c:v>0.26790621146811461</c:v>
                </c:pt>
                <c:pt idx="398">
                  <c:v>0.26798740303970237</c:v>
                </c:pt>
                <c:pt idx="399">
                  <c:v>0.26806979664143477</c:v>
                </c:pt>
                <c:pt idx="400">
                  <c:v>0.26815340954531275</c:v>
                </c:pt>
                <c:pt idx="401">
                  <c:v>0.26823825925567046</c:v>
                </c:pt>
                <c:pt idx="402">
                  <c:v>0.26832436351182748</c:v>
                </c:pt>
                <c:pt idx="403">
                  <c:v>0.26841174029073644</c:v>
                </c:pt>
                <c:pt idx="404">
                  <c:v>0.26850040780967144</c:v>
                </c:pt>
                <c:pt idx="405">
                  <c:v>0.26859038452889028</c:v>
                </c:pt>
                <c:pt idx="406">
                  <c:v>0.26868168915435847</c:v>
                </c:pt>
                <c:pt idx="407">
                  <c:v>0.26877434064043576</c:v>
                </c:pt>
                <c:pt idx="408">
                  <c:v>0.26886835819262334</c:v>
                </c:pt>
                <c:pt idx="409">
                  <c:v>0.26896376127028043</c:v>
                </c:pt>
                <c:pt idx="410">
                  <c:v>0.26906056958938024</c:v>
                </c:pt>
                <c:pt idx="411">
                  <c:v>0.26915880312526741</c:v>
                </c:pt>
                <c:pt idx="412">
                  <c:v>0.26925848211541881</c:v>
                </c:pt>
                <c:pt idx="413">
                  <c:v>0.26935962706222732</c:v>
                </c:pt>
                <c:pt idx="414">
                  <c:v>0.2694622587357754</c:v>
                </c:pt>
                <c:pt idx="415">
                  <c:v>0.26956639817663491</c:v>
                </c:pt>
                <c:pt idx="416">
                  <c:v>0.26967206669866145</c:v>
                </c:pt>
                <c:pt idx="417">
                  <c:v>0.26977928589179451</c:v>
                </c:pt>
                <c:pt idx="418">
                  <c:v>0.26988807762487893</c:v>
                </c:pt>
                <c:pt idx="419">
                  <c:v>0.26999846404845473</c:v>
                </c:pt>
                <c:pt idx="420">
                  <c:v>0.27011046759759982</c:v>
                </c:pt>
                <c:pt idx="421">
                  <c:v>0.27022411099473048</c:v>
                </c:pt>
                <c:pt idx="422">
                  <c:v>0.27033941725242366</c:v>
                </c:pt>
                <c:pt idx="423">
                  <c:v>0.2704564096762348</c:v>
                </c:pt>
                <c:pt idx="424">
                  <c:v>0.27057511186752331</c:v>
                </c:pt>
                <c:pt idx="425">
                  <c:v>0.27069554772625826</c:v>
                </c:pt>
                <c:pt idx="426">
                  <c:v>0.2708177414538373</c:v>
                </c:pt>
                <c:pt idx="427">
                  <c:v>0.27094171755589047</c:v>
                </c:pt>
                <c:pt idx="428">
                  <c:v>0.27106750084508396</c:v>
                </c:pt>
                <c:pt idx="429">
                  <c:v>0.27119511644391198</c:v>
                </c:pt>
                <c:pt idx="430">
                  <c:v>0.27132458978749091</c:v>
                </c:pt>
                <c:pt idx="431">
                  <c:v>0.27145594662631223</c:v>
                </c:pt>
                <c:pt idx="432">
                  <c:v>0.27158921302904154</c:v>
                </c:pt>
                <c:pt idx="433">
                  <c:v>0.2717244153852344</c:v>
                </c:pt>
                <c:pt idx="434">
                  <c:v>0.27186158040809633</c:v>
                </c:pt>
                <c:pt idx="435">
                  <c:v>0.27200073513719492</c:v>
                </c:pt>
                <c:pt idx="436">
                  <c:v>0.27214190694115875</c:v>
                </c:pt>
                <c:pt idx="437">
                  <c:v>0.27228512352036471</c:v>
                </c:pt>
                <c:pt idx="438">
                  <c:v>0.2724304129095963</c:v>
                </c:pt>
                <c:pt idx="439">
                  <c:v>0.27257780348068344</c:v>
                </c:pt>
                <c:pt idx="440">
                  <c:v>0.27272732394511001</c:v>
                </c:pt>
                <c:pt idx="441">
                  <c:v>0.27287900335660947</c:v>
                </c:pt>
                <c:pt idx="442">
                  <c:v>0.27303287111370533</c:v>
                </c:pt>
                <c:pt idx="443">
                  <c:v>0.27318895696225215</c:v>
                </c:pt>
                <c:pt idx="444">
                  <c:v>0.27334729099791238</c:v>
                </c:pt>
                <c:pt idx="445">
                  <c:v>0.27350790366862582</c:v>
                </c:pt>
                <c:pt idx="446">
                  <c:v>0.27367082577701596</c:v>
                </c:pt>
                <c:pt idx="447">
                  <c:v>0.2738360884827683</c:v>
                </c:pt>
                <c:pt idx="448">
                  <c:v>0.27400372330497552</c:v>
                </c:pt>
                <c:pt idx="449">
                  <c:v>0.27417376212441136</c:v>
                </c:pt>
                <c:pt idx="450">
                  <c:v>0.27434623718578288</c:v>
                </c:pt>
                <c:pt idx="451">
                  <c:v>0.27452118109992174</c:v>
                </c:pt>
                <c:pt idx="452">
                  <c:v>0.27469862684591168</c:v>
                </c:pt>
                <c:pt idx="453">
                  <c:v>0.27487860777318601</c:v>
                </c:pt>
                <c:pt idx="454">
                  <c:v>0.27506115760353328</c:v>
                </c:pt>
                <c:pt idx="455">
                  <c:v>0.27524631043307879</c:v>
                </c:pt>
                <c:pt idx="456">
                  <c:v>0.27543410073416186</c:v>
                </c:pt>
                <c:pt idx="457">
                  <c:v>0.27562456335717983</c:v>
                </c:pt>
                <c:pt idx="458">
                  <c:v>0.27581773353233202</c:v>
                </c:pt>
                <c:pt idx="459">
                  <c:v>0.27601364687132329</c:v>
                </c:pt>
                <c:pt idx="460">
                  <c:v>0.27621233936895245</c:v>
                </c:pt>
                <c:pt idx="461">
                  <c:v>0.27641384740464353</c:v>
                </c:pt>
                <c:pt idx="462">
                  <c:v>0.27661820774388934</c:v>
                </c:pt>
                <c:pt idx="463">
                  <c:v>0.27682545753960364</c:v>
                </c:pt>
                <c:pt idx="464">
                  <c:v>0.27703563433337824</c:v>
                </c:pt>
                <c:pt idx="465">
                  <c:v>0.27724877605665738</c:v>
                </c:pt>
                <c:pt idx="466">
                  <c:v>0.27746492103179482</c:v>
                </c:pt>
                <c:pt idx="467">
                  <c:v>0.27768410797302284</c:v>
                </c:pt>
                <c:pt idx="468">
                  <c:v>0.27790637598730622</c:v>
                </c:pt>
                <c:pt idx="469">
                  <c:v>0.27813176457508576</c:v>
                </c:pt>
                <c:pt idx="470">
                  <c:v>0.27836031363091795</c:v>
                </c:pt>
                <c:pt idx="471">
                  <c:v>0.27859206344396542</c:v>
                </c:pt>
                <c:pt idx="472">
                  <c:v>0.27882705469840152</c:v>
                </c:pt>
                <c:pt idx="473">
                  <c:v>0.27906532847365395</c:v>
                </c:pt>
                <c:pt idx="474">
                  <c:v>0.27930692624453546</c:v>
                </c:pt>
                <c:pt idx="475">
                  <c:v>0.27955188988122198</c:v>
                </c:pt>
                <c:pt idx="476">
                  <c:v>0.27980026164910904</c:v>
                </c:pt>
                <c:pt idx="477">
                  <c:v>0.28005208420848782</c:v>
                </c:pt>
                <c:pt idx="478">
                  <c:v>0.2803074006141103</c:v>
                </c:pt>
                <c:pt idx="479">
                  <c:v>0.28056625431455884</c:v>
                </c:pt>
                <c:pt idx="480">
                  <c:v>0.28082868915147491</c:v>
                </c:pt>
                <c:pt idx="481">
                  <c:v>0.28109474935861367</c:v>
                </c:pt>
                <c:pt idx="482">
                  <c:v>0.28136447956073374</c:v>
                </c:pt>
                <c:pt idx="483">
                  <c:v>0.28163792477229033</c:v>
                </c:pt>
                <c:pt idx="484">
                  <c:v>0.28191513039596738</c:v>
                </c:pt>
                <c:pt idx="485">
                  <c:v>0.28219614222099826</c:v>
                </c:pt>
                <c:pt idx="486">
                  <c:v>0.28248100642131074</c:v>
                </c:pt>
                <c:pt idx="487">
                  <c:v>0.28276976955345889</c:v>
                </c:pt>
                <c:pt idx="488">
                  <c:v>0.28306247855434991</c:v>
                </c:pt>
                <c:pt idx="489">
                  <c:v>0.28335918073876598</c:v>
                </c:pt>
                <c:pt idx="490">
                  <c:v>0.28365992379666338</c:v>
                </c:pt>
                <c:pt idx="491">
                  <c:v>0.28396475579024194</c:v>
                </c:pt>
                <c:pt idx="492">
                  <c:v>0.28427372515078481</c:v>
                </c:pt>
                <c:pt idx="493">
                  <c:v>0.28458688067528304</c:v>
                </c:pt>
                <c:pt idx="494">
                  <c:v>0.28490427152277564</c:v>
                </c:pt>
                <c:pt idx="495">
                  <c:v>0.28522594721048283</c:v>
                </c:pt>
                <c:pt idx="496">
                  <c:v>0.2855519576096569</c:v>
                </c:pt>
                <c:pt idx="497">
                  <c:v>0.28588235294117648</c:v>
                </c:pt>
                <c:pt idx="498">
                  <c:v>0.2862121657361153</c:v>
                </c:pt>
                <c:pt idx="499">
                  <c:v>0.28654633159573639</c:v>
                </c:pt>
                <c:pt idx="500">
                  <c:v>0.28688489949875839</c:v>
                </c:pt>
                <c:pt idx="501">
                  <c:v>0.28722791873413789</c:v>
                </c:pt>
                <c:pt idx="502">
                  <c:v>0.2875754388957073</c:v>
                </c:pt>
                <c:pt idx="503">
                  <c:v>0.28792750987649562</c:v>
                </c:pt>
                <c:pt idx="504">
                  <c:v>0.28828418186279514</c:v>
                </c:pt>
                <c:pt idx="505">
                  <c:v>0.28864550532793332</c:v>
                </c:pt>
                <c:pt idx="506">
                  <c:v>0.28901153102575167</c:v>
                </c:pt>
                <c:pt idx="507">
                  <c:v>0.28938230998377396</c:v>
                </c:pt>
                <c:pt idx="508">
                  <c:v>0.28975789349607678</c:v>
                </c:pt>
                <c:pt idx="509">
                  <c:v>0.29013833311585951</c:v>
                </c:pt>
                <c:pt idx="510">
                  <c:v>0.29052368064765927</c:v>
                </c:pt>
                <c:pt idx="511">
                  <c:v>0.29091398813927816</c:v>
                </c:pt>
                <c:pt idx="512">
                  <c:v>0.29130930787335885</c:v>
                </c:pt>
                <c:pt idx="513">
                  <c:v>0.29170969235862632</c:v>
                </c:pt>
                <c:pt idx="514">
                  <c:v>0.29211519432078842</c:v>
                </c:pt>
                <c:pt idx="515">
                  <c:v>0.29252586669308184</c:v>
                </c:pt>
                <c:pt idx="516">
                  <c:v>0.29294176260646132</c:v>
                </c:pt>
                <c:pt idx="517">
                  <c:v>0.29336293537944125</c:v>
                </c:pt>
                <c:pt idx="518">
                  <c:v>0.29378943850753714</c:v>
                </c:pt>
                <c:pt idx="519">
                  <c:v>0.29422132565238135</c:v>
                </c:pt>
                <c:pt idx="520">
                  <c:v>0.29465865063040531</c:v>
                </c:pt>
                <c:pt idx="521">
                  <c:v>0.29510146740117466</c:v>
                </c:pt>
                <c:pt idx="522">
                  <c:v>0.29554983005531821</c:v>
                </c:pt>
                <c:pt idx="523">
                  <c:v>0.2960037928020619</c:v>
                </c:pt>
                <c:pt idx="524">
                  <c:v>0.29646340995635556</c:v>
                </c:pt>
                <c:pt idx="525">
                  <c:v>0.29692873592560726</c:v>
                </c:pt>
                <c:pt idx="526">
                  <c:v>0.29739982519597963</c:v>
                </c:pt>
                <c:pt idx="527">
                  <c:v>0.29787673231830014</c:v>
                </c:pt>
                <c:pt idx="528">
                  <c:v>0.29835951189351506</c:v>
                </c:pt>
                <c:pt idx="529">
                  <c:v>0.29884821855774141</c:v>
                </c:pt>
                <c:pt idx="530">
                  <c:v>0.29934290696687266</c:v>
                </c:pt>
                <c:pt idx="531">
                  <c:v>0.29984363178075246</c:v>
                </c:pt>
                <c:pt idx="532">
                  <c:v>0.30035044764690932</c:v>
                </c:pt>
                <c:pt idx="533">
                  <c:v>0.30086340918384635</c:v>
                </c:pt>
                <c:pt idx="534">
                  <c:v>0.30138257096386861</c:v>
                </c:pt>
                <c:pt idx="535">
                  <c:v>0.30190798749548226</c:v>
                </c:pt>
                <c:pt idx="536">
                  <c:v>0.30243971320532581</c:v>
                </c:pt>
                <c:pt idx="537">
                  <c:v>0.30297780241963962</c:v>
                </c:pt>
                <c:pt idx="538">
                  <c:v>0.30352230934527585</c:v>
                </c:pt>
                <c:pt idx="539">
                  <c:v>0.30407328805025036</c:v>
                </c:pt>
                <c:pt idx="540">
                  <c:v>0.30463079244383107</c:v>
                </c:pt>
                <c:pt idx="541">
                  <c:v>0.30519487625615038</c:v>
                </c:pt>
                <c:pt idx="542">
                  <c:v>0.30576559301735118</c:v>
                </c:pt>
                <c:pt idx="543">
                  <c:v>0.30634299603626575</c:v>
                </c:pt>
                <c:pt idx="544">
                  <c:v>0.3069271383786269</c:v>
                </c:pt>
                <c:pt idx="545">
                  <c:v>0.30751807284480537</c:v>
                </c:pt>
                <c:pt idx="546">
                  <c:v>0.30811585194706753</c:v>
                </c:pt>
                <c:pt idx="547">
                  <c:v>0.30872052788638632</c:v>
                </c:pt>
                <c:pt idx="548">
                  <c:v>0.30933215252875984</c:v>
                </c:pt>
                <c:pt idx="549">
                  <c:v>0.30995077738107368</c:v>
                </c:pt>
                <c:pt idx="550">
                  <c:v>0.31057645356648839</c:v>
                </c:pt>
                <c:pt idx="551">
                  <c:v>0.31120923179938631</c:v>
                </c:pt>
                <c:pt idx="552">
                  <c:v>0.31184916235983229</c:v>
                </c:pt>
                <c:pt idx="553">
                  <c:v>0.31249629506758075</c:v>
                </c:pt>
                <c:pt idx="554">
                  <c:v>0.31315067925565476</c:v>
                </c:pt>
                <c:pt idx="555">
                  <c:v>0.31381236374343907</c:v>
                </c:pt>
                <c:pt idx="556">
                  <c:v>0.31448139680936477</c:v>
                </c:pt>
                <c:pt idx="557">
                  <c:v>0.31515782616312976</c:v>
                </c:pt>
                <c:pt idx="558">
                  <c:v>0.31584169891750841</c:v>
                </c:pt>
                <c:pt idx="559">
                  <c:v>0.31653306155971195</c:v>
                </c:pt>
                <c:pt idx="560">
                  <c:v>0.31723195992236058</c:v>
                </c:pt>
                <c:pt idx="561">
                  <c:v>0.31793843915402997</c:v>
                </c:pt>
                <c:pt idx="562">
                  <c:v>0.31865254368939022</c:v>
                </c:pt>
                <c:pt idx="563">
                  <c:v>0.31937431721897963</c:v>
                </c:pt>
                <c:pt idx="564">
                  <c:v>0.32010380265856692</c:v>
                </c:pt>
                <c:pt idx="565">
                  <c:v>0.32084104211817865</c:v>
                </c:pt>
                <c:pt idx="566">
                  <c:v>0.32158607687073365</c:v>
                </c:pt>
                <c:pt idx="567">
                  <c:v>0.32233894732035218</c:v>
                </c:pt>
                <c:pt idx="568">
                  <c:v>0.32309969297033347</c:v>
                </c:pt>
                <c:pt idx="569">
                  <c:v>0.32386835239081596</c:v>
                </c:pt>
                <c:pt idx="570">
                  <c:v>0.32464496318610686</c:v>
                </c:pt>
                <c:pt idx="571">
                  <c:v>0.32542956196176998</c:v>
                </c:pt>
                <c:pt idx="572">
                  <c:v>0.32622218429139432</c:v>
                </c:pt>
                <c:pt idx="573">
                  <c:v>0.32702286468315001</c:v>
                </c:pt>
                <c:pt idx="574">
                  <c:v>0.32783163654605957</c:v>
                </c:pt>
                <c:pt idx="575">
                  <c:v>0.32864853215610418</c:v>
                </c:pt>
                <c:pt idx="576">
                  <c:v>0.32947358262208187</c:v>
                </c:pt>
                <c:pt idx="577">
                  <c:v>0.33030681785131122</c:v>
                </c:pt>
                <c:pt idx="578">
                  <c:v>0.33114826651517698</c:v>
                </c:pt>
                <c:pt idx="579">
                  <c:v>0.33199795601453685</c:v>
                </c:pt>
                <c:pt idx="580">
                  <c:v>0.33285591244500257</c:v>
                </c:pt>
                <c:pt idx="581">
                  <c:v>0.33372216056214415</c:v>
                </c:pt>
                <c:pt idx="582">
                  <c:v>0.33459672374662541</c:v>
                </c:pt>
                <c:pt idx="583">
                  <c:v>0.33547962396929953</c:v>
                </c:pt>
                <c:pt idx="584">
                  <c:v>0.33637088175627894</c:v>
                </c:pt>
                <c:pt idx="585">
                  <c:v>0.33727051615403025</c:v>
                </c:pt>
                <c:pt idx="586">
                  <c:v>0.33817854469450698</c:v>
                </c:pt>
                <c:pt idx="587">
                  <c:v>0.339094983360336</c:v>
                </c:pt>
                <c:pt idx="588">
                  <c:v>0.34001984655011264</c:v>
                </c:pt>
                <c:pt idx="589">
                  <c:v>0.34095314704382806</c:v>
                </c:pt>
                <c:pt idx="590">
                  <c:v>0.34189489596843248</c:v>
                </c:pt>
                <c:pt idx="591">
                  <c:v>0.34284510276359953</c:v>
                </c:pt>
                <c:pt idx="592">
                  <c:v>0.34380377514772242</c:v>
                </c:pt>
                <c:pt idx="593">
                  <c:v>0.34477091908412882</c:v>
                </c:pt>
                <c:pt idx="594">
                  <c:v>0.34574653874762312</c:v>
                </c:pt>
                <c:pt idx="595">
                  <c:v>0.34673063649131114</c:v>
                </c:pt>
                <c:pt idx="596">
                  <c:v>0.34772321281380897</c:v>
                </c:pt>
                <c:pt idx="597">
                  <c:v>0.34872426632681425</c:v>
                </c:pt>
                <c:pt idx="598">
                  <c:v>0.34973379372312324</c:v>
                </c:pt>
                <c:pt idx="599">
                  <c:v>0.35075178974510901</c:v>
                </c:pt>
                <c:pt idx="600">
                  <c:v>0.35177824715367839</c:v>
                </c:pt>
                <c:pt idx="601">
                  <c:v>0.35297549497731917</c:v>
                </c:pt>
                <c:pt idx="602">
                  <c:v>0.35432397613749544</c:v>
                </c:pt>
                <c:pt idx="603">
                  <c:v>0.35575736079567027</c:v>
                </c:pt>
                <c:pt idx="604">
                  <c:v>0.35754434751111319</c:v>
                </c:pt>
                <c:pt idx="605">
                  <c:v>0.35934548331636484</c:v>
                </c:pt>
                <c:pt idx="606">
                  <c:v>0.3611607349273343</c:v>
                </c:pt>
                <c:pt idx="607">
                  <c:v>0.36299006538282208</c:v>
                </c:pt>
                <c:pt idx="608">
                  <c:v>0.36483343400120849</c:v>
                </c:pt>
                <c:pt idx="609">
                  <c:v>0.3666907963386109</c:v>
                </c:pt>
                <c:pt idx="610">
                  <c:v>0.36856210414847301</c:v>
                </c:pt>
                <c:pt idx="611">
                  <c:v>0.37044730534275289</c:v>
                </c:pt>
                <c:pt idx="612">
                  <c:v>0.37234634395469846</c:v>
                </c:pt>
                <c:pt idx="613">
                  <c:v>0.37425916010332061</c:v>
                </c:pt>
                <c:pt idx="614">
                  <c:v>0.37618568995962126</c:v>
                </c:pt>
                <c:pt idx="615">
                  <c:v>0.37812586571459861</c:v>
                </c:pt>
                <c:pt idx="616">
                  <c:v>0.38007961554918435</c:v>
                </c:pt>
                <c:pt idx="617">
                  <c:v>0.38204686360607687</c:v>
                </c:pt>
                <c:pt idx="618">
                  <c:v>0.38402752996359185</c:v>
                </c:pt>
                <c:pt idx="619">
                  <c:v>0.38602153061158551</c:v>
                </c:pt>
                <c:pt idx="620">
                  <c:v>0.3880287774294981</c:v>
                </c:pt>
                <c:pt idx="621">
                  <c:v>0.39004917816656148</c:v>
                </c:pt>
                <c:pt idx="622">
                  <c:v>0.39208263642430352</c:v>
                </c:pt>
                <c:pt idx="623">
                  <c:v>0.39412905164128331</c:v>
                </c:pt>
                <c:pt idx="624">
                  <c:v>0.39618831908024527</c:v>
                </c:pt>
                <c:pt idx="625">
                  <c:v>0.39826032981762943</c:v>
                </c:pt>
                <c:pt idx="626">
                  <c:v>0.40034497073559439</c:v>
                </c:pt>
                <c:pt idx="627">
                  <c:v>0.40244212451650979</c:v>
                </c:pt>
                <c:pt idx="628">
                  <c:v>0.40455166964003381</c:v>
                </c:pt>
                <c:pt idx="629">
                  <c:v>0.40667348038278567</c:v>
                </c:pt>
                <c:pt idx="630">
                  <c:v>0.40880742682067372</c:v>
                </c:pt>
                <c:pt idx="631">
                  <c:v>0.41095337483391847</c:v>
                </c:pt>
                <c:pt idx="632">
                  <c:v>0.41311118611480646</c:v>
                </c:pt>
                <c:pt idx="633">
                  <c:v>0.41528071817820139</c:v>
                </c:pt>
                <c:pt idx="634">
                  <c:v>0.4174618243748805</c:v>
                </c:pt>
                <c:pt idx="635">
                  <c:v>0.41965435390768252</c:v>
                </c:pt>
                <c:pt idx="636">
                  <c:v>0.42185815185053832</c:v>
                </c:pt>
                <c:pt idx="637">
                  <c:v>0.42407305917037735</c:v>
                </c:pt>
                <c:pt idx="638">
                  <c:v>0.42629891275194981</c:v>
                </c:pt>
                <c:pt idx="639">
                  <c:v>0.42853554542557976</c:v>
                </c:pt>
                <c:pt idx="640">
                  <c:v>0.43078278599787267</c:v>
                </c:pt>
                <c:pt idx="641">
                  <c:v>0.433040459285359</c:v>
                </c:pt>
                <c:pt idx="642">
                  <c:v>0.43530838615115397</c:v>
                </c:pt>
                <c:pt idx="643">
                  <c:v>0.43758638354454082</c:v>
                </c:pt>
                <c:pt idx="644">
                  <c:v>0.43987426454356715</c:v>
                </c:pt>
                <c:pt idx="645">
                  <c:v>0.44217183840061069</c:v>
                </c:pt>
                <c:pt idx="646">
                  <c:v>0.44447891059091882</c:v>
                </c:pt>
                <c:pt idx="647">
                  <c:v>0.44679528286410475</c:v>
                </c:pt>
                <c:pt idx="648">
                  <c:v>0.44912075329861273</c:v>
                </c:pt>
                <c:pt idx="649">
                  <c:v>0.45145511635910202</c:v>
                </c:pt>
                <c:pt idx="650">
                  <c:v>0.45379816295677167</c:v>
                </c:pt>
                <c:pt idx="651">
                  <c:v>0.45614968051255489</c:v>
                </c:pt>
                <c:pt idx="652">
                  <c:v>0.45850945302319729</c:v>
                </c:pt>
                <c:pt idx="653">
                  <c:v>0.46087726113016753</c:v>
                </c:pt>
                <c:pt idx="654">
                  <c:v>0.4632528821913568</c:v>
                </c:pt>
                <c:pt idx="655">
                  <c:v>0.46563609035556686</c:v>
                </c:pt>
                <c:pt idx="656">
                  <c:v>0.46802665663968862</c:v>
                </c:pt>
                <c:pt idx="657">
                  <c:v>0.470424349008566</c:v>
                </c:pt>
                <c:pt idx="658">
                  <c:v>0.47282893245748925</c:v>
                </c:pt>
                <c:pt idx="659">
                  <c:v>0.47524016909724243</c:v>
                </c:pt>
                <c:pt idx="660">
                  <c:v>0.47765781824166942</c:v>
                </c:pt>
                <c:pt idx="661">
                  <c:v>0.48008163649769381</c:v>
                </c:pt>
                <c:pt idx="662">
                  <c:v>0.48251137785770665</c:v>
                </c:pt>
                <c:pt idx="663">
                  <c:v>0.48494679379428268</c:v>
                </c:pt>
                <c:pt idx="664">
                  <c:v>0.48738763335713853</c:v>
                </c:pt>
                <c:pt idx="665">
                  <c:v>0.48983364327225754</c:v>
                </c:pt>
                <c:pt idx="666">
                  <c:v>0.49228456804309823</c:v>
                </c:pt>
                <c:pt idx="667">
                  <c:v>0.49474015005381589</c:v>
                </c:pt>
                <c:pt idx="668">
                  <c:v>0.49720012967440974</c:v>
                </c:pt>
                <c:pt idx="669">
                  <c:v>0.49966424536768927</c:v>
                </c:pt>
                <c:pt idx="670">
                  <c:v>0.50213223379800132</c:v>
                </c:pt>
                <c:pt idx="671">
                  <c:v>0.50460382994160458</c:v>
                </c:pt>
                <c:pt idx="672">
                  <c:v>0.50707876719858747</c:v>
                </c:pt>
                <c:pt idx="673">
                  <c:v>0.50955677750623518</c:v>
                </c:pt>
                <c:pt idx="674">
                  <c:v>0.51203759145380323</c:v>
                </c:pt>
                <c:pt idx="675">
                  <c:v>0.51452093839845392</c:v>
                </c:pt>
                <c:pt idx="676">
                  <c:v>0.51700654658242551</c:v>
                </c:pt>
                <c:pt idx="677">
                  <c:v>0.51949414325119114</c:v>
                </c:pt>
                <c:pt idx="678">
                  <c:v>0.52198345477256447</c:v>
                </c:pt>
                <c:pt idx="679">
                  <c:v>0.52447420675662859</c:v>
                </c:pt>
                <c:pt idx="680">
                  <c:v>0.52696612417637156</c:v>
                </c:pt>
                <c:pt idx="681">
                  <c:v>0.52945893148892276</c:v>
                </c:pt>
                <c:pt idx="682">
                  <c:v>0.53195235275727148</c:v>
                </c:pt>
                <c:pt idx="683">
                  <c:v>0.53444611177235846</c:v>
                </c:pt>
                <c:pt idx="684">
                  <c:v>0.53693993217543634</c:v>
                </c:pt>
                <c:pt idx="685">
                  <c:v>0.5394335375805186</c:v>
                </c:pt>
                <c:pt idx="686">
                  <c:v>0.54192665169694498</c:v>
                </c:pt>
                <c:pt idx="687">
                  <c:v>0.54441899845177022</c:v>
                </c:pt>
                <c:pt idx="688">
                  <c:v>0.5469103021119941</c:v>
                </c:pt>
                <c:pt idx="689">
                  <c:v>0.54940028740646052</c:v>
                </c:pt>
                <c:pt idx="690">
                  <c:v>0.55188867964732213</c:v>
                </c:pt>
                <c:pt idx="691">
                  <c:v>0.55437520485095537</c:v>
                </c:pt>
                <c:pt idx="692">
                  <c:v>0.55685958985821848</c:v>
                </c:pt>
                <c:pt idx="693">
                  <c:v>0.55934156245393563</c:v>
                </c:pt>
                <c:pt idx="694">
                  <c:v>0.56182085148549721</c:v>
                </c:pt>
                <c:pt idx="695">
                  <c:v>0.56429718698045439</c:v>
                </c:pt>
                <c:pt idx="696">
                  <c:v>0.56677030026306163</c:v>
                </c:pt>
                <c:pt idx="697">
                  <c:v>0.56923992406954194</c:v>
                </c:pt>
                <c:pt idx="698">
                  <c:v>0.57170579266210875</c:v>
                </c:pt>
                <c:pt idx="699">
                  <c:v>0.57416764194152059</c:v>
                </c:pt>
                <c:pt idx="700">
                  <c:v>0.57662520955819796</c:v>
                </c:pt>
                <c:pt idx="701">
                  <c:v>0.5790782350216267</c:v>
                </c:pt>
                <c:pt idx="702">
                  <c:v>0.5815264598081864</c:v>
                </c:pt>
                <c:pt idx="703">
                  <c:v>0.58396962746706937</c:v>
                </c:pt>
                <c:pt idx="704">
                  <c:v>0.58640748372438556</c:v>
                </c:pt>
                <c:pt idx="705">
                  <c:v>0.58883977658527564</c:v>
                </c:pt>
                <c:pt idx="706">
                  <c:v>0.59126625643396857</c:v>
                </c:pt>
                <c:pt idx="707">
                  <c:v>0.59368667613171777</c:v>
                </c:pt>
                <c:pt idx="708">
                  <c:v>0.59610079111250858</c:v>
                </c:pt>
                <c:pt idx="709">
                  <c:v>0.59850835947650449</c:v>
                </c:pt>
                <c:pt idx="710">
                  <c:v>0.60090914208111978</c:v>
                </c:pt>
                <c:pt idx="711">
                  <c:v>0.60330290262967778</c:v>
                </c:pt>
                <c:pt idx="712">
                  <c:v>0.60568940775759894</c:v>
                </c:pt>
                <c:pt idx="713">
                  <c:v>0.6080684271160216</c:v>
                </c:pt>
                <c:pt idx="714">
                  <c:v>0.61043973345285074</c:v>
                </c:pt>
                <c:pt idx="715">
                  <c:v>0.61280310269112992</c:v>
                </c:pt>
                <c:pt idx="716">
                  <c:v>0.61515831400472265</c:v>
                </c:pt>
                <c:pt idx="717">
                  <c:v>0.61750514989127436</c:v>
                </c:pt>
                <c:pt idx="718">
                  <c:v>0.61984339624235263</c:v>
                </c:pt>
                <c:pt idx="719">
                  <c:v>0.62217284241078785</c:v>
                </c:pt>
                <c:pt idx="720">
                  <c:v>0.62449328127515102</c:v>
                </c:pt>
                <c:pt idx="721">
                  <c:v>0.62680450930137621</c:v>
                </c:pt>
                <c:pt idx="722">
                  <c:v>0.62910632660141963</c:v>
                </c:pt>
                <c:pt idx="723">
                  <c:v>0.63139853698905635</c:v>
                </c:pt>
                <c:pt idx="724">
                  <c:v>0.6336809480326665</c:v>
                </c:pt>
                <c:pt idx="725">
                  <c:v>0.63595337110512162</c:v>
                </c:pt>
                <c:pt idx="726">
                  <c:v>0.63821562143064692</c:v>
                </c:pt>
                <c:pt idx="727">
                  <c:v>0.64046751812874569</c:v>
                </c:pt>
                <c:pt idx="728">
                  <c:v>0.64270888425512562</c:v>
                </c:pt>
                <c:pt idx="729">
                  <c:v>0.64493954683964361</c:v>
                </c:pt>
                <c:pt idx="730">
                  <c:v>0.64715933692130978</c:v>
                </c:pt>
                <c:pt idx="731">
                  <c:v>0.64936808958026959</c:v>
                </c:pt>
                <c:pt idx="732">
                  <c:v>0.65156564396689565</c:v>
                </c:pt>
                <c:pt idx="733">
                  <c:v>0.6537518433278916</c:v>
                </c:pt>
                <c:pt idx="734">
                  <c:v>0.65592653502948606</c:v>
                </c:pt>
                <c:pt idx="735">
                  <c:v>0.65808957057776163</c:v>
                </c:pt>
                <c:pt idx="736">
                  <c:v>0.66024080563606768</c:v>
                </c:pt>
                <c:pt idx="737">
                  <c:v>0.66238010003958714</c:v>
                </c:pt>
                <c:pt idx="738">
                  <c:v>0.66450731780711669</c:v>
                </c:pt>
                <c:pt idx="739">
                  <c:v>0.66662232715004488</c:v>
                </c:pt>
                <c:pt idx="740">
                  <c:v>0.66872500047856687</c:v>
                </c:pt>
                <c:pt idx="741">
                  <c:v>0.67081521440520453</c:v>
                </c:pt>
                <c:pt idx="742">
                  <c:v>0.67289284974567465</c:v>
                </c:pt>
                <c:pt idx="743">
                  <c:v>0.67495779151709778</c:v>
                </c:pt>
                <c:pt idx="744">
                  <c:v>0.6770099289336291</c:v>
                </c:pt>
                <c:pt idx="745">
                  <c:v>0.67904915539958799</c:v>
                </c:pt>
                <c:pt idx="746">
                  <c:v>0.68107536850005013</c:v>
                </c:pt>
                <c:pt idx="747">
                  <c:v>0.68308846998908535</c:v>
                </c:pt>
                <c:pt idx="748">
                  <c:v>0.68508836577551857</c:v>
                </c:pt>
                <c:pt idx="749">
                  <c:v>0.68707496590644057</c:v>
                </c:pt>
                <c:pt idx="750">
                  <c:v>0.68904818454842165</c:v>
                </c:pt>
                <c:pt idx="751">
                  <c:v>0.69100793996651011</c:v>
                </c:pt>
                <c:pt idx="752">
                  <c:v>0.69295415450109465</c:v>
                </c:pt>
                <c:pt idx="753">
                  <c:v>0.69488675454265358</c:v>
                </c:pt>
                <c:pt idx="754">
                  <c:v>0.69680567050450615</c:v>
                </c:pt>
                <c:pt idx="755">
                  <c:v>0.69871083679354085</c:v>
                </c:pt>
                <c:pt idx="756">
                  <c:v>0.70060219177910876</c:v>
                </c:pt>
                <c:pt idx="757">
                  <c:v>0.70247967776002385</c:v>
                </c:pt>
                <c:pt idx="758">
                  <c:v>0.70434324092979361</c:v>
                </c:pt>
                <c:pt idx="759">
                  <c:v>0.70619283134015465</c:v>
                </c:pt>
                <c:pt idx="760">
                  <c:v>0.70802840286294833</c:v>
                </c:pt>
                <c:pt idx="761">
                  <c:v>0.70984991315042756</c:v>
                </c:pt>
                <c:pt idx="762">
                  <c:v>0.71165732359401368</c:v>
                </c:pt>
                <c:pt idx="763">
                  <c:v>0.71345059928166155</c:v>
                </c:pt>
                <c:pt idx="764">
                  <c:v>0.7152297089538</c:v>
                </c:pt>
                <c:pt idx="765">
                  <c:v>0.71699462495793131</c:v>
                </c:pt>
                <c:pt idx="766">
                  <c:v>0.71874532320205764</c:v>
                </c:pt>
                <c:pt idx="767">
                  <c:v>0.72048178310683697</c:v>
                </c:pt>
                <c:pt idx="768">
                  <c:v>0.72220398755667103</c:v>
                </c:pt>
                <c:pt idx="769">
                  <c:v>0.72391192284970962</c:v>
                </c:pt>
                <c:pt idx="770">
                  <c:v>0.72560557864687503</c:v>
                </c:pt>
                <c:pt idx="771">
                  <c:v>0.72728494791993359</c:v>
                </c:pt>
                <c:pt idx="772">
                  <c:v>0.72895002689875865</c:v>
                </c:pt>
                <c:pt idx="773">
                  <c:v>0.73060081501770169</c:v>
                </c:pt>
                <c:pt idx="774">
                  <c:v>0.73223731486128796</c:v>
                </c:pt>
                <c:pt idx="775">
                  <c:v>0.73385953210921928</c:v>
                </c:pt>
                <c:pt idx="776">
                  <c:v>0.73546747548070923</c:v>
                </c:pt>
                <c:pt idx="777">
                  <c:v>0.73706115667832683</c:v>
                </c:pt>
                <c:pt idx="778">
                  <c:v>0.73864059033124863</c:v>
                </c:pt>
                <c:pt idx="779">
                  <c:v>0.74020579393814723</c:v>
                </c:pt>
                <c:pt idx="780">
                  <c:v>0.74175678780960386</c:v>
                </c:pt>
                <c:pt idx="781">
                  <c:v>0.7432935950102485</c:v>
                </c:pt>
                <c:pt idx="782">
                  <c:v>0.74481624130056345</c:v>
                </c:pt>
                <c:pt idx="783">
                  <c:v>0.74632475507847806</c:v>
                </c:pt>
                <c:pt idx="784">
                  <c:v>0.7478191673207617</c:v>
                </c:pt>
                <c:pt idx="785">
                  <c:v>0.74929951152431529</c:v>
                </c:pt>
                <c:pt idx="786">
                  <c:v>0.75076582364731959</c:v>
                </c:pt>
                <c:pt idx="787">
                  <c:v>0.75221814205039894</c:v>
                </c:pt>
                <c:pt idx="788">
                  <c:v>0.75365650743776569</c:v>
                </c:pt>
                <c:pt idx="789">
                  <c:v>0.75508096279840364</c:v>
                </c:pt>
                <c:pt idx="790">
                  <c:v>0.75649155334736662</c:v>
                </c:pt>
                <c:pt idx="791">
                  <c:v>0.75788832646720161</c:v>
                </c:pt>
                <c:pt idx="792">
                  <c:v>0.75927133164954763</c:v>
                </c:pt>
                <c:pt idx="793">
                  <c:v>0.76064062043693348</c:v>
                </c:pt>
                <c:pt idx="794">
                  <c:v>0.76199624636486341</c:v>
                </c:pt>
                <c:pt idx="795">
                  <c:v>0.76333826490414369</c:v>
                </c:pt>
                <c:pt idx="796">
                  <c:v>0.76466673340357583</c:v>
                </c:pt>
                <c:pt idx="797">
                  <c:v>0.76598171103294299</c:v>
                </c:pt>
                <c:pt idx="798">
                  <c:v>0.76728325872647463</c:v>
                </c:pt>
                <c:pt idx="799">
                  <c:v>0.76857143912662762</c:v>
                </c:pt>
                <c:pt idx="800">
                  <c:v>0.76984631652839286</c:v>
                </c:pt>
                <c:pt idx="801">
                  <c:v>0.77110795682401212</c:v>
                </c:pt>
                <c:pt idx="802">
                  <c:v>0.77235642744827382</c:v>
                </c:pt>
                <c:pt idx="803">
                  <c:v>0.77359179732424665</c:v>
                </c:pt>
                <c:pt idx="804">
                  <c:v>0.77481413680963163</c:v>
                </c:pt>
                <c:pt idx="805">
                  <c:v>0.77602351764365096</c:v>
                </c:pt>
                <c:pt idx="806">
                  <c:v>0.77722001289453513</c:v>
                </c:pt>
                <c:pt idx="807">
                  <c:v>0.77840369690763678</c:v>
                </c:pt>
                <c:pt idx="808">
                  <c:v>0.77957464525418796</c:v>
                </c:pt>
                <c:pt idx="809">
                  <c:v>0.78073293468064819</c:v>
                </c:pt>
                <c:pt idx="810">
                  <c:v>0.78187864305881094</c:v>
                </c:pt>
                <c:pt idx="811">
                  <c:v>0.78301184933650125</c:v>
                </c:pt>
                <c:pt idx="812">
                  <c:v>0.7841326334890506</c:v>
                </c:pt>
                <c:pt idx="813">
                  <c:v>0.78524107647142116</c:v>
                </c:pt>
                <c:pt idx="814">
                  <c:v>0.78633726017107608</c:v>
                </c:pt>
                <c:pt idx="815">
                  <c:v>0.78742126736160445</c:v>
                </c:pt>
                <c:pt idx="816">
                  <c:v>0.78849318165704141</c:v>
                </c:pt>
                <c:pt idx="817">
                  <c:v>0.78955308746699249</c:v>
                </c:pt>
                <c:pt idx="818">
                  <c:v>0.79060106995246449</c:v>
                </c:pt>
                <c:pt idx="819">
                  <c:v>0.7916372149825196</c:v>
                </c:pt>
                <c:pt idx="820">
                  <c:v>0.79266160909165939</c:v>
                </c:pt>
                <c:pt idx="821">
                  <c:v>0.79367433943801202</c:v>
                </c:pt>
                <c:pt idx="822">
                  <c:v>0.79467549376228264</c:v>
                </c:pt>
                <c:pt idx="823">
                  <c:v>0.79566516034752277</c:v>
                </c:pt>
                <c:pt idx="824">
                  <c:v>0.7966434279796506</c:v>
                </c:pt>
                <c:pt idx="825">
                  <c:v>0.79761038590878852</c:v>
                </c:pt>
                <c:pt idx="826">
                  <c:v>0.79856612381138381</c:v>
                </c:pt>
                <c:pt idx="827">
                  <c:v>0.79951073175313647</c:v>
                </c:pt>
                <c:pt idx="828">
                  <c:v>0.80044430015268253</c:v>
                </c:pt>
                <c:pt idx="829">
                  <c:v>0.80136691974612129</c:v>
                </c:pt>
                <c:pt idx="830">
                  <c:v>0.80227868155230353</c:v>
                </c:pt>
                <c:pt idx="831">
                  <c:v>0.80317967683889813</c:v>
                </c:pt>
                <c:pt idx="832">
                  <c:v>0.80406999708926008</c:v>
                </c:pt>
                <c:pt idx="833">
                  <c:v>0.80494973397011305</c:v>
                </c:pt>
                <c:pt idx="834">
                  <c:v>0.80581897929992652</c:v>
                </c:pt>
                <c:pt idx="835">
                  <c:v>0.80667782501816265</c:v>
                </c:pt>
                <c:pt idx="836">
                  <c:v>0.80752636315521942</c:v>
                </c:pt>
                <c:pt idx="837">
                  <c:v>0.80836468580318988</c:v>
                </c:pt>
                <c:pt idx="838">
                  <c:v>0.80919288508733356</c:v>
                </c:pt>
                <c:pt idx="839">
                  <c:v>0.81001105313834965</c:v>
                </c:pt>
                <c:pt idx="840">
                  <c:v>0.81081928206535203</c:v>
                </c:pt>
                <c:pt idx="841">
                  <c:v>0.81161766392961632</c:v>
                </c:pt>
                <c:pt idx="842">
                  <c:v>0.81240629071903658</c:v>
                </c:pt>
                <c:pt idx="843">
                  <c:v>0.81318525432332289</c:v>
                </c:pt>
                <c:pt idx="844">
                  <c:v>0.81395464650989524</c:v>
                </c:pt>
                <c:pt idx="845">
                  <c:v>0.81471455890050404</c:v>
                </c:pt>
                <c:pt idx="846">
                  <c:v>0.81546508294856279</c:v>
                </c:pt>
                <c:pt idx="847">
                  <c:v>0.81620630991711929</c:v>
                </c:pt>
                <c:pt idx="848">
                  <c:v>0.81693833085757661</c:v>
                </c:pt>
                <c:pt idx="849">
                  <c:v>0.81766123658902612</c:v>
                </c:pt>
                <c:pt idx="850">
                  <c:v>0.81837511767828486</c:v>
                </c:pt>
                <c:pt idx="851">
                  <c:v>0.81908006442058423</c:v>
                </c:pt>
                <c:pt idx="852">
                  <c:v>0.81977616682088061</c:v>
                </c:pt>
                <c:pt idx="853">
                  <c:v>0.82046351457582001</c:v>
                </c:pt>
                <c:pt idx="854">
                  <c:v>0.82114219705631752</c:v>
                </c:pt>
                <c:pt idx="855">
                  <c:v>0.82181230329075916</c:v>
                </c:pt>
                <c:pt idx="856">
                  <c:v>0.8224739219488052</c:v>
                </c:pt>
                <c:pt idx="857">
                  <c:v>0.82312714132578768</c:v>
                </c:pt>
                <c:pt idx="858">
                  <c:v>0.82377204932769332</c:v>
                </c:pt>
                <c:pt idx="859">
                  <c:v>0.82440873345671961</c:v>
                </c:pt>
                <c:pt idx="860">
                  <c:v>0.82503728079739158</c:v>
                </c:pt>
                <c:pt idx="861">
                  <c:v>0.8256577780032438</c:v>
                </c:pt>
                <c:pt idx="862">
                  <c:v>0.82627031128402362</c:v>
                </c:pt>
                <c:pt idx="863">
                  <c:v>0.82687496639344893</c:v>
                </c:pt>
                <c:pt idx="864">
                  <c:v>0.82747182861746593</c:v>
                </c:pt>
                <c:pt idx="865">
                  <c:v>0.82806098276304996</c:v>
                </c:pt>
                <c:pt idx="866">
                  <c:v>0.82864251314746562</c:v>
                </c:pt>
                <c:pt idx="867">
                  <c:v>0.82921650358804755</c:v>
                </c:pt>
                <c:pt idx="868">
                  <c:v>0.82978303739245474</c:v>
                </c:pt>
                <c:pt idx="869">
                  <c:v>0.83034219734938663</c:v>
                </c:pt>
                <c:pt idx="870">
                  <c:v>0.83089406571976554</c:v>
                </c:pt>
                <c:pt idx="871">
                  <c:v>0.83143872422836751</c:v>
                </c:pt>
                <c:pt idx="872">
                  <c:v>0.83197625405589282</c:v>
                </c:pt>
                <c:pt idx="873">
                  <c:v>0.8325067358314453</c:v>
                </c:pt>
                <c:pt idx="874">
                  <c:v>0.83303024962549199</c:v>
                </c:pt>
                <c:pt idx="875">
                  <c:v>0.83354687494312563</c:v>
                </c:pt>
                <c:pt idx="876">
                  <c:v>0.83405669071784538</c:v>
                </c:pt>
                <c:pt idx="877">
                  <c:v>0.83455977530563652</c:v>
                </c:pt>
                <c:pt idx="878">
                  <c:v>0.83505620647947676</c:v>
                </c:pt>
                <c:pt idx="879">
                  <c:v>0.83554606142418064</c:v>
                </c:pt>
                <c:pt idx="880">
                  <c:v>0.83602941673165365</c:v>
                </c:pt>
                <c:pt idx="881">
                  <c:v>0.83650634839643556</c:v>
                </c:pt>
                <c:pt idx="882">
                  <c:v>0.83697693181163157</c:v>
                </c:pt>
                <c:pt idx="883">
                  <c:v>0.83744124176515544</c:v>
                </c:pt>
                <c:pt idx="884">
                  <c:v>0.83789935243630376</c:v>
                </c:pt>
                <c:pt idx="885">
                  <c:v>0.83835133739262979</c:v>
                </c:pt>
                <c:pt idx="886">
                  <c:v>0.83879726958716705</c:v>
                </c:pt>
                <c:pt idx="887">
                  <c:v>0.83923722135588585</c:v>
                </c:pt>
                <c:pt idx="888">
                  <c:v>0.83967126441549333</c:v>
                </c:pt>
                <c:pt idx="889">
                  <c:v>0.84009946986146844</c:v>
                </c:pt>
                <c:pt idx="890">
                  <c:v>0.84052190816643568</c:v>
                </c:pt>
                <c:pt idx="891">
                  <c:v>0.84093864917871775</c:v>
                </c:pt>
                <c:pt idx="892">
                  <c:v>0.8413497621212106</c:v>
                </c:pt>
                <c:pt idx="893">
                  <c:v>0.84175531559048111</c:v>
                </c:pt>
                <c:pt idx="894">
                  <c:v>0.84215537755609104</c:v>
                </c:pt>
                <c:pt idx="895">
                  <c:v>0.84255001536020002</c:v>
                </c:pt>
                <c:pt idx="896">
                  <c:v>0.84293929571734449</c:v>
                </c:pt>
                <c:pt idx="897">
                  <c:v>0.8433232847144575</c:v>
                </c:pt>
                <c:pt idx="898">
                  <c:v>0.84370204781110181</c:v>
                </c:pt>
                <c:pt idx="899">
                  <c:v>0.84407564983990002</c:v>
                </c:pt>
                <c:pt idx="900">
                  <c:v>0.84444415500715853</c:v>
                </c:pt>
                <c:pt idx="901">
                  <c:v>0.84480762689370814</c:v>
                </c:pt>
                <c:pt idx="902">
                  <c:v>0.84516612845587669</c:v>
                </c:pt>
                <c:pt idx="903">
                  <c:v>0.84551972202670234</c:v>
                </c:pt>
                <c:pt idx="904">
                  <c:v>0.84586846931726256</c:v>
                </c:pt>
                <c:pt idx="905">
                  <c:v>0.84621243141820468</c:v>
                </c:pt>
                <c:pt idx="906">
                  <c:v>0.84655166880141053</c:v>
                </c:pt>
                <c:pt idx="907">
                  <c:v>0.84688624132183554</c:v>
                </c:pt>
                <c:pt idx="908">
                  <c:v>0.84721620821947663</c:v>
                </c:pt>
                <c:pt idx="909">
                  <c:v>0.84754162812149358</c:v>
                </c:pt>
                <c:pt idx="910">
                  <c:v>0.8478625590444494</c:v>
                </c:pt>
                <c:pt idx="911">
                  <c:v>0.84817905839671726</c:v>
                </c:pt>
                <c:pt idx="912">
                  <c:v>0.8484911829809525</c:v>
                </c:pt>
                <c:pt idx="913">
                  <c:v>0.84879898899675643</c:v>
                </c:pt>
                <c:pt idx="914">
                  <c:v>0.8491025320433897</c:v>
                </c:pt>
                <c:pt idx="915">
                  <c:v>0.84940186712262755</c:v>
                </c:pt>
                <c:pt idx="916">
                  <c:v>0.84969704864173756</c:v>
                </c:pt>
                <c:pt idx="917">
                  <c:v>0.84998813041650334</c:v>
                </c:pt>
                <c:pt idx="918">
                  <c:v>0.85027516567439865</c:v>
                </c:pt>
                <c:pt idx="919">
                  <c:v>0.85055820705782703</c:v>
                </c:pt>
                <c:pt idx="920">
                  <c:v>0.85083730662744361</c:v>
                </c:pt>
                <c:pt idx="921">
                  <c:v>0.85111251586557068</c:v>
                </c:pt>
                <c:pt idx="922">
                  <c:v>0.8513838856796917</c:v>
                </c:pt>
                <c:pt idx="923">
                  <c:v>0.85165146640601508</c:v>
                </c:pt>
                <c:pt idx="924">
                  <c:v>0.85191530781309799</c:v>
                </c:pt>
                <c:pt idx="925">
                  <c:v>0.85217545910557346</c:v>
                </c:pt>
                <c:pt idx="926">
                  <c:v>0.85243196892788398</c:v>
                </c:pt>
                <c:pt idx="927">
                  <c:v>0.85268488536814313</c:v>
                </c:pt>
                <c:pt idx="928">
                  <c:v>0.85293425596197325</c:v>
                </c:pt>
                <c:pt idx="929">
                  <c:v>0.85318012769647988</c:v>
                </c:pt>
                <c:pt idx="930">
                  <c:v>0.85342254701419773</c:v>
                </c:pt>
                <c:pt idx="931">
                  <c:v>0.85366155981714953</c:v>
                </c:pt>
                <c:pt idx="932">
                  <c:v>0.85389721147090025</c:v>
                </c:pt>
                <c:pt idx="933">
                  <c:v>0.85412954680865583</c:v>
                </c:pt>
                <c:pt idx="934">
                  <c:v>0.85435861013545378</c:v>
                </c:pt>
                <c:pt idx="935">
                  <c:v>0.85458444523229338</c:v>
                </c:pt>
                <c:pt idx="936">
                  <c:v>0.85480709536039223</c:v>
                </c:pt>
                <c:pt idx="937">
                  <c:v>0.8550266032653957</c:v>
                </c:pt>
                <c:pt idx="938">
                  <c:v>0.85524301118166401</c:v>
                </c:pt>
                <c:pt idx="939">
                  <c:v>0.85545636083656429</c:v>
                </c:pt>
                <c:pt idx="940">
                  <c:v>0.85566669345478386</c:v>
                </c:pt>
                <c:pt idx="941">
                  <c:v>0.85587404976263226</c:v>
                </c:pt>
                <c:pt idx="942">
                  <c:v>0.85607846999244441</c:v>
                </c:pt>
                <c:pt idx="943">
                  <c:v>0.85627999388690001</c:v>
                </c:pt>
                <c:pt idx="944">
                  <c:v>0.85647866070341194</c:v>
                </c:pt>
                <c:pt idx="945">
                  <c:v>0.85667450921852173</c:v>
                </c:pt>
                <c:pt idx="946">
                  <c:v>0.85686757773226663</c:v>
                </c:pt>
                <c:pt idx="947">
                  <c:v>0.8570579040726255</c:v>
                </c:pt>
                <c:pt idx="948">
                  <c:v>0.8572455255998731</c:v>
                </c:pt>
                <c:pt idx="949">
                  <c:v>0.85743047921100768</c:v>
                </c:pt>
                <c:pt idx="950">
                  <c:v>0.85761280134418283</c:v>
                </c:pt>
                <c:pt idx="951">
                  <c:v>0.8577925279830696</c:v>
                </c:pt>
                <c:pt idx="952">
                  <c:v>0.85796969466130635</c:v>
                </c:pt>
                <c:pt idx="953">
                  <c:v>0.85814433646686461</c:v>
                </c:pt>
                <c:pt idx="954">
                  <c:v>0.85831648804646266</c:v>
                </c:pt>
                <c:pt idx="955">
                  <c:v>0.85848618360996776</c:v>
                </c:pt>
                <c:pt idx="956">
                  <c:v>0.85865345693475292</c:v>
                </c:pt>
                <c:pt idx="957">
                  <c:v>0.85881834137006841</c:v>
                </c:pt>
                <c:pt idx="958">
                  <c:v>0.85898086984143551</c:v>
                </c:pt>
                <c:pt idx="959">
                  <c:v>0.8591410748549646</c:v>
                </c:pt>
                <c:pt idx="960">
                  <c:v>0.85929898850170383</c:v>
                </c:pt>
                <c:pt idx="961">
                  <c:v>0.85945464246196235</c:v>
                </c:pt>
                <c:pt idx="962">
                  <c:v>0.85960806800961664</c:v>
                </c:pt>
                <c:pt idx="963">
                  <c:v>0.859759296016404</c:v>
                </c:pt>
                <c:pt idx="964">
                  <c:v>0.85990835695618428</c:v>
                </c:pt>
                <c:pt idx="965">
                  <c:v>0.86005528090921712</c:v>
                </c:pt>
                <c:pt idx="966">
                  <c:v>0.86020009756639193</c:v>
                </c:pt>
                <c:pt idx="967">
                  <c:v>0.86034283623342889</c:v>
                </c:pt>
                <c:pt idx="968">
                  <c:v>0.86048352583508858</c:v>
                </c:pt>
                <c:pt idx="969">
                  <c:v>0.86062219491936331</c:v>
                </c:pt>
                <c:pt idx="970">
                  <c:v>0.86075887166160103</c:v>
                </c:pt>
                <c:pt idx="971">
                  <c:v>0.86089358386863868</c:v>
                </c:pt>
                <c:pt idx="972">
                  <c:v>0.86102635898293856</c:v>
                </c:pt>
                <c:pt idx="973">
                  <c:v>0.86115722408664042</c:v>
                </c:pt>
                <c:pt idx="974">
                  <c:v>0.86128620590562432</c:v>
                </c:pt>
                <c:pt idx="975">
                  <c:v>0.8614133308135592</c:v>
                </c:pt>
                <c:pt idx="976">
                  <c:v>0.86153862483588561</c:v>
                </c:pt>
                <c:pt idx="977">
                  <c:v>0.86166211365381695</c:v>
                </c:pt>
                <c:pt idx="978">
                  <c:v>0.86178382260827724</c:v>
                </c:pt>
                <c:pt idx="979">
                  <c:v>0.86190377670383389</c:v>
                </c:pt>
                <c:pt idx="980">
                  <c:v>0.86202200061260181</c:v>
                </c:pt>
                <c:pt idx="981">
                  <c:v>0.86213851867810898</c:v>
                </c:pt>
                <c:pt idx="982">
                  <c:v>0.8622533549191187</c:v>
                </c:pt>
                <c:pt idx="983">
                  <c:v>0.86236653303348265</c:v>
                </c:pt>
                <c:pt idx="984">
                  <c:v>0.86247807640189134</c:v>
                </c:pt>
                <c:pt idx="985">
                  <c:v>0.86258800809162817</c:v>
                </c:pt>
                <c:pt idx="986">
                  <c:v>0.86269635086032781</c:v>
                </c:pt>
                <c:pt idx="987">
                  <c:v>0.86280312715963192</c:v>
                </c:pt>
                <c:pt idx="988">
                  <c:v>0.86290835913887676</c:v>
                </c:pt>
                <c:pt idx="989">
                  <c:v>0.86301206864870605</c:v>
                </c:pt>
                <c:pt idx="990">
                  <c:v>0.86311427724471101</c:v>
                </c:pt>
                <c:pt idx="991">
                  <c:v>0.86321500619095803</c:v>
                </c:pt>
                <c:pt idx="992">
                  <c:v>0.86331427646357206</c:v>
                </c:pt>
                <c:pt idx="993">
                  <c:v>0.86341210875420304</c:v>
                </c:pt>
                <c:pt idx="994">
                  <c:v>0.86350852347356577</c:v>
                </c:pt>
                <c:pt idx="995">
                  <c:v>0.8636035407548156</c:v>
                </c:pt>
                <c:pt idx="996">
                  <c:v>0.86369718045702693</c:v>
                </c:pt>
                <c:pt idx="997">
                  <c:v>0.86378946216855046</c:v>
                </c:pt>
                <c:pt idx="998">
                  <c:v>0.8638804052103547</c:v>
                </c:pt>
              </c:numCache>
            </c:numRef>
          </c:yVal>
          <c:smooth val="0"/>
        </c:ser>
        <c:ser>
          <c:idx val="6"/>
          <c:order val="1"/>
          <c:tx>
            <c:v>SMS</c:v>
          </c:tx>
          <c:spPr>
            <a:ln w="63500">
              <a:solidFill>
                <a:srgbClr val="0070C0"/>
              </a:solidFill>
            </a:ln>
          </c:spPr>
          <c:marker>
            <c:symbol val="none"/>
          </c:marker>
          <c:xVal>
            <c:numRef>
              <c:f>Sheet1!$I$2:$I$1000</c:f>
              <c:numCache>
                <c:formatCode>General</c:formatCode>
                <c:ptCount val="999"/>
                <c:pt idx="0">
                  <c:v>5.4677236625771898E-4</c:v>
                </c:pt>
                <c:pt idx="1">
                  <c:v>5.5509884899260589E-4</c:v>
                </c:pt>
                <c:pt idx="2">
                  <c:v>5.6355213095695973E-4</c:v>
                </c:pt>
                <c:pt idx="3">
                  <c:v>5.7213414310351588E-4</c:v>
                </c:pt>
                <c:pt idx="4">
                  <c:v>5.80846845790371E-4</c:v>
                </c:pt>
                <c:pt idx="5">
                  <c:v>5.8969222922880201E-4</c:v>
                </c:pt>
                <c:pt idx="6">
                  <c:v>5.9867231393787219E-4</c:v>
                </c:pt>
                <c:pt idx="7">
                  <c:v>6.0778915120595939E-4</c:v>
                </c:pt>
                <c:pt idx="8">
                  <c:v>6.1704482355935024E-4</c:v>
                </c:pt>
                <c:pt idx="9">
                  <c:v>6.2644144523791624E-4</c:v>
                </c:pt>
                <c:pt idx="10">
                  <c:v>6.3598116267808821E-4</c:v>
                </c:pt>
                <c:pt idx="11">
                  <c:v>6.4566615500313872E-4</c:v>
                </c:pt>
                <c:pt idx="12">
                  <c:v>6.5549863452094882E-4</c:v>
                </c:pt>
                <c:pt idx="13">
                  <c:v>6.6548084722938992E-4</c:v>
                </c:pt>
                <c:pt idx="14">
                  <c:v>6.7561507332933302E-4</c:v>
                </c:pt>
                <c:pt idx="15">
                  <c:v>6.8590362774551233E-4</c:v>
                </c:pt>
                <c:pt idx="16">
                  <c:v>6.9634886065534404E-4</c:v>
                </c:pt>
                <c:pt idx="17">
                  <c:v>7.0695315802572864E-4</c:v>
                </c:pt>
                <c:pt idx="18">
                  <c:v>7.1771894215809991E-4</c:v>
                </c:pt>
                <c:pt idx="19">
                  <c:v>7.2864867224172846E-4</c:v>
                </c:pt>
                <c:pt idx="20">
                  <c:v>7.3974484491546027E-4</c:v>
                </c:pt>
                <c:pt idx="21">
                  <c:v>7.5100999483803006E-4</c:v>
                </c:pt>
                <c:pt idx="22">
                  <c:v>7.6244669526703412E-4</c:v>
                </c:pt>
                <c:pt idx="23">
                  <c:v>7.7405755864673584E-4</c:v>
                </c:pt>
                <c:pt idx="24">
                  <c:v>7.8584523720480871E-4</c:v>
                </c:pt>
                <c:pt idx="25">
                  <c:v>7.9781242355818349E-4</c:v>
                </c:pt>
                <c:pt idx="26">
                  <c:v>8.0996185132810599E-4</c:v>
                </c:pt>
                <c:pt idx="27">
                  <c:v>8.2229629576457324E-4</c:v>
                </c:pt>
                <c:pt idx="28">
                  <c:v>8.3481857438027357E-4</c:v>
                </c:pt>
                <c:pt idx="29">
                  <c:v>8.4753154759418744E-4</c:v>
                </c:pt>
                <c:pt idx="30">
                  <c:v>8.6043811938496225E-4</c:v>
                </c:pt>
                <c:pt idx="31">
                  <c:v>8.7354123795428066E-4</c:v>
                </c:pt>
                <c:pt idx="32">
                  <c:v>8.8684389640028365E-4</c:v>
                </c:pt>
                <c:pt idx="33">
                  <c:v>9.0034913340130329E-4</c:v>
                </c:pt>
                <c:pt idx="34">
                  <c:v>9.1406003390995065E-4</c:v>
                </c:pt>
                <c:pt idx="35">
                  <c:v>9.2797972985782023E-4</c:v>
                </c:pt>
                <c:pt idx="36">
                  <c:v>9.4211140087088275E-4</c:v>
                </c:pt>
                <c:pt idx="37">
                  <c:v>9.5645827499581983E-4</c:v>
                </c:pt>
                <c:pt idx="38">
                  <c:v>9.7102362943738058E-4</c:v>
                </c:pt>
                <c:pt idx="39">
                  <c:v>9.8581079130698689E-4</c:v>
                </c:pt>
                <c:pt idx="40">
                  <c:v>1.000823138382722E-3</c:v>
                </c:pt>
                <c:pt idx="41">
                  <c:v>1.0160640998809359E-3</c:v>
                </c:pt>
                <c:pt idx="42">
                  <c:v>1.0315371572395288E-3</c:v>
                </c:pt>
                <c:pt idx="43">
                  <c:v>1.0472458449132349E-3</c:v>
                </c:pt>
                <c:pt idx="44">
                  <c:v>1.0631937511809415E-3</c:v>
                </c:pt>
                <c:pt idx="45">
                  <c:v>1.0793845189654241E-3</c:v>
                </c:pt>
                <c:pt idx="46">
                  <c:v>1.0958218466654039E-3</c:v>
                </c:pt>
                <c:pt idx="47">
                  <c:v>1.1125094890004101E-3</c:v>
                </c:pt>
                <c:pt idx="48">
                  <c:v>1.1294512578684359E-3</c:v>
                </c:pt>
                <c:pt idx="49">
                  <c:v>1.1466510232166945E-3</c:v>
                </c:pt>
                <c:pt idx="50">
                  <c:v>1.1641127139255785E-3</c:v>
                </c:pt>
                <c:pt idx="51">
                  <c:v>1.1818403187061641E-3</c:v>
                </c:pt>
                <c:pt idx="52">
                  <c:v>1.199837887011337E-3</c:v>
                </c:pt>
                <c:pt idx="53">
                  <c:v>1.2181095299607532E-3</c:v>
                </c:pt>
                <c:pt idx="54">
                  <c:v>1.2366594212799482E-3</c:v>
                </c:pt>
                <c:pt idx="55">
                  <c:v>1.2554917982537496E-3</c:v>
                </c:pt>
                <c:pt idx="56">
                  <c:v>1.2746109626941659E-3</c:v>
                </c:pt>
                <c:pt idx="57">
                  <c:v>1.2940212819230101E-3</c:v>
                </c:pt>
                <c:pt idx="58">
                  <c:v>1.3137271897695503E-3</c:v>
                </c:pt>
                <c:pt idx="59">
                  <c:v>1.3337331875833021E-3</c:v>
                </c:pt>
                <c:pt idx="60">
                  <c:v>1.3540438452622403E-3</c:v>
                </c:pt>
                <c:pt idx="61">
                  <c:v>1.3746638022966841E-3</c:v>
                </c:pt>
                <c:pt idx="62">
                  <c:v>1.3955977688291221E-3</c:v>
                </c:pt>
                <c:pt idx="63">
                  <c:v>1.4168505267300794E-3</c:v>
                </c:pt>
                <c:pt idx="64">
                  <c:v>1.4384269306904282E-3</c:v>
                </c:pt>
                <c:pt idx="65">
                  <c:v>1.4603319093303879E-3</c:v>
                </c:pt>
                <c:pt idx="66">
                  <c:v>1.4825704663252695E-3</c:v>
                </c:pt>
                <c:pt idx="67">
                  <c:v>1.5051476815484905E-3</c:v>
                </c:pt>
                <c:pt idx="68">
                  <c:v>1.5280687122319701E-3</c:v>
                </c:pt>
                <c:pt idx="69">
                  <c:v>1.5513387941441322E-3</c:v>
                </c:pt>
                <c:pt idx="70">
                  <c:v>1.5749632427859209E-3</c:v>
                </c:pt>
                <c:pt idx="71">
                  <c:v>1.5989474546050013E-3</c:v>
                </c:pt>
                <c:pt idx="72">
                  <c:v>1.6232969082284221E-3</c:v>
                </c:pt>
                <c:pt idx="73">
                  <c:v>1.6480171657141439E-3</c:v>
                </c:pt>
                <c:pt idx="74">
                  <c:v>1.6731138738214639E-3</c:v>
                </c:pt>
                <c:pt idx="75">
                  <c:v>1.6985927653009765E-3</c:v>
                </c:pt>
                <c:pt idx="76">
                  <c:v>1.7244596602040321E-3</c:v>
                </c:pt>
                <c:pt idx="77">
                  <c:v>1.7507204672122143E-3</c:v>
                </c:pt>
                <c:pt idx="78">
                  <c:v>1.7773811849870252E-3</c:v>
                </c:pt>
                <c:pt idx="79">
                  <c:v>1.8044479035401301E-3</c:v>
                </c:pt>
                <c:pt idx="80">
                  <c:v>1.8319268056244888E-3</c:v>
                </c:pt>
                <c:pt idx="81">
                  <c:v>1.8598241681466901E-3</c:v>
                </c:pt>
                <c:pt idx="82">
                  <c:v>1.8881463636007106E-3</c:v>
                </c:pt>
                <c:pt idx="83">
                  <c:v>1.9168998615235625E-3</c:v>
                </c:pt>
                <c:pt idx="84">
                  <c:v>1.9460912299731578E-3</c:v>
                </c:pt>
                <c:pt idx="85">
                  <c:v>1.9757271370285864E-3</c:v>
                </c:pt>
                <c:pt idx="86">
                  <c:v>2.0058143523132782E-3</c:v>
                </c:pt>
                <c:pt idx="87">
                  <c:v>2.0363597485414126E-3</c:v>
                </c:pt>
                <c:pt idx="88">
                  <c:v>2.0673703030877253E-3</c:v>
                </c:pt>
                <c:pt idx="89">
                  <c:v>2.0988530995814372E-3</c:v>
                </c:pt>
                <c:pt idx="90">
                  <c:v>2.130815329524301E-3</c:v>
                </c:pt>
                <c:pt idx="91">
                  <c:v>2.1632642939333102E-3</c:v>
                </c:pt>
                <c:pt idx="92">
                  <c:v>2.1962074050084273E-3</c:v>
                </c:pt>
                <c:pt idx="93">
                  <c:v>2.2296521878258152E-3</c:v>
                </c:pt>
                <c:pt idx="94">
                  <c:v>2.2636062820566814E-3</c:v>
                </c:pt>
                <c:pt idx="95">
                  <c:v>2.2980774437123637E-3</c:v>
                </c:pt>
                <c:pt idx="96">
                  <c:v>2.3330735469161029E-3</c:v>
                </c:pt>
                <c:pt idx="97">
                  <c:v>2.3686025857016192E-3</c:v>
                </c:pt>
                <c:pt idx="98">
                  <c:v>2.4046726758392028E-3</c:v>
                </c:pt>
                <c:pt idx="99">
                  <c:v>2.4412920566895492E-3</c:v>
                </c:pt>
                <c:pt idx="100">
                  <c:v>2.4784690930858343E-3</c:v>
                </c:pt>
                <c:pt idx="101">
                  <c:v>2.5162122772445041E-3</c:v>
                </c:pt>
                <c:pt idx="102">
                  <c:v>2.554530230705088E-3</c:v>
                </c:pt>
                <c:pt idx="103">
                  <c:v>2.5934317062995889E-3</c:v>
                </c:pt>
                <c:pt idx="104">
                  <c:v>2.6329255901518488E-3</c:v>
                </c:pt>
                <c:pt idx="105">
                  <c:v>2.673020903707472E-3</c:v>
                </c:pt>
                <c:pt idx="106">
                  <c:v>2.7137268057943918E-3</c:v>
                </c:pt>
                <c:pt idx="107">
                  <c:v>2.7550525947151036E-3</c:v>
                </c:pt>
                <c:pt idx="108">
                  <c:v>2.7970077103706792E-3</c:v>
                </c:pt>
                <c:pt idx="109">
                  <c:v>2.8396017364169211E-3</c:v>
                </c:pt>
                <c:pt idx="110">
                  <c:v>2.882844402453723E-3</c:v>
                </c:pt>
                <c:pt idx="111">
                  <c:v>2.9267455862474431E-3</c:v>
                </c:pt>
                <c:pt idx="112">
                  <c:v>2.9713153159872442E-3</c:v>
                </c:pt>
                <c:pt idx="113">
                  <c:v>3.0165637725758816E-3</c:v>
                </c:pt>
                <c:pt idx="114">
                  <c:v>3.0625012919552222E-3</c:v>
                </c:pt>
                <c:pt idx="115">
                  <c:v>3.1091383674672355E-3</c:v>
                </c:pt>
                <c:pt idx="116">
                  <c:v>3.1564856522509842E-3</c:v>
                </c:pt>
                <c:pt idx="117">
                  <c:v>3.2045539616761408E-3</c:v>
                </c:pt>
                <c:pt idx="118">
                  <c:v>3.2533542758133439E-3</c:v>
                </c:pt>
                <c:pt idx="119">
                  <c:v>3.3028977419424822E-3</c:v>
                </c:pt>
                <c:pt idx="120">
                  <c:v>3.3531956770989492E-3</c:v>
                </c:pt>
                <c:pt idx="121">
                  <c:v>3.4042595706588285E-3</c:v>
                </c:pt>
                <c:pt idx="122">
                  <c:v>3.4561010869632782E-3</c:v>
                </c:pt>
                <c:pt idx="123">
                  <c:v>3.5087320679830407E-3</c:v>
                </c:pt>
                <c:pt idx="124">
                  <c:v>3.5621645360233872E-3</c:v>
                </c:pt>
                <c:pt idx="125">
                  <c:v>3.6164106964704399E-3</c:v>
                </c:pt>
                <c:pt idx="126">
                  <c:v>3.6714829405791191E-3</c:v>
                </c:pt>
                <c:pt idx="127">
                  <c:v>3.7273938483036997E-3</c:v>
                </c:pt>
                <c:pt idx="128">
                  <c:v>3.7841561911712523E-3</c:v>
                </c:pt>
                <c:pt idx="129">
                  <c:v>3.8417829351992277E-3</c:v>
                </c:pt>
                <c:pt idx="130">
                  <c:v>3.9002872438571061E-3</c:v>
                </c:pt>
                <c:pt idx="131">
                  <c:v>3.9596824810731839E-3</c:v>
                </c:pt>
                <c:pt idx="132">
                  <c:v>4.0199822142874967E-3</c:v>
                </c:pt>
                <c:pt idx="133">
                  <c:v>4.0812002175507752E-3</c:v>
                </c:pt>
                <c:pt idx="134">
                  <c:v>4.1433504746708405E-3</c:v>
                </c:pt>
                <c:pt idx="135">
                  <c:v>4.2064471824069536E-3</c:v>
                </c:pt>
                <c:pt idx="136">
                  <c:v>4.2705047537126371E-3</c:v>
                </c:pt>
                <c:pt idx="137">
                  <c:v>4.3355378210280342E-3</c:v>
                </c:pt>
                <c:pt idx="138">
                  <c:v>4.4015612396223931E-3</c:v>
                </c:pt>
                <c:pt idx="139">
                  <c:v>4.4685900909871923E-3</c:v>
                </c:pt>
                <c:pt idx="140">
                  <c:v>4.5366396862814235E-3</c:v>
                </c:pt>
                <c:pt idx="141">
                  <c:v>4.6057255698288306E-3</c:v>
                </c:pt>
                <c:pt idx="142">
                  <c:v>4.6758635226688862E-3</c:v>
                </c:pt>
                <c:pt idx="143">
                  <c:v>4.7470695661612832E-3</c:v>
                </c:pt>
                <c:pt idx="144">
                  <c:v>4.8193599656459734E-3</c:v>
                </c:pt>
                <c:pt idx="145">
                  <c:v>4.892751234158348E-3</c:v>
                </c:pt>
                <c:pt idx="146">
                  <c:v>4.967260136201389E-3</c:v>
                </c:pt>
                <c:pt idx="147">
                  <c:v>5.0429036915750096E-3</c:v>
                </c:pt>
                <c:pt idx="148">
                  <c:v>5.1196991792639727E-3</c:v>
                </c:pt>
                <c:pt idx="149">
                  <c:v>5.1976641413847445E-3</c:v>
                </c:pt>
                <c:pt idx="150">
                  <c:v>5.2768163871926444E-3</c:v>
                </c:pt>
                <c:pt idx="151">
                  <c:v>5.3571739971498633E-3</c:v>
                </c:pt>
                <c:pt idx="152">
                  <c:v>5.4387553270556993E-3</c:v>
                </c:pt>
                <c:pt idx="153">
                  <c:v>5.5215790122392933E-3</c:v>
                </c:pt>
                <c:pt idx="154">
                  <c:v>5.6056639718165433E-3</c:v>
                </c:pt>
                <c:pt idx="155">
                  <c:v>5.6910294130117422E-3</c:v>
                </c:pt>
                <c:pt idx="156">
                  <c:v>5.7776948355449092E-3</c:v>
                </c:pt>
                <c:pt idx="157">
                  <c:v>5.8656800360861764E-3</c:v>
                </c:pt>
                <c:pt idx="158">
                  <c:v>5.9550051127778636E-3</c:v>
                </c:pt>
                <c:pt idx="159">
                  <c:v>6.0456904698252406E-3</c:v>
                </c:pt>
                <c:pt idx="160">
                  <c:v>6.1377568221575854E-3</c:v>
                </c:pt>
                <c:pt idx="161">
                  <c:v>6.2312252001600031E-3</c:v>
                </c:pt>
                <c:pt idx="162">
                  <c:v>6.326116954477142E-3</c:v>
                </c:pt>
                <c:pt idx="163">
                  <c:v>6.4224537608904998E-3</c:v>
                </c:pt>
                <c:pt idx="164">
                  <c:v>6.5202576252695642E-3</c:v>
                </c:pt>
                <c:pt idx="165">
                  <c:v>6.6195508885985212E-3</c:v>
                </c:pt>
                <c:pt idx="166">
                  <c:v>6.7203562320797168E-3</c:v>
                </c:pt>
                <c:pt idx="167">
                  <c:v>6.8226966823144572E-3</c:v>
                </c:pt>
                <c:pt idx="168">
                  <c:v>6.9265956165628934E-3</c:v>
                </c:pt>
                <c:pt idx="169">
                  <c:v>7.0320767680841596E-3</c:v>
                </c:pt>
                <c:pt idx="170">
                  <c:v>7.1391642315575014E-3</c:v>
                </c:pt>
                <c:pt idx="171">
                  <c:v>7.2478824685862963E-3</c:v>
                </c:pt>
                <c:pt idx="172">
                  <c:v>7.3582563132855924E-3</c:v>
                </c:pt>
                <c:pt idx="173">
                  <c:v>7.4703109779549123E-3</c:v>
                </c:pt>
                <c:pt idx="174">
                  <c:v>7.5840720588374703E-3</c:v>
                </c:pt>
                <c:pt idx="175">
                  <c:v>7.6995655419669707E-3</c:v>
                </c:pt>
                <c:pt idx="176">
                  <c:v>7.8168178091035274E-3</c:v>
                </c:pt>
                <c:pt idx="177">
                  <c:v>7.9358556437599224E-3</c:v>
                </c:pt>
                <c:pt idx="178">
                  <c:v>8.056706237319803E-3</c:v>
                </c:pt>
                <c:pt idx="179">
                  <c:v>8.1793971952484508E-3</c:v>
                </c:pt>
                <c:pt idx="180">
                  <c:v>8.3039565433994846E-3</c:v>
                </c:pt>
                <c:pt idx="181">
                  <c:v>8.4304127344157105E-3</c:v>
                </c:pt>
                <c:pt idx="182">
                  <c:v>8.5587946542291619E-3</c:v>
                </c:pt>
                <c:pt idx="183">
                  <c:v>8.6891316286590008E-3</c:v>
                </c:pt>
                <c:pt idx="184">
                  <c:v>8.8214534301106554E-3</c:v>
                </c:pt>
                <c:pt idx="185">
                  <c:v>8.9557902843763661E-3</c:v>
                </c:pt>
                <c:pt idx="186">
                  <c:v>9.0921728775394377E-3</c:v>
                </c:pt>
                <c:pt idx="187">
                  <c:v>9.2306323629841557E-3</c:v>
                </c:pt>
                <c:pt idx="188">
                  <c:v>9.3712003685118318E-3</c:v>
                </c:pt>
                <c:pt idx="189">
                  <c:v>9.5139090035653556E-3</c:v>
                </c:pt>
                <c:pt idx="190">
                  <c:v>9.6587908665637708E-3</c:v>
                </c:pt>
                <c:pt idx="191">
                  <c:v>9.805879052349073E-3</c:v>
                </c:pt>
                <c:pt idx="192">
                  <c:v>9.9552071597452611E-3</c:v>
                </c:pt>
                <c:pt idx="193">
                  <c:v>1.0106809299233769E-2</c:v>
                </c:pt>
                <c:pt idx="194">
                  <c:v>1.026072010074486E-2</c:v>
                </c:pt>
                <c:pt idx="195">
                  <c:v>1.0416974721568387E-2</c:v>
                </c:pt>
                <c:pt idx="196">
                  <c:v>1.0575608854384144E-2</c:v>
                </c:pt>
                <c:pt idx="197">
                  <c:v>1.0736658735415423E-2</c:v>
                </c:pt>
                <c:pt idx="198">
                  <c:v>1.0900161152705983E-2</c:v>
                </c:pt>
                <c:pt idx="199">
                  <c:v>1.1066153454523827E-2</c:v>
                </c:pt>
                <c:pt idx="200">
                  <c:v>1.123467355789221E-2</c:v>
                </c:pt>
                <c:pt idx="201">
                  <c:v>1.1405759957250981E-2</c:v>
                </c:pt>
                <c:pt idx="202">
                  <c:v>1.1579451733249721E-2</c:v>
                </c:pt>
                <c:pt idx="203">
                  <c:v>1.1755788561674842E-2</c:v>
                </c:pt>
                <c:pt idx="204">
                  <c:v>1.1934810722512576E-2</c:v>
                </c:pt>
                <c:pt idx="205">
                  <c:v>1.211655910914978E-2</c:v>
                </c:pt>
                <c:pt idx="206">
                  <c:v>1.2301075237715614E-2</c:v>
                </c:pt>
                <c:pt idx="207">
                  <c:v>1.2488401256564025E-2</c:v>
                </c:pt>
                <c:pt idx="208">
                  <c:v>1.2678579955902521E-2</c:v>
                </c:pt>
                <c:pt idx="209">
                  <c:v>1.2871654777566001E-2</c:v>
                </c:pt>
                <c:pt idx="210">
                  <c:v>1.3067669824940099E-2</c:v>
                </c:pt>
                <c:pt idx="211">
                  <c:v>1.326666987303564E-2</c:v>
                </c:pt>
                <c:pt idx="212">
                  <c:v>1.3468700378716381E-2</c:v>
                </c:pt>
                <c:pt idx="213">
                  <c:v>1.3673807491082669E-2</c:v>
                </c:pt>
                <c:pt idx="214">
                  <c:v>1.3882038062012889E-2</c:v>
                </c:pt>
                <c:pt idx="215">
                  <c:v>1.4093439656865821E-2</c:v>
                </c:pt>
                <c:pt idx="216">
                  <c:v>1.430806056534599E-2</c:v>
                </c:pt>
                <c:pt idx="217">
                  <c:v>1.4525949812534002E-2</c:v>
                </c:pt>
                <c:pt idx="218">
                  <c:v>1.4747157170085281E-2</c:v>
                </c:pt>
                <c:pt idx="219">
                  <c:v>1.497173316759927E-2</c:v>
                </c:pt>
                <c:pt idx="220">
                  <c:v>1.51997291041617E-2</c:v>
                </c:pt>
                <c:pt idx="221">
                  <c:v>1.5431197060062641E-2</c:v>
                </c:pt>
                <c:pt idx="222">
                  <c:v>1.5666189908693041E-2</c:v>
                </c:pt>
                <c:pt idx="223">
                  <c:v>1.5904761328622403E-2</c:v>
                </c:pt>
                <c:pt idx="224">
                  <c:v>1.6146965815860333E-2</c:v>
                </c:pt>
                <c:pt idx="225">
                  <c:v>1.6392858696304909E-2</c:v>
                </c:pt>
                <c:pt idx="226">
                  <c:v>1.6642496138380567E-2</c:v>
                </c:pt>
                <c:pt idx="227">
                  <c:v>1.6895935165868643E-2</c:v>
                </c:pt>
                <c:pt idx="228">
                  <c:v>1.7153233670932574E-2</c:v>
                </c:pt>
                <c:pt idx="229">
                  <c:v>1.7414450427342715E-2</c:v>
                </c:pt>
                <c:pt idx="230">
                  <c:v>1.7679645103901232E-2</c:v>
                </c:pt>
                <c:pt idx="231">
                  <c:v>1.7948878278072389E-2</c:v>
                </c:pt>
                <c:pt idx="232">
                  <c:v>1.8222211449819673E-2</c:v>
                </c:pt>
                <c:pt idx="233">
                  <c:v>1.8499707055654426E-2</c:v>
                </c:pt>
                <c:pt idx="234">
                  <c:v>1.8781428482897964E-2</c:v>
                </c:pt>
                <c:pt idx="235">
                  <c:v>1.9067440084160357E-2</c:v>
                </c:pt>
                <c:pt idx="236">
                  <c:v>1.9357807192040923E-2</c:v>
                </c:pt>
                <c:pt idx="237">
                  <c:v>1.9652596134051691E-2</c:v>
                </c:pt>
                <c:pt idx="238">
                  <c:v>1.9951874247768363E-2</c:v>
                </c:pt>
                <c:pt idx="239">
                  <c:v>2.025570989621139E-2</c:v>
                </c:pt>
                <c:pt idx="240">
                  <c:v>2.0564172483463487E-2</c:v>
                </c:pt>
                <c:pt idx="241">
                  <c:v>2.0877332470521395E-2</c:v>
                </c:pt>
                <c:pt idx="242">
                  <c:v>2.1195261391392023E-2</c:v>
                </c:pt>
                <c:pt idx="243">
                  <c:v>2.1518031869433532E-2</c:v>
                </c:pt>
                <c:pt idx="244">
                  <c:v>2.1845717633942788E-2</c:v>
                </c:pt>
                <c:pt idx="245">
                  <c:v>2.2178393536997642E-2</c:v>
                </c:pt>
                <c:pt idx="246">
                  <c:v>2.2516135570556012E-2</c:v>
                </c:pt>
                <c:pt idx="247">
                  <c:v>2.2859020883813329E-2</c:v>
                </c:pt>
                <c:pt idx="248">
                  <c:v>2.3207127800825657E-2</c:v>
                </c:pt>
                <c:pt idx="249">
                  <c:v>2.3560535838401567E-2</c:v>
                </c:pt>
                <c:pt idx="250">
                  <c:v>2.3919325724265611E-2</c:v>
                </c:pt>
                <c:pt idx="251">
                  <c:v>2.4283579415498042E-2</c:v>
                </c:pt>
                <c:pt idx="252">
                  <c:v>2.4653380117256977E-2</c:v>
                </c:pt>
                <c:pt idx="253">
                  <c:v>2.5028812301783651E-2</c:v>
                </c:pt>
                <c:pt idx="254">
                  <c:v>2.5409961727699274E-2</c:v>
                </c:pt>
                <c:pt idx="255">
                  <c:v>2.5796915459593176E-2</c:v>
                </c:pt>
                <c:pt idx="256">
                  <c:v>2.6189761887911799E-2</c:v>
                </c:pt>
                <c:pt idx="257">
                  <c:v>2.6588590749148933E-2</c:v>
                </c:pt>
                <c:pt idx="258">
                  <c:v>2.69934931463441E-2</c:v>
                </c:pt>
                <c:pt idx="259">
                  <c:v>2.7404561569892492E-2</c:v>
                </c:pt>
                <c:pt idx="260">
                  <c:v>2.7821889918672602E-2</c:v>
                </c:pt>
                <c:pt idx="261">
                  <c:v>2.82455735214951E-2</c:v>
                </c:pt>
                <c:pt idx="262">
                  <c:v>2.8675709158878192E-2</c:v>
                </c:pt>
                <c:pt idx="263">
                  <c:v>2.9112395085155604E-2</c:v>
                </c:pt>
                <c:pt idx="264">
                  <c:v>2.9555731050919298E-2</c:v>
                </c:pt>
                <c:pt idx="265">
                  <c:v>3.0005818325806542E-2</c:v>
                </c:pt>
                <c:pt idx="266">
                  <c:v>3.0462759721630848E-2</c:v>
                </c:pt>
                <c:pt idx="267">
                  <c:v>3.0926659615868868E-2</c:v>
                </c:pt>
                <c:pt idx="268">
                  <c:v>3.1397623975501415E-2</c:v>
                </c:pt>
                <c:pt idx="269">
                  <c:v>3.1875760381219899E-2</c:v>
                </c:pt>
                <c:pt idx="270">
                  <c:v>3.2361178051999812E-2</c:v>
                </c:pt>
                <c:pt idx="271">
                  <c:v>3.2853987870050637E-2</c:v>
                </c:pt>
                <c:pt idx="272">
                  <c:v>3.3354302406142601E-2</c:v>
                </c:pt>
                <c:pt idx="273">
                  <c:v>3.3862235945322436E-2</c:v>
                </c:pt>
                <c:pt idx="274">
                  <c:v>3.4377904513017712E-2</c:v>
                </c:pt>
                <c:pt idx="275">
                  <c:v>3.4901425901540814E-2</c:v>
                </c:pt>
                <c:pt idx="276">
                  <c:v>3.5432919696995815E-2</c:v>
                </c:pt>
                <c:pt idx="277">
                  <c:v>3.5972507306594681E-2</c:v>
                </c:pt>
                <c:pt idx="278">
                  <c:v>3.6520311986390552E-2</c:v>
                </c:pt>
                <c:pt idx="279">
                  <c:v>3.7076458869432012E-2</c:v>
                </c:pt>
                <c:pt idx="280">
                  <c:v>3.7641074994347219E-2</c:v>
                </c:pt>
                <c:pt idx="281">
                  <c:v>3.8214289334362578E-2</c:v>
                </c:pt>
                <c:pt idx="282">
                  <c:v>3.879623282676424E-2</c:v>
                </c:pt>
                <c:pt idx="283">
                  <c:v>3.9387038402806246E-2</c:v>
                </c:pt>
                <c:pt idx="284">
                  <c:v>3.9986841018077396E-2</c:v>
                </c:pt>
                <c:pt idx="285">
                  <c:v>4.0595777683327304E-2</c:v>
                </c:pt>
                <c:pt idx="286">
                  <c:v>4.1213987495763764E-2</c:v>
                </c:pt>
                <c:pt idx="287">
                  <c:v>4.1841611670826152E-2</c:v>
                </c:pt>
                <c:pt idx="288">
                  <c:v>4.2478793574442793E-2</c:v>
                </c:pt>
                <c:pt idx="289">
                  <c:v>4.3125678755779447E-2</c:v>
                </c:pt>
                <c:pt idx="290">
                  <c:v>4.3782414980487093E-2</c:v>
                </c:pt>
                <c:pt idx="291">
                  <c:v>4.4449152264453333E-2</c:v>
                </c:pt>
                <c:pt idx="292">
                  <c:v>4.5126042908074697E-2</c:v>
                </c:pt>
                <c:pt idx="293">
                  <c:v>4.5813241531040563E-2</c:v>
                </c:pt>
                <c:pt idx="294">
                  <c:v>4.6510905107655105E-2</c:v>
                </c:pt>
                <c:pt idx="295">
                  <c:v>4.7219193002695573E-2</c:v>
                </c:pt>
                <c:pt idx="296">
                  <c:v>4.7938267007812833E-2</c:v>
                </c:pt>
                <c:pt idx="297">
                  <c:v>4.866829137849011E-2</c:v>
                </c:pt>
                <c:pt idx="298">
                  <c:v>4.9409432871563574E-2</c:v>
                </c:pt>
                <c:pt idx="299">
                  <c:v>5.0161860783313264E-2</c:v>
                </c:pt>
                <c:pt idx="300">
                  <c:v>5.092574698813529E-2</c:v>
                </c:pt>
                <c:pt idx="301">
                  <c:v>5.1701265977802328E-2</c:v>
                </c:pt>
                <c:pt idx="302">
                  <c:v>5.248859490132244E-2</c:v>
                </c:pt>
                <c:pt idx="303">
                  <c:v>5.3287913605403213E-2</c:v>
                </c:pt>
                <c:pt idx="304">
                  <c:v>5.409940467553654E-2</c:v>
                </c:pt>
                <c:pt idx="305">
                  <c:v>5.4923253477701793E-2</c:v>
                </c:pt>
                <c:pt idx="306">
                  <c:v>5.5759648200712476E-2</c:v>
                </c:pt>
                <c:pt idx="307">
                  <c:v>5.6608779899200483E-2</c:v>
                </c:pt>
                <c:pt idx="308">
                  <c:v>5.7470842537259266E-2</c:v>
                </c:pt>
                <c:pt idx="309">
                  <c:v>5.8346033032750814E-2</c:v>
                </c:pt>
                <c:pt idx="310">
                  <c:v>5.9234551302284909E-2</c:v>
                </c:pt>
                <c:pt idx="311">
                  <c:v>6.0136600306888485E-2</c:v>
                </c:pt>
                <c:pt idx="312">
                  <c:v>6.1052386098363692E-2</c:v>
                </c:pt>
                <c:pt idx="313">
                  <c:v>6.1982117866359078E-2</c:v>
                </c:pt>
                <c:pt idx="314">
                  <c:v>6.2926007986151514E-2</c:v>
                </c:pt>
                <c:pt idx="315">
                  <c:v>6.3884272067158729E-2</c:v>
                </c:pt>
                <c:pt idx="316">
                  <c:v>6.4857129002191857E-2</c:v>
                </c:pt>
                <c:pt idx="317">
                  <c:v>6.5844801017453408E-2</c:v>
                </c:pt>
                <c:pt idx="318">
                  <c:v>6.6847513723302956E-2</c:v>
                </c:pt>
                <c:pt idx="319">
                  <c:v>6.786549616578981E-2</c:v>
                </c:pt>
                <c:pt idx="320">
                  <c:v>6.8898980878974433E-2</c:v>
                </c:pt>
                <c:pt idx="321">
                  <c:v>6.9948203938045406E-2</c:v>
                </c:pt>
                <c:pt idx="322">
                  <c:v>7.1013405013244005E-2</c:v>
                </c:pt>
                <c:pt idx="323">
                  <c:v>7.2094827424612984E-2</c:v>
                </c:pt>
                <c:pt idx="324">
                  <c:v>7.3192718197576723E-2</c:v>
                </c:pt>
                <c:pt idx="325">
                  <c:v>7.4307328119367133E-2</c:v>
                </c:pt>
                <c:pt idx="326">
                  <c:v>7.5438911796311833E-2</c:v>
                </c:pt>
                <c:pt idx="327">
                  <c:v>7.6587727711991724E-2</c:v>
                </c:pt>
                <c:pt idx="328">
                  <c:v>7.7754038286285979E-2</c:v>
                </c:pt>
                <c:pt idx="329">
                  <c:v>7.8938109935315734E-2</c:v>
                </c:pt>
                <c:pt idx="330">
                  <c:v>8.0140213132300187E-2</c:v>
                </c:pt>
                <c:pt idx="331">
                  <c:v>8.1360622469340338E-2</c:v>
                </c:pt>
                <c:pt idx="332">
                  <c:v>8.2599616720142502E-2</c:v>
                </c:pt>
                <c:pt idx="333">
                  <c:v>8.3857478903698657E-2</c:v>
                </c:pt>
                <c:pt idx="334">
                  <c:v>8.5134496348932526E-2</c:v>
                </c:pt>
                <c:pt idx="335">
                  <c:v>8.6430960760337044E-2</c:v>
                </c:pt>
                <c:pt idx="336">
                  <c:v>8.7747168284606505E-2</c:v>
                </c:pt>
                <c:pt idx="337">
                  <c:v>8.9083419578280296E-2</c:v>
                </c:pt>
                <c:pt idx="338">
                  <c:v>9.044001987642665E-2</c:v>
                </c:pt>
                <c:pt idx="339">
                  <c:v>9.1817279062362145E-2</c:v>
                </c:pt>
                <c:pt idx="340">
                  <c:v>9.32155117384387E-2</c:v>
                </c:pt>
                <c:pt idx="341">
                  <c:v>9.4635037297907343E-2</c:v>
                </c:pt>
                <c:pt idx="342">
                  <c:v>9.6076179997875544E-2</c:v>
                </c:pt>
                <c:pt idx="343">
                  <c:v>9.7539269033376244E-2</c:v>
                </c:pt>
                <c:pt idx="344">
                  <c:v>9.9024638612564567E-2</c:v>
                </c:pt>
                <c:pt idx="345">
                  <c:v>0.10053262803306059</c:v>
                </c:pt>
                <c:pt idx="346">
                  <c:v>0.10206358175945229</c:v>
                </c:pt>
                <c:pt idx="347">
                  <c:v>0.10361784950198202</c:v>
                </c:pt>
                <c:pt idx="348">
                  <c:v>0.10519578629642873</c:v>
                </c:pt>
                <c:pt idx="349">
                  <c:v>0.10679775258520702</c:v>
                </c:pt>
                <c:pt idx="350">
                  <c:v>0.10842411429970203</c:v>
                </c:pt>
                <c:pt idx="351">
                  <c:v>0.11007524294386026</c:v>
                </c:pt>
                <c:pt idx="352">
                  <c:v>0.11175151567904534</c:v>
                </c:pt>
                <c:pt idx="353">
                  <c:v>0.11345331541019835</c:v>
                </c:pt>
                <c:pt idx="354">
                  <c:v>0.11518103087329806</c:v>
                </c:pt>
                <c:pt idx="355">
                  <c:v>0.11693505672416046</c:v>
                </c:pt>
                <c:pt idx="356">
                  <c:v>0.11871579362858978</c:v>
                </c:pt>
                <c:pt idx="357">
                  <c:v>0.12052364835389812</c:v>
                </c:pt>
                <c:pt idx="358">
                  <c:v>0.12235903386182508</c:v>
                </c:pt>
                <c:pt idx="359">
                  <c:v>0.12422236940286817</c:v>
                </c:pt>
                <c:pt idx="360">
                  <c:v>0.1261140806120489</c:v>
                </c:pt>
                <c:pt idx="361">
                  <c:v>0.12803459960614103</c:v>
                </c:pt>
                <c:pt idx="362">
                  <c:v>0.12998436508237732</c:v>
                </c:pt>
                <c:pt idx="363">
                  <c:v>0.13196382241865637</c:v>
                </c:pt>
                <c:pt idx="364">
                  <c:v>0.13397342377528584</c:v>
                </c:pt>
                <c:pt idx="365">
                  <c:v>0.13601362819825968</c:v>
                </c:pt>
                <c:pt idx="366">
                  <c:v>0.13808490172412174</c:v>
                </c:pt>
                <c:pt idx="367">
                  <c:v>0.14018771748641778</c:v>
                </c:pt>
                <c:pt idx="368">
                  <c:v>0.14232255582377437</c:v>
                </c:pt>
                <c:pt idx="369">
                  <c:v>0.1444899043896187</c:v>
                </c:pt>
                <c:pt idx="370">
                  <c:v>0.14669025826357227</c:v>
                </c:pt>
                <c:pt idx="371">
                  <c:v>0.14892412006454039</c:v>
                </c:pt>
                <c:pt idx="372">
                  <c:v>0.15119200006552341</c:v>
                </c:pt>
                <c:pt idx="373">
                  <c:v>0.15349441631017657</c:v>
                </c:pt>
                <c:pt idx="374">
                  <c:v>0.15583189473114356</c:v>
                </c:pt>
                <c:pt idx="375">
                  <c:v>0.1582049692701965</c:v>
                </c:pt>
                <c:pt idx="376">
                  <c:v>0.16061418200019945</c:v>
                </c:pt>
                <c:pt idx="377">
                  <c:v>0.16306008324893295</c:v>
                </c:pt>
                <c:pt idx="378">
                  <c:v>0.16554323172480559</c:v>
                </c:pt>
                <c:pt idx="379">
                  <c:v>0.16806419464447261</c:v>
                </c:pt>
                <c:pt idx="380">
                  <c:v>0.17062354786240824</c:v>
                </c:pt>
                <c:pt idx="381">
                  <c:v>0.17322187600244493</c:v>
                </c:pt>
                <c:pt idx="382">
                  <c:v>0.17585977259131474</c:v>
                </c:pt>
                <c:pt idx="383">
                  <c:v>0.17853784019422894</c:v>
                </c:pt>
                <c:pt idx="384">
                  <c:v>0.18125669055251631</c:v>
                </c:pt>
                <c:pt idx="385">
                  <c:v>0.18401694472336713</c:v>
                </c:pt>
                <c:pt idx="386">
                  <c:v>0.18681923322169264</c:v>
                </c:pt>
                <c:pt idx="387">
                  <c:v>0.18966419616415447</c:v>
                </c:pt>
                <c:pt idx="388">
                  <c:v>0.19255248341538525</c:v>
                </c:pt>
                <c:pt idx="389">
                  <c:v>0.19548475473643184</c:v>
                </c:pt>
                <c:pt idx="390">
                  <c:v>0.19846167993546321</c:v>
                </c:pt>
                <c:pt idx="391">
                  <c:v>0.20148393902077491</c:v>
                </c:pt>
                <c:pt idx="392">
                  <c:v>0.20455222235611656</c:v>
                </c:pt>
                <c:pt idx="393">
                  <c:v>0.20766723081839342</c:v>
                </c:pt>
                <c:pt idx="394">
                  <c:v>0.21082967595775867</c:v>
                </c:pt>
                <c:pt idx="395">
                  <c:v>0.21404028016016263</c:v>
                </c:pt>
                <c:pt idx="396">
                  <c:v>0.21729977681234736</c:v>
                </c:pt>
                <c:pt idx="397">
                  <c:v>0.22060891046938727</c:v>
                </c:pt>
                <c:pt idx="398">
                  <c:v>0.22396843702475874</c:v>
                </c:pt>
                <c:pt idx="399">
                  <c:v>0.22737912388300369</c:v>
                </c:pt>
                <c:pt idx="400">
                  <c:v>0.23084175013502944</c:v>
                </c:pt>
                <c:pt idx="401">
                  <c:v>0.23435710673607021</c:v>
                </c:pt>
                <c:pt idx="402">
                  <c:v>0.23792599668636646</c:v>
                </c:pt>
                <c:pt idx="403">
                  <c:v>0.24154923521458449</c:v>
                </c:pt>
                <c:pt idx="404">
                  <c:v>0.2452276499640452</c:v>
                </c:pt>
                <c:pt idx="405">
                  <c:v>0.24896208118177293</c:v>
                </c:pt>
                <c:pt idx="406">
                  <c:v>0.25275338191042818</c:v>
                </c:pt>
                <c:pt idx="407">
                  <c:v>0.25660241818317575</c:v>
                </c:pt>
                <c:pt idx="408">
                  <c:v>0.26051006922149922</c:v>
                </c:pt>
                <c:pt idx="409">
                  <c:v>0.26447722763603876</c:v>
                </c:pt>
                <c:pt idx="410">
                  <c:v>0.26850479963049739</c:v>
                </c:pt>
                <c:pt idx="411">
                  <c:v>0.2725937052086258</c:v>
                </c:pt>
                <c:pt idx="412">
                  <c:v>0.27674487838439182</c:v>
                </c:pt>
                <c:pt idx="413">
                  <c:v>0.28095926739532251</c:v>
                </c:pt>
                <c:pt idx="414">
                  <c:v>0.28523783491910809</c:v>
                </c:pt>
                <c:pt idx="415">
                  <c:v>0.28958155829351084</c:v>
                </c:pt>
                <c:pt idx="416">
                  <c:v>0.29399142973960601</c:v>
                </c:pt>
                <c:pt idx="417">
                  <c:v>0.2984684565884313</c:v>
                </c:pt>
                <c:pt idx="418">
                  <c:v>0.30301366151109782</c:v>
                </c:pt>
                <c:pt idx="419">
                  <c:v>0.30762808275238451</c:v>
                </c:pt>
                <c:pt idx="420">
                  <c:v>0.31231277436790483</c:v>
                </c:pt>
                <c:pt idx="421">
                  <c:v>0.31706880646487723</c:v>
                </c:pt>
                <c:pt idx="422">
                  <c:v>0.32189726544657382</c:v>
                </c:pt>
                <c:pt idx="423">
                  <c:v>0.32679925426048095</c:v>
                </c:pt>
                <c:pt idx="424">
                  <c:v>0.33177589265023488</c:v>
                </c:pt>
                <c:pt idx="425">
                  <c:v>0.33682831741140767</c:v>
                </c:pt>
                <c:pt idx="426">
                  <c:v>0.34195768265117316</c:v>
                </c:pt>
                <c:pt idx="427">
                  <c:v>0.34716516005195247</c:v>
                </c:pt>
                <c:pt idx="428">
                  <c:v>0.35245193913903838</c:v>
                </c:pt>
                <c:pt idx="429">
                  <c:v>0.35781922755232298</c:v>
                </c:pt>
                <c:pt idx="430">
                  <c:v>0.36326825132215634</c:v>
                </c:pt>
                <c:pt idx="431">
                  <c:v>0.3688002551493974</c:v>
                </c:pt>
                <c:pt idx="432">
                  <c:v>0.37441650268974447</c:v>
                </c:pt>
                <c:pt idx="433">
                  <c:v>0.38011827684237942</c:v>
                </c:pt>
                <c:pt idx="434">
                  <c:v>0.38590688004302492</c:v>
                </c:pt>
                <c:pt idx="435">
                  <c:v>0.39178363456144538</c:v>
                </c:pt>
                <c:pt idx="436">
                  <c:v>0.39774988280349782</c:v>
                </c:pt>
                <c:pt idx="437">
                  <c:v>0.40380698761776601</c:v>
                </c:pt>
                <c:pt idx="438">
                  <c:v>0.40995633260686692</c:v>
                </c:pt>
                <c:pt idx="439">
                  <c:v>0.41619932244351854</c:v>
                </c:pt>
                <c:pt idx="440">
                  <c:v>0.42253738319139056</c:v>
                </c:pt>
                <c:pt idx="441">
                  <c:v>0.42897196263085546</c:v>
                </c:pt>
                <c:pt idx="442">
                  <c:v>0.4355045305896999</c:v>
                </c:pt>
                <c:pt idx="443">
                  <c:v>0.442136579278883</c:v>
                </c:pt>
                <c:pt idx="444">
                  <c:v>0.44886962363338284</c:v>
                </c:pt>
                <c:pt idx="445">
                  <c:v>0.45570520165825662</c:v>
                </c:pt>
                <c:pt idx="446">
                  <c:v>0.46264487477995742</c:v>
                </c:pt>
                <c:pt idx="447">
                  <c:v>0.46969022820300099</c:v>
                </c:pt>
                <c:pt idx="448">
                  <c:v>0.47684287127208441</c:v>
                </c:pt>
                <c:pt idx="449">
                  <c:v>0.48410443783967916</c:v>
                </c:pt>
                <c:pt idx="450">
                  <c:v>0.49147658663926858</c:v>
                </c:pt>
                <c:pt idx="451">
                  <c:v>0.49896100166423107</c:v>
                </c:pt>
                <c:pt idx="452">
                  <c:v>0.5065593925525177</c:v>
                </c:pt>
                <c:pt idx="453">
                  <c:v>0.51427349497717534</c:v>
                </c:pt>
                <c:pt idx="454">
                  <c:v>0.52210507104281767</c:v>
                </c:pt>
                <c:pt idx="455">
                  <c:v>0.53005590968813965</c:v>
                </c:pt>
                <c:pt idx="456">
                  <c:v>0.53812782709455864</c:v>
                </c:pt>
                <c:pt idx="457">
                  <c:v>0.54632266710107413</c:v>
                </c:pt>
                <c:pt idx="458">
                  <c:v>0.55464230162545602</c:v>
                </c:pt>
                <c:pt idx="459">
                  <c:v>0.5630886310918336</c:v>
                </c:pt>
                <c:pt idx="460">
                  <c:v>0.57166358486480551</c:v>
                </c:pt>
                <c:pt idx="461">
                  <c:v>0.58036912169015586</c:v>
                </c:pt>
                <c:pt idx="462">
                  <c:v>0.58920723014229237</c:v>
                </c:pt>
                <c:pt idx="463">
                  <c:v>0.5981799290784694</c:v>
                </c:pt>
                <c:pt idx="464">
                  <c:v>0.60728926809996897</c:v>
                </c:pt>
                <c:pt idx="465">
                  <c:v>0.61653732802027306</c:v>
                </c:pt>
                <c:pt idx="466">
                  <c:v>0.62592622134038089</c:v>
                </c:pt>
                <c:pt idx="467">
                  <c:v>0.63545809273134901</c:v>
                </c:pt>
                <c:pt idx="468">
                  <c:v>0.64513511952421265</c:v>
                </c:pt>
                <c:pt idx="469">
                  <c:v>0.65495951220732496</c:v>
                </c:pt>
                <c:pt idx="470">
                  <c:v>0.6649335149312916</c:v>
                </c:pt>
                <c:pt idx="471">
                  <c:v>0.67505940602161862</c:v>
                </c:pt>
                <c:pt idx="472">
                  <c:v>0.6853394984991048</c:v>
                </c:pt>
                <c:pt idx="473">
                  <c:v>0.69577614060822568</c:v>
                </c:pt>
                <c:pt idx="474">
                  <c:v>0.70637171635353291</c:v>
                </c:pt>
                <c:pt idx="475">
                  <c:v>0.71712864604419579</c:v>
                </c:pt>
                <c:pt idx="476">
                  <c:v>0.72804938684689702</c:v>
                </c:pt>
                <c:pt idx="477">
                  <c:v>0.73913643334710333</c:v>
                </c:pt>
                <c:pt idx="478">
                  <c:v>0.75039231811888762</c:v>
                </c:pt>
                <c:pt idx="479">
                  <c:v>0.76181961230344186</c:v>
                </c:pt>
                <c:pt idx="480">
                  <c:v>0.77342092619638436</c:v>
                </c:pt>
                <c:pt idx="481">
                  <c:v>0.7851989098440425</c:v>
                </c:pt>
                <c:pt idx="482">
                  <c:v>0.79715625364877718</c:v>
                </c:pt>
                <c:pt idx="483">
                  <c:v>0.80929568898352922</c:v>
                </c:pt>
                <c:pt idx="484">
                  <c:v>0.82161998881576359</c:v>
                </c:pt>
                <c:pt idx="485">
                  <c:v>0.83413196834087888</c:v>
                </c:pt>
                <c:pt idx="486">
                  <c:v>0.84683448562525587</c:v>
                </c:pt>
                <c:pt idx="487">
                  <c:v>0.85973044225914652</c:v>
                </c:pt>
                <c:pt idx="488">
                  <c:v>0.87282278401943469</c:v>
                </c:pt>
                <c:pt idx="489">
                  <c:v>0.88611450154257321</c:v>
                </c:pt>
                <c:pt idx="490">
                  <c:v>0.89960863100768862</c:v>
                </c:pt>
                <c:pt idx="491">
                  <c:v>0.91330825483014066</c:v>
                </c:pt>
                <c:pt idx="492">
                  <c:v>0.92721650236562458</c:v>
                </c:pt>
                <c:pt idx="493">
                  <c:v>0.94133655062499999</c:v>
                </c:pt>
                <c:pt idx="494">
                  <c:v>0.95567162500000236</c:v>
                </c:pt>
                <c:pt idx="495">
                  <c:v>0.97022500000000211</c:v>
                </c:pt>
                <c:pt idx="496">
                  <c:v>0.98499999999999999</c:v>
                </c:pt>
                <c:pt idx="497">
                  <c:v>1</c:v>
                </c:pt>
                <c:pt idx="498">
                  <c:v>1.0149999999999957</c:v>
                </c:pt>
                <c:pt idx="499">
                  <c:v>1.0302249999999959</c:v>
                </c:pt>
                <c:pt idx="500">
                  <c:v>1.0456783749999996</c:v>
                </c:pt>
                <c:pt idx="501">
                  <c:v>1.0613635506249948</c:v>
                </c:pt>
                <c:pt idx="502">
                  <c:v>1.0772840038843738</c:v>
                </c:pt>
                <c:pt idx="503">
                  <c:v>1.0934432639426397</c:v>
                </c:pt>
                <c:pt idx="504">
                  <c:v>1.1098449129017791</c:v>
                </c:pt>
                <c:pt idx="505">
                  <c:v>1.1264925865953095</c:v>
                </c:pt>
                <c:pt idx="506">
                  <c:v>1.1433899753942351</c:v>
                </c:pt>
                <c:pt idx="507">
                  <c:v>1.1605408250251485</c:v>
                </c:pt>
                <c:pt idx="508">
                  <c:v>1.1779489374005261</c:v>
                </c:pt>
                <c:pt idx="509">
                  <c:v>1.1956181714615404</c:v>
                </c:pt>
                <c:pt idx="510">
                  <c:v>1.2135524440334564</c:v>
                </c:pt>
                <c:pt idx="511">
                  <c:v>1.2317557306939582</c:v>
                </c:pt>
                <c:pt idx="512">
                  <c:v>1.250232066654368</c:v>
                </c:pt>
                <c:pt idx="513">
                  <c:v>1.2689855476541818</c:v>
                </c:pt>
                <c:pt idx="514">
                  <c:v>1.2880203308689953</c:v>
                </c:pt>
                <c:pt idx="515">
                  <c:v>1.3073406358320299</c:v>
                </c:pt>
                <c:pt idx="516">
                  <c:v>1.3269507453695104</c:v>
                </c:pt>
                <c:pt idx="517">
                  <c:v>1.3468550065500566</c:v>
                </c:pt>
                <c:pt idx="518">
                  <c:v>1.3670578316483111</c:v>
                </c:pt>
                <c:pt idx="519">
                  <c:v>1.3875636991230278</c:v>
                </c:pt>
                <c:pt idx="520">
                  <c:v>1.4083771546098733</c:v>
                </c:pt>
                <c:pt idx="521">
                  <c:v>1.4295028119290214</c:v>
                </c:pt>
                <c:pt idx="522">
                  <c:v>1.4509453541079558</c:v>
                </c:pt>
                <c:pt idx="523">
                  <c:v>1.472709534419576</c:v>
                </c:pt>
                <c:pt idx="524">
                  <c:v>1.4948001774358695</c:v>
                </c:pt>
                <c:pt idx="525">
                  <c:v>1.5172221800974035</c:v>
                </c:pt>
                <c:pt idx="526">
                  <c:v>1.5399805127988682</c:v>
                </c:pt>
                <c:pt idx="527">
                  <c:v>1.5630802204908509</c:v>
                </c:pt>
                <c:pt idx="528">
                  <c:v>1.5865264237982173</c:v>
                </c:pt>
                <c:pt idx="529">
                  <c:v>1.6103243201551858</c:v>
                </c:pt>
                <c:pt idx="530">
                  <c:v>1.6344791849575184</c:v>
                </c:pt>
                <c:pt idx="531">
                  <c:v>1.6589963727318768</c:v>
                </c:pt>
                <c:pt idx="532">
                  <c:v>1.6838813183228538</c:v>
                </c:pt>
                <c:pt idx="533">
                  <c:v>1.7091395380976933</c:v>
                </c:pt>
                <c:pt idx="534">
                  <c:v>1.7347766311691586</c:v>
                </c:pt>
                <c:pt idx="535">
                  <c:v>1.7607982806367002</c:v>
                </c:pt>
                <c:pt idx="536">
                  <c:v>1.7872102548462505</c:v>
                </c:pt>
                <c:pt idx="537">
                  <c:v>1.8140184086689441</c:v>
                </c:pt>
                <c:pt idx="538">
                  <c:v>1.8412286847989778</c:v>
                </c:pt>
                <c:pt idx="539">
                  <c:v>1.8688471150709625</c:v>
                </c:pt>
                <c:pt idx="540">
                  <c:v>1.8968798217970304</c:v>
                </c:pt>
                <c:pt idx="541">
                  <c:v>1.9253330191239819</c:v>
                </c:pt>
                <c:pt idx="542">
                  <c:v>1.9542130144108465</c:v>
                </c:pt>
                <c:pt idx="543">
                  <c:v>1.9835262096270039</c:v>
                </c:pt>
                <c:pt idx="544">
                  <c:v>2.0132791027714085</c:v>
                </c:pt>
                <c:pt idx="545">
                  <c:v>2.0434782893129801</c:v>
                </c:pt>
                <c:pt idx="546">
                  <c:v>2.0741304636526752</c:v>
                </c:pt>
                <c:pt idx="547">
                  <c:v>2.1052424206074627</c:v>
                </c:pt>
                <c:pt idx="548">
                  <c:v>2.1368210569165802</c:v>
                </c:pt>
                <c:pt idx="549">
                  <c:v>2.168873372770332</c:v>
                </c:pt>
                <c:pt idx="550">
                  <c:v>2.2014064733618777</c:v>
                </c:pt>
                <c:pt idx="551">
                  <c:v>2.2344275704623215</c:v>
                </c:pt>
                <c:pt idx="552">
                  <c:v>2.2679439840192397</c:v>
                </c:pt>
                <c:pt idx="553">
                  <c:v>2.3019631437795267</c:v>
                </c:pt>
                <c:pt idx="554">
                  <c:v>2.3364925909362131</c:v>
                </c:pt>
                <c:pt idx="555">
                  <c:v>2.3715399798002577</c:v>
                </c:pt>
                <c:pt idx="556">
                  <c:v>2.4071130794972686</c:v>
                </c:pt>
                <c:pt idx="557">
                  <c:v>2.4432197756897276</c:v>
                </c:pt>
                <c:pt idx="558">
                  <c:v>2.4798680723250728</c:v>
                </c:pt>
                <c:pt idx="559">
                  <c:v>2.5170660934099467</c:v>
                </c:pt>
                <c:pt idx="560">
                  <c:v>2.5548220848110978</c:v>
                </c:pt>
                <c:pt idx="561">
                  <c:v>2.5931444160832577</c:v>
                </c:pt>
                <c:pt idx="562">
                  <c:v>2.6320415823245131</c:v>
                </c:pt>
                <c:pt idx="563">
                  <c:v>2.6715222060593802</c:v>
                </c:pt>
                <c:pt idx="564">
                  <c:v>2.7115950391502621</c:v>
                </c:pt>
                <c:pt idx="565">
                  <c:v>2.7522689647375227</c:v>
                </c:pt>
                <c:pt idx="566">
                  <c:v>2.7935529992085786</c:v>
                </c:pt>
                <c:pt idx="567">
                  <c:v>2.835456294196705</c:v>
                </c:pt>
                <c:pt idx="568">
                  <c:v>2.8779881386096586</c:v>
                </c:pt>
                <c:pt idx="569">
                  <c:v>2.9211579606888107</c:v>
                </c:pt>
                <c:pt idx="570">
                  <c:v>2.9649753300991377</c:v>
                </c:pt>
                <c:pt idx="571">
                  <c:v>3.0094499600506217</c:v>
                </c:pt>
                <c:pt idx="572">
                  <c:v>3.0545917094514006</c:v>
                </c:pt>
                <c:pt idx="573">
                  <c:v>3.1004105850931589</c:v>
                </c:pt>
                <c:pt idx="574">
                  <c:v>3.1469167438695602</c:v>
                </c:pt>
                <c:pt idx="575">
                  <c:v>3.1941204950275992</c:v>
                </c:pt>
                <c:pt idx="576">
                  <c:v>3.2420323024530142</c:v>
                </c:pt>
                <c:pt idx="577">
                  <c:v>3.2906627869898077</c:v>
                </c:pt>
                <c:pt idx="578">
                  <c:v>3.3400227287946551</c:v>
                </c:pt>
                <c:pt idx="579">
                  <c:v>3.3901230697265752</c:v>
                </c:pt>
                <c:pt idx="580">
                  <c:v>3.4409749157724812</c:v>
                </c:pt>
                <c:pt idx="581">
                  <c:v>3.4925895395090567</c:v>
                </c:pt>
                <c:pt idx="582">
                  <c:v>3.5449783826016952</c:v>
                </c:pt>
                <c:pt idx="583">
                  <c:v>3.5981530583407202</c:v>
                </c:pt>
                <c:pt idx="584">
                  <c:v>3.6521253542158303</c:v>
                </c:pt>
                <c:pt idx="585">
                  <c:v>3.7069072345290675</c:v>
                </c:pt>
                <c:pt idx="586">
                  <c:v>3.7625108430470116</c:v>
                </c:pt>
                <c:pt idx="587">
                  <c:v>3.8189485056927004</c:v>
                </c:pt>
                <c:pt idx="588">
                  <c:v>3.8762327332780857</c:v>
                </c:pt>
                <c:pt idx="589">
                  <c:v>3.9343762242772677</c:v>
                </c:pt>
                <c:pt idx="590">
                  <c:v>3.9933918676414435</c:v>
                </c:pt>
                <c:pt idx="591">
                  <c:v>4.0532927456560524</c:v>
                </c:pt>
                <c:pt idx="592">
                  <c:v>4.1140921368408865</c:v>
                </c:pt>
                <c:pt idx="593">
                  <c:v>4.1758035188935017</c:v>
                </c:pt>
                <c:pt idx="594">
                  <c:v>4.2384405716768985</c:v>
                </c:pt>
                <c:pt idx="595">
                  <c:v>4.302017180252057</c:v>
                </c:pt>
                <c:pt idx="596">
                  <c:v>4.3665474379558376</c:v>
                </c:pt>
                <c:pt idx="597">
                  <c:v>4.4320456495251754</c:v>
                </c:pt>
                <c:pt idx="598">
                  <c:v>4.4985263342680515</c:v>
                </c:pt>
                <c:pt idx="599">
                  <c:v>4.5660042292820675</c:v>
                </c:pt>
                <c:pt idx="600">
                  <c:v>4.6344942927213015</c:v>
                </c:pt>
                <c:pt idx="601">
                  <c:v>4.7040117071121212</c:v>
                </c:pt>
                <c:pt idx="602">
                  <c:v>4.7745718827188028</c:v>
                </c:pt>
                <c:pt idx="603">
                  <c:v>4.8461904609595843</c:v>
                </c:pt>
                <c:pt idx="604">
                  <c:v>4.9188833178739779</c:v>
                </c:pt>
                <c:pt idx="605">
                  <c:v>4.9926665676420869</c:v>
                </c:pt>
                <c:pt idx="606">
                  <c:v>5.067556566156675</c:v>
                </c:pt>
                <c:pt idx="607">
                  <c:v>5.1435699146490714</c:v>
                </c:pt>
                <c:pt idx="608">
                  <c:v>5.2207234633688033</c:v>
                </c:pt>
                <c:pt idx="609">
                  <c:v>5.2990343153193384</c:v>
                </c:pt>
                <c:pt idx="610">
                  <c:v>5.3785198300491244</c:v>
                </c:pt>
                <c:pt idx="611">
                  <c:v>5.4591976274998624</c:v>
                </c:pt>
                <c:pt idx="612">
                  <c:v>5.5410855919123581</c:v>
                </c:pt>
                <c:pt idx="613">
                  <c:v>5.6242018757910355</c:v>
                </c:pt>
                <c:pt idx="614">
                  <c:v>5.7085649039279076</c:v>
                </c:pt>
                <c:pt idx="615">
                  <c:v>5.7941933774868257</c:v>
                </c:pt>
                <c:pt idx="616">
                  <c:v>5.8811062781491277</c:v>
                </c:pt>
                <c:pt idx="617">
                  <c:v>5.9693228723213734</c:v>
                </c:pt>
                <c:pt idx="618">
                  <c:v>6.0588627154061934</c:v>
                </c:pt>
                <c:pt idx="619">
                  <c:v>6.1497456561372745</c:v>
                </c:pt>
                <c:pt idx="620">
                  <c:v>6.2419918409793338</c:v>
                </c:pt>
                <c:pt idx="621">
                  <c:v>6.3356217185940418</c:v>
                </c:pt>
                <c:pt idx="622">
                  <c:v>6.4306560443729488</c:v>
                </c:pt>
                <c:pt idx="623">
                  <c:v>6.5271158850385245</c:v>
                </c:pt>
                <c:pt idx="624">
                  <c:v>6.6250226233141039</c:v>
                </c:pt>
                <c:pt idx="625">
                  <c:v>6.7243979626638151</c:v>
                </c:pt>
                <c:pt idx="626">
                  <c:v>6.8252639321037734</c:v>
                </c:pt>
                <c:pt idx="627">
                  <c:v>6.9276428910853314</c:v>
                </c:pt>
                <c:pt idx="628">
                  <c:v>7.0315575344516104</c:v>
                </c:pt>
                <c:pt idx="629">
                  <c:v>7.1370308974683745</c:v>
                </c:pt>
                <c:pt idx="630">
                  <c:v>7.2440863609303872</c:v>
                </c:pt>
                <c:pt idx="631">
                  <c:v>7.3527476563443601</c:v>
                </c:pt>
                <c:pt idx="632">
                  <c:v>7.463038871189525</c:v>
                </c:pt>
                <c:pt idx="633">
                  <c:v>7.5749844542573666</c:v>
                </c:pt>
                <c:pt idx="634">
                  <c:v>7.6886092210712293</c:v>
                </c:pt>
                <c:pt idx="635">
                  <c:v>7.8039383593872751</c:v>
                </c:pt>
                <c:pt idx="636">
                  <c:v>7.9209974347781094</c:v>
                </c:pt>
                <c:pt idx="637">
                  <c:v>8.039812396299773</c:v>
                </c:pt>
                <c:pt idx="638">
                  <c:v>8.160409582244311</c:v>
                </c:pt>
                <c:pt idx="639">
                  <c:v>8.2828157259779331</c:v>
                </c:pt>
                <c:pt idx="640">
                  <c:v>8.4070579618676007</c:v>
                </c:pt>
                <c:pt idx="641">
                  <c:v>8.5331638312956137</c:v>
                </c:pt>
                <c:pt idx="642">
                  <c:v>8.6611612887650473</c:v>
                </c:pt>
                <c:pt idx="643">
                  <c:v>8.791078708096455</c:v>
                </c:pt>
                <c:pt idx="644">
                  <c:v>8.9229448887179768</c:v>
                </c:pt>
                <c:pt idx="645">
                  <c:v>9.0567890620487805</c:v>
                </c:pt>
                <c:pt idx="646">
                  <c:v>9.1926408979794747</c:v>
                </c:pt>
                <c:pt idx="647">
                  <c:v>9.3305305114492132</c:v>
                </c:pt>
                <c:pt idx="648">
                  <c:v>9.4704884691208946</c:v>
                </c:pt>
                <c:pt idx="649">
                  <c:v>9.6125457961577077</c:v>
                </c:pt>
                <c:pt idx="650">
                  <c:v>9.756733983100073</c:v>
                </c:pt>
                <c:pt idx="651">
                  <c:v>9.9030849928465727</c:v>
                </c:pt>
                <c:pt idx="652">
                  <c:v>10.051631267739305</c:v>
                </c:pt>
                <c:pt idx="653">
                  <c:v>10.20240573675537</c:v>
                </c:pt>
                <c:pt idx="654">
                  <c:v>10.355441822806757</c:v>
                </c:pt>
                <c:pt idx="655">
                  <c:v>10.510773450148788</c:v>
                </c:pt>
                <c:pt idx="656">
                  <c:v>10.668435051901024</c:v>
                </c:pt>
                <c:pt idx="657">
                  <c:v>10.828461577679533</c:v>
                </c:pt>
                <c:pt idx="658">
                  <c:v>10.990888501344726</c:v>
                </c:pt>
                <c:pt idx="659">
                  <c:v>11.155751828864936</c:v>
                </c:pt>
                <c:pt idx="660">
                  <c:v>11.323088106297869</c:v>
                </c:pt>
                <c:pt idx="661">
                  <c:v>11.492934427892354</c:v>
                </c:pt>
                <c:pt idx="662">
                  <c:v>11.665328444310687</c:v>
                </c:pt>
                <c:pt idx="663">
                  <c:v>11.840308370975368</c:v>
                </c:pt>
                <c:pt idx="664">
                  <c:v>12.017912996540009</c:v>
                </c:pt>
                <c:pt idx="665">
                  <c:v>12.198181691488108</c:v>
                </c:pt>
                <c:pt idx="666">
                  <c:v>12.381154416860429</c:v>
                </c:pt>
                <c:pt idx="667">
                  <c:v>12.566871733113333</c:v>
                </c:pt>
                <c:pt idx="668">
                  <c:v>12.755374809110032</c:v>
                </c:pt>
                <c:pt idx="669">
                  <c:v>12.946705431246682</c:v>
                </c:pt>
                <c:pt idx="670">
                  <c:v>13.14090601271538</c:v>
                </c:pt>
                <c:pt idx="671">
                  <c:v>13.33801960290611</c:v>
                </c:pt>
                <c:pt idx="672">
                  <c:v>13.538089896949726</c:v>
                </c:pt>
                <c:pt idx="673">
                  <c:v>13.741161245403941</c:v>
                </c:pt>
                <c:pt idx="674">
                  <c:v>13.947278664084998</c:v>
                </c:pt>
                <c:pt idx="675">
                  <c:v>14.156487844046339</c:v>
                </c:pt>
                <c:pt idx="676">
                  <c:v>14.36883516170697</c:v>
                </c:pt>
                <c:pt idx="677">
                  <c:v>14.584367689132531</c:v>
                </c:pt>
                <c:pt idx="678">
                  <c:v>14.803133204469574</c:v>
                </c:pt>
                <c:pt idx="679">
                  <c:v>15.025180202536626</c:v>
                </c:pt>
                <c:pt idx="680">
                  <c:v>15.250557905574652</c:v>
                </c:pt>
                <c:pt idx="681">
                  <c:v>15.479316274158307</c:v>
                </c:pt>
                <c:pt idx="682">
                  <c:v>15.711506018270654</c:v>
                </c:pt>
                <c:pt idx="683">
                  <c:v>15.947178608544695</c:v>
                </c:pt>
                <c:pt idx="684">
                  <c:v>16.1863862876728</c:v>
                </c:pt>
                <c:pt idx="685">
                  <c:v>16.429182081987847</c:v>
                </c:pt>
                <c:pt idx="686">
                  <c:v>16.675619813217772</c:v>
                </c:pt>
                <c:pt idx="687">
                  <c:v>16.92575411041604</c:v>
                </c:pt>
                <c:pt idx="688">
                  <c:v>17.179640422072278</c:v>
                </c:pt>
                <c:pt idx="689">
                  <c:v>17.437335028403361</c:v>
                </c:pt>
                <c:pt idx="690">
                  <c:v>17.698895053829435</c:v>
                </c:pt>
                <c:pt idx="691">
                  <c:v>17.964378479636849</c:v>
                </c:pt>
                <c:pt idx="692">
                  <c:v>18.233844156831399</c:v>
                </c:pt>
                <c:pt idx="693">
                  <c:v>18.507351819183867</c:v>
                </c:pt>
                <c:pt idx="694">
                  <c:v>18.784962096471624</c:v>
                </c:pt>
                <c:pt idx="695">
                  <c:v>19.066736527918689</c:v>
                </c:pt>
                <c:pt idx="696">
                  <c:v>19.352737575837399</c:v>
                </c:pt>
                <c:pt idx="697">
                  <c:v>19.643028639475027</c:v>
                </c:pt>
                <c:pt idx="698">
                  <c:v>19.937674069067157</c:v>
                </c:pt>
                <c:pt idx="699">
                  <c:v>20.236739180103054</c:v>
                </c:pt>
                <c:pt idx="700">
                  <c:v>20.540290267804707</c:v>
                </c:pt>
                <c:pt idx="701">
                  <c:v>20.848394621821772</c:v>
                </c:pt>
                <c:pt idx="702">
                  <c:v>21.161120541149089</c:v>
                </c:pt>
                <c:pt idx="703">
                  <c:v>21.478537349266229</c:v>
                </c:pt>
                <c:pt idx="704">
                  <c:v>21.800715409505326</c:v>
                </c:pt>
                <c:pt idx="705">
                  <c:v>22.127726140647887</c:v>
                </c:pt>
                <c:pt idx="706">
                  <c:v>22.459642032757511</c:v>
                </c:pt>
                <c:pt idx="707">
                  <c:v>22.796536663248983</c:v>
                </c:pt>
                <c:pt idx="708">
                  <c:v>23.13848471319773</c:v>
                </c:pt>
                <c:pt idx="709">
                  <c:v>23.485561983895629</c:v>
                </c:pt>
                <c:pt idx="710">
                  <c:v>23.837845413654247</c:v>
                </c:pt>
                <c:pt idx="711">
                  <c:v>24.195413094858921</c:v>
                </c:pt>
                <c:pt idx="712">
                  <c:v>24.558344291281731</c:v>
                </c:pt>
                <c:pt idx="713">
                  <c:v>24.926719455650989</c:v>
                </c:pt>
                <c:pt idx="714">
                  <c:v>25.300620247485789</c:v>
                </c:pt>
                <c:pt idx="715">
                  <c:v>25.680129551198029</c:v>
                </c:pt>
                <c:pt idx="716">
                  <c:v>26.065331494466029</c:v>
                </c:pt>
                <c:pt idx="717">
                  <c:v>26.456311466883037</c:v>
                </c:pt>
                <c:pt idx="718">
                  <c:v>26.853156138886291</c:v>
                </c:pt>
                <c:pt idx="719">
                  <c:v>27.255953480969573</c:v>
                </c:pt>
                <c:pt idx="720">
                  <c:v>27.664792783184112</c:v>
                </c:pt>
                <c:pt idx="721">
                  <c:v>28.079764674931798</c:v>
                </c:pt>
                <c:pt idx="722">
                  <c:v>28.500961145055918</c:v>
                </c:pt>
                <c:pt idx="723">
                  <c:v>28.928475562231682</c:v>
                </c:pt>
                <c:pt idx="724">
                  <c:v>29.362402695665047</c:v>
                </c:pt>
                <c:pt idx="725">
                  <c:v>29.802838736100128</c:v>
                </c:pt>
                <c:pt idx="726">
                  <c:v>30.249881317141625</c:v>
                </c:pt>
                <c:pt idx="727">
                  <c:v>30.703629536898674</c:v>
                </c:pt>
                <c:pt idx="728">
                  <c:v>31.164183979952224</c:v>
                </c:pt>
                <c:pt idx="729">
                  <c:v>31.631646739651504</c:v>
                </c:pt>
                <c:pt idx="730">
                  <c:v>32.106121440746151</c:v>
                </c:pt>
                <c:pt idx="731">
                  <c:v>32.587713262357454</c:v>
                </c:pt>
                <c:pt idx="732">
                  <c:v>33.076528961292794</c:v>
                </c:pt>
                <c:pt idx="733">
                  <c:v>33.572676895712085</c:v>
                </c:pt>
                <c:pt idx="734">
                  <c:v>34.076267049147894</c:v>
                </c:pt>
                <c:pt idx="735">
                  <c:v>34.587411054885095</c:v>
                </c:pt>
                <c:pt idx="736">
                  <c:v>35.106222220708382</c:v>
                </c:pt>
                <c:pt idx="737">
                  <c:v>35.632815554019011</c:v>
                </c:pt>
                <c:pt idx="738">
                  <c:v>36.167307787329285</c:v>
                </c:pt>
                <c:pt idx="739">
                  <c:v>36.709817404139223</c:v>
                </c:pt>
                <c:pt idx="740">
                  <c:v>37.260464665201148</c:v>
                </c:pt>
                <c:pt idx="741">
                  <c:v>37.819371635179323</c:v>
                </c:pt>
                <c:pt idx="742">
                  <c:v>38.38666220970687</c:v>
                </c:pt>
                <c:pt idx="743">
                  <c:v>38.962462142852615</c:v>
                </c:pt>
                <c:pt idx="744">
                  <c:v>39.546899074995395</c:v>
                </c:pt>
                <c:pt idx="745">
                  <c:v>40.140102561120329</c:v>
                </c:pt>
                <c:pt idx="746">
                  <c:v>40.742204099537126</c:v>
                </c:pt>
                <c:pt idx="747">
                  <c:v>41.353337161030019</c:v>
                </c:pt>
                <c:pt idx="748">
                  <c:v>41.973637218445624</c:v>
                </c:pt>
                <c:pt idx="749">
                  <c:v>42.603241776722193</c:v>
                </c:pt>
                <c:pt idx="750">
                  <c:v>43.242290403373147</c:v>
                </c:pt>
                <c:pt idx="751">
                  <c:v>43.89092475942374</c:v>
                </c:pt>
                <c:pt idx="752">
                  <c:v>44.549288630815091</c:v>
                </c:pt>
                <c:pt idx="753">
                  <c:v>45.217527960277295</c:v>
                </c:pt>
                <c:pt idx="754">
                  <c:v>45.895790879681471</c:v>
                </c:pt>
                <c:pt idx="755">
                  <c:v>46.584227742876564</c:v>
                </c:pt>
                <c:pt idx="756">
                  <c:v>47.282991159019829</c:v>
                </c:pt>
                <c:pt idx="757">
                  <c:v>47.992236026405273</c:v>
                </c:pt>
                <c:pt idx="758">
                  <c:v>48.712119566801213</c:v>
                </c:pt>
                <c:pt idx="759">
                  <c:v>49.442801360303086</c:v>
                </c:pt>
                <c:pt idx="760">
                  <c:v>50.184443380707748</c:v>
                </c:pt>
                <c:pt idx="761">
                  <c:v>50.937210031418346</c:v>
                </c:pt>
                <c:pt idx="762">
                  <c:v>51.701268181889624</c:v>
                </c:pt>
                <c:pt idx="763">
                  <c:v>52.476787204617843</c:v>
                </c:pt>
                <c:pt idx="764">
                  <c:v>53.263939012687231</c:v>
                </c:pt>
                <c:pt idx="765">
                  <c:v>54.062898097877536</c:v>
                </c:pt>
                <c:pt idx="766">
                  <c:v>54.873841569345345</c:v>
                </c:pt>
                <c:pt idx="767">
                  <c:v>55.696949192886009</c:v>
                </c:pt>
                <c:pt idx="768">
                  <c:v>56.532403430779162</c:v>
                </c:pt>
                <c:pt idx="769">
                  <c:v>57.380389482240581</c:v>
                </c:pt>
                <c:pt idx="770">
                  <c:v>58.241095324474564</c:v>
                </c:pt>
                <c:pt idx="771">
                  <c:v>59.114711754341428</c:v>
                </c:pt>
                <c:pt idx="772">
                  <c:v>60.00143243065655</c:v>
                </c:pt>
                <c:pt idx="773">
                  <c:v>60.90145391711637</c:v>
                </c:pt>
                <c:pt idx="774">
                  <c:v>61.814975725873254</c:v>
                </c:pt>
                <c:pt idx="775">
                  <c:v>62.742200361761348</c:v>
                </c:pt>
                <c:pt idx="776">
                  <c:v>63.683333367187863</c:v>
                </c:pt>
                <c:pt idx="777">
                  <c:v>64.638583367695489</c:v>
                </c:pt>
                <c:pt idx="778">
                  <c:v>65.608162118210743</c:v>
                </c:pt>
                <c:pt idx="779">
                  <c:v>66.592284549984157</c:v>
                </c:pt>
                <c:pt idx="780">
                  <c:v>67.591168818233911</c:v>
                </c:pt>
                <c:pt idx="781">
                  <c:v>68.605036350507007</c:v>
                </c:pt>
                <c:pt idx="782">
                  <c:v>69.634111895765017</c:v>
                </c:pt>
                <c:pt idx="783">
                  <c:v>70.678623574201481</c:v>
                </c:pt>
                <c:pt idx="784">
                  <c:v>71.738802927814419</c:v>
                </c:pt>
                <c:pt idx="785">
                  <c:v>72.814884971731701</c:v>
                </c:pt>
                <c:pt idx="786">
                  <c:v>73.907108246307914</c:v>
                </c:pt>
                <c:pt idx="787">
                  <c:v>75.015714870002284</c:v>
                </c:pt>
                <c:pt idx="788">
                  <c:v>76.14095059305231</c:v>
                </c:pt>
                <c:pt idx="789">
                  <c:v>77.283064851948097</c:v>
                </c:pt>
                <c:pt idx="790">
                  <c:v>78.442310824727301</c:v>
                </c:pt>
                <c:pt idx="791">
                  <c:v>79.618945487098202</c:v>
                </c:pt>
                <c:pt idx="792">
                  <c:v>80.813229669404961</c:v>
                </c:pt>
                <c:pt idx="793">
                  <c:v>82.025428114445305</c:v>
                </c:pt>
                <c:pt idx="794">
                  <c:v>83.255809536162388</c:v>
                </c:pt>
                <c:pt idx="795">
                  <c:v>84.504646679204825</c:v>
                </c:pt>
                <c:pt idx="796">
                  <c:v>85.772216379392887</c:v>
                </c:pt>
                <c:pt idx="797">
                  <c:v>87.058799625083779</c:v>
                </c:pt>
                <c:pt idx="798">
                  <c:v>88.364681619460029</c:v>
                </c:pt>
                <c:pt idx="799">
                  <c:v>89.690151843751494</c:v>
                </c:pt>
                <c:pt idx="800">
                  <c:v>91.035504121408181</c:v>
                </c:pt>
                <c:pt idx="801">
                  <c:v>92.401036683229307</c:v>
                </c:pt>
                <c:pt idx="802">
                  <c:v>93.787052233477738</c:v>
                </c:pt>
                <c:pt idx="803">
                  <c:v>95.193858016979476</c:v>
                </c:pt>
                <c:pt idx="804">
                  <c:v>96.621765887234488</c:v>
                </c:pt>
                <c:pt idx="805">
                  <c:v>98.071092375543088</c:v>
                </c:pt>
                <c:pt idx="806">
                  <c:v>99.542158761176225</c:v>
                </c:pt>
                <c:pt idx="807">
                  <c:v>101.03529114259344</c:v>
                </c:pt>
                <c:pt idx="808">
                  <c:v>102.55082050973276</c:v>
                </c:pt>
                <c:pt idx="809">
                  <c:v>104.08908281737847</c:v>
                </c:pt>
                <c:pt idx="810">
                  <c:v>105.65041905963938</c:v>
                </c:pt>
                <c:pt idx="811">
                  <c:v>107.23517534553395</c:v>
                </c:pt>
                <c:pt idx="812">
                  <c:v>108.84370297571698</c:v>
                </c:pt>
                <c:pt idx="813">
                  <c:v>110.47635852035268</c:v>
                </c:pt>
                <c:pt idx="814">
                  <c:v>112.13350389815801</c:v>
                </c:pt>
                <c:pt idx="815">
                  <c:v>113.81550645663035</c:v>
                </c:pt>
                <c:pt idx="816">
                  <c:v>115.52273905347933</c:v>
                </c:pt>
                <c:pt idx="817">
                  <c:v>117.25558013928161</c:v>
                </c:pt>
                <c:pt idx="818">
                  <c:v>119.01441384137165</c:v>
                </c:pt>
                <c:pt idx="819">
                  <c:v>120.79963004899179</c:v>
                </c:pt>
                <c:pt idx="820">
                  <c:v>122.6116244997269</c:v>
                </c:pt>
                <c:pt idx="821">
                  <c:v>124.45079886722255</c:v>
                </c:pt>
                <c:pt idx="822">
                  <c:v>126.31756085023089</c:v>
                </c:pt>
                <c:pt idx="823">
                  <c:v>128.21232426298434</c:v>
                </c:pt>
                <c:pt idx="824">
                  <c:v>130.1355091269285</c:v>
                </c:pt>
                <c:pt idx="825">
                  <c:v>132.08754176383303</c:v>
                </c:pt>
                <c:pt idx="826">
                  <c:v>134.06885489029051</c:v>
                </c:pt>
                <c:pt idx="827">
                  <c:v>136.07988771364478</c:v>
                </c:pt>
                <c:pt idx="828">
                  <c:v>138.12108602934953</c:v>
                </c:pt>
                <c:pt idx="829">
                  <c:v>140.19290231979025</c:v>
                </c:pt>
                <c:pt idx="830">
                  <c:v>142.29579585458652</c:v>
                </c:pt>
                <c:pt idx="831">
                  <c:v>144.43023279240541</c:v>
                </c:pt>
                <c:pt idx="832">
                  <c:v>146.59668628429145</c:v>
                </c:pt>
                <c:pt idx="833">
                  <c:v>148.79563657855579</c:v>
                </c:pt>
                <c:pt idx="834">
                  <c:v>151.02757112723421</c:v>
                </c:pt>
                <c:pt idx="835">
                  <c:v>153.29298469414147</c:v>
                </c:pt>
                <c:pt idx="836">
                  <c:v>155.59237946455477</c:v>
                </c:pt>
                <c:pt idx="837">
                  <c:v>157.92626515652307</c:v>
                </c:pt>
                <c:pt idx="838">
                  <c:v>160.29515913387021</c:v>
                </c:pt>
                <c:pt idx="839">
                  <c:v>162.69958652087797</c:v>
                </c:pt>
                <c:pt idx="840">
                  <c:v>165.14008031869221</c:v>
                </c:pt>
                <c:pt idx="841">
                  <c:v>167.61718152347197</c:v>
                </c:pt>
                <c:pt idx="842">
                  <c:v>170.13143924632467</c:v>
                </c:pt>
                <c:pt idx="843">
                  <c:v>172.68341083501988</c:v>
                </c:pt>
                <c:pt idx="844">
                  <c:v>175.27366199754368</c:v>
                </c:pt>
                <c:pt idx="845">
                  <c:v>177.9027669275078</c:v>
                </c:pt>
                <c:pt idx="846">
                  <c:v>180.57130843142087</c:v>
                </c:pt>
                <c:pt idx="847">
                  <c:v>183.27987805789158</c:v>
                </c:pt>
                <c:pt idx="848">
                  <c:v>186.02907622875998</c:v>
                </c:pt>
                <c:pt idx="849">
                  <c:v>188.81951237219138</c:v>
                </c:pt>
                <c:pt idx="850">
                  <c:v>191.65180505777477</c:v>
                </c:pt>
                <c:pt idx="851">
                  <c:v>194.52658213364072</c:v>
                </c:pt>
                <c:pt idx="852">
                  <c:v>197.44448086564549</c:v>
                </c:pt>
                <c:pt idx="853">
                  <c:v>200.40614807863111</c:v>
                </c:pt>
                <c:pt idx="854">
                  <c:v>203.41224029980958</c:v>
                </c:pt>
                <c:pt idx="855">
                  <c:v>206.46342390430658</c:v>
                </c:pt>
                <c:pt idx="856">
                  <c:v>209.56037526287079</c:v>
                </c:pt>
                <c:pt idx="857">
                  <c:v>212.70378089181364</c:v>
                </c:pt>
                <c:pt idx="858">
                  <c:v>215.89433760519199</c:v>
                </c:pt>
                <c:pt idx="859">
                  <c:v>219.1327526692688</c:v>
                </c:pt>
                <c:pt idx="860">
                  <c:v>222.41974395930791</c:v>
                </c:pt>
                <c:pt idx="861">
                  <c:v>225.75604011869848</c:v>
                </c:pt>
                <c:pt idx="862">
                  <c:v>229.14238072047812</c:v>
                </c:pt>
                <c:pt idx="863">
                  <c:v>232.57951643128558</c:v>
                </c:pt>
                <c:pt idx="864">
                  <c:v>236.06820917775536</c:v>
                </c:pt>
                <c:pt idx="865">
                  <c:v>239.60923231542165</c:v>
                </c:pt>
                <c:pt idx="866">
                  <c:v>243.20337080015182</c:v>
                </c:pt>
                <c:pt idx="867">
                  <c:v>246.85142136215543</c:v>
                </c:pt>
                <c:pt idx="868">
                  <c:v>250.55419268258703</c:v>
                </c:pt>
                <c:pt idx="869">
                  <c:v>254.31250557282578</c:v>
                </c:pt>
                <c:pt idx="870">
                  <c:v>258.12719315641817</c:v>
                </c:pt>
                <c:pt idx="871">
                  <c:v>261.99910105376443</c:v>
                </c:pt>
                <c:pt idx="872">
                  <c:v>265.92908756957064</c:v>
                </c:pt>
                <c:pt idx="873">
                  <c:v>269.91802388311424</c:v>
                </c:pt>
                <c:pt idx="874">
                  <c:v>273.96679424136113</c:v>
                </c:pt>
                <c:pt idx="875">
                  <c:v>278.07629615498149</c:v>
                </c:pt>
                <c:pt idx="876">
                  <c:v>282.24744059730739</c:v>
                </c:pt>
                <c:pt idx="877">
                  <c:v>286.48115220626369</c:v>
                </c:pt>
                <c:pt idx="878">
                  <c:v>290.77836948935965</c:v>
                </c:pt>
                <c:pt idx="879">
                  <c:v>295.14004503170162</c:v>
                </c:pt>
                <c:pt idx="880">
                  <c:v>299.56714570717406</c:v>
                </c:pt>
                <c:pt idx="881">
                  <c:v>304.06065289278331</c:v>
                </c:pt>
                <c:pt idx="882">
                  <c:v>308.62156268617463</c:v>
                </c:pt>
                <c:pt idx="883">
                  <c:v>313.25088612646937</c:v>
                </c:pt>
                <c:pt idx="884">
                  <c:v>317.9496494183644</c:v>
                </c:pt>
                <c:pt idx="885">
                  <c:v>322.71889415963983</c:v>
                </c:pt>
                <c:pt idx="886">
                  <c:v>327.55967757203439</c:v>
                </c:pt>
                <c:pt idx="887">
                  <c:v>332.47307273561393</c:v>
                </c:pt>
                <c:pt idx="888">
                  <c:v>337.46016882664895</c:v>
                </c:pt>
                <c:pt idx="889">
                  <c:v>342.52207135904877</c:v>
                </c:pt>
                <c:pt idx="890">
                  <c:v>347.65990242943553</c:v>
                </c:pt>
                <c:pt idx="891">
                  <c:v>352.87480096587592</c:v>
                </c:pt>
                <c:pt idx="892">
                  <c:v>358.16792298036432</c:v>
                </c:pt>
                <c:pt idx="893">
                  <c:v>363.54044182507062</c:v>
                </c:pt>
                <c:pt idx="894">
                  <c:v>368.99354845244358</c:v>
                </c:pt>
                <c:pt idx="895">
                  <c:v>374.52845167923215</c:v>
                </c:pt>
                <c:pt idx="896">
                  <c:v>380.14637845442059</c:v>
                </c:pt>
                <c:pt idx="897">
                  <c:v>385.848574131237</c:v>
                </c:pt>
                <c:pt idx="898">
                  <c:v>391.63630274320366</c:v>
                </c:pt>
                <c:pt idx="899">
                  <c:v>397.51084728435438</c:v>
                </c:pt>
                <c:pt idx="900">
                  <c:v>403.4735099936176</c:v>
                </c:pt>
                <c:pt idx="901">
                  <c:v>409.52561264352289</c:v>
                </c:pt>
                <c:pt idx="902">
                  <c:v>415.66849683317571</c:v>
                </c:pt>
                <c:pt idx="903">
                  <c:v>421.90352428567184</c:v>
                </c:pt>
                <c:pt idx="904">
                  <c:v>428.2320771499584</c:v>
                </c:pt>
                <c:pt idx="905">
                  <c:v>434.65555830720763</c:v>
                </c:pt>
                <c:pt idx="906">
                  <c:v>441.17539168181582</c:v>
                </c:pt>
                <c:pt idx="907">
                  <c:v>447.79302255704192</c:v>
                </c:pt>
                <c:pt idx="908">
                  <c:v>454.5099178953987</c:v>
                </c:pt>
                <c:pt idx="909">
                  <c:v>461.32756666382971</c:v>
                </c:pt>
                <c:pt idx="910">
                  <c:v>468.24748016378874</c:v>
                </c:pt>
                <c:pt idx="911">
                  <c:v>475.27119236624253</c:v>
                </c:pt>
                <c:pt idx="912">
                  <c:v>482.40026025173728</c:v>
                </c:pt>
                <c:pt idx="913">
                  <c:v>489.63626415551335</c:v>
                </c:pt>
                <c:pt idx="914">
                  <c:v>496.98080811784592</c:v>
                </c:pt>
                <c:pt idx="915">
                  <c:v>504.43552023961354</c:v>
                </c:pt>
                <c:pt idx="916">
                  <c:v>512.00205304320741</c:v>
                </c:pt>
                <c:pt idx="917">
                  <c:v>519.68208383885565</c:v>
                </c:pt>
                <c:pt idx="918">
                  <c:v>527.47731509643847</c:v>
                </c:pt>
                <c:pt idx="919">
                  <c:v>535.38947482288495</c:v>
                </c:pt>
                <c:pt idx="920">
                  <c:v>543.42031694522791</c:v>
                </c:pt>
                <c:pt idx="921">
                  <c:v>551.57162169940648</c:v>
                </c:pt>
                <c:pt idx="922">
                  <c:v>559.8451960248974</c:v>
                </c:pt>
                <c:pt idx="923">
                  <c:v>568.24287396527154</c:v>
                </c:pt>
                <c:pt idx="924">
                  <c:v>576.76651707474946</c:v>
                </c:pt>
                <c:pt idx="925">
                  <c:v>585.41801483087124</c:v>
                </c:pt>
                <c:pt idx="926">
                  <c:v>594.19928505333451</c:v>
                </c:pt>
                <c:pt idx="927">
                  <c:v>603.11227432913461</c:v>
                </c:pt>
                <c:pt idx="928">
                  <c:v>612.15895844407123</c:v>
                </c:pt>
                <c:pt idx="929">
                  <c:v>621.34134282073228</c:v>
                </c:pt>
                <c:pt idx="930">
                  <c:v>630.66146296304316</c:v>
                </c:pt>
                <c:pt idx="931">
                  <c:v>640.12138490748873</c:v>
                </c:pt>
                <c:pt idx="932">
                  <c:v>649.72320568110104</c:v>
                </c:pt>
                <c:pt idx="933">
                  <c:v>659.46905376631753</c:v>
                </c:pt>
                <c:pt idx="934">
                  <c:v>669.3610895728126</c:v>
                </c:pt>
                <c:pt idx="935">
                  <c:v>679.4015059164044</c:v>
                </c:pt>
                <c:pt idx="936">
                  <c:v>689.59252850515043</c:v>
                </c:pt>
                <c:pt idx="937">
                  <c:v>699.93641643272747</c:v>
                </c:pt>
                <c:pt idx="938">
                  <c:v>710.4354626792184</c:v>
                </c:pt>
                <c:pt idx="939">
                  <c:v>721.09199461940659</c:v>
                </c:pt>
                <c:pt idx="940">
                  <c:v>731.90837453870142</c:v>
                </c:pt>
                <c:pt idx="941">
                  <c:v>742.88700015677807</c:v>
                </c:pt>
                <c:pt idx="942">
                  <c:v>754.03030515912963</c:v>
                </c:pt>
                <c:pt idx="943">
                  <c:v>765.34075973651659</c:v>
                </c:pt>
                <c:pt idx="944">
                  <c:v>776.82087113256409</c:v>
                </c:pt>
                <c:pt idx="945">
                  <c:v>788.47318419955252</c:v>
                </c:pt>
                <c:pt idx="946">
                  <c:v>800.30028196254568</c:v>
                </c:pt>
                <c:pt idx="947">
                  <c:v>812.30478619198288</c:v>
                </c:pt>
                <c:pt idx="948">
                  <c:v>824.48935798486343</c:v>
                </c:pt>
                <c:pt idx="949">
                  <c:v>836.8566983546342</c:v>
                </c:pt>
                <c:pt idx="950">
                  <c:v>849.40954882995538</c:v>
                </c:pt>
                <c:pt idx="951">
                  <c:v>862.15069206240446</c:v>
                </c:pt>
                <c:pt idx="952">
                  <c:v>875.08295244334101</c:v>
                </c:pt>
                <c:pt idx="953">
                  <c:v>888.20919672999105</c:v>
                </c:pt>
                <c:pt idx="954">
                  <c:v>901.53233468094049</c:v>
                </c:pt>
                <c:pt idx="955">
                  <c:v>915.05531970115487</c:v>
                </c:pt>
                <c:pt idx="956">
                  <c:v>928.78114949667304</c:v>
                </c:pt>
                <c:pt idx="957">
                  <c:v>942.71286673912255</c:v>
                </c:pt>
                <c:pt idx="958">
                  <c:v>956.85355974020797</c:v>
                </c:pt>
                <c:pt idx="959">
                  <c:v>971.20636313631303</c:v>
                </c:pt>
                <c:pt idx="960">
                  <c:v>985.77445858335852</c:v>
                </c:pt>
                <c:pt idx="961">
                  <c:v>1000.5610754621067</c:v>
                </c:pt>
                <c:pt idx="962">
                  <c:v>1015.5694915940383</c:v>
                </c:pt>
                <c:pt idx="963">
                  <c:v>1030.8030339679478</c:v>
                </c:pt>
                <c:pt idx="964">
                  <c:v>1046.2650794774681</c:v>
                </c:pt>
                <c:pt idx="965">
                  <c:v>1061.9590556696342</c:v>
                </c:pt>
                <c:pt idx="966">
                  <c:v>1077.8884415046728</c:v>
                </c:pt>
                <c:pt idx="967">
                  <c:v>1094.0567681272487</c:v>
                </c:pt>
                <c:pt idx="968">
                  <c:v>1110.4676196491573</c:v>
                </c:pt>
                <c:pt idx="969">
                  <c:v>1127.1246339438899</c:v>
                </c:pt>
                <c:pt idx="970">
                  <c:v>1144.0315034530481</c:v>
                </c:pt>
                <c:pt idx="971">
                  <c:v>1161.1919760048393</c:v>
                </c:pt>
                <c:pt idx="972">
                  <c:v>1178.6098556449163</c:v>
                </c:pt>
                <c:pt idx="973">
                  <c:v>1196.2890034795901</c:v>
                </c:pt>
                <c:pt idx="974">
                  <c:v>1214.2333385317793</c:v>
                </c:pt>
                <c:pt idx="975">
                  <c:v>1232.4468386097603</c:v>
                </c:pt>
                <c:pt idx="976">
                  <c:v>1250.9335411889067</c:v>
                </c:pt>
                <c:pt idx="977">
                  <c:v>1269.6975443067402</c:v>
                </c:pt>
                <c:pt idx="978">
                  <c:v>1288.7430074713409</c:v>
                </c:pt>
                <c:pt idx="979">
                  <c:v>1308.0741525834108</c:v>
                </c:pt>
                <c:pt idx="980">
                  <c:v>1327.6952648721622</c:v>
                </c:pt>
                <c:pt idx="981">
                  <c:v>1347.6106938452451</c:v>
                </c:pt>
                <c:pt idx="982">
                  <c:v>1367.8248542529188</c:v>
                </c:pt>
                <c:pt idx="983">
                  <c:v>1388.3422270667159</c:v>
                </c:pt>
                <c:pt idx="984">
                  <c:v>1409.1673604727171</c:v>
                </c:pt>
                <c:pt idx="985">
                  <c:v>1430.3048708798021</c:v>
                </c:pt>
                <c:pt idx="986">
                  <c:v>1451.7594439430045</c:v>
                </c:pt>
                <c:pt idx="987">
                  <c:v>1473.5358356021511</c:v>
                </c:pt>
                <c:pt idx="988">
                  <c:v>1495.6388731361817</c:v>
                </c:pt>
                <c:pt idx="989">
                  <c:v>1518.0734562332202</c:v>
                </c:pt>
                <c:pt idx="990">
                  <c:v>1540.8445580767225</c:v>
                </c:pt>
                <c:pt idx="991">
                  <c:v>1563.9572264478732</c:v>
                </c:pt>
                <c:pt idx="992">
                  <c:v>1587.4165848445957</c:v>
                </c:pt>
                <c:pt idx="993">
                  <c:v>1611.2278336172601</c:v>
                </c:pt>
                <c:pt idx="994">
                  <c:v>1635.3962511215211</c:v>
                </c:pt>
                <c:pt idx="995">
                  <c:v>1659.9271948883409</c:v>
                </c:pt>
                <c:pt idx="996">
                  <c:v>1684.8261028116658</c:v>
                </c:pt>
                <c:pt idx="997">
                  <c:v>1710.0984943538356</c:v>
                </c:pt>
                <c:pt idx="998">
                  <c:v>1735.7499717691535</c:v>
                </c:pt>
              </c:numCache>
            </c:numRef>
          </c:xVal>
          <c:yVal>
            <c:numRef>
              <c:f>Sheet1!$U$2:$U$1000</c:f>
              <c:numCache>
                <c:formatCode>General</c:formatCode>
                <c:ptCount val="999"/>
                <c:pt idx="0">
                  <c:v>0.32125850031114916</c:v>
                </c:pt>
                <c:pt idx="1">
                  <c:v>0.321258629753021</c:v>
                </c:pt>
                <c:pt idx="2">
                  <c:v>0.32125876116595253</c:v>
                </c:pt>
                <c:pt idx="3">
                  <c:v>0.32125889457995194</c:v>
                </c:pt>
                <c:pt idx="4">
                  <c:v>0.32125903002548928</c:v>
                </c:pt>
                <c:pt idx="5">
                  <c:v>0.32125916753349981</c:v>
                </c:pt>
                <c:pt idx="6">
                  <c:v>0.32125930713538542</c:v>
                </c:pt>
                <c:pt idx="7">
                  <c:v>0.32125944886302776</c:v>
                </c:pt>
                <c:pt idx="8">
                  <c:v>0.32125959274879401</c:v>
                </c:pt>
                <c:pt idx="9">
                  <c:v>0.32125973882554382</c:v>
                </c:pt>
                <c:pt idx="10">
                  <c:v>0.32125988712663778</c:v>
                </c:pt>
                <c:pt idx="11">
                  <c:v>0.32126003768594263</c:v>
                </c:pt>
                <c:pt idx="12">
                  <c:v>0.32126019053784244</c:v>
                </c:pt>
                <c:pt idx="13">
                  <c:v>0.32126034571724366</c:v>
                </c:pt>
                <c:pt idx="14">
                  <c:v>0.32126050325958488</c:v>
                </c:pt>
                <c:pt idx="15">
                  <c:v>0.32126066320084501</c:v>
                </c:pt>
                <c:pt idx="16">
                  <c:v>0.32126082557754604</c:v>
                </c:pt>
                <c:pt idx="17">
                  <c:v>0.32126099042677136</c:v>
                </c:pt>
                <c:pt idx="18">
                  <c:v>0.3212611577861692</c:v>
                </c:pt>
                <c:pt idx="19">
                  <c:v>0.32126132769395732</c:v>
                </c:pt>
                <c:pt idx="20">
                  <c:v>0.32126150018893546</c:v>
                </c:pt>
                <c:pt idx="21">
                  <c:v>0.32126167531049793</c:v>
                </c:pt>
                <c:pt idx="22">
                  <c:v>0.32126185309863081</c:v>
                </c:pt>
                <c:pt idx="23">
                  <c:v>0.32126203359393868</c:v>
                </c:pt>
                <c:pt idx="24">
                  <c:v>0.32126221683763923</c:v>
                </c:pt>
                <c:pt idx="25">
                  <c:v>0.32126240287157481</c:v>
                </c:pt>
                <c:pt idx="26">
                  <c:v>0.32126259173823191</c:v>
                </c:pt>
                <c:pt idx="27">
                  <c:v>0.32126278348073617</c:v>
                </c:pt>
                <c:pt idx="28">
                  <c:v>0.32126297814287597</c:v>
                </c:pt>
                <c:pt idx="29">
                  <c:v>0.32126317576910013</c:v>
                </c:pt>
                <c:pt idx="30">
                  <c:v>0.32126337640453928</c:v>
                </c:pt>
                <c:pt idx="31">
                  <c:v>0.32126358009501088</c:v>
                </c:pt>
                <c:pt idx="32">
                  <c:v>0.32126378688702684</c:v>
                </c:pt>
                <c:pt idx="33">
                  <c:v>0.32126399682780793</c:v>
                </c:pt>
                <c:pt idx="34">
                  <c:v>0.32126420996529348</c:v>
                </c:pt>
                <c:pt idx="35">
                  <c:v>0.32126442634815361</c:v>
                </c:pt>
                <c:pt idx="36">
                  <c:v>0.32126464602579868</c:v>
                </c:pt>
                <c:pt idx="37">
                  <c:v>0.32126486904839374</c:v>
                </c:pt>
                <c:pt idx="38">
                  <c:v>0.32126509546686088</c:v>
                </c:pt>
                <c:pt idx="39">
                  <c:v>0.32126532533290503</c:v>
                </c:pt>
                <c:pt idx="40">
                  <c:v>0.32126555869901036</c:v>
                </c:pt>
                <c:pt idx="41">
                  <c:v>0.32126579561846896</c:v>
                </c:pt>
                <c:pt idx="42">
                  <c:v>0.32126603614537397</c:v>
                </c:pt>
                <c:pt idx="43">
                  <c:v>0.32126628033465343</c:v>
                </c:pt>
                <c:pt idx="44">
                  <c:v>0.32126652824205676</c:v>
                </c:pt>
                <c:pt idx="45">
                  <c:v>0.32126677992419572</c:v>
                </c:pt>
                <c:pt idx="46">
                  <c:v>0.32126703543853424</c:v>
                </c:pt>
                <c:pt idx="47">
                  <c:v>0.32126729484341948</c:v>
                </c:pt>
                <c:pt idx="48">
                  <c:v>0.32126755819807912</c:v>
                </c:pt>
                <c:pt idx="49">
                  <c:v>0.32126782556264705</c:v>
                </c:pt>
                <c:pt idx="50">
                  <c:v>0.32126809699816611</c:v>
                </c:pt>
                <c:pt idx="51">
                  <c:v>0.32126837256661578</c:v>
                </c:pt>
                <c:pt idx="52">
                  <c:v>0.32126865233091484</c:v>
                </c:pt>
                <c:pt idx="53">
                  <c:v>0.32126893635494047</c:v>
                </c:pt>
                <c:pt idx="54">
                  <c:v>0.32126922470353925</c:v>
                </c:pt>
                <c:pt idx="55">
                  <c:v>0.32126951744255255</c:v>
                </c:pt>
                <c:pt idx="56">
                  <c:v>0.32126981463881382</c:v>
                </c:pt>
                <c:pt idx="57">
                  <c:v>0.32127011636018032</c:v>
                </c:pt>
                <c:pt idx="58">
                  <c:v>0.3212704226755394</c:v>
                </c:pt>
                <c:pt idx="59">
                  <c:v>0.32127073365482989</c:v>
                </c:pt>
                <c:pt idx="60">
                  <c:v>0.32127104936904793</c:v>
                </c:pt>
                <c:pt idx="61">
                  <c:v>0.32127136989027716</c:v>
                </c:pt>
                <c:pt idx="62">
                  <c:v>0.32127169529169486</c:v>
                </c:pt>
                <c:pt idx="63">
                  <c:v>0.32127202564759288</c:v>
                </c:pt>
                <c:pt idx="64">
                  <c:v>0.32127236103339474</c:v>
                </c:pt>
                <c:pt idx="65">
                  <c:v>0.32127270152566961</c:v>
                </c:pt>
                <c:pt idx="66">
                  <c:v>0.32127304720215072</c:v>
                </c:pt>
                <c:pt idx="67">
                  <c:v>0.32127339814175787</c:v>
                </c:pt>
                <c:pt idx="68">
                  <c:v>0.32127375442461087</c:v>
                </c:pt>
                <c:pt idx="69">
                  <c:v>0.32127411613204865</c:v>
                </c:pt>
                <c:pt idx="70">
                  <c:v>0.32127448334664477</c:v>
                </c:pt>
                <c:pt idx="71">
                  <c:v>0.32127485615222923</c:v>
                </c:pt>
                <c:pt idx="72">
                  <c:v>0.32127523463391366</c:v>
                </c:pt>
                <c:pt idx="73">
                  <c:v>0.3212756188781013</c:v>
                </c:pt>
                <c:pt idx="74">
                  <c:v>0.32127600897250996</c:v>
                </c:pt>
                <c:pt idx="75">
                  <c:v>0.32127640500618848</c:v>
                </c:pt>
                <c:pt idx="76">
                  <c:v>0.32127680706955025</c:v>
                </c:pt>
                <c:pt idx="77">
                  <c:v>0.32127721525437114</c:v>
                </c:pt>
                <c:pt idx="78">
                  <c:v>0.32127762965383388</c:v>
                </c:pt>
                <c:pt idx="79">
                  <c:v>0.32127805036253682</c:v>
                </c:pt>
                <c:pt idx="80">
                  <c:v>0.32127847747651628</c:v>
                </c:pt>
                <c:pt idx="81">
                  <c:v>0.32127891109326939</c:v>
                </c:pt>
                <c:pt idx="82">
                  <c:v>0.32127935131177332</c:v>
                </c:pt>
                <c:pt idx="83">
                  <c:v>0.3212797982325214</c:v>
                </c:pt>
                <c:pt idx="84">
                  <c:v>0.32128025195752535</c:v>
                </c:pt>
                <c:pt idx="85">
                  <c:v>0.3212807125903534</c:v>
                </c:pt>
                <c:pt idx="86">
                  <c:v>0.32128118023614832</c:v>
                </c:pt>
                <c:pt idx="87">
                  <c:v>0.32128165500165595</c:v>
                </c:pt>
                <c:pt idx="88">
                  <c:v>0.32128213699523989</c:v>
                </c:pt>
                <c:pt idx="89">
                  <c:v>0.3212826263269169</c:v>
                </c:pt>
                <c:pt idx="90">
                  <c:v>0.32128312310837448</c:v>
                </c:pt>
                <c:pt idx="91">
                  <c:v>0.32128362745300298</c:v>
                </c:pt>
                <c:pt idx="92">
                  <c:v>0.321284139475915</c:v>
                </c:pt>
                <c:pt idx="93">
                  <c:v>0.32128465929397365</c:v>
                </c:pt>
                <c:pt idx="94">
                  <c:v>0.32128518702581976</c:v>
                </c:pt>
                <c:pt idx="95">
                  <c:v>0.32128572279189882</c:v>
                </c:pt>
                <c:pt idx="96">
                  <c:v>0.32128626671449489</c:v>
                </c:pt>
                <c:pt idx="97">
                  <c:v>0.32128681891773953</c:v>
                </c:pt>
                <c:pt idx="98">
                  <c:v>0.32128737952766367</c:v>
                </c:pt>
                <c:pt idx="99">
                  <c:v>0.32128794867220772</c:v>
                </c:pt>
                <c:pt idx="100">
                  <c:v>0.32128852648126338</c:v>
                </c:pt>
                <c:pt idx="101">
                  <c:v>0.32128911308669694</c:v>
                </c:pt>
                <c:pt idx="102">
                  <c:v>0.32128970862237582</c:v>
                </c:pt>
                <c:pt idx="103">
                  <c:v>0.32129031322421064</c:v>
                </c:pt>
                <c:pt idx="104">
                  <c:v>0.32129092703017031</c:v>
                </c:pt>
                <c:pt idx="105">
                  <c:v>0.32129155018033079</c:v>
                </c:pt>
                <c:pt idx="106">
                  <c:v>0.32129218281689381</c:v>
                </c:pt>
                <c:pt idx="107">
                  <c:v>0.32129282508422474</c:v>
                </c:pt>
                <c:pt idx="108">
                  <c:v>0.32129347712888162</c:v>
                </c:pt>
                <c:pt idx="109">
                  <c:v>0.32129413909965604</c:v>
                </c:pt>
                <c:pt idx="110">
                  <c:v>0.32129481114759756</c:v>
                </c:pt>
                <c:pt idx="111">
                  <c:v>0.32129549342605596</c:v>
                </c:pt>
                <c:pt idx="112">
                  <c:v>0.32129618609071331</c:v>
                </c:pt>
                <c:pt idx="113">
                  <c:v>0.32129688929961869</c:v>
                </c:pt>
                <c:pt idx="114">
                  <c:v>0.32129760321321732</c:v>
                </c:pt>
                <c:pt idx="115">
                  <c:v>0.32129832799440727</c:v>
                </c:pt>
                <c:pt idx="116">
                  <c:v>0.32129906380855028</c:v>
                </c:pt>
                <c:pt idx="117">
                  <c:v>0.32129981082353076</c:v>
                </c:pt>
                <c:pt idx="118">
                  <c:v>0.32130056920978745</c:v>
                </c:pt>
                <c:pt idx="119">
                  <c:v>0.32130133914033632</c:v>
                </c:pt>
                <c:pt idx="120">
                  <c:v>0.32130212079084386</c:v>
                </c:pt>
                <c:pt idx="121">
                  <c:v>0.32130291433963126</c:v>
                </c:pt>
                <c:pt idx="122">
                  <c:v>0.32130371996773566</c:v>
                </c:pt>
                <c:pt idx="123">
                  <c:v>0.32130453785895063</c:v>
                </c:pt>
                <c:pt idx="124">
                  <c:v>0.32130536819985889</c:v>
                </c:pt>
                <c:pt idx="125">
                  <c:v>0.32130621117988001</c:v>
                </c:pt>
                <c:pt idx="126">
                  <c:v>0.32130706699131251</c:v>
                </c:pt>
                <c:pt idx="127">
                  <c:v>0.32130793582938366</c:v>
                </c:pt>
                <c:pt idx="128">
                  <c:v>0.32130881789228177</c:v>
                </c:pt>
                <c:pt idx="129">
                  <c:v>0.32130971338120717</c:v>
                </c:pt>
                <c:pt idx="130">
                  <c:v>0.32131062250042292</c:v>
                </c:pt>
                <c:pt idx="131">
                  <c:v>0.32131154545729462</c:v>
                </c:pt>
                <c:pt idx="132">
                  <c:v>0.32131248246233957</c:v>
                </c:pt>
                <c:pt idx="133">
                  <c:v>0.32131343372927496</c:v>
                </c:pt>
                <c:pt idx="134">
                  <c:v>0.32131439947506329</c:v>
                </c:pt>
                <c:pt idx="135">
                  <c:v>0.321315379919968</c:v>
                </c:pt>
                <c:pt idx="136">
                  <c:v>0.32131637528759677</c:v>
                </c:pt>
                <c:pt idx="137">
                  <c:v>0.3213173858049575</c:v>
                </c:pt>
                <c:pt idx="138">
                  <c:v>0.32131841170250586</c:v>
                </c:pt>
                <c:pt idx="139">
                  <c:v>0.3213194532142008</c:v>
                </c:pt>
                <c:pt idx="140">
                  <c:v>0.32132051057755689</c:v>
                </c:pt>
                <c:pt idx="141">
                  <c:v>0.32132158403369415</c:v>
                </c:pt>
                <c:pt idx="142">
                  <c:v>0.32132267382740065</c:v>
                </c:pt>
                <c:pt idx="143">
                  <c:v>0.32132378020717728</c:v>
                </c:pt>
                <c:pt idx="144">
                  <c:v>0.3213249034253074</c:v>
                </c:pt>
                <c:pt idx="145">
                  <c:v>0.32132604373790241</c:v>
                </c:pt>
                <c:pt idx="146">
                  <c:v>0.32132720140496579</c:v>
                </c:pt>
                <c:pt idx="147">
                  <c:v>0.32132837669045144</c:v>
                </c:pt>
                <c:pt idx="148">
                  <c:v>0.32132956986232003</c:v>
                </c:pt>
                <c:pt idx="149">
                  <c:v>0.32133078119260666</c:v>
                </c:pt>
                <c:pt idx="150">
                  <c:v>0.32133201095747355</c:v>
                </c:pt>
                <c:pt idx="151">
                  <c:v>0.3213332594372813</c:v>
                </c:pt>
                <c:pt idx="152">
                  <c:v>0.32133452691665088</c:v>
                </c:pt>
                <c:pt idx="153">
                  <c:v>0.32133581368451725</c:v>
                </c:pt>
                <c:pt idx="154">
                  <c:v>0.32133712003421044</c:v>
                </c:pt>
                <c:pt idx="155">
                  <c:v>0.32133844626351282</c:v>
                </c:pt>
                <c:pt idx="156">
                  <c:v>0.3213397926747304</c:v>
                </c:pt>
                <c:pt idx="157">
                  <c:v>0.3213411595747559</c:v>
                </c:pt>
                <c:pt idx="158">
                  <c:v>0.32134254727514594</c:v>
                </c:pt>
                <c:pt idx="159">
                  <c:v>0.32134395609218236</c:v>
                </c:pt>
                <c:pt idx="160">
                  <c:v>0.32134538634695825</c:v>
                </c:pt>
                <c:pt idx="161">
                  <c:v>0.32134683836543143</c:v>
                </c:pt>
                <c:pt idx="162">
                  <c:v>0.32134831247851181</c:v>
                </c:pt>
                <c:pt idx="163">
                  <c:v>0.32134980902213789</c:v>
                </c:pt>
                <c:pt idx="164">
                  <c:v>0.32135132833733882</c:v>
                </c:pt>
                <c:pt idx="165">
                  <c:v>0.32135287077032898</c:v>
                </c:pt>
                <c:pt idx="166">
                  <c:v>0.32135443667256902</c:v>
                </c:pt>
                <c:pt idx="167">
                  <c:v>0.32135602640086097</c:v>
                </c:pt>
                <c:pt idx="168">
                  <c:v>0.32135764031741842</c:v>
                </c:pt>
                <c:pt idx="169">
                  <c:v>0.32135927878995341</c:v>
                </c:pt>
                <c:pt idx="170">
                  <c:v>0.32136094219175626</c:v>
                </c:pt>
                <c:pt idx="171">
                  <c:v>0.32136263090178391</c:v>
                </c:pt>
                <c:pt idx="172">
                  <c:v>0.32136434530474467</c:v>
                </c:pt>
                <c:pt idx="173">
                  <c:v>0.32136608579117704</c:v>
                </c:pt>
                <c:pt idx="174">
                  <c:v>0.32136785275755336</c:v>
                </c:pt>
                <c:pt idx="175">
                  <c:v>0.32136964660635481</c:v>
                </c:pt>
                <c:pt idx="176">
                  <c:v>0.32137146774617464</c:v>
                </c:pt>
                <c:pt idx="177">
                  <c:v>0.3213733165917948</c:v>
                </c:pt>
                <c:pt idx="178">
                  <c:v>0.32137519356429955</c:v>
                </c:pt>
                <c:pt idx="179">
                  <c:v>0.32137709909114948</c:v>
                </c:pt>
                <c:pt idx="180">
                  <c:v>0.32137903360629438</c:v>
                </c:pt>
                <c:pt idx="181">
                  <c:v>0.32138099755026966</c:v>
                </c:pt>
                <c:pt idx="182">
                  <c:v>0.32138299137027915</c:v>
                </c:pt>
                <c:pt idx="183">
                  <c:v>0.32138501552031357</c:v>
                </c:pt>
                <c:pt idx="184">
                  <c:v>0.32138707046125448</c:v>
                </c:pt>
                <c:pt idx="185">
                  <c:v>0.32138915666096157</c:v>
                </c:pt>
                <c:pt idx="186">
                  <c:v>0.32139127459439082</c:v>
                </c:pt>
                <c:pt idx="187">
                  <c:v>0.32139342474370081</c:v>
                </c:pt>
                <c:pt idx="188">
                  <c:v>0.3213956075983565</c:v>
                </c:pt>
                <c:pt idx="189">
                  <c:v>0.32139782365524078</c:v>
                </c:pt>
                <c:pt idx="190">
                  <c:v>0.32140007341876953</c:v>
                </c:pt>
                <c:pt idx="191">
                  <c:v>0.32140235740100181</c:v>
                </c:pt>
                <c:pt idx="192">
                  <c:v>0.32140467612176116</c:v>
                </c:pt>
                <c:pt idx="193">
                  <c:v>0.32140703010873883</c:v>
                </c:pt>
                <c:pt idx="194">
                  <c:v>0.32140941989763383</c:v>
                </c:pt>
                <c:pt idx="195">
                  <c:v>0.32141184603224937</c:v>
                </c:pt>
                <c:pt idx="196">
                  <c:v>0.32141430906463536</c:v>
                </c:pt>
                <c:pt idx="197">
                  <c:v>0.32141680955519908</c:v>
                </c:pt>
                <c:pt idx="198">
                  <c:v>0.32141934807284273</c:v>
                </c:pt>
                <c:pt idx="199">
                  <c:v>0.3214219251950784</c:v>
                </c:pt>
                <c:pt idx="200">
                  <c:v>0.32142454150816741</c:v>
                </c:pt>
                <c:pt idx="201">
                  <c:v>0.32142719760725169</c:v>
                </c:pt>
                <c:pt idx="202">
                  <c:v>0.32142989409647904</c:v>
                </c:pt>
                <c:pt idx="203">
                  <c:v>0.32143263158914948</c:v>
                </c:pt>
                <c:pt idx="204">
                  <c:v>0.32143541070784676</c:v>
                </c:pt>
                <c:pt idx="205">
                  <c:v>0.32143823208457734</c:v>
                </c:pt>
                <c:pt idx="206">
                  <c:v>0.32144109636091772</c:v>
                </c:pt>
                <c:pt idx="207">
                  <c:v>0.32144400418815233</c:v>
                </c:pt>
                <c:pt idx="208">
                  <c:v>0.32144695622742347</c:v>
                </c:pt>
                <c:pt idx="209">
                  <c:v>0.32144995314987723</c:v>
                </c:pt>
                <c:pt idx="210">
                  <c:v>0.3214529956368144</c:v>
                </c:pt>
                <c:pt idx="211">
                  <c:v>0.32145608437984596</c:v>
                </c:pt>
                <c:pt idx="212">
                  <c:v>0.32145922008103878</c:v>
                </c:pt>
                <c:pt idx="213">
                  <c:v>0.32146240345309363</c:v>
                </c:pt>
                <c:pt idx="214">
                  <c:v>0.32146563521947719</c:v>
                </c:pt>
                <c:pt idx="215">
                  <c:v>0.3214689161146021</c:v>
                </c:pt>
                <c:pt idx="216">
                  <c:v>0.32147224688398562</c:v>
                </c:pt>
                <c:pt idx="217">
                  <c:v>0.32147562828442267</c:v>
                </c:pt>
                <c:pt idx="218">
                  <c:v>0.32147906108414342</c:v>
                </c:pt>
                <c:pt idx="219">
                  <c:v>0.32148254606299137</c:v>
                </c:pt>
                <c:pt idx="220">
                  <c:v>0.32148608401260392</c:v>
                </c:pt>
                <c:pt idx="221">
                  <c:v>0.32148967573657489</c:v>
                </c:pt>
                <c:pt idx="222">
                  <c:v>0.3214933220506469</c:v>
                </c:pt>
                <c:pt idx="223">
                  <c:v>0.32149702378288797</c:v>
                </c:pt>
                <c:pt idx="224">
                  <c:v>0.3215007817738752</c:v>
                </c:pt>
                <c:pt idx="225">
                  <c:v>0.32150459687688165</c:v>
                </c:pt>
                <c:pt idx="226">
                  <c:v>0.32150846995807369</c:v>
                </c:pt>
                <c:pt idx="227">
                  <c:v>0.32151240189669406</c:v>
                </c:pt>
                <c:pt idx="228">
                  <c:v>0.32151639358526646</c:v>
                </c:pt>
                <c:pt idx="229">
                  <c:v>0.32152044592978746</c:v>
                </c:pt>
                <c:pt idx="230">
                  <c:v>0.32152455984993245</c:v>
                </c:pt>
                <c:pt idx="231">
                  <c:v>0.32152873627926043</c:v>
                </c:pt>
                <c:pt idx="232">
                  <c:v>0.32153297616541543</c:v>
                </c:pt>
                <c:pt idx="233">
                  <c:v>0.32153728047034685</c:v>
                </c:pt>
                <c:pt idx="234">
                  <c:v>0.32154165017051878</c:v>
                </c:pt>
                <c:pt idx="235">
                  <c:v>0.32154608625712389</c:v>
                </c:pt>
                <c:pt idx="236">
                  <c:v>0.32155058973630501</c:v>
                </c:pt>
                <c:pt idx="237">
                  <c:v>0.32155516162938186</c:v>
                </c:pt>
                <c:pt idx="238">
                  <c:v>0.32155980297307452</c:v>
                </c:pt>
                <c:pt idx="239">
                  <c:v>0.32156451481973491</c:v>
                </c:pt>
                <c:pt idx="240">
                  <c:v>0.32156929823757802</c:v>
                </c:pt>
                <c:pt idx="241">
                  <c:v>0.32157415431092107</c:v>
                </c:pt>
                <c:pt idx="242">
                  <c:v>0.32157908414042197</c:v>
                </c:pt>
                <c:pt idx="243">
                  <c:v>0.32158408884332251</c:v>
                </c:pt>
                <c:pt idx="244">
                  <c:v>0.32158916955369815</c:v>
                </c:pt>
                <c:pt idx="245">
                  <c:v>0.32159432742270355</c:v>
                </c:pt>
                <c:pt idx="246">
                  <c:v>0.32159956361883524</c:v>
                </c:pt>
                <c:pt idx="247">
                  <c:v>0.32160487932818138</c:v>
                </c:pt>
                <c:pt idx="248">
                  <c:v>0.32161027575468842</c:v>
                </c:pt>
                <c:pt idx="249">
                  <c:v>0.32161575412042132</c:v>
                </c:pt>
                <c:pt idx="250">
                  <c:v>0.32162131566584912</c:v>
                </c:pt>
                <c:pt idx="251">
                  <c:v>0.32162696165009197</c:v>
                </c:pt>
                <c:pt idx="252">
                  <c:v>0.32163269335122063</c:v>
                </c:pt>
                <c:pt idx="253">
                  <c:v>0.32163851206652977</c:v>
                </c:pt>
                <c:pt idx="254">
                  <c:v>0.32164441911282687</c:v>
                </c:pt>
                <c:pt idx="255">
                  <c:v>0.32165041582670983</c:v>
                </c:pt>
                <c:pt idx="256">
                  <c:v>0.32165650356488007</c:v>
                </c:pt>
                <c:pt idx="257">
                  <c:v>0.32166268370442247</c:v>
                </c:pt>
                <c:pt idx="258">
                  <c:v>0.32166895764311781</c:v>
                </c:pt>
                <c:pt idx="259">
                  <c:v>0.32167532679975386</c:v>
                </c:pt>
                <c:pt idx="260">
                  <c:v>0.32168179261441937</c:v>
                </c:pt>
                <c:pt idx="261">
                  <c:v>0.32168835654883432</c:v>
                </c:pt>
                <c:pt idx="262">
                  <c:v>0.32169502008666845</c:v>
                </c:pt>
                <c:pt idx="263">
                  <c:v>0.32170178473386152</c:v>
                </c:pt>
                <c:pt idx="264">
                  <c:v>0.32170865201894988</c:v>
                </c:pt>
                <c:pt idx="265">
                  <c:v>0.32171562349341198</c:v>
                </c:pt>
                <c:pt idx="266">
                  <c:v>0.32172270073199638</c:v>
                </c:pt>
                <c:pt idx="267">
                  <c:v>0.32172988533307062</c:v>
                </c:pt>
                <c:pt idx="268">
                  <c:v>0.32173717891896247</c:v>
                </c:pt>
                <c:pt idx="269">
                  <c:v>0.32174458313633036</c:v>
                </c:pt>
                <c:pt idx="270">
                  <c:v>0.32175209965650331</c:v>
                </c:pt>
                <c:pt idx="271">
                  <c:v>0.32175973017585496</c:v>
                </c:pt>
                <c:pt idx="272">
                  <c:v>0.32176747641616593</c:v>
                </c:pt>
                <c:pt idx="273">
                  <c:v>0.32177534012500841</c:v>
                </c:pt>
                <c:pt idx="274">
                  <c:v>0.32178332307611418</c:v>
                </c:pt>
                <c:pt idx="275">
                  <c:v>0.32179142706976582</c:v>
                </c:pt>
                <c:pt idx="276">
                  <c:v>0.32179965393318455</c:v>
                </c:pt>
                <c:pt idx="277">
                  <c:v>0.32180800552092864</c:v>
                </c:pt>
                <c:pt idx="278">
                  <c:v>0.32181648371529004</c:v>
                </c:pt>
                <c:pt idx="279">
                  <c:v>0.32182509042670132</c:v>
                </c:pt>
                <c:pt idx="280">
                  <c:v>0.3218338275941629</c:v>
                </c:pt>
                <c:pt idx="281">
                  <c:v>0.32184269718563857</c:v>
                </c:pt>
                <c:pt idx="282">
                  <c:v>0.32185170119849343</c:v>
                </c:pt>
                <c:pt idx="283">
                  <c:v>0.3218608416599259</c:v>
                </c:pt>
                <c:pt idx="284">
                  <c:v>0.32187012062739523</c:v>
                </c:pt>
                <c:pt idx="285">
                  <c:v>0.32187954018907489</c:v>
                </c:pt>
                <c:pt idx="286">
                  <c:v>0.32188910246428892</c:v>
                </c:pt>
                <c:pt idx="287">
                  <c:v>0.32189880960397788</c:v>
                </c:pt>
                <c:pt idx="288">
                  <c:v>0.32190866379115357</c:v>
                </c:pt>
                <c:pt idx="289">
                  <c:v>0.32191866724136819</c:v>
                </c:pt>
                <c:pt idx="290">
                  <c:v>0.32192882220318864</c:v>
                </c:pt>
                <c:pt idx="291">
                  <c:v>0.32193913095867982</c:v>
                </c:pt>
                <c:pt idx="292">
                  <c:v>0.32194959582389027</c:v>
                </c:pt>
                <c:pt idx="293">
                  <c:v>0.32196021914933998</c:v>
                </c:pt>
                <c:pt idx="294">
                  <c:v>0.32197100332053286</c:v>
                </c:pt>
                <c:pt idx="295">
                  <c:v>0.32198195075845715</c:v>
                </c:pt>
                <c:pt idx="296">
                  <c:v>0.32199306392010046</c:v>
                </c:pt>
                <c:pt idx="297">
                  <c:v>0.32200434529897592</c:v>
                </c:pt>
                <c:pt idx="298">
                  <c:v>0.32201579742564623</c:v>
                </c:pt>
                <c:pt idx="299">
                  <c:v>0.32202742286826147</c:v>
                </c:pt>
                <c:pt idx="300">
                  <c:v>0.32203922423310544</c:v>
                </c:pt>
                <c:pt idx="301">
                  <c:v>0.32205120416514582</c:v>
                </c:pt>
                <c:pt idx="302">
                  <c:v>0.32206336534859004</c:v>
                </c:pt>
                <c:pt idx="303">
                  <c:v>0.32207571050744915</c:v>
                </c:pt>
                <c:pt idx="304">
                  <c:v>0.32208824240611844</c:v>
                </c:pt>
                <c:pt idx="305">
                  <c:v>0.32210096384996201</c:v>
                </c:pt>
                <c:pt idx="306">
                  <c:v>0.32211387768588173</c:v>
                </c:pt>
                <c:pt idx="307">
                  <c:v>0.32212698680294133</c:v>
                </c:pt>
                <c:pt idx="308">
                  <c:v>0.32214029413295242</c:v>
                </c:pt>
                <c:pt idx="309">
                  <c:v>0.3221538026510975</c:v>
                </c:pt>
                <c:pt idx="310">
                  <c:v>0.32216751537655142</c:v>
                </c:pt>
                <c:pt idx="311">
                  <c:v>0.32218143537310073</c:v>
                </c:pt>
                <c:pt idx="312">
                  <c:v>0.32219556574979691</c:v>
                </c:pt>
                <c:pt idx="313">
                  <c:v>0.32220990966159185</c:v>
                </c:pt>
                <c:pt idx="314">
                  <c:v>0.3222244703100049</c:v>
                </c:pt>
                <c:pt idx="315">
                  <c:v>0.32223925094376693</c:v>
                </c:pt>
                <c:pt idx="316">
                  <c:v>0.32225425485951997</c:v>
                </c:pt>
                <c:pt idx="317">
                  <c:v>0.32226948540247785</c:v>
                </c:pt>
                <c:pt idx="318">
                  <c:v>0.32228494596712237</c:v>
                </c:pt>
                <c:pt idx="319">
                  <c:v>0.32230063999790803</c:v>
                </c:pt>
                <c:pt idx="320">
                  <c:v>0.32231657098996574</c:v>
                </c:pt>
                <c:pt idx="321">
                  <c:v>0.32233274248981991</c:v>
                </c:pt>
                <c:pt idx="322">
                  <c:v>0.32234915809612424</c:v>
                </c:pt>
                <c:pt idx="323">
                  <c:v>0.32236582146039144</c:v>
                </c:pt>
                <c:pt idx="324">
                  <c:v>0.32238273628773639</c:v>
                </c:pt>
                <c:pt idx="325">
                  <c:v>0.32239990633763638</c:v>
                </c:pt>
                <c:pt idx="326">
                  <c:v>0.32241733542470075</c:v>
                </c:pt>
                <c:pt idx="327">
                  <c:v>0.3224350274194393</c:v>
                </c:pt>
                <c:pt idx="328">
                  <c:v>0.32245298624905566</c:v>
                </c:pt>
                <c:pt idx="329">
                  <c:v>0.32247121589822514</c:v>
                </c:pt>
                <c:pt idx="330">
                  <c:v>0.32248972040992524</c:v>
                </c:pt>
                <c:pt idx="331">
                  <c:v>0.32250850388623165</c:v>
                </c:pt>
                <c:pt idx="332">
                  <c:v>0.32252757048915165</c:v>
                </c:pt>
                <c:pt idx="333">
                  <c:v>0.32254692444145688</c:v>
                </c:pt>
                <c:pt idx="334">
                  <c:v>0.32256657002753841</c:v>
                </c:pt>
                <c:pt idx="335">
                  <c:v>0.32258651159425134</c:v>
                </c:pt>
                <c:pt idx="336">
                  <c:v>0.32260675355178536</c:v>
                </c:pt>
                <c:pt idx="337">
                  <c:v>0.32262730037456094</c:v>
                </c:pt>
                <c:pt idx="338">
                  <c:v>0.32264815660208618</c:v>
                </c:pt>
                <c:pt idx="339">
                  <c:v>0.32266932683989036</c:v>
                </c:pt>
                <c:pt idx="340">
                  <c:v>0.32269081576040826</c:v>
                </c:pt>
                <c:pt idx="341">
                  <c:v>0.32271262810391788</c:v>
                </c:pt>
                <c:pt idx="342">
                  <c:v>0.32273476867947465</c:v>
                </c:pt>
                <c:pt idx="343">
                  <c:v>0.32275724236583947</c:v>
                </c:pt>
                <c:pt idx="344">
                  <c:v>0.32278005411245952</c:v>
                </c:pt>
                <c:pt idx="345">
                  <c:v>0.32280320894041137</c:v>
                </c:pt>
                <c:pt idx="346">
                  <c:v>0.32282671194339696</c:v>
                </c:pt>
                <c:pt idx="347">
                  <c:v>0.32285056828872405</c:v>
                </c:pt>
                <c:pt idx="348">
                  <c:v>0.32287478321831653</c:v>
                </c:pt>
                <c:pt idx="349">
                  <c:v>0.32289936204971775</c:v>
                </c:pt>
                <c:pt idx="350">
                  <c:v>0.32292431017712847</c:v>
                </c:pt>
                <c:pt idx="351">
                  <c:v>0.32294963307243385</c:v>
                </c:pt>
                <c:pt idx="352">
                  <c:v>0.32297533628625846</c:v>
                </c:pt>
                <c:pt idx="353">
                  <c:v>0.32300142544902538</c:v>
                </c:pt>
                <c:pt idx="354">
                  <c:v>0.32302790627203443</c:v>
                </c:pt>
                <c:pt idx="355">
                  <c:v>0.32305478454853631</c:v>
                </c:pt>
                <c:pt idx="356">
                  <c:v>0.32308206615485058</c:v>
                </c:pt>
                <c:pt idx="357">
                  <c:v>0.32310975705144723</c:v>
                </c:pt>
                <c:pt idx="358">
                  <c:v>0.32313786328410304</c:v>
                </c:pt>
                <c:pt idx="359">
                  <c:v>0.32316639098500816</c:v>
                </c:pt>
                <c:pt idx="360">
                  <c:v>0.32319534637392672</c:v>
                </c:pt>
                <c:pt idx="361">
                  <c:v>0.3232247357593615</c:v>
                </c:pt>
                <c:pt idx="362">
                  <c:v>0.32325456553970777</c:v>
                </c:pt>
                <c:pt idx="363">
                  <c:v>0.3232848422044598</c:v>
                </c:pt>
                <c:pt idx="364">
                  <c:v>0.32331557233539387</c:v>
                </c:pt>
                <c:pt idx="365">
                  <c:v>0.32334676260778694</c:v>
                </c:pt>
                <c:pt idx="366">
                  <c:v>0.32337841979163462</c:v>
                </c:pt>
                <c:pt idx="367">
                  <c:v>0.32341055075288838</c:v>
                </c:pt>
                <c:pt idx="368">
                  <c:v>0.3234431624547055</c:v>
                </c:pt>
                <c:pt idx="369">
                  <c:v>0.3234762619587126</c:v>
                </c:pt>
                <c:pt idx="370">
                  <c:v>0.32350985642626601</c:v>
                </c:pt>
                <c:pt idx="371">
                  <c:v>0.32354395311976547</c:v>
                </c:pt>
                <c:pt idx="372">
                  <c:v>0.32357855940392188</c:v>
                </c:pt>
                <c:pt idx="373">
                  <c:v>0.3236136827470979</c:v>
                </c:pt>
                <c:pt idx="374">
                  <c:v>0.32364933072261132</c:v>
                </c:pt>
                <c:pt idx="375">
                  <c:v>0.32368551101009196</c:v>
                </c:pt>
                <c:pt idx="376">
                  <c:v>0.32372223139681644</c:v>
                </c:pt>
                <c:pt idx="377">
                  <c:v>0.32375949977908153</c:v>
                </c:pt>
                <c:pt idx="378">
                  <c:v>0.32379732416357843</c:v>
                </c:pt>
                <c:pt idx="379">
                  <c:v>0.32383571266878441</c:v>
                </c:pt>
                <c:pt idx="380">
                  <c:v>0.32387467352636007</c:v>
                </c:pt>
                <c:pt idx="381">
                  <c:v>0.32391421508256046</c:v>
                </c:pt>
                <c:pt idx="382">
                  <c:v>0.32395434579967397</c:v>
                </c:pt>
                <c:pt idx="383">
                  <c:v>0.32399507425745289</c:v>
                </c:pt>
                <c:pt idx="384">
                  <c:v>0.32403640915456777</c:v>
                </c:pt>
                <c:pt idx="385">
                  <c:v>0.3240783593100719</c:v>
                </c:pt>
                <c:pt idx="386">
                  <c:v>0.32412093366487743</c:v>
                </c:pt>
                <c:pt idx="387">
                  <c:v>0.32416414128324172</c:v>
                </c:pt>
                <c:pt idx="388">
                  <c:v>0.32420799135427658</c:v>
                </c:pt>
                <c:pt idx="389">
                  <c:v>0.32425249319345012</c:v>
                </c:pt>
                <c:pt idx="390">
                  <c:v>0.32429765624411705</c:v>
                </c:pt>
                <c:pt idx="391">
                  <c:v>0.32434349007906205</c:v>
                </c:pt>
                <c:pt idx="392">
                  <c:v>0.32439000440202781</c:v>
                </c:pt>
                <c:pt idx="393">
                  <c:v>0.32443720904929912</c:v>
                </c:pt>
                <c:pt idx="394">
                  <c:v>0.32448511399125407</c:v>
                </c:pt>
                <c:pt idx="395">
                  <c:v>0.32453372933395325</c:v>
                </c:pt>
                <c:pt idx="396">
                  <c:v>0.32458306532073777</c:v>
                </c:pt>
                <c:pt idx="397">
                  <c:v>0.32463313233382007</c:v>
                </c:pt>
                <c:pt idx="398">
                  <c:v>0.32468394089591451</c:v>
                </c:pt>
                <c:pt idx="399">
                  <c:v>0.3247355016718424</c:v>
                </c:pt>
                <c:pt idx="400">
                  <c:v>0.32478782547017998</c:v>
                </c:pt>
                <c:pt idx="401">
                  <c:v>0.32484092324490343</c:v>
                </c:pt>
                <c:pt idx="402">
                  <c:v>0.32489480609702465</c:v>
                </c:pt>
                <c:pt idx="403">
                  <c:v>0.32494948527628015</c:v>
                </c:pt>
                <c:pt idx="404">
                  <c:v>0.32500497218278296</c:v>
                </c:pt>
                <c:pt idx="405">
                  <c:v>0.32506127836870935</c:v>
                </c:pt>
                <c:pt idx="406">
                  <c:v>0.32511841553999238</c:v>
                </c:pt>
                <c:pt idx="407">
                  <c:v>0.32517639555800998</c:v>
                </c:pt>
                <c:pt idx="408">
                  <c:v>0.32523523044129404</c:v>
                </c:pt>
                <c:pt idx="409">
                  <c:v>0.32529493236725165</c:v>
                </c:pt>
                <c:pt idx="410">
                  <c:v>0.32535551367385879</c:v>
                </c:pt>
                <c:pt idx="411">
                  <c:v>0.3254169868614108</c:v>
                </c:pt>
                <c:pt idx="412">
                  <c:v>0.32547936459424276</c:v>
                </c:pt>
                <c:pt idx="413">
                  <c:v>0.32554265970246443</c:v>
                </c:pt>
                <c:pt idx="414">
                  <c:v>0.32560688518371061</c:v>
                </c:pt>
                <c:pt idx="415">
                  <c:v>0.32567205420487694</c:v>
                </c:pt>
                <c:pt idx="416">
                  <c:v>0.32573818010387967</c:v>
                </c:pt>
                <c:pt idx="417">
                  <c:v>0.32580527639140777</c:v>
                </c:pt>
                <c:pt idx="418">
                  <c:v>0.32587335675267565</c:v>
                </c:pt>
                <c:pt idx="419">
                  <c:v>0.32594243504919085</c:v>
                </c:pt>
                <c:pt idx="420">
                  <c:v>0.32601252532051261</c:v>
                </c:pt>
                <c:pt idx="421">
                  <c:v>0.32608364178601168</c:v>
                </c:pt>
                <c:pt idx="422">
                  <c:v>0.32615579884664325</c:v>
                </c:pt>
                <c:pt idx="423">
                  <c:v>0.32622901108670038</c:v>
                </c:pt>
                <c:pt idx="424">
                  <c:v>0.32630329327559005</c:v>
                </c:pt>
                <c:pt idx="425">
                  <c:v>0.32637866036957996</c:v>
                </c:pt>
                <c:pt idx="426">
                  <c:v>0.32645512751356481</c:v>
                </c:pt>
                <c:pt idx="427">
                  <c:v>0.3265327100428384</c:v>
                </c:pt>
                <c:pt idx="428">
                  <c:v>0.32661142348481803</c:v>
                </c:pt>
                <c:pt idx="429">
                  <c:v>0.32669128356081456</c:v>
                </c:pt>
                <c:pt idx="430">
                  <c:v>0.32677230618776953</c:v>
                </c:pt>
                <c:pt idx="431">
                  <c:v>0.32685450747998995</c:v>
                </c:pt>
                <c:pt idx="432">
                  <c:v>0.32693790375087906</c:v>
                </c:pt>
                <c:pt idx="433">
                  <c:v>0.32702251151466138</c:v>
                </c:pt>
                <c:pt idx="434">
                  <c:v>0.32710834748808548</c:v>
                </c:pt>
                <c:pt idx="435">
                  <c:v>0.32719542859214396</c:v>
                </c:pt>
                <c:pt idx="436">
                  <c:v>0.32728377195374619</c:v>
                </c:pt>
                <c:pt idx="437">
                  <c:v>0.32737339490739947</c:v>
                </c:pt>
                <c:pt idx="438">
                  <c:v>0.32746431499688744</c:v>
                </c:pt>
                <c:pt idx="439">
                  <c:v>0.32755654997690647</c:v>
                </c:pt>
                <c:pt idx="440">
                  <c:v>0.32765011781470887</c:v>
                </c:pt>
                <c:pt idx="441">
                  <c:v>0.32774503669171379</c:v>
                </c:pt>
                <c:pt idx="442">
                  <c:v>0.32784132500511681</c:v>
                </c:pt>
                <c:pt idx="443">
                  <c:v>0.32793900136946086</c:v>
                </c:pt>
                <c:pt idx="444">
                  <c:v>0.32803808461819034</c:v>
                </c:pt>
                <c:pt idx="445">
                  <c:v>0.32813859380521077</c:v>
                </c:pt>
                <c:pt idx="446">
                  <c:v>0.32824054820637094</c:v>
                </c:pt>
                <c:pt idx="447">
                  <c:v>0.32834396732098009</c:v>
                </c:pt>
                <c:pt idx="448">
                  <c:v>0.32844887087324037</c:v>
                </c:pt>
                <c:pt idx="449">
                  <c:v>0.32855527881370405</c:v>
                </c:pt>
                <c:pt idx="450">
                  <c:v>0.32866321132066473</c:v>
                </c:pt>
                <c:pt idx="451">
                  <c:v>0.32877268880152288</c:v>
                </c:pt>
                <c:pt idx="452">
                  <c:v>0.32888373189414216</c:v>
                </c:pt>
                <c:pt idx="453">
                  <c:v>0.32899636146812616</c:v>
                </c:pt>
                <c:pt idx="454">
                  <c:v>0.32911059862611108</c:v>
                </c:pt>
                <c:pt idx="455">
                  <c:v>0.32922646470497907</c:v>
                </c:pt>
                <c:pt idx="456">
                  <c:v>0.32934398127704062</c:v>
                </c:pt>
                <c:pt idx="457">
                  <c:v>0.32946317015118998</c:v>
                </c:pt>
                <c:pt idx="458">
                  <c:v>0.32958405337400887</c:v>
                </c:pt>
                <c:pt idx="459">
                  <c:v>0.32970665323079767</c:v>
                </c:pt>
                <c:pt idx="460">
                  <c:v>0.32983099224660983</c:v>
                </c:pt>
                <c:pt idx="461">
                  <c:v>0.32995709318718303</c:v>
                </c:pt>
                <c:pt idx="462">
                  <c:v>0.33008497905985873</c:v>
                </c:pt>
                <c:pt idx="463">
                  <c:v>0.33021467311440794</c:v>
                </c:pt>
                <c:pt idx="464">
                  <c:v>0.33034619884384597</c:v>
                </c:pt>
                <c:pt idx="465">
                  <c:v>0.33047957998514377</c:v>
                </c:pt>
                <c:pt idx="466">
                  <c:v>0.33061484051989798</c:v>
                </c:pt>
                <c:pt idx="467">
                  <c:v>0.33075200467494265</c:v>
                </c:pt>
                <c:pt idx="468">
                  <c:v>0.33089109692287455</c:v>
                </c:pt>
                <c:pt idx="469">
                  <c:v>0.33103214198252323</c:v>
                </c:pt>
                <c:pt idx="470">
                  <c:v>0.33117516481934922</c:v>
                </c:pt>
                <c:pt idx="471">
                  <c:v>0.33132019064575396</c:v>
                </c:pt>
                <c:pt idx="472">
                  <c:v>0.33146724492132684</c:v>
                </c:pt>
                <c:pt idx="473">
                  <c:v>0.33161635335301154</c:v>
                </c:pt>
                <c:pt idx="474">
                  <c:v>0.33176754189516544</c:v>
                </c:pt>
                <c:pt idx="475">
                  <c:v>0.33192083674957179</c:v>
                </c:pt>
                <c:pt idx="476">
                  <c:v>0.332076264365324</c:v>
                </c:pt>
                <c:pt idx="477">
                  <c:v>0.33223385143864481</c:v>
                </c:pt>
                <c:pt idx="478">
                  <c:v>0.33239362491260527</c:v>
                </c:pt>
                <c:pt idx="479">
                  <c:v>0.33255561197672112</c:v>
                </c:pt>
                <c:pt idx="480">
                  <c:v>0.3327198400664878</c:v>
                </c:pt>
                <c:pt idx="481">
                  <c:v>0.3328863368627818</c:v>
                </c:pt>
                <c:pt idx="482">
                  <c:v>0.3330551302911503</c:v>
                </c:pt>
                <c:pt idx="483">
                  <c:v>0.33322624852102445</c:v>
                </c:pt>
                <c:pt idx="484">
                  <c:v>0.33339971996477402</c:v>
                </c:pt>
                <c:pt idx="485">
                  <c:v>0.33357557327666526</c:v>
                </c:pt>
                <c:pt idx="486">
                  <c:v>0.33375383735170172</c:v>
                </c:pt>
                <c:pt idx="487">
                  <c:v>0.33393454132433503</c:v>
                </c:pt>
                <c:pt idx="488">
                  <c:v>0.33411771456702982</c:v>
                </c:pt>
                <c:pt idx="489">
                  <c:v>0.33430338668872556</c:v>
                </c:pt>
                <c:pt idx="490">
                  <c:v>0.33449158753313207</c:v>
                </c:pt>
                <c:pt idx="491">
                  <c:v>0.33468234717691253</c:v>
                </c:pt>
                <c:pt idx="492">
                  <c:v>0.33487569592769517</c:v>
                </c:pt>
                <c:pt idx="493">
                  <c:v>0.33507166432195495</c:v>
                </c:pt>
                <c:pt idx="494">
                  <c:v>0.33527028312274509</c:v>
                </c:pt>
                <c:pt idx="495">
                  <c:v>0.33547158331725446</c:v>
                </c:pt>
                <c:pt idx="496">
                  <c:v>0.33567559611422015</c:v>
                </c:pt>
                <c:pt idx="497">
                  <c:v>0.33588235294117763</c:v>
                </c:pt>
                <c:pt idx="498">
                  <c:v>0.33608874522480497</c:v>
                </c:pt>
                <c:pt idx="499">
                  <c:v>0.33629786159607494</c:v>
                </c:pt>
                <c:pt idx="500">
                  <c:v>0.33650973270519652</c:v>
                </c:pt>
                <c:pt idx="501">
                  <c:v>0.33672438939652194</c:v>
                </c:pt>
                <c:pt idx="502">
                  <c:v>0.33694186270517634</c:v>
                </c:pt>
                <c:pt idx="503">
                  <c:v>0.33716218385353097</c:v>
                </c:pt>
                <c:pt idx="504">
                  <c:v>0.33738538424747444</c:v>
                </c:pt>
                <c:pt idx="505">
                  <c:v>0.33761149547251262</c:v>
                </c:pt>
                <c:pt idx="506">
                  <c:v>0.33784054928970175</c:v>
                </c:pt>
                <c:pt idx="507">
                  <c:v>0.33807257763135617</c:v>
                </c:pt>
                <c:pt idx="508">
                  <c:v>0.33830761259660286</c:v>
                </c:pt>
                <c:pt idx="509">
                  <c:v>0.33854568644671634</c:v>
                </c:pt>
                <c:pt idx="510">
                  <c:v>0.33878683160026579</c:v>
                </c:pt>
                <c:pt idx="511">
                  <c:v>0.33903108062803783</c:v>
                </c:pt>
                <c:pt idx="512">
                  <c:v>0.33927846624779506</c:v>
                </c:pt>
                <c:pt idx="513">
                  <c:v>0.33952902131876472</c:v>
                </c:pt>
                <c:pt idx="514">
                  <c:v>0.33978277883596719</c:v>
                </c:pt>
                <c:pt idx="515">
                  <c:v>0.34003977192428775</c:v>
                </c:pt>
                <c:pt idx="516">
                  <c:v>0.34030003383234647</c:v>
                </c:pt>
                <c:pt idx="517">
                  <c:v>0.34056359792612667</c:v>
                </c:pt>
                <c:pt idx="518">
                  <c:v>0.34083049768238982</c:v>
                </c:pt>
                <c:pt idx="519">
                  <c:v>0.34110076668183631</c:v>
                </c:pt>
                <c:pt idx="520">
                  <c:v>0.34137443860204741</c:v>
                </c:pt>
                <c:pt idx="521">
                  <c:v>0.34165154721016899</c:v>
                </c:pt>
                <c:pt idx="522">
                  <c:v>0.34193212635537201</c:v>
                </c:pt>
                <c:pt idx="523">
                  <c:v>0.34221620996103791</c:v>
                </c:pt>
                <c:pt idx="524">
                  <c:v>0.34250383201671225</c:v>
                </c:pt>
                <c:pt idx="525">
                  <c:v>0.3427950265697956</c:v>
                </c:pt>
                <c:pt idx="526">
                  <c:v>0.34308982771698032</c:v>
                </c:pt>
                <c:pt idx="527">
                  <c:v>0.34338826959541557</c:v>
                </c:pt>
                <c:pt idx="528">
                  <c:v>0.34369038637361432</c:v>
                </c:pt>
                <c:pt idx="529">
                  <c:v>0.3439962122421078</c:v>
                </c:pt>
                <c:pt idx="530">
                  <c:v>0.34430578140379681</c:v>
                </c:pt>
                <c:pt idx="531">
                  <c:v>0.34461912806405531</c:v>
                </c:pt>
                <c:pt idx="532">
                  <c:v>0.34493628642055008</c:v>
                </c:pt>
                <c:pt idx="533">
                  <c:v>0.34525729065278299</c:v>
                </c:pt>
                <c:pt idx="534">
                  <c:v>0.34558217491135107</c:v>
                </c:pt>
                <c:pt idx="535">
                  <c:v>0.34591097330692228</c:v>
                </c:pt>
                <c:pt idx="536">
                  <c:v>0.3462437198989301</c:v>
                </c:pt>
                <c:pt idx="537">
                  <c:v>0.3465804486839878</c:v>
                </c:pt>
                <c:pt idx="538">
                  <c:v>0.34692119358399232</c:v>
                </c:pt>
                <c:pt idx="539">
                  <c:v>0.34726598843396089</c:v>
                </c:pt>
                <c:pt idx="540">
                  <c:v>0.34761486696956939</c:v>
                </c:pt>
                <c:pt idx="541">
                  <c:v>0.34796786281438447</c:v>
                </c:pt>
                <c:pt idx="542">
                  <c:v>0.34832500946683231</c:v>
                </c:pt>
                <c:pt idx="543">
                  <c:v>0.34868634028684603</c:v>
                </c:pt>
                <c:pt idx="544">
                  <c:v>0.34905188848222185</c:v>
                </c:pt>
                <c:pt idx="545">
                  <c:v>0.34942168709470561</c:v>
                </c:pt>
                <c:pt idx="546">
                  <c:v>0.34979576898574288</c:v>
                </c:pt>
                <c:pt idx="547">
                  <c:v>0.35017416682198382</c:v>
                </c:pt>
                <c:pt idx="548">
                  <c:v>0.35055691306045228</c:v>
                </c:pt>
                <c:pt idx="549">
                  <c:v>0.35094403993343787</c:v>
                </c:pt>
                <c:pt idx="550">
                  <c:v>0.35133557943311633</c:v>
                </c:pt>
                <c:pt idx="551">
                  <c:v>0.35173156329584393</c:v>
                </c:pt>
                <c:pt idx="552">
                  <c:v>0.35213202298618279</c:v>
                </c:pt>
                <c:pt idx="553">
                  <c:v>0.35253698968065689</c:v>
                </c:pt>
                <c:pt idx="554">
                  <c:v>0.35294649425117841</c:v>
                </c:pt>
                <c:pt idx="555">
                  <c:v>0.35336056724825426</c:v>
                </c:pt>
                <c:pt idx="556">
                  <c:v>0.35377923888384682</c:v>
                </c:pt>
                <c:pt idx="557">
                  <c:v>0.35420253901403431</c:v>
                </c:pt>
                <c:pt idx="558">
                  <c:v>0.3546304971213331</c:v>
                </c:pt>
                <c:pt idx="559">
                  <c:v>0.3550631422968003</c:v>
                </c:pt>
                <c:pt idx="560">
                  <c:v>0.35550050322185645</c:v>
                </c:pt>
                <c:pt idx="561">
                  <c:v>0.35594260814985018</c:v>
                </c:pt>
                <c:pt idx="562">
                  <c:v>0.35638948488738648</c:v>
                </c:pt>
                <c:pt idx="563">
                  <c:v>0.3568411607753979</c:v>
                </c:pt>
                <c:pt idx="564">
                  <c:v>0.35729766266998381</c:v>
                </c:pt>
                <c:pt idx="565">
                  <c:v>0.35775901692301115</c:v>
                </c:pt>
                <c:pt idx="566">
                  <c:v>0.35822524936250238</c:v>
                </c:pt>
                <c:pt idx="567">
                  <c:v>0.35869638527279873</c:v>
                </c:pt>
                <c:pt idx="568">
                  <c:v>0.35917244937451814</c:v>
                </c:pt>
                <c:pt idx="569">
                  <c:v>0.3596534658043154</c:v>
                </c:pt>
                <c:pt idx="570">
                  <c:v>0.3601394580944498</c:v>
                </c:pt>
                <c:pt idx="571">
                  <c:v>0.36063044915217535</c:v>
                </c:pt>
                <c:pt idx="572">
                  <c:v>0.36112646123895648</c:v>
                </c:pt>
                <c:pt idx="573">
                  <c:v>0.36162751594951847</c:v>
                </c:pt>
                <c:pt idx="574">
                  <c:v>0.3621336341907731</c:v>
                </c:pt>
                <c:pt idx="575">
                  <c:v>0.36264483616058091</c:v>
                </c:pt>
                <c:pt idx="576">
                  <c:v>0.3631611413263961</c:v>
                </c:pt>
                <c:pt idx="577">
                  <c:v>0.36368256840380814</c:v>
                </c:pt>
                <c:pt idx="578">
                  <c:v>0.36420913533497035</c:v>
                </c:pt>
                <c:pt idx="579">
                  <c:v>0.36474085926695882</c:v>
                </c:pt>
                <c:pt idx="580">
                  <c:v>0.36527775653004818</c:v>
                </c:pt>
                <c:pt idx="581">
                  <c:v>0.36581984261593187</c:v>
                </c:pt>
                <c:pt idx="582">
                  <c:v>0.36636713215590638</c:v>
                </c:pt>
                <c:pt idx="583">
                  <c:v>0.36691963889902657</c:v>
                </c:pt>
                <c:pt idx="584">
                  <c:v>0.36747737569025035</c:v>
                </c:pt>
                <c:pt idx="585">
                  <c:v>0.36804035444859029</c:v>
                </c:pt>
                <c:pt idx="586">
                  <c:v>0.36860858614530484</c:v>
                </c:pt>
                <c:pt idx="587">
                  <c:v>0.36918208078209697</c:v>
                </c:pt>
                <c:pt idx="588">
                  <c:v>0.36976084736941223</c:v>
                </c:pt>
                <c:pt idx="589">
                  <c:v>0.37034489390478792</c:v>
                </c:pt>
                <c:pt idx="590">
                  <c:v>0.37093422735131382</c:v>
                </c:pt>
                <c:pt idx="591">
                  <c:v>0.37152885361621601</c:v>
                </c:pt>
                <c:pt idx="592">
                  <c:v>0.37212877752955137</c:v>
                </c:pt>
                <c:pt idx="593">
                  <c:v>0.37273400282308683</c:v>
                </c:pt>
                <c:pt idx="594">
                  <c:v>0.37351162403637006</c:v>
                </c:pt>
                <c:pt idx="595">
                  <c:v>0.37456535133739632</c:v>
                </c:pt>
                <c:pt idx="596">
                  <c:v>0.37562815711667397</c:v>
                </c:pt>
                <c:pt idx="597">
                  <c:v>0.37670003988767364</c:v>
                </c:pt>
                <c:pt idx="598">
                  <c:v>0.37778099610919452</c:v>
                </c:pt>
                <c:pt idx="599">
                  <c:v>0.37887102015160357</c:v>
                </c:pt>
                <c:pt idx="600">
                  <c:v>0.38005368831522601</c:v>
                </c:pt>
                <c:pt idx="601">
                  <c:v>0.38132942586644669</c:v>
                </c:pt>
                <c:pt idx="602">
                  <c:v>0.38261556848150241</c:v>
                </c:pt>
                <c:pt idx="603">
                  <c:v>0.38391209968638612</c:v>
                </c:pt>
                <c:pt idx="604">
                  <c:v>0.38521900041857526</c:v>
                </c:pt>
                <c:pt idx="605">
                  <c:v>0.3865362489925655</c:v>
                </c:pt>
                <c:pt idx="606">
                  <c:v>0.38786382106626105</c:v>
                </c:pt>
                <c:pt idx="607">
                  <c:v>0.38920168960833107</c:v>
                </c:pt>
                <c:pt idx="608">
                  <c:v>0.39054982486655548</c:v>
                </c:pt>
                <c:pt idx="609">
                  <c:v>0.39190819433719376</c:v>
                </c:pt>
                <c:pt idx="610">
                  <c:v>0.39327676273545209</c:v>
                </c:pt>
                <c:pt idx="611">
                  <c:v>0.39465549196708827</c:v>
                </c:pt>
                <c:pt idx="612">
                  <c:v>0.39604434110119591</c:v>
                </c:pt>
                <c:pt idx="613">
                  <c:v>0.39744326634422161</c:v>
                </c:pt>
                <c:pt idx="614">
                  <c:v>0.39885222101524587</c:v>
                </c:pt>
                <c:pt idx="615">
                  <c:v>0.40027115552261555</c:v>
                </c:pt>
                <c:pt idx="616">
                  <c:v>0.40170001734194088</c:v>
                </c:pt>
                <c:pt idx="617">
                  <c:v>0.40313875099548785</c:v>
                </c:pt>
                <c:pt idx="618">
                  <c:v>0.40458729803307381</c:v>
                </c:pt>
                <c:pt idx="619">
                  <c:v>0.40604559701444487</c:v>
                </c:pt>
                <c:pt idx="620">
                  <c:v>0.40751358349321332</c:v>
                </c:pt>
                <c:pt idx="621">
                  <c:v>0.4089911900024108</c:v>
                </c:pt>
                <c:pt idx="622">
                  <c:v>0.41047834604165501</c:v>
                </c:pt>
                <c:pt idx="623">
                  <c:v>0.41197497806601435</c:v>
                </c:pt>
                <c:pt idx="624">
                  <c:v>0.41348100947659522</c:v>
                </c:pt>
                <c:pt idx="625">
                  <c:v>0.41499636061289313</c:v>
                </c:pt>
                <c:pt idx="626">
                  <c:v>0.41657629078410841</c:v>
                </c:pt>
                <c:pt idx="627">
                  <c:v>0.41833304833565882</c:v>
                </c:pt>
                <c:pt idx="628">
                  <c:v>0.42010018594846288</c:v>
                </c:pt>
                <c:pt idx="629">
                  <c:v>0.42187759830572946</c:v>
                </c:pt>
                <c:pt idx="630">
                  <c:v>0.42366517657179475</c:v>
                </c:pt>
                <c:pt idx="631">
                  <c:v>0.42546280839632444</c:v>
                </c:pt>
                <c:pt idx="632">
                  <c:v>0.42727037792079914</c:v>
                </c:pt>
                <c:pt idx="633">
                  <c:v>0.42908776578733743</c:v>
                </c:pt>
                <c:pt idx="634">
                  <c:v>0.43091484914985451</c:v>
                </c:pt>
                <c:pt idx="635">
                  <c:v>0.4327515016875913</c:v>
                </c:pt>
                <c:pt idx="636">
                  <c:v>0.43459759362106631</c:v>
                </c:pt>
                <c:pt idx="637">
                  <c:v>0.43645299173041147</c:v>
                </c:pt>
                <c:pt idx="638">
                  <c:v>0.43831755937616768</c:v>
                </c:pt>
                <c:pt idx="639">
                  <c:v>0.44019115652254609</c:v>
                </c:pt>
                <c:pt idx="640">
                  <c:v>0.44207363976314085</c:v>
                </c:pt>
                <c:pt idx="641">
                  <c:v>0.44396486234911653</c:v>
                </c:pt>
                <c:pt idx="642">
                  <c:v>0.445864674219904</c:v>
                </c:pt>
                <c:pt idx="643">
                  <c:v>0.44777292203637675</c:v>
                </c:pt>
                <c:pt idx="644">
                  <c:v>0.44968944921653159</c:v>
                </c:pt>
                <c:pt idx="645">
                  <c:v>0.45161409597364754</c:v>
                </c:pt>
                <c:pt idx="646">
                  <c:v>0.45354669935694641</c:v>
                </c:pt>
                <c:pt idx="647">
                  <c:v>0.45548709329474679</c:v>
                </c:pt>
                <c:pt idx="648">
                  <c:v>0.45743510864006826</c:v>
                </c:pt>
                <c:pt idx="649">
                  <c:v>0.45939057321872639</c:v>
                </c:pt>
                <c:pt idx="650">
                  <c:v>0.46135331187983442</c:v>
                </c:pt>
                <c:pt idx="651">
                  <c:v>0.46332314654876339</c:v>
                </c:pt>
                <c:pt idx="652">
                  <c:v>0.46529989628249208</c:v>
                </c:pt>
                <c:pt idx="653">
                  <c:v>0.467283377327323</c:v>
                </c:pt>
                <c:pt idx="654">
                  <c:v>0.46927340317895438</c:v>
                </c:pt>
                <c:pt idx="655">
                  <c:v>0.47126978464486985</c:v>
                </c:pt>
                <c:pt idx="656">
                  <c:v>0.47327232990899232</c:v>
                </c:pt>
                <c:pt idx="657">
                  <c:v>0.47528084459859277</c:v>
                </c:pt>
                <c:pt idx="658">
                  <c:v>0.47729513185338063</c:v>
                </c:pt>
                <c:pt idx="659">
                  <c:v>0.47931499239675801</c:v>
                </c:pt>
                <c:pt idx="660">
                  <c:v>0.48134022460915982</c:v>
                </c:pt>
                <c:pt idx="661">
                  <c:v>0.48337062460347952</c:v>
                </c:pt>
                <c:pt idx="662">
                  <c:v>0.48540598630244547</c:v>
                </c:pt>
                <c:pt idx="663">
                  <c:v>0.48744610151797141</c:v>
                </c:pt>
                <c:pt idx="664">
                  <c:v>0.48949076003237901</c:v>
                </c:pt>
                <c:pt idx="665">
                  <c:v>0.49153974968142361</c:v>
                </c:pt>
                <c:pt idx="666">
                  <c:v>0.49359285643908696</c:v>
                </c:pt>
                <c:pt idx="667">
                  <c:v>0.49574349986423688</c:v>
                </c:pt>
                <c:pt idx="668">
                  <c:v>0.49806579405830381</c:v>
                </c:pt>
                <c:pt idx="669">
                  <c:v>0.5003919928284517</c:v>
                </c:pt>
                <c:pt idx="670">
                  <c:v>0.5027218475779639</c:v>
                </c:pt>
                <c:pt idx="671">
                  <c:v>0.50505510811651544</c:v>
                </c:pt>
                <c:pt idx="672">
                  <c:v>0.50739152276582866</c:v>
                </c:pt>
                <c:pt idx="673">
                  <c:v>0.50973083846670963</c:v>
                </c:pt>
                <c:pt idx="674">
                  <c:v>0.51207280088735641</c:v>
                </c:pt>
                <c:pt idx="675">
                  <c:v>0.51441715453286641</c:v>
                </c:pt>
                <c:pt idx="676">
                  <c:v>0.51676364285579768</c:v>
                </c:pt>
                <c:pt idx="677">
                  <c:v>0.51911200836772686</c:v>
                </c:pt>
                <c:pt idx="678">
                  <c:v>0.52146199275171157</c:v>
                </c:pt>
                <c:pt idx="679">
                  <c:v>0.52381333697547394</c:v>
                </c:pt>
                <c:pt idx="680">
                  <c:v>0.52616578140530557</c:v>
                </c:pt>
                <c:pt idx="681">
                  <c:v>0.52851906592051257</c:v>
                </c:pt>
                <c:pt idx="682">
                  <c:v>0.53087293002832014</c:v>
                </c:pt>
                <c:pt idx="683">
                  <c:v>0.53322711297913261</c:v>
                </c:pt>
                <c:pt idx="684">
                  <c:v>0.53558135388203088</c:v>
                </c:pt>
                <c:pt idx="685">
                  <c:v>0.5379353918204145</c:v>
                </c:pt>
                <c:pt idx="686">
                  <c:v>0.54028896596763409</c:v>
                </c:pt>
                <c:pt idx="687">
                  <c:v>0.54264181570260395</c:v>
                </c:pt>
                <c:pt idx="688">
                  <c:v>0.54499368072512877</c:v>
                </c:pt>
                <c:pt idx="689">
                  <c:v>0.54734430117102451</c:v>
                </c:pt>
                <c:pt idx="690">
                  <c:v>0.54969341772676361</c:v>
                </c:pt>
                <c:pt idx="691">
                  <c:v>0.55204077174362576</c:v>
                </c:pt>
                <c:pt idx="692">
                  <c:v>0.55438610535122557</c:v>
                </c:pt>
                <c:pt idx="693">
                  <c:v>0.55672916157031982</c:v>
                </c:pt>
                <c:pt idx="694">
                  <c:v>0.5590696844247387</c:v>
                </c:pt>
                <c:pt idx="695">
                  <c:v>0.56140741905244396</c:v>
                </c:pt>
                <c:pt idx="696">
                  <c:v>0.5637421118155016</c:v>
                </c:pt>
                <c:pt idx="697">
                  <c:v>0.56607351040893361</c:v>
                </c:pt>
                <c:pt idx="698">
                  <c:v>0.56840136396833052</c:v>
                </c:pt>
                <c:pt idx="699">
                  <c:v>0.57072542317613995</c:v>
                </c:pt>
                <c:pt idx="700">
                  <c:v>0.57304544036650595</c:v>
                </c:pt>
                <c:pt idx="701">
                  <c:v>0.57536116962862449</c:v>
                </c:pt>
                <c:pt idx="702">
                  <c:v>0.57767236690847679</c:v>
                </c:pt>
                <c:pt idx="703">
                  <c:v>0.57997879010884001</c:v>
                </c:pt>
                <c:pt idx="704">
                  <c:v>0.58228019918757257</c:v>
                </c:pt>
                <c:pt idx="705">
                  <c:v>0.5845763562540095</c:v>
                </c:pt>
                <c:pt idx="706">
                  <c:v>0.58686702566341131</c:v>
                </c:pt>
                <c:pt idx="707">
                  <c:v>0.58915197410942011</c:v>
                </c:pt>
                <c:pt idx="708">
                  <c:v>0.59143097071441908</c:v>
                </c:pt>
                <c:pt idx="709">
                  <c:v>0.59370378711774263</c:v>
                </c:pt>
                <c:pt idx="710">
                  <c:v>0.59597019756165159</c:v>
                </c:pt>
                <c:pt idx="711">
                  <c:v>0.59837582628432162</c:v>
                </c:pt>
                <c:pt idx="712">
                  <c:v>0.6008959044604496</c:v>
                </c:pt>
                <c:pt idx="713">
                  <c:v>0.60340807788744066</c:v>
                </c:pt>
                <c:pt idx="714">
                  <c:v>0.60591210659386863</c:v>
                </c:pt>
                <c:pt idx="715">
                  <c:v>0.60840775396115321</c:v>
                </c:pt>
                <c:pt idx="716">
                  <c:v>0.6108947868034964</c:v>
                </c:pt>
                <c:pt idx="717">
                  <c:v>0.61337297544489244</c:v>
                </c:pt>
                <c:pt idx="718">
                  <c:v>0.61584209379322985</c:v>
                </c:pt>
                <c:pt idx="719">
                  <c:v>0.61830191941139079</c:v>
                </c:pt>
                <c:pt idx="720">
                  <c:v>0.62075223358532983</c:v>
                </c:pt>
                <c:pt idx="721">
                  <c:v>0.62319282138913989</c:v>
                </c:pt>
                <c:pt idx="722">
                  <c:v>0.6256234717470216</c:v>
                </c:pt>
                <c:pt idx="723">
                  <c:v>0.628043977492177</c:v>
                </c:pt>
                <c:pt idx="724">
                  <c:v>0.63045413542255468</c:v>
                </c:pt>
                <c:pt idx="725">
                  <c:v>0.63285374635354563</c:v>
                </c:pt>
                <c:pt idx="726">
                  <c:v>0.63524261516743763</c:v>
                </c:pt>
                <c:pt idx="727">
                  <c:v>0.63762055085983438</c:v>
                </c:pt>
                <c:pt idx="728">
                  <c:v>0.63998736658283495</c:v>
                </c:pt>
                <c:pt idx="729">
                  <c:v>0.64234287968514803</c:v>
                </c:pt>
                <c:pt idx="730">
                  <c:v>0.64468691174899273</c:v>
                </c:pt>
                <c:pt idx="731">
                  <c:v>0.64701928862394165</c:v>
                </c:pt>
                <c:pt idx="732">
                  <c:v>0.64933984045758331</c:v>
                </c:pt>
                <c:pt idx="733">
                  <c:v>0.65164840172310889</c:v>
                </c:pt>
                <c:pt idx="734">
                  <c:v>0.65394481124382553</c:v>
                </c:pt>
                <c:pt idx="735">
                  <c:v>0.65622891221458235</c:v>
                </c:pt>
                <c:pt idx="736">
                  <c:v>0.65850055222017789</c:v>
                </c:pt>
                <c:pt idx="737">
                  <c:v>0.66075958325075757</c:v>
                </c:pt>
                <c:pt idx="738">
                  <c:v>0.66300586171423115</c:v>
                </c:pt>
                <c:pt idx="739">
                  <c:v>0.66523924844575621</c:v>
                </c:pt>
                <c:pt idx="740">
                  <c:v>0.66745960871430265</c:v>
                </c:pt>
                <c:pt idx="741">
                  <c:v>0.66966681222639191</c:v>
                </c:pt>
                <c:pt idx="742">
                  <c:v>0.6718607331269616</c:v>
                </c:pt>
                <c:pt idx="743">
                  <c:v>0.67404124999753223</c:v>
                </c:pt>
                <c:pt idx="744">
                  <c:v>0.67620824585155404</c:v>
                </c:pt>
                <c:pt idx="745">
                  <c:v>0.67836160812717361</c:v>
                </c:pt>
                <c:pt idx="746">
                  <c:v>0.68050122867729168</c:v>
                </c:pt>
                <c:pt idx="747">
                  <c:v>0.68262700375713103</c:v>
                </c:pt>
                <c:pt idx="748">
                  <c:v>0.68473883400922364</c:v>
                </c:pt>
                <c:pt idx="749">
                  <c:v>0.6868366244459807</c:v>
                </c:pt>
                <c:pt idx="750">
                  <c:v>0.68892028442986364</c:v>
                </c:pt>
                <c:pt idx="751">
                  <c:v>0.69098972765120281</c:v>
                </c:pt>
                <c:pt idx="752">
                  <c:v>0.69304487210376975</c:v>
                </c:pt>
                <c:pt idx="753">
                  <c:v>0.69508564005810303</c:v>
                </c:pt>
                <c:pt idx="754">
                  <c:v>0.69711195803273851</c:v>
                </c:pt>
                <c:pt idx="755">
                  <c:v>0.69912375676332561</c:v>
                </c:pt>
                <c:pt idx="756">
                  <c:v>0.7011209711697306</c:v>
                </c:pt>
                <c:pt idx="757">
                  <c:v>0.70310354032121858</c:v>
                </c:pt>
                <c:pt idx="758">
                  <c:v>0.70507140739974683</c:v>
                </c:pt>
                <c:pt idx="759">
                  <c:v>0.70702451966143165</c:v>
                </c:pt>
                <c:pt idx="760">
                  <c:v>0.7089628283963223</c:v>
                </c:pt>
                <c:pt idx="761">
                  <c:v>0.71088628888645256</c:v>
                </c:pt>
                <c:pt idx="762">
                  <c:v>0.71279486036233364</c:v>
                </c:pt>
                <c:pt idx="763">
                  <c:v>0.71468850595787581</c:v>
                </c:pt>
                <c:pt idx="764">
                  <c:v>0.71656719266390001</c:v>
                </c:pt>
                <c:pt idx="765">
                  <c:v>0.71843089128020343</c:v>
                </c:pt>
                <c:pt idx="766">
                  <c:v>0.72027957636635165</c:v>
                </c:pt>
                <c:pt idx="767">
                  <c:v>0.7221132261911769</c:v>
                </c:pt>
                <c:pt idx="768">
                  <c:v>0.72393182268111556</c:v>
                </c:pt>
                <c:pt idx="769">
                  <c:v>0.72573535136741663</c:v>
                </c:pt>
                <c:pt idx="770">
                  <c:v>0.72752380133232986</c:v>
                </c:pt>
                <c:pt idx="771">
                  <c:v>0.72929716515425858</c:v>
                </c:pt>
                <c:pt idx="772">
                  <c:v>0.7310554388520466</c:v>
                </c:pt>
                <c:pt idx="773">
                  <c:v>0.73279862182839406</c:v>
                </c:pt>
                <c:pt idx="774">
                  <c:v>0.73452671681247961</c:v>
                </c:pt>
                <c:pt idx="775">
                  <c:v>0.73623972980189667</c:v>
                </c:pt>
                <c:pt idx="776">
                  <c:v>0.7379376700038871</c:v>
                </c:pt>
                <c:pt idx="777">
                  <c:v>0.73962054977599123</c:v>
                </c:pt>
                <c:pt idx="778">
                  <c:v>0.74128838456620549</c:v>
                </c:pt>
                <c:pt idx="779">
                  <c:v>0.74294119285259685</c:v>
                </c:pt>
                <c:pt idx="780">
                  <c:v>0.74457899608252964</c:v>
                </c:pt>
                <c:pt idx="781">
                  <c:v>0.74620181861157386</c:v>
                </c:pt>
                <c:pt idx="782">
                  <c:v>0.74780968764201539</c:v>
                </c:pt>
                <c:pt idx="783">
                  <c:v>0.74940263316122591</c:v>
                </c:pt>
                <c:pt idx="784">
                  <c:v>0.75098068787975913</c:v>
                </c:pt>
                <c:pt idx="785">
                  <c:v>0.75254388716933063</c:v>
                </c:pt>
                <c:pt idx="786">
                  <c:v>0.7540922690007118</c:v>
                </c:pt>
                <c:pt idx="787">
                  <c:v>0.75562587388158364</c:v>
                </c:pt>
                <c:pt idx="788">
                  <c:v>0.75714474479435689</c:v>
                </c:pt>
                <c:pt idx="789">
                  <c:v>0.7586489271341389</c:v>
                </c:pt>
                <c:pt idx="790">
                  <c:v>0.76013846864665935</c:v>
                </c:pt>
                <c:pt idx="791">
                  <c:v>0.76161341936648841</c:v>
                </c:pt>
                <c:pt idx="792">
                  <c:v>0.76307383155530528</c:v>
                </c:pt>
                <c:pt idx="793">
                  <c:v>0.76451975964049279</c:v>
                </c:pt>
                <c:pt idx="794">
                  <c:v>0.76595126015394055</c:v>
                </c:pt>
                <c:pt idx="795">
                  <c:v>0.76736839167116644</c:v>
                </c:pt>
                <c:pt idx="796">
                  <c:v>0.76877121475079058</c:v>
                </c:pt>
                <c:pt idx="797">
                  <c:v>0.77015979187433903</c:v>
                </c:pt>
                <c:pt idx="798">
                  <c:v>0.77153418738653778</c:v>
                </c:pt>
                <c:pt idx="799">
                  <c:v>0.77289446743595591</c:v>
                </c:pt>
                <c:pt idx="800">
                  <c:v>0.77424069991617306</c:v>
                </c:pt>
                <c:pt idx="801">
                  <c:v>0.77557295440744334</c:v>
                </c:pt>
                <c:pt idx="802">
                  <c:v>0.77689130211888935</c:v>
                </c:pt>
                <c:pt idx="803">
                  <c:v>0.77819581583120234</c:v>
                </c:pt>
                <c:pt idx="804">
                  <c:v>0.77948656984001918</c:v>
                </c:pt>
                <c:pt idx="805">
                  <c:v>0.78076363989982267</c:v>
                </c:pt>
                <c:pt idx="806">
                  <c:v>0.78202710316848079</c:v>
                </c:pt>
                <c:pt idx="807">
                  <c:v>0.78327703815246719</c:v>
                </c:pt>
                <c:pt idx="808">
                  <c:v>0.7845135246527376</c:v>
                </c:pt>
                <c:pt idx="809">
                  <c:v>0.78573664371128149</c:v>
                </c:pt>
                <c:pt idx="810">
                  <c:v>0.78694647755837144</c:v>
                </c:pt>
                <c:pt idx="811">
                  <c:v>0.78814310956055911</c:v>
                </c:pt>
                <c:pt idx="812">
                  <c:v>0.78932662416940791</c:v>
                </c:pt>
                <c:pt idx="813">
                  <c:v>0.79049710687093666</c:v>
                </c:pt>
                <c:pt idx="814">
                  <c:v>0.79165464413587783</c:v>
                </c:pt>
                <c:pt idx="815">
                  <c:v>0.79279932337064962</c:v>
                </c:pt>
                <c:pt idx="816">
                  <c:v>0.79393123286919542</c:v>
                </c:pt>
                <c:pt idx="817">
                  <c:v>0.79505046176551819</c:v>
                </c:pt>
                <c:pt idx="818">
                  <c:v>0.79615709998711759</c:v>
                </c:pt>
                <c:pt idx="819">
                  <c:v>0.79725123820915522</c:v>
                </c:pt>
                <c:pt idx="820">
                  <c:v>0.79833296780947616</c:v>
                </c:pt>
                <c:pt idx="821">
                  <c:v>0.79940238082446224</c:v>
                </c:pt>
                <c:pt idx="822">
                  <c:v>0.80045956990569356</c:v>
                </c:pt>
                <c:pt idx="823">
                  <c:v>0.80150462827742142</c:v>
                </c:pt>
                <c:pt idx="824">
                  <c:v>0.80253764969492958</c:v>
                </c:pt>
                <c:pt idx="825">
                  <c:v>0.8035587284036837</c:v>
                </c:pt>
                <c:pt idx="826">
                  <c:v>0.80456795909933532</c:v>
                </c:pt>
                <c:pt idx="827">
                  <c:v>0.80556543688857618</c:v>
                </c:pt>
                <c:pt idx="828">
                  <c:v>0.80655125725078303</c:v>
                </c:pt>
                <c:pt idx="829">
                  <c:v>0.80752551600057443</c:v>
                </c:pt>
                <c:pt idx="830">
                  <c:v>0.80848830925112658</c:v>
                </c:pt>
                <c:pt idx="831">
                  <c:v>0.80943973337838682</c:v>
                </c:pt>
                <c:pt idx="832">
                  <c:v>0.81037988498604696</c:v>
                </c:pt>
                <c:pt idx="833">
                  <c:v>0.81130886087142251</c:v>
                </c:pt>
                <c:pt idx="834">
                  <c:v>0.81222675799208666</c:v>
                </c:pt>
                <c:pt idx="835">
                  <c:v>0.81313367343335863</c:v>
                </c:pt>
                <c:pt idx="836">
                  <c:v>0.81402970437659816</c:v>
                </c:pt>
                <c:pt idx="837">
                  <c:v>0.81491494806829379</c:v>
                </c:pt>
                <c:pt idx="838">
                  <c:v>0.81578950178998344</c:v>
                </c:pt>
                <c:pt idx="839">
                  <c:v>0.8166534628289287</c:v>
                </c:pt>
                <c:pt idx="840">
                  <c:v>0.81750692844960648</c:v>
                </c:pt>
                <c:pt idx="841">
                  <c:v>0.81834999586597545</c:v>
                </c:pt>
                <c:pt idx="842">
                  <c:v>0.8191827622145057</c:v>
                </c:pt>
                <c:pt idx="843">
                  <c:v>0.82000532452798425</c:v>
                </c:pt>
                <c:pt idx="844">
                  <c:v>0.82081777971007153</c:v>
                </c:pt>
                <c:pt idx="845">
                  <c:v>0.82162022451060901</c:v>
                </c:pt>
                <c:pt idx="846">
                  <c:v>0.82241275550165116</c:v>
                </c:pt>
                <c:pt idx="847">
                  <c:v>0.82319546905427465</c:v>
                </c:pt>
                <c:pt idx="848">
                  <c:v>0.82396846131602253</c:v>
                </c:pt>
                <c:pt idx="849">
                  <c:v>0.82473182818915614</c:v>
                </c:pt>
                <c:pt idx="850">
                  <c:v>0.82548566530952872</c:v>
                </c:pt>
                <c:pt idx="851">
                  <c:v>0.82623006802621157</c:v>
                </c:pt>
                <c:pt idx="852">
                  <c:v>0.82696513138175032</c:v>
                </c:pt>
                <c:pt idx="853">
                  <c:v>0.82769095009312699</c:v>
                </c:pt>
                <c:pt idx="854">
                  <c:v>0.82840761853335065</c:v>
                </c:pt>
                <c:pt idx="855">
                  <c:v>0.8291152307137496</c:v>
                </c:pt>
                <c:pt idx="856">
                  <c:v>0.82981388026683534</c:v>
                </c:pt>
                <c:pt idx="857">
                  <c:v>0.83050366042984303</c:v>
                </c:pt>
                <c:pt idx="858">
                  <c:v>0.83118466402887281</c:v>
                </c:pt>
                <c:pt idx="859">
                  <c:v>0.83185698346362502</c:v>
                </c:pt>
                <c:pt idx="860">
                  <c:v>0.83252071069276867</c:v>
                </c:pt>
                <c:pt idx="861">
                  <c:v>0.83317593721984595</c:v>
                </c:pt>
                <c:pt idx="862">
                  <c:v>0.83382275407977291</c:v>
                </c:pt>
                <c:pt idx="863">
                  <c:v>0.83446125182591557</c:v>
                </c:pt>
                <c:pt idx="864">
                  <c:v>0.83509152051769764</c:v>
                </c:pt>
                <c:pt idx="865">
                  <c:v>0.83571364970874307</c:v>
                </c:pt>
                <c:pt idx="866">
                  <c:v>0.83632772843556968</c:v>
                </c:pt>
                <c:pt idx="867">
                  <c:v>0.83693384520678171</c:v>
                </c:pt>
                <c:pt idx="868">
                  <c:v>0.83753208799277856</c:v>
                </c:pt>
                <c:pt idx="869">
                  <c:v>0.83812254421595656</c:v>
                </c:pt>
                <c:pt idx="870">
                  <c:v>0.8387053007413946</c:v>
                </c:pt>
                <c:pt idx="871">
                  <c:v>0.8392804438680157</c:v>
                </c:pt>
                <c:pt idx="872">
                  <c:v>0.83984805932021478</c:v>
                </c:pt>
                <c:pt idx="873">
                  <c:v>0.84040823223992656</c:v>
                </c:pt>
                <c:pt idx="874">
                  <c:v>0.84096104717915565</c:v>
                </c:pt>
                <c:pt idx="875">
                  <c:v>0.84150658809292378</c:v>
                </c:pt>
                <c:pt idx="876">
                  <c:v>0.84204493833265071</c:v>
                </c:pt>
                <c:pt idx="877">
                  <c:v>0.84257618063990658</c:v>
                </c:pt>
                <c:pt idx="878">
                  <c:v>0.843100397140638</c:v>
                </c:pt>
                <c:pt idx="879">
                  <c:v>0.84361766933971272</c:v>
                </c:pt>
                <c:pt idx="880">
                  <c:v>0.8441280781158913</c:v>
                </c:pt>
                <c:pt idx="881">
                  <c:v>0.8446317037171327</c:v>
                </c:pt>
                <c:pt idx="882">
                  <c:v>0.84512862575631331</c:v>
                </c:pt>
                <c:pt idx="883">
                  <c:v>0.84561892320723508</c:v>
                </c:pt>
                <c:pt idx="884">
                  <c:v>0.84610267440101861</c:v>
                </c:pt>
                <c:pt idx="885">
                  <c:v>0.84657995702281463</c:v>
                </c:pt>
                <c:pt idx="886">
                  <c:v>0.84705084810883891</c:v>
                </c:pt>
                <c:pt idx="887">
                  <c:v>0.8475154240437156</c:v>
                </c:pt>
                <c:pt idx="888">
                  <c:v>0.84797376055814899</c:v>
                </c:pt>
                <c:pt idx="889">
                  <c:v>0.84842593272684963</c:v>
                </c:pt>
                <c:pt idx="890">
                  <c:v>0.84887201496679565</c:v>
                </c:pt>
                <c:pt idx="891">
                  <c:v>0.8493120810357333</c:v>
                </c:pt>
                <c:pt idx="892">
                  <c:v>0.84974620403098189</c:v>
                </c:pt>
                <c:pt idx="893">
                  <c:v>0.85017445638845579</c:v>
                </c:pt>
                <c:pt idx="894">
                  <c:v>0.85059690988198733</c:v>
                </c:pt>
                <c:pt idx="895">
                  <c:v>0.85101363562289933</c:v>
                </c:pt>
                <c:pt idx="896">
                  <c:v>0.85142470405973314</c:v>
                </c:pt>
                <c:pt idx="897">
                  <c:v>0.85183018497832697</c:v>
                </c:pt>
                <c:pt idx="898">
                  <c:v>0.85223014750202153</c:v>
                </c:pt>
                <c:pt idx="899">
                  <c:v>0.85262466009213322</c:v>
                </c:pt>
                <c:pt idx="900">
                  <c:v>0.8530137905486046</c:v>
                </c:pt>
                <c:pt idx="901">
                  <c:v>0.85339760601089443</c:v>
                </c:pt>
                <c:pt idx="902">
                  <c:v>0.85377617295900465</c:v>
                </c:pt>
                <c:pt idx="903">
                  <c:v>0.85414955721476626</c:v>
                </c:pt>
                <c:pt idx="904">
                  <c:v>0.8545178239432295</c:v>
                </c:pt>
                <c:pt idx="905">
                  <c:v>0.85488103765430223</c:v>
                </c:pt>
                <c:pt idx="906">
                  <c:v>0.85523926220447855</c:v>
                </c:pt>
                <c:pt idx="907">
                  <c:v>0.85559256079880397</c:v>
                </c:pt>
                <c:pt idx="908">
                  <c:v>0.85594099599295459</c:v>
                </c:pt>
                <c:pt idx="909">
                  <c:v>0.8562846296954556</c:v>
                </c:pt>
                <c:pt idx="910">
                  <c:v>0.85662352317007429</c:v>
                </c:pt>
                <c:pt idx="911">
                  <c:v>0.85695773703832423</c:v>
                </c:pt>
                <c:pt idx="912">
                  <c:v>0.85728733128212553</c:v>
                </c:pt>
                <c:pt idx="913">
                  <c:v>0.85761236524657491</c:v>
                </c:pt>
                <c:pt idx="914">
                  <c:v>0.85793289764283065</c:v>
                </c:pt>
                <c:pt idx="915">
                  <c:v>0.85824898655113502</c:v>
                </c:pt>
                <c:pt idx="916">
                  <c:v>0.85856068942392227</c:v>
                </c:pt>
                <c:pt idx="917">
                  <c:v>0.8588680630890666</c:v>
                </c:pt>
                <c:pt idx="918">
                  <c:v>0.85917116375319191</c:v>
                </c:pt>
                <c:pt idx="919">
                  <c:v>0.85947004700509544</c:v>
                </c:pt>
                <c:pt idx="920">
                  <c:v>0.85976476781927769</c:v>
                </c:pt>
                <c:pt idx="921">
                  <c:v>0.86005538055954101</c:v>
                </c:pt>
                <c:pt idx="922">
                  <c:v>0.8603419389826592</c:v>
                </c:pt>
                <c:pt idx="923">
                  <c:v>0.86062449624217363</c:v>
                </c:pt>
                <c:pt idx="924">
                  <c:v>0.86090310489218724</c:v>
                </c:pt>
                <c:pt idx="925">
                  <c:v>0.86117781689133099</c:v>
                </c:pt>
                <c:pt idx="926">
                  <c:v>0.86144868360668592</c:v>
                </c:pt>
                <c:pt idx="927">
                  <c:v>0.86171575581785032</c:v>
                </c:pt>
                <c:pt idx="928">
                  <c:v>0.86197908372103893</c:v>
                </c:pt>
                <c:pt idx="929">
                  <c:v>0.86223871693322163</c:v>
                </c:pt>
                <c:pt idx="930">
                  <c:v>0.8624947044963357</c:v>
                </c:pt>
                <c:pt idx="931">
                  <c:v>0.86274709488154411</c:v>
                </c:pt>
                <c:pt idx="932">
                  <c:v>0.86299593599352442</c:v>
                </c:pt>
                <c:pt idx="933">
                  <c:v>0.86324127517481508</c:v>
                </c:pt>
                <c:pt idx="934">
                  <c:v>0.86348315921019703</c:v>
                </c:pt>
                <c:pt idx="935">
                  <c:v>0.86372163433111993</c:v>
                </c:pt>
                <c:pt idx="936">
                  <c:v>0.86395674622011365</c:v>
                </c:pt>
                <c:pt idx="937">
                  <c:v>0.86418854001532153</c:v>
                </c:pt>
                <c:pt idx="938">
                  <c:v>0.86441706031496557</c:v>
                </c:pt>
                <c:pt idx="939">
                  <c:v>0.86464235118189925</c:v>
                </c:pt>
                <c:pt idx="940">
                  <c:v>0.86486445614814877</c:v>
                </c:pt>
                <c:pt idx="941">
                  <c:v>0.8650834182194993</c:v>
                </c:pt>
                <c:pt idx="942">
                  <c:v>0.8652992798800837</c:v>
                </c:pt>
                <c:pt idx="943">
                  <c:v>0.86551208309698657</c:v>
                </c:pt>
                <c:pt idx="944">
                  <c:v>0.86572186932487583</c:v>
                </c:pt>
                <c:pt idx="945">
                  <c:v>0.86592867951060248</c:v>
                </c:pt>
                <c:pt idx="946">
                  <c:v>0.86613255409788115</c:v>
                </c:pt>
                <c:pt idx="947">
                  <c:v>0.8663335330319144</c:v>
                </c:pt>
                <c:pt idx="948">
                  <c:v>0.86653165576404145</c:v>
                </c:pt>
                <c:pt idx="949">
                  <c:v>0.86672696125639981</c:v>
                </c:pt>
                <c:pt idx="950">
                  <c:v>0.86691948798658092</c:v>
                </c:pt>
                <c:pt idx="951">
                  <c:v>0.867109273952273</c:v>
                </c:pt>
                <c:pt idx="952">
                  <c:v>0.86729635667592964</c:v>
                </c:pt>
                <c:pt idx="953">
                  <c:v>0.86748077320941064</c:v>
                </c:pt>
                <c:pt idx="954">
                  <c:v>0.86766256013861753</c:v>
                </c:pt>
                <c:pt idx="955">
                  <c:v>0.86784175358814519</c:v>
                </c:pt>
                <c:pt idx="956">
                  <c:v>0.8680183892258746</c:v>
                </c:pt>
                <c:pt idx="957">
                  <c:v>0.86819250226764677</c:v>
                </c:pt>
                <c:pt idx="958">
                  <c:v>0.86836412748181468</c:v>
                </c:pt>
                <c:pt idx="959">
                  <c:v>0.86853329919386169</c:v>
                </c:pt>
                <c:pt idx="960">
                  <c:v>0.86870005129098071</c:v>
                </c:pt>
                <c:pt idx="961">
                  <c:v>0.86886441722662633</c:v>
                </c:pt>
                <c:pt idx="962">
                  <c:v>0.86902643002508273</c:v>
                </c:pt>
                <c:pt idx="963">
                  <c:v>0.8691861222859748</c:v>
                </c:pt>
                <c:pt idx="964">
                  <c:v>0.8693435261888065</c:v>
                </c:pt>
                <c:pt idx="965">
                  <c:v>0.86949867349742194</c:v>
                </c:pt>
                <c:pt idx="966">
                  <c:v>0.86965159556451221</c:v>
                </c:pt>
                <c:pt idx="967">
                  <c:v>0.86980232333604179</c:v>
                </c:pt>
                <c:pt idx="968">
                  <c:v>0.86995088735571202</c:v>
                </c:pt>
                <c:pt idx="969">
                  <c:v>0.87009731776932764</c:v>
                </c:pt>
                <c:pt idx="970">
                  <c:v>0.87024164432922602</c:v>
                </c:pt>
                <c:pt idx="971">
                  <c:v>0.87038389639860225</c:v>
                </c:pt>
                <c:pt idx="972">
                  <c:v>0.87052410295586513</c:v>
                </c:pt>
                <c:pt idx="973">
                  <c:v>0.87066229259895445</c:v>
                </c:pt>
                <c:pt idx="974">
                  <c:v>0.87079849354960293</c:v>
                </c:pt>
                <c:pt idx="975">
                  <c:v>0.8709327336576016</c:v>
                </c:pt>
                <c:pt idx="976">
                  <c:v>0.87106504040505772</c:v>
                </c:pt>
                <c:pt idx="977">
                  <c:v>0.87119544091055945</c:v>
                </c:pt>
                <c:pt idx="978">
                  <c:v>0.87132396193336259</c:v>
                </c:pt>
                <c:pt idx="979">
                  <c:v>0.87145062987755351</c:v>
                </c:pt>
                <c:pt idx="980">
                  <c:v>0.87157547079614284</c:v>
                </c:pt>
                <c:pt idx="981">
                  <c:v>0.87169851039516744</c:v>
                </c:pt>
                <c:pt idx="982">
                  <c:v>0.87181977403772581</c:v>
                </c:pt>
                <c:pt idx="983">
                  <c:v>0.87193928674804444</c:v>
                </c:pt>
                <c:pt idx="984">
                  <c:v>0.87205707321542802</c:v>
                </c:pt>
                <c:pt idx="985">
                  <c:v>0.87217315779824911</c:v>
                </c:pt>
                <c:pt idx="986">
                  <c:v>0.8722875645278837</c:v>
                </c:pt>
                <c:pt idx="987">
                  <c:v>0.87240031711259891</c:v>
                </c:pt>
                <c:pt idx="988">
                  <c:v>0.87251143894142225</c:v>
                </c:pt>
                <c:pt idx="989">
                  <c:v>0.87262095308800303</c:v>
                </c:pt>
                <c:pt idx="990">
                  <c:v>0.87272888231438017</c:v>
                </c:pt>
                <c:pt idx="991">
                  <c:v>0.87283524907478283</c:v>
                </c:pt>
                <c:pt idx="992">
                  <c:v>0.87294007551936781</c:v>
                </c:pt>
                <c:pt idx="993">
                  <c:v>0.87304338349791133</c:v>
                </c:pt>
                <c:pt idx="994">
                  <c:v>0.87314519456350637</c:v>
                </c:pt>
                <c:pt idx="995">
                  <c:v>0.87324552997616689</c:v>
                </c:pt>
                <c:pt idx="996">
                  <c:v>0.87334441070648983</c:v>
                </c:pt>
                <c:pt idx="997">
                  <c:v>0.87344185743917935</c:v>
                </c:pt>
                <c:pt idx="998">
                  <c:v>0.8735378905766058</c:v>
                </c:pt>
              </c:numCache>
            </c:numRef>
          </c:yVal>
          <c:smooth val="0"/>
        </c:ser>
        <c:dLbls>
          <c:showLegendKey val="0"/>
          <c:showVal val="0"/>
          <c:showCatName val="0"/>
          <c:showSerName val="0"/>
          <c:showPercent val="0"/>
          <c:showBubbleSize val="0"/>
        </c:dLbls>
        <c:axId val="112392832"/>
        <c:axId val="113988352"/>
      </c:scatterChart>
      <c:valAx>
        <c:axId val="112392832"/>
        <c:scaling>
          <c:logBase val="10"/>
          <c:orientation val="minMax"/>
          <c:max val="1000"/>
          <c:min val="1.0000000000000041E-3"/>
        </c:scaling>
        <c:delete val="0"/>
        <c:axPos val="b"/>
        <c:majorGridlines/>
        <c:minorGridlines>
          <c:spPr>
            <a:ln>
              <a:prstDash val="sysDot"/>
            </a:ln>
          </c:spPr>
        </c:minorGridlines>
        <c:title>
          <c:tx>
            <c:rich>
              <a:bodyPr/>
              <a:lstStyle/>
              <a:p>
                <a:pPr>
                  <a:defRPr sz="2400" b="1" i="0" u="none" strike="noStrike" baseline="0">
                    <a:solidFill>
                      <a:srgbClr val="3C3C3C"/>
                    </a:solidFill>
                    <a:latin typeface="+mn-lt"/>
                    <a:ea typeface="Arial"/>
                    <a:cs typeface="Arial"/>
                  </a:defRPr>
                </a:pPr>
                <a:r>
                  <a:rPr lang="en-US" sz="2400" b="1">
                    <a:latin typeface="+mn-lt"/>
                  </a:rPr>
                  <a:t>GPUweight</a:t>
                </a:r>
              </a:p>
            </c:rich>
          </c:tx>
          <c:layout>
            <c:manualLayout>
              <c:xMode val="edge"/>
              <c:yMode val="edge"/>
              <c:x val="0.44949847914796426"/>
              <c:y val="0.89846027094146619"/>
            </c:manualLayout>
          </c:layout>
          <c:overlay val="0"/>
          <c:spPr>
            <a:noFill/>
            <a:ln w="25400">
              <a:noFill/>
            </a:ln>
          </c:spPr>
        </c:title>
        <c:numFmt formatCode="General" sourceLinked="1"/>
        <c:majorTickMark val="out"/>
        <c:minorTickMark val="out"/>
        <c:tickLblPos val="nextTo"/>
        <c:spPr>
          <a:ln w="3175">
            <a:solidFill>
              <a:sysClr val="windowText" lastClr="000000"/>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113988352"/>
        <c:crossesAt val="0"/>
        <c:crossBetween val="midCat"/>
      </c:valAx>
      <c:valAx>
        <c:axId val="113988352"/>
        <c:scaling>
          <c:orientation val="minMax"/>
          <c:max val="1"/>
        </c:scaling>
        <c:delete val="0"/>
        <c:axPos val="l"/>
        <c:majorGridlines>
          <c:spPr>
            <a:ln w="3175">
              <a:solidFill>
                <a:schemeClr val="tx1"/>
              </a:solidFill>
              <a:prstDash val="solid"/>
            </a:ln>
          </c:spPr>
        </c:majorGridlines>
        <c:title>
          <c:tx>
            <c:rich>
              <a:bodyPr/>
              <a:lstStyle/>
              <a:p>
                <a:pPr>
                  <a:defRPr sz="2400" b="1" i="0" u="none" strike="noStrike" baseline="0">
                    <a:solidFill>
                      <a:srgbClr val="3C3C3C"/>
                    </a:solidFill>
                    <a:latin typeface="+mn-lt"/>
                    <a:ea typeface="Arial"/>
                    <a:cs typeface="Arial"/>
                  </a:defRPr>
                </a:pPr>
                <a:r>
                  <a:rPr lang="en-US" sz="2400" b="1">
                    <a:latin typeface="+mn-lt"/>
                  </a:rPr>
                  <a:t>System Performance</a:t>
                </a:r>
              </a:p>
            </c:rich>
          </c:tx>
          <c:layout>
            <c:manualLayout>
              <c:xMode val="edge"/>
              <c:yMode val="edge"/>
              <c:x val="0"/>
              <c:y val="7.2478843731977452E-2"/>
            </c:manualLayout>
          </c:layout>
          <c:overlay val="0"/>
          <c:spPr>
            <a:noFill/>
            <a:ln w="25400">
              <a:noFill/>
            </a:ln>
          </c:spPr>
        </c:title>
        <c:numFmt formatCode="General" sourceLinked="1"/>
        <c:majorTickMark val="out"/>
        <c:minorTickMark val="none"/>
        <c:tickLblPos val="nextTo"/>
        <c:spPr>
          <a:ln w="3175">
            <a:solidFill>
              <a:schemeClr val="tx1"/>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112392832"/>
        <c:crossesAt val="0"/>
        <c:crossBetween val="midCat"/>
      </c:valAx>
      <c:spPr>
        <a:noFill/>
        <a:ln w="3175">
          <a:solidFill>
            <a:schemeClr val="tx1"/>
          </a:solidFill>
          <a:prstDash val="solid"/>
        </a:ln>
      </c:spPr>
    </c:plotArea>
    <c:legend>
      <c:legendPos val="r"/>
      <c:layout>
        <c:manualLayout>
          <c:xMode val="edge"/>
          <c:yMode val="edge"/>
          <c:x val="0.18709257529944121"/>
          <c:y val="0.10400809764250298"/>
          <c:w val="0.3767361684537554"/>
          <c:h val="0.33255652460482965"/>
        </c:manualLayout>
      </c:layout>
      <c:overlay val="0"/>
      <c:spPr>
        <a:solidFill>
          <a:sysClr val="window" lastClr="FFFFFF"/>
        </a:solidFill>
        <a:ln w="25400">
          <a:solidFill>
            <a:sysClr val="windowText" lastClr="000000"/>
          </a:solidFill>
        </a:ln>
      </c:spPr>
      <c:txPr>
        <a:bodyPr/>
        <a:lstStyle/>
        <a:p>
          <a:pPr>
            <a:defRPr sz="2400" b="1" i="0" u="none" strike="noStrike" baseline="0">
              <a:solidFill>
                <a:srgbClr val="3C3C3C"/>
              </a:solidFill>
              <a:latin typeface="+mn-lt"/>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2400"/>
          </a:pPr>
          <a:endParaRPr lang="en-US"/>
        </a:p>
      </c:txPr>
    </c:title>
    <c:autoTitleDeleted val="0"/>
    <c:plotArea>
      <c:layout/>
      <c:barChart>
        <c:barDir val="col"/>
        <c:grouping val="clustered"/>
        <c:varyColors val="0"/>
        <c:ser>
          <c:idx val="0"/>
          <c:order val="0"/>
          <c:tx>
            <c:strRef>
              <c:f>Sheet1!$B$1</c:f>
              <c:strCache>
                <c:ptCount val="1"/>
                <c:pt idx="0">
                  <c:v>CPU-WS</c:v>
                </c:pt>
              </c:strCache>
            </c:strRef>
          </c:tx>
          <c:spPr>
            <a:solidFill>
              <a:srgbClr val="0000FF"/>
            </a:solidFill>
          </c:spPr>
          <c:invertIfNegative val="0"/>
          <c:cat>
            <c:strRef>
              <c:f>Sheet1!$A$2:$A$6</c:f>
              <c:strCache>
                <c:ptCount val="5"/>
                <c:pt idx="0">
                  <c:v>FR-FCFS</c:v>
                </c:pt>
                <c:pt idx="1">
                  <c:v>SMS-SJF</c:v>
                </c:pt>
                <c:pt idx="2">
                  <c:v>SMS_SJF-OoO</c:v>
                </c:pt>
                <c:pt idx="3">
                  <c:v>SMS-RR</c:v>
                </c:pt>
                <c:pt idx="4">
                  <c:v>SMS-RR-OoO</c:v>
                </c:pt>
              </c:strCache>
            </c:strRef>
          </c:cat>
          <c:val>
            <c:numRef>
              <c:f>Sheet1!$B$2:$B$6</c:f>
              <c:numCache>
                <c:formatCode>General</c:formatCode>
                <c:ptCount val="5"/>
                <c:pt idx="0">
                  <c:v>3.02</c:v>
                </c:pt>
                <c:pt idx="1">
                  <c:v>5.13</c:v>
                </c:pt>
                <c:pt idx="2">
                  <c:v>5.1899999999999995</c:v>
                </c:pt>
                <c:pt idx="3">
                  <c:v>2.7600000000000002</c:v>
                </c:pt>
                <c:pt idx="4">
                  <c:v>3.15</c:v>
                </c:pt>
              </c:numCache>
            </c:numRef>
          </c:val>
        </c:ser>
        <c:dLbls>
          <c:showLegendKey val="0"/>
          <c:showVal val="0"/>
          <c:showCatName val="0"/>
          <c:showSerName val="0"/>
          <c:showPercent val="0"/>
          <c:showBubbleSize val="0"/>
        </c:dLbls>
        <c:gapWidth val="150"/>
        <c:axId val="114825472"/>
        <c:axId val="114876416"/>
      </c:barChart>
      <c:catAx>
        <c:axId val="114825472"/>
        <c:scaling>
          <c:orientation val="minMax"/>
        </c:scaling>
        <c:delete val="0"/>
        <c:axPos val="b"/>
        <c:majorTickMark val="out"/>
        <c:minorTickMark val="none"/>
        <c:tickLblPos val="nextTo"/>
        <c:txPr>
          <a:bodyPr/>
          <a:lstStyle/>
          <a:p>
            <a:pPr>
              <a:defRPr sz="2000"/>
            </a:pPr>
            <a:endParaRPr lang="en-US"/>
          </a:p>
        </c:txPr>
        <c:crossAx val="114876416"/>
        <c:crosses val="autoZero"/>
        <c:auto val="1"/>
        <c:lblAlgn val="ctr"/>
        <c:lblOffset val="100"/>
        <c:noMultiLvlLbl val="0"/>
      </c:catAx>
      <c:valAx>
        <c:axId val="114876416"/>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114825472"/>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2400"/>
          </a:pPr>
          <a:endParaRPr lang="en-US"/>
        </a:p>
      </c:txPr>
    </c:title>
    <c:autoTitleDeleted val="0"/>
    <c:plotArea>
      <c:layout/>
      <c:barChart>
        <c:barDir val="col"/>
        <c:grouping val="clustered"/>
        <c:varyColors val="0"/>
        <c:ser>
          <c:idx val="1"/>
          <c:order val="0"/>
          <c:tx>
            <c:strRef>
              <c:f>Sheet1!$C$1</c:f>
              <c:strCache>
                <c:ptCount val="1"/>
                <c:pt idx="0">
                  <c:v>GPU-Frame Rate</c:v>
                </c:pt>
              </c:strCache>
            </c:strRef>
          </c:tx>
          <c:invertIfNegative val="0"/>
          <c:cat>
            <c:strRef>
              <c:f>Sheet1!$A$2:$A$6</c:f>
              <c:strCache>
                <c:ptCount val="5"/>
                <c:pt idx="0">
                  <c:v>FR-FCFS</c:v>
                </c:pt>
                <c:pt idx="1">
                  <c:v>SMS-SJF</c:v>
                </c:pt>
                <c:pt idx="2">
                  <c:v>SMS_SJF-OoO</c:v>
                </c:pt>
                <c:pt idx="3">
                  <c:v>SMS-RR</c:v>
                </c:pt>
                <c:pt idx="4">
                  <c:v>SMS-RR-OoO</c:v>
                </c:pt>
              </c:strCache>
            </c:strRef>
          </c:cat>
          <c:val>
            <c:numRef>
              <c:f>Sheet1!$C$2:$C$6</c:f>
              <c:numCache>
                <c:formatCode>General</c:formatCode>
                <c:ptCount val="5"/>
                <c:pt idx="0">
                  <c:v>79.86</c:v>
                </c:pt>
                <c:pt idx="1">
                  <c:v>51.25</c:v>
                </c:pt>
                <c:pt idx="2">
                  <c:v>50.91</c:v>
                </c:pt>
                <c:pt idx="3">
                  <c:v>81.14</c:v>
                </c:pt>
                <c:pt idx="4">
                  <c:v>78.06</c:v>
                </c:pt>
              </c:numCache>
            </c:numRef>
          </c:val>
        </c:ser>
        <c:dLbls>
          <c:showLegendKey val="0"/>
          <c:showVal val="0"/>
          <c:showCatName val="0"/>
          <c:showSerName val="0"/>
          <c:showPercent val="0"/>
          <c:showBubbleSize val="0"/>
        </c:dLbls>
        <c:gapWidth val="150"/>
        <c:axId val="114691456"/>
        <c:axId val="114709632"/>
      </c:barChart>
      <c:catAx>
        <c:axId val="114691456"/>
        <c:scaling>
          <c:orientation val="minMax"/>
        </c:scaling>
        <c:delete val="0"/>
        <c:axPos val="b"/>
        <c:majorTickMark val="out"/>
        <c:minorTickMark val="none"/>
        <c:tickLblPos val="nextTo"/>
        <c:txPr>
          <a:bodyPr/>
          <a:lstStyle/>
          <a:p>
            <a:pPr>
              <a:defRPr sz="2000"/>
            </a:pPr>
            <a:endParaRPr lang="en-US"/>
          </a:p>
        </c:txPr>
        <c:crossAx val="114709632"/>
        <c:crosses val="autoZero"/>
        <c:auto val="1"/>
        <c:lblAlgn val="ctr"/>
        <c:lblOffset val="100"/>
        <c:noMultiLvlLbl val="0"/>
      </c:catAx>
      <c:valAx>
        <c:axId val="114709632"/>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11469145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a:t>Memory Intensity</a:t>
            </a:r>
          </a:p>
        </c:rich>
      </c:tx>
      <c:layout/>
      <c:overlay val="0"/>
    </c:title>
    <c:autoTitleDeleted val="0"/>
    <c:plotArea>
      <c:layout/>
      <c:barChart>
        <c:barDir val="col"/>
        <c:grouping val="clustered"/>
        <c:varyColors val="0"/>
        <c:ser>
          <c:idx val="0"/>
          <c:order val="0"/>
          <c:tx>
            <c:strRef>
              <c:f>Sheet1!$B$1</c:f>
              <c:strCache>
                <c:ptCount val="1"/>
                <c:pt idx="0">
                  <c:v>Memory Intensity</c:v>
                </c:pt>
              </c:strCache>
            </c:strRef>
          </c:tx>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Sheet1!$B$2:$B$8</c:f>
              <c:numCache>
                <c:formatCode>General</c:formatCode>
                <c:ptCount val="7"/>
                <c:pt idx="0">
                  <c:v>304</c:v>
                </c:pt>
                <c:pt idx="1">
                  <c:v>345</c:v>
                </c:pt>
                <c:pt idx="2">
                  <c:v>321</c:v>
                </c:pt>
                <c:pt idx="3">
                  <c:v>267</c:v>
                </c:pt>
                <c:pt idx="4">
                  <c:v>1.1224700000000001</c:v>
                </c:pt>
                <c:pt idx="5">
                  <c:v>4.7400170099999945</c:v>
                </c:pt>
                <c:pt idx="6">
                  <c:v>74.355000000000089</c:v>
                </c:pt>
              </c:numCache>
            </c:numRef>
          </c:val>
        </c:ser>
        <c:dLbls>
          <c:showLegendKey val="0"/>
          <c:showVal val="0"/>
          <c:showCatName val="0"/>
          <c:showSerName val="0"/>
          <c:showPercent val="0"/>
          <c:showBubbleSize val="0"/>
        </c:dLbls>
        <c:gapWidth val="150"/>
        <c:axId val="114859392"/>
        <c:axId val="114861184"/>
      </c:barChart>
      <c:catAx>
        <c:axId val="114859392"/>
        <c:scaling>
          <c:orientation val="minMax"/>
        </c:scaling>
        <c:delete val="0"/>
        <c:axPos val="b"/>
        <c:majorTickMark val="out"/>
        <c:minorTickMark val="none"/>
        <c:tickLblPos val="nextTo"/>
        <c:txPr>
          <a:bodyPr/>
          <a:lstStyle/>
          <a:p>
            <a:pPr>
              <a:defRPr sz="1800"/>
            </a:pPr>
            <a:endParaRPr lang="en-US"/>
          </a:p>
        </c:txPr>
        <c:crossAx val="114861184"/>
        <c:crosses val="autoZero"/>
        <c:auto val="1"/>
        <c:lblAlgn val="ctr"/>
        <c:lblOffset val="100"/>
        <c:noMultiLvlLbl val="0"/>
      </c:catAx>
      <c:valAx>
        <c:axId val="11486118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114859392"/>
        <c:crosses val="autoZero"/>
        <c:crossBetween val="between"/>
        <c:majorUnit val="100"/>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1"/>
          <c:order val="0"/>
          <c:tx>
            <c:strRef>
              <c:f>Sheet1!$C$1</c:f>
              <c:strCache>
                <c:ptCount val="1"/>
                <c:pt idx="0">
                  <c:v>Row Buffer Locality</c:v>
                </c:pt>
              </c:strCache>
            </c:strRef>
          </c:tx>
          <c:spPr>
            <a:solidFill>
              <a:srgbClr val="CC9900"/>
            </a:solidFill>
          </c:spPr>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Sheet1!$C$2:$C$8</c:f>
              <c:numCache>
                <c:formatCode>General</c:formatCode>
                <c:ptCount val="7"/>
                <c:pt idx="0">
                  <c:v>0.96640947210000738</c:v>
                </c:pt>
                <c:pt idx="1">
                  <c:v>0.95861273760000065</c:v>
                </c:pt>
                <c:pt idx="2">
                  <c:v>0.95861273760000065</c:v>
                </c:pt>
                <c:pt idx="3">
                  <c:v>0.76526005500000005</c:v>
                </c:pt>
                <c:pt idx="4">
                  <c:v>0.89817032175444156</c:v>
                </c:pt>
                <c:pt idx="5">
                  <c:v>0.237130147232501</c:v>
                </c:pt>
                <c:pt idx="6">
                  <c:v>0.42160628243969678</c:v>
                </c:pt>
              </c:numCache>
            </c:numRef>
          </c:val>
        </c:ser>
        <c:dLbls>
          <c:showLegendKey val="0"/>
          <c:showVal val="0"/>
          <c:showCatName val="0"/>
          <c:showSerName val="0"/>
          <c:showPercent val="0"/>
          <c:showBubbleSize val="0"/>
        </c:dLbls>
        <c:gapWidth val="150"/>
        <c:axId val="115013888"/>
        <c:axId val="115015680"/>
      </c:barChart>
      <c:catAx>
        <c:axId val="115013888"/>
        <c:scaling>
          <c:orientation val="minMax"/>
        </c:scaling>
        <c:delete val="0"/>
        <c:axPos val="b"/>
        <c:majorTickMark val="out"/>
        <c:minorTickMark val="none"/>
        <c:tickLblPos val="nextTo"/>
        <c:crossAx val="115015680"/>
        <c:crosses val="autoZero"/>
        <c:auto val="1"/>
        <c:lblAlgn val="ctr"/>
        <c:lblOffset val="100"/>
        <c:noMultiLvlLbl val="0"/>
      </c:catAx>
      <c:valAx>
        <c:axId val="115015680"/>
        <c:scaling>
          <c:orientation val="minMax"/>
          <c:max val="1"/>
        </c:scaling>
        <c:delete val="0"/>
        <c:axPos val="l"/>
        <c:majorGridlines/>
        <c:numFmt formatCode="General" sourceLinked="1"/>
        <c:majorTickMark val="out"/>
        <c:minorTickMark val="none"/>
        <c:tickLblPos val="nextTo"/>
        <c:crossAx val="11501388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Memory Level Parallelism</a:t>
            </a:r>
          </a:p>
        </c:rich>
      </c:tx>
      <c:layout/>
      <c:overlay val="0"/>
    </c:title>
    <c:autoTitleDeleted val="0"/>
    <c:plotArea>
      <c:layout/>
      <c:barChart>
        <c:barDir val="col"/>
        <c:grouping val="clustered"/>
        <c:varyColors val="0"/>
        <c:ser>
          <c:idx val="2"/>
          <c:order val="0"/>
          <c:tx>
            <c:strRef>
              <c:f>Sheet1!$D$1</c:f>
              <c:strCache>
                <c:ptCount val="1"/>
                <c:pt idx="0">
                  <c:v>Bank Level Parallelism</c:v>
                </c:pt>
              </c:strCache>
            </c:strRef>
          </c:tx>
          <c:spPr>
            <a:solidFill>
              <a:schemeClr val="accent1"/>
            </a:solidFill>
          </c:spPr>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Sheet1!$D$2:$D$8</c:f>
              <c:numCache>
                <c:formatCode>General</c:formatCode>
                <c:ptCount val="7"/>
                <c:pt idx="0">
                  <c:v>3.90315508105529</c:v>
                </c:pt>
                <c:pt idx="1">
                  <c:v>3.9441064637860701</c:v>
                </c:pt>
                <c:pt idx="2">
                  <c:v>3.1413561763108198</c:v>
                </c:pt>
                <c:pt idx="3">
                  <c:v>5.2171894480912275</c:v>
                </c:pt>
                <c:pt idx="4">
                  <c:v>1.2003575487983817</c:v>
                </c:pt>
                <c:pt idx="5">
                  <c:v>1.4008308381260299</c:v>
                </c:pt>
                <c:pt idx="6">
                  <c:v>3.9812737289900002</c:v>
                </c:pt>
              </c:numCache>
            </c:numRef>
          </c:val>
        </c:ser>
        <c:dLbls>
          <c:showLegendKey val="0"/>
          <c:showVal val="0"/>
          <c:showCatName val="0"/>
          <c:showSerName val="0"/>
          <c:showPercent val="0"/>
          <c:showBubbleSize val="0"/>
        </c:dLbls>
        <c:gapWidth val="150"/>
        <c:axId val="115036928"/>
        <c:axId val="115038464"/>
      </c:barChart>
      <c:catAx>
        <c:axId val="115036928"/>
        <c:scaling>
          <c:orientation val="minMax"/>
        </c:scaling>
        <c:delete val="0"/>
        <c:axPos val="b"/>
        <c:majorTickMark val="out"/>
        <c:minorTickMark val="none"/>
        <c:tickLblPos val="nextTo"/>
        <c:crossAx val="115038464"/>
        <c:crosses val="autoZero"/>
        <c:auto val="1"/>
        <c:lblAlgn val="ctr"/>
        <c:lblOffset val="100"/>
        <c:noMultiLvlLbl val="0"/>
      </c:catAx>
      <c:valAx>
        <c:axId val="115038464"/>
        <c:scaling>
          <c:orientation val="minMax"/>
        </c:scaling>
        <c:delete val="0"/>
        <c:axPos val="l"/>
        <c:majorGridlines/>
        <c:numFmt formatCode="General" sourceLinked="1"/>
        <c:majorTickMark val="out"/>
        <c:minorTickMark val="none"/>
        <c:tickLblPos val="nextTo"/>
        <c:crossAx val="115036928"/>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sz="quarter" idx="1"/>
          </p:nvPr>
        </p:nvSpPr>
        <p:spPr>
          <a:xfrm>
            <a:off x="3970939" y="1"/>
            <a:ext cx="3037840" cy="464820"/>
          </a:xfrm>
          <a:prstGeom prst="rect">
            <a:avLst/>
          </a:prstGeom>
        </p:spPr>
        <p:txBody>
          <a:bodyPr vert="horz" lIns="93167" tIns="46584" rIns="93167" bIns="46584" rtlCol="0"/>
          <a:lstStyle>
            <a:lvl1pPr algn="r">
              <a:defRPr sz="1200"/>
            </a:lvl1pPr>
          </a:lstStyle>
          <a:p>
            <a:fld id="{AC167E78-EA36-40A1-A9A0-B443C6CB1F60}" type="datetimeFigureOut">
              <a:rPr lang="en-US" smtClean="0"/>
              <a:pPr/>
              <a:t>11/16/2012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67" tIns="46584" rIns="93167" bIns="46584"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93098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9" y="1"/>
            <a:ext cx="3037840" cy="464820"/>
          </a:xfrm>
          <a:prstGeom prst="rect">
            <a:avLst/>
          </a:prstGeom>
        </p:spPr>
        <p:txBody>
          <a:bodyPr vert="horz" lIns="93167" tIns="46584" rIns="93167" bIns="46584" rtlCol="0"/>
          <a:lstStyle>
            <a:lvl1pPr algn="r">
              <a:defRPr sz="1200"/>
            </a:lvl1pPr>
          </a:lstStyle>
          <a:p>
            <a:fld id="{88D89EF4-2B2A-4F54-A6DD-1EB35DCF17B3}" type="datetimeFigureOut">
              <a:rPr lang="en-US" smtClean="0"/>
              <a:pPr/>
              <a:t>11/16/2012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7" tIns="46584" rIns="93167"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7" tIns="46584" rIns="93167" bIns="46584"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2415376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538" eaLnBrk="0" hangingPunct="0">
              <a:defRPr>
                <a:solidFill>
                  <a:schemeClr val="tx1"/>
                </a:solidFill>
                <a:latin typeface="Arial" pitchFamily="34" charset="0"/>
                <a:ea typeface="ＭＳ Ｐゴシック" pitchFamily="34" charset="-128"/>
              </a:defRPr>
            </a:lvl1pPr>
            <a:lvl2pPr marL="757066" indent="-291179" defTabSz="928538" eaLnBrk="0" hangingPunct="0">
              <a:defRPr>
                <a:solidFill>
                  <a:schemeClr val="tx1"/>
                </a:solidFill>
                <a:latin typeface="Arial" pitchFamily="34" charset="0"/>
                <a:ea typeface="ＭＳ Ｐゴシック" pitchFamily="34" charset="-128"/>
              </a:defRPr>
            </a:lvl2pPr>
            <a:lvl3pPr marL="1164717" indent="-232943" defTabSz="928538" eaLnBrk="0" hangingPunct="0">
              <a:defRPr>
                <a:solidFill>
                  <a:schemeClr val="tx1"/>
                </a:solidFill>
                <a:latin typeface="Arial" pitchFamily="34" charset="0"/>
                <a:ea typeface="ＭＳ Ｐゴシック" pitchFamily="34" charset="-128"/>
              </a:defRPr>
            </a:lvl3pPr>
            <a:lvl4pPr marL="1630604" indent="-232943" defTabSz="928538" eaLnBrk="0" hangingPunct="0">
              <a:defRPr>
                <a:solidFill>
                  <a:schemeClr val="tx1"/>
                </a:solidFill>
                <a:latin typeface="Arial" pitchFamily="34" charset="0"/>
                <a:ea typeface="ＭＳ Ｐゴシック" pitchFamily="34" charset="-128"/>
              </a:defRPr>
            </a:lvl4pPr>
            <a:lvl5pPr marL="2096491" indent="-232943" defTabSz="928538" eaLnBrk="0" hangingPunct="0">
              <a:defRPr>
                <a:solidFill>
                  <a:schemeClr val="tx1"/>
                </a:solidFill>
                <a:latin typeface="Arial" pitchFamily="34" charset="0"/>
                <a:ea typeface="ＭＳ Ｐゴシック" pitchFamily="34" charset="-128"/>
              </a:defRPr>
            </a:lvl5pPr>
            <a:lvl6pPr marL="2562377" indent="-232943" defTabSz="928538" eaLnBrk="0" fontAlgn="base" hangingPunct="0">
              <a:spcBef>
                <a:spcPct val="0"/>
              </a:spcBef>
              <a:spcAft>
                <a:spcPct val="0"/>
              </a:spcAft>
              <a:defRPr>
                <a:solidFill>
                  <a:schemeClr val="tx1"/>
                </a:solidFill>
                <a:latin typeface="Arial" pitchFamily="34" charset="0"/>
                <a:ea typeface="ＭＳ Ｐゴシック" pitchFamily="34" charset="-128"/>
              </a:defRPr>
            </a:lvl6pPr>
            <a:lvl7pPr marL="3028264" indent="-232943" defTabSz="92853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94151" indent="-232943" defTabSz="928538" eaLnBrk="0" fontAlgn="base" hangingPunct="0">
              <a:spcBef>
                <a:spcPct val="0"/>
              </a:spcBef>
              <a:spcAft>
                <a:spcPct val="0"/>
              </a:spcAft>
              <a:defRPr>
                <a:solidFill>
                  <a:schemeClr val="tx1"/>
                </a:solidFill>
                <a:latin typeface="Arial" pitchFamily="34" charset="0"/>
                <a:ea typeface="ＭＳ Ｐゴシック" pitchFamily="34" charset="-128"/>
              </a:defRPr>
            </a:lvl8pPr>
            <a:lvl9pPr marL="3960038" indent="-232943" defTabSz="92853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1733B1C2-53D9-45CC-B8E6-80E08F9AEC57}" type="slidenum">
              <a:rPr lang="en-US">
                <a:solidFill>
                  <a:srgbClr val="000000"/>
                </a:solidFill>
              </a:rPr>
              <a:pPr eaLnBrk="1" hangingPunct="1"/>
              <a:t>1</a:t>
            </a:fld>
            <a:endParaRPr lang="en-US">
              <a:solidFill>
                <a:srgbClr val="000000"/>
              </a:solidFill>
            </a:endParaRPr>
          </a:p>
        </p:txBody>
      </p:sp>
      <p:sp>
        <p:nvSpPr>
          <p:cNvPr id="151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&lt;However (continue from the previous slide) a large buffer requires more complicated logic to analyze memory requests (for example, to determine if each request is a row hit), analyze application characteristics, assign and enforce priorities. </a:t>
            </a:r>
          </a:p>
          <a:p>
            <a:r>
              <a:rPr lang="en-US" baseline="0" dirty="0" smtClean="0"/>
              <a:t>&lt;click&gt;</a:t>
            </a:r>
          </a:p>
          <a:p>
            <a:r>
              <a:rPr lang="en-US" baseline="0" dirty="0" smtClean="0"/>
              <a:t>This leads to high complexity, high power, and large die area</a:t>
            </a:r>
          </a:p>
          <a:p>
            <a:r>
              <a:rPr lang="en-US" baseline="0" dirty="0" smtClean="0"/>
              <a:t>&lt;click, the big </a:t>
            </a:r>
            <a:r>
              <a:rPr lang="en-US" baseline="0" dirty="0" err="1" smtClean="0"/>
              <a:t>Mem</a:t>
            </a:r>
            <a:r>
              <a:rPr lang="en-US" baseline="0" dirty="0" smtClean="0"/>
              <a:t> </a:t>
            </a:r>
            <a:r>
              <a:rPr lang="en-US" baseline="0" dirty="0" err="1" smtClean="0"/>
              <a:t>sched</a:t>
            </a:r>
            <a:r>
              <a:rPr lang="en-US" baseline="0" dirty="0" smtClean="0"/>
              <a:t>. Appears&gt;</a:t>
            </a:r>
          </a:p>
          <a:p>
            <a:r>
              <a:rPr lang="en-US" baseline="0" dirty="0" smtClean="0"/>
              <a:t>&lt;click, transition&gt;</a:t>
            </a:r>
          </a:p>
          <a:p>
            <a:r>
              <a:rPr lang="en-US" baseline="0" dirty="0" smtClean="0"/>
              <a:t>Our goal in this project is…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goal in this project is to design a new memory scheduler that is &lt;click&gt;</a:t>
            </a:r>
            <a:r>
              <a:rPr lang="en-US" baseline="0" dirty="0" smtClean="0"/>
              <a:t> </a:t>
            </a:r>
            <a:r>
              <a:rPr lang="en-US" dirty="0" smtClean="0"/>
              <a:t>scalable to accommodate</a:t>
            </a:r>
            <a:r>
              <a:rPr lang="en-US" baseline="0" dirty="0" smtClean="0"/>
              <a:t> a large number of requests</a:t>
            </a:r>
            <a:r>
              <a:rPr lang="en-US" dirty="0" smtClean="0"/>
              <a:t>, &lt;click&gt; easy-to-implement,</a:t>
            </a:r>
            <a:r>
              <a:rPr lang="en-US" baseline="0" dirty="0" smtClean="0"/>
              <a:t> &lt;click&gt; application-aware and &lt;click&gt; able to provide high performance and fairness especially in heterogeneous CPU-GPU systems. </a:t>
            </a:r>
          </a:p>
          <a:p>
            <a:r>
              <a:rPr lang="en-US" baseline="0" dirty="0" smtClean="0"/>
              <a:t>&lt;transition … &gt;</a:t>
            </a:r>
          </a:p>
          <a:p>
            <a:r>
              <a:rPr lang="en-US" baseline="0" dirty="0" smtClean="0"/>
              <a:t>To this end, we have made several observations that lead to our new memory scheduler design</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r>
              <a:rPr lang="en-US" baseline="0" dirty="0" smtClean="0"/>
              <a:t>To this end, we have made several observations that lead to our new memory scheduler design</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13</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we observe that there are three key functions that an application aware memory scheduler need to provide concurrently when choosing the next request</a:t>
            </a:r>
          </a:p>
          <a:p>
            <a:r>
              <a:rPr lang="en-US" baseline="0" dirty="0" smtClean="0"/>
              <a:t>&lt;click&gt;</a:t>
            </a:r>
          </a:p>
          <a:p>
            <a:r>
              <a:rPr lang="en-US" baseline="0" dirty="0" smtClean="0"/>
              <a:t>First, a memory scheduler should maximize row buffer hits because this increases the bandwidth </a:t>
            </a:r>
            <a:r>
              <a:rPr lang="en-US" baseline="0" dirty="0" err="1" smtClean="0"/>
              <a:t>utlization</a:t>
            </a:r>
            <a:endParaRPr lang="en-US" baseline="0" dirty="0" smtClean="0"/>
          </a:p>
          <a:p>
            <a:r>
              <a:rPr lang="en-US" baseline="0" dirty="0" smtClean="0"/>
              <a:t>&lt;click&gt;</a:t>
            </a:r>
          </a:p>
          <a:p>
            <a:r>
              <a:rPr lang="en-US" baseline="0" dirty="0" smtClean="0"/>
              <a:t>Second, a memory scheduler should be able to manage contention between different applications. This will increase system throughput and fairness</a:t>
            </a:r>
          </a:p>
          <a:p>
            <a:r>
              <a:rPr lang="en-US" baseline="0" dirty="0" smtClean="0"/>
              <a:t>&lt;click&gt;</a:t>
            </a:r>
          </a:p>
          <a:p>
            <a:r>
              <a:rPr lang="en-US" baseline="0" dirty="0" smtClean="0"/>
              <a:t>Third, a memory scheduler need to satisfy DRAM timing constraints</a:t>
            </a:r>
          </a:p>
          <a:p>
            <a:r>
              <a:rPr lang="en-US" baseline="0" dirty="0" smtClean="0"/>
              <a:t>&lt;click&gt;</a:t>
            </a:r>
          </a:p>
          <a:p>
            <a:r>
              <a:rPr lang="en-US" baseline="0" dirty="0" smtClean="0"/>
              <a:t>Current systems use a centralized memory controller design to accomplish these functions, which is complex when the request buffer is large</a:t>
            </a:r>
          </a:p>
          <a:p>
            <a:r>
              <a:rPr lang="en-US" baseline="0" dirty="0" smtClean="0"/>
              <a:t>&lt;click … transition&gt;</a:t>
            </a:r>
          </a:p>
          <a:p>
            <a:r>
              <a:rPr lang="en-US" baseline="0" dirty="0" smtClean="0"/>
              <a:t>So, our key idea is to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Our key idea is to decouple these functional tasks &lt;click&gt; into different stages.</a:t>
            </a:r>
          </a:p>
          <a:p>
            <a:r>
              <a:rPr lang="en-US" baseline="0" dirty="0" smtClean="0"/>
              <a:t>&lt;click&gt;</a:t>
            </a:r>
          </a:p>
          <a:p>
            <a:r>
              <a:rPr lang="en-US" baseline="0" dirty="0" smtClean="0"/>
              <a:t>We partition these three &lt;click&gt; tasks across several simpler hardware structures, which we call stages.</a:t>
            </a:r>
          </a:p>
          <a:p>
            <a:r>
              <a:rPr lang="en-US" baseline="0" dirty="0" smtClean="0"/>
              <a:t>&lt;click&gt;</a:t>
            </a:r>
          </a:p>
          <a:p>
            <a:r>
              <a:rPr lang="en-US" baseline="0" dirty="0" smtClean="0"/>
              <a:t>Stage 1 is the batch formation. This stage maximizes row buffer hits by grouping requests that access the same row within each application into batches</a:t>
            </a:r>
          </a:p>
          <a:p>
            <a:r>
              <a:rPr lang="en-US" baseline="0" dirty="0" smtClean="0"/>
              <a:t>&lt;click&gt;</a:t>
            </a:r>
          </a:p>
          <a:p>
            <a:r>
              <a:rPr lang="en-US" baseline="0" dirty="0" smtClean="0"/>
              <a:t>Stage 2 is the batch scheduler. This stage manages contention by scheduling batches from different applications</a:t>
            </a:r>
          </a:p>
          <a:p>
            <a:r>
              <a:rPr lang="en-US" baseline="0" dirty="0" smtClean="0"/>
              <a:t>&lt;click&gt;</a:t>
            </a:r>
          </a:p>
          <a:p>
            <a:r>
              <a:rPr lang="en-US" baseline="0" dirty="0" smtClean="0"/>
              <a:t>And stage 3 is the DRAM command scheduler. This stage issues requests from an already scheduled order and make sure that it satisfy DRAM timing constraints</a:t>
            </a:r>
          </a:p>
          <a:p>
            <a:r>
              <a:rPr lang="en-US" baseline="0" dirty="0" smtClean="0"/>
              <a:t>&lt;click … transition&gt;</a:t>
            </a:r>
          </a:p>
          <a:p>
            <a:r>
              <a:rPr lang="en-US" baseline="0" dirty="0" smtClean="0"/>
              <a:t>With these key observations, we will show how we can decouple a monolithic schedulers into a simpler design through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&lt;transition&gt;</a:t>
            </a:r>
          </a:p>
          <a:p>
            <a:r>
              <a:rPr lang="en-US" baseline="0" dirty="0" smtClean="0"/>
              <a:t>With these key observations, we will show how we can decouple a monolithic schedulers into a simpler design through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16</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With these key observations, we will show how we can decouple a monolithic schedulers into a simpler design through &lt;click&gt; stage 1, the batch formation, &lt;click&gt; stage 2, the batch scheduler, &lt;click&gt; stage 3,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Now, let me explain how the batch formation works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goal in the batch</a:t>
            </a:r>
            <a:r>
              <a:rPr lang="en-US" baseline="0" dirty="0" smtClean="0"/>
              <a:t> formation stage is to maximize row buffer hits.</a:t>
            </a:r>
          </a:p>
          <a:p>
            <a:r>
              <a:rPr lang="en-US" baseline="0" dirty="0" smtClean="0"/>
              <a:t>&lt;click&gt;</a:t>
            </a:r>
          </a:p>
          <a:p>
            <a:r>
              <a:rPr lang="en-US" baseline="0" dirty="0" smtClean="0"/>
              <a:t>At each core, we want to batch request that access the same row within a limited time window</a:t>
            </a:r>
          </a:p>
          <a:p>
            <a:r>
              <a:rPr lang="en-US" baseline="0" dirty="0" smtClean="0"/>
              <a:t>&lt;click&gt;</a:t>
            </a:r>
          </a:p>
          <a:p>
            <a:r>
              <a:rPr lang="en-US" baseline="0" dirty="0" smtClean="0"/>
              <a:t>And a batch is ready to be scheduled by the batch scheduler under to conditions. The first condition is when the next request accesses a different row. The second condition is when the time window for batch formation expires to ensure forward progress</a:t>
            </a:r>
          </a:p>
          <a:p>
            <a:r>
              <a:rPr lang="en-US" baseline="0" dirty="0" smtClean="0"/>
              <a:t>&lt;click&gt;</a:t>
            </a:r>
          </a:p>
          <a:p>
            <a:r>
              <a:rPr lang="en-US" baseline="0" dirty="0" smtClean="0"/>
              <a:t>We keep this stage simple by using per-core FIFO queues</a:t>
            </a:r>
          </a:p>
          <a:p>
            <a:r>
              <a:rPr lang="en-US" baseline="0" dirty="0" smtClean="0"/>
              <a:t>&lt;click … transition&gt;</a:t>
            </a:r>
          </a:p>
          <a:p>
            <a:r>
              <a:rPr lang="en-US" baseline="0" dirty="0" smtClean="0"/>
              <a:t>And now I will show an example of how batch formation works.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 will show an example of how the batch formation work</a:t>
            </a:r>
          </a:p>
          <a:p>
            <a:r>
              <a:rPr lang="en-US" baseline="0" dirty="0" smtClean="0"/>
              <a:t>&lt;click&gt; </a:t>
            </a:r>
          </a:p>
          <a:p>
            <a:r>
              <a:rPr lang="en-US" baseline="0" dirty="0" smtClean="0"/>
              <a:t>When there is an incoming requests that access the same row as an earlier requests. (This yellow request that accesses row B), they will be batched. And a batch will become ready to be scheduled under two conditions. First, it will become ready when a subsequent request wants to access a different row, in this case row C. The earlier request to row B will become ready to be scheduled. </a:t>
            </a:r>
          </a:p>
          <a:p>
            <a:r>
              <a:rPr lang="en-US" baseline="0" dirty="0" smtClean="0"/>
              <a:t>A batch can become ready to be scheduled under another condition, which is when the time window for the batch formation expires, which is shown in this example in core 1. this batch formation will happen across all the cores including the GPU.</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observe</a:t>
            </a:r>
            <a:r>
              <a:rPr lang="en-US" b="1" baseline="0" dirty="0" smtClean="0"/>
              <a:t> that</a:t>
            </a:r>
            <a:r>
              <a:rPr lang="en-US" b="1" dirty="0" smtClean="0"/>
              <a:t> </a:t>
            </a:r>
            <a:r>
              <a:rPr lang="en-US" sz="2200" dirty="0" smtClean="0"/>
              <a:t>Heterogeneous CPU-GPU systems require memory schedulers with </a:t>
            </a:r>
            <a:r>
              <a:rPr lang="en-US" sz="2200" dirty="0" smtClean="0">
                <a:solidFill>
                  <a:srgbClr val="FF0000"/>
                </a:solidFill>
              </a:rPr>
              <a:t>large request buffers</a:t>
            </a:r>
            <a:r>
              <a:rPr lang="en-US" sz="2200" baseline="0" dirty="0" smtClean="0">
                <a:solidFill>
                  <a:srgbClr val="FF0000"/>
                </a:solidFill>
              </a:rPr>
              <a:t> and this becomes a problem for </a:t>
            </a:r>
            <a:r>
              <a:rPr lang="en-US" sz="2200" baseline="0" dirty="0" smtClean="0">
                <a:solidFill>
                  <a:schemeClr val="tx1"/>
                </a:solidFill>
              </a:rPr>
              <a:t>e</a:t>
            </a:r>
            <a:r>
              <a:rPr lang="en-US" sz="2200" dirty="0" smtClean="0"/>
              <a:t>xisting monolithic application-aware memory scheduler designs because they are </a:t>
            </a:r>
            <a:r>
              <a:rPr lang="en-US" sz="2200" dirty="0" smtClean="0">
                <a:solidFill>
                  <a:srgbClr val="FF0000"/>
                </a:solidFill>
              </a:rPr>
              <a:t>hard to scale</a:t>
            </a:r>
            <a:r>
              <a:rPr lang="en-US" sz="2200" dirty="0" smtClean="0"/>
              <a:t> to large request buffer size</a:t>
            </a:r>
            <a:endParaRPr lang="en-US" sz="1000" dirty="0" smtClean="0"/>
          </a:p>
          <a:p>
            <a:r>
              <a:rPr lang="en-US" b="1" dirty="0" smtClean="0"/>
              <a:t>Our Solution</a:t>
            </a:r>
            <a:r>
              <a:rPr lang="en-US" b="1" baseline="0" dirty="0" smtClean="0"/>
              <a:t>, staged memory scheduling, </a:t>
            </a:r>
            <a:r>
              <a:rPr lang="en-US" sz="2200" dirty="0" smtClean="0">
                <a:solidFill>
                  <a:srgbClr val="0000FF"/>
                </a:solidFill>
              </a:rPr>
              <a:t>decomposes MC into three simpler stages</a:t>
            </a:r>
            <a:r>
              <a:rPr lang="en-US" sz="2200"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1) Batch formation:</a:t>
            </a:r>
            <a:r>
              <a:rPr lang="en-US" baseline="0" dirty="0" smtClean="0"/>
              <a:t> m</a:t>
            </a:r>
            <a:r>
              <a:rPr lang="en-US" dirty="0" smtClean="0"/>
              <a:t>aintains</a:t>
            </a:r>
            <a:r>
              <a:rPr lang="en-US" baseline="0" dirty="0" smtClean="0"/>
              <a:t> row buffer locality by forming batches of row-hitting requests.</a:t>
            </a:r>
            <a:endParaRPr lang="en-US" dirty="0" smtClean="0"/>
          </a:p>
          <a:p>
            <a:pPr lvl="1">
              <a:buNone/>
            </a:pPr>
            <a:r>
              <a:rPr lang="en-US" dirty="0" smtClean="0"/>
              <a:t>2) Batch scheduler: reduces interference between applications by picking the next batch to prioritize.</a:t>
            </a:r>
          </a:p>
          <a:p>
            <a:pPr lvl="1">
              <a:buNone/>
            </a:pPr>
            <a:r>
              <a:rPr lang="en-US" dirty="0" smtClean="0"/>
              <a:t>3) DRAM command scheduler: issues requests to DRAM</a:t>
            </a:r>
          </a:p>
          <a:p>
            <a:r>
              <a:rPr lang="en-US" dirty="0" smtClean="0"/>
              <a:t>Compared to state-of-the-art memory schedulers:</a:t>
            </a:r>
          </a:p>
          <a:p>
            <a:pPr lvl="1"/>
            <a:r>
              <a:rPr lang="en-US" dirty="0" smtClean="0">
                <a:solidFill>
                  <a:srgbClr val="0000FF"/>
                </a:solidFill>
              </a:rPr>
              <a:t>SMS is significantly simpler and more scalable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SMS provides higher performance and fairness,</a:t>
            </a:r>
            <a:r>
              <a:rPr lang="en-US" baseline="0" dirty="0" smtClean="0">
                <a:solidFill>
                  <a:srgbClr val="0000FF"/>
                </a:solidFill>
              </a:rPr>
              <a:t> e</a:t>
            </a:r>
            <a:r>
              <a:rPr lang="en-US" dirty="0" smtClean="0">
                <a:solidFill>
                  <a:srgbClr val="0000FF"/>
                </a:solidFill>
              </a:rPr>
              <a:t>specially in</a:t>
            </a:r>
            <a:r>
              <a:rPr lang="en-US" baseline="0" dirty="0" smtClean="0">
                <a:solidFill>
                  <a:srgbClr val="0000FF"/>
                </a:solidFill>
              </a:rPr>
              <a:t> heterogeneous CPU-GPU systems.</a:t>
            </a:r>
            <a:endParaRPr lang="en-US" sz="100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&lt;transition&gt;</a:t>
            </a:r>
          </a:p>
          <a:p>
            <a:endParaRPr lang="en-US" baseline="0" dirty="0" smtClean="0"/>
          </a:p>
          <a:p>
            <a:r>
              <a:rPr lang="en-US" baseline="0" dirty="0" smtClean="0"/>
              <a:t>Now, let me tell you how Stage 2 works: the batch scheduler.</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goal for the batch scheduler is to minimize interference between applications. </a:t>
            </a:r>
          </a:p>
          <a:p>
            <a:endParaRPr lang="en-US" baseline="0" dirty="0" smtClean="0"/>
          </a:p>
          <a:p>
            <a:r>
              <a:rPr lang="en-US" baseline="0" dirty="0" smtClean="0"/>
              <a:t>Because the batch formation forms batches within each application </a:t>
            </a:r>
          </a:p>
          <a:p>
            <a:r>
              <a:rPr lang="en-US" baseline="0" dirty="0" smtClean="0"/>
              <a:t>&lt;click&gt;</a:t>
            </a:r>
          </a:p>
          <a:p>
            <a:r>
              <a:rPr lang="en-US" baseline="0" dirty="0" smtClean="0"/>
              <a:t>The batch scheduler only need schedule batches among different applications</a:t>
            </a:r>
          </a:p>
          <a:p>
            <a:r>
              <a:rPr lang="en-US" baseline="0" dirty="0" smtClean="0"/>
              <a:t>&lt;click&gt;</a:t>
            </a:r>
          </a:p>
          <a:p>
            <a:r>
              <a:rPr lang="en-US" baseline="0" dirty="0" smtClean="0"/>
              <a:t>And because batches in stage 1 is sorted in a FIFO order, the batch scheduler only needs to consider the oldest batch from each application</a:t>
            </a:r>
          </a:p>
          <a:p>
            <a:r>
              <a:rPr lang="en-US" baseline="0" dirty="0" smtClean="0"/>
              <a:t>&lt;click&gt;</a:t>
            </a:r>
          </a:p>
          <a:p>
            <a:r>
              <a:rPr lang="en-US" baseline="0" dirty="0" smtClean="0"/>
              <a:t>The question is how can the scheduler pick the next batch?</a:t>
            </a:r>
          </a:p>
          <a:p>
            <a:r>
              <a:rPr lang="en-US" baseline="0" dirty="0" smtClean="0"/>
              <a:t>&lt;click&gt;</a:t>
            </a:r>
          </a:p>
          <a:p>
            <a:r>
              <a:rPr lang="en-US" baseline="0" dirty="0" smtClean="0"/>
              <a:t>The goal is to maximize system performance and fairness. And in order to achieve this goal, we employ two batch scheduling algorithms.</a:t>
            </a:r>
          </a:p>
          <a:p>
            <a:r>
              <a:rPr lang="en-US" baseline="0" dirty="0" smtClean="0"/>
              <a:t>&lt;click … transition&gt;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0000FF"/>
                </a:solidFill>
              </a:rPr>
              <a:t>The first algorithm we employ is the Shortest Job First policy,</a:t>
            </a:r>
            <a:r>
              <a:rPr lang="en-US" b="1" baseline="0" dirty="0" smtClean="0">
                <a:solidFill>
                  <a:srgbClr val="0000FF"/>
                </a:solidFill>
              </a:rPr>
              <a:t> which</a:t>
            </a:r>
            <a:endParaRPr lang="en-US" b="1" dirty="0" smtClean="0">
              <a:solidFill>
                <a:srgbClr val="0000FF"/>
              </a:solidFill>
            </a:endParaRPr>
          </a:p>
          <a:p>
            <a:pPr lvl="1"/>
            <a:r>
              <a:rPr lang="en-US" dirty="0" smtClean="0"/>
              <a:t>Prioritizes the applications with the fewest outstanding memory requests because </a:t>
            </a:r>
            <a:r>
              <a:rPr lang="en-US" dirty="0" smtClean="0">
                <a:solidFill>
                  <a:srgbClr val="0000FF"/>
                </a:solidFill>
              </a:rPr>
              <a:t>they make fast forward progress</a:t>
            </a:r>
          </a:p>
          <a:p>
            <a:pPr lvl="2"/>
            <a:r>
              <a:rPr lang="en-US" b="1" dirty="0" smtClean="0">
                <a:solidFill>
                  <a:srgbClr val="0000FF"/>
                </a:solidFill>
              </a:rPr>
              <a:t>The</a:t>
            </a:r>
            <a:r>
              <a:rPr lang="en-US" b="1" baseline="0" dirty="0" smtClean="0">
                <a:solidFill>
                  <a:srgbClr val="0000FF"/>
                </a:solidFill>
              </a:rPr>
              <a:t> benefit is shortest job first policy is it provides</a:t>
            </a:r>
            <a:r>
              <a:rPr lang="en-US" dirty="0" smtClean="0"/>
              <a:t> good system performance and fairness</a:t>
            </a:r>
          </a:p>
          <a:p>
            <a:pPr lvl="2"/>
            <a:r>
              <a:rPr lang="en-US" b="1" dirty="0" smtClean="0">
                <a:solidFill>
                  <a:srgbClr val="FF0000"/>
                </a:solidFill>
              </a:rPr>
              <a:t>However,</a:t>
            </a:r>
            <a:r>
              <a:rPr lang="en-US" b="1" baseline="0" dirty="0" smtClean="0">
                <a:solidFill>
                  <a:srgbClr val="FF0000"/>
                </a:solidFill>
              </a:rPr>
              <a:t> the</a:t>
            </a:r>
            <a:r>
              <a:rPr lang="en-US" dirty="0" smtClean="0"/>
              <a:t> GPU and memory-intensive applications get </a:t>
            </a:r>
            <a:r>
              <a:rPr lang="en-US" dirty="0" err="1" smtClean="0"/>
              <a:t>deprioritized</a:t>
            </a:r>
            <a:endParaRPr lang="en-US" dirty="0" smtClean="0"/>
          </a:p>
          <a:p>
            <a:pPr lvl="1">
              <a:buNone/>
            </a:pPr>
            <a:endParaRPr lang="en-US" dirty="0" smtClean="0"/>
          </a:p>
          <a:p>
            <a:pPr lvl="1">
              <a:buNone/>
            </a:pPr>
            <a:endParaRPr lang="en-US" dirty="0" smtClean="0"/>
          </a:p>
          <a:p>
            <a:r>
              <a:rPr lang="en-US" b="1" dirty="0" smtClean="0">
                <a:solidFill>
                  <a:srgbClr val="0000FF"/>
                </a:solidFill>
              </a:rPr>
              <a:t>In order</a:t>
            </a:r>
            <a:r>
              <a:rPr lang="en-US" b="1" baseline="0" dirty="0" smtClean="0">
                <a:solidFill>
                  <a:srgbClr val="0000FF"/>
                </a:solidFill>
              </a:rPr>
              <a:t> to mitigate this problem, the batch scheduler can use </a:t>
            </a:r>
            <a:r>
              <a:rPr lang="en-US" b="1" dirty="0" smtClean="0">
                <a:solidFill>
                  <a:srgbClr val="0000FF"/>
                </a:solidFill>
              </a:rPr>
              <a:t>Round-Robin policy,</a:t>
            </a:r>
            <a:r>
              <a:rPr lang="en-US" b="1" baseline="0" dirty="0" smtClean="0">
                <a:solidFill>
                  <a:srgbClr val="0000FF"/>
                </a:solidFill>
              </a:rPr>
              <a:t> which</a:t>
            </a:r>
            <a:endParaRPr lang="en-US" b="1" dirty="0" smtClean="0">
              <a:solidFill>
                <a:srgbClr val="0000FF"/>
              </a:solidFill>
            </a:endParaRPr>
          </a:p>
          <a:p>
            <a:pPr lvl="1"/>
            <a:r>
              <a:rPr lang="en-US" dirty="0" smtClean="0"/>
              <a:t>Prioritizes the applications in a round-robin manner to ensure that </a:t>
            </a:r>
            <a:r>
              <a:rPr lang="en-US" dirty="0" smtClean="0">
                <a:solidFill>
                  <a:srgbClr val="0000FF"/>
                </a:solidFill>
              </a:rPr>
              <a:t>memory-intensive applications can make progress</a:t>
            </a:r>
          </a:p>
          <a:p>
            <a:pPr lvl="2"/>
            <a:r>
              <a:rPr lang="en-US" b="1" dirty="0" smtClean="0">
                <a:solidFill>
                  <a:srgbClr val="0000FF"/>
                </a:solidFill>
              </a:rPr>
              <a:t>The</a:t>
            </a:r>
            <a:r>
              <a:rPr lang="en-US" b="1" baseline="0" dirty="0" smtClean="0">
                <a:solidFill>
                  <a:srgbClr val="0000FF"/>
                </a:solidFill>
              </a:rPr>
              <a:t> benefit of using a round-robin policy is it provides</a:t>
            </a:r>
            <a:r>
              <a:rPr lang="en-US" dirty="0" smtClean="0"/>
              <a:t> high GPU performance (because it is memory-intensive)</a:t>
            </a:r>
          </a:p>
          <a:p>
            <a:pPr lvl="2"/>
            <a:r>
              <a:rPr lang="en-US" b="1" dirty="0" smtClean="0">
                <a:solidFill>
                  <a:srgbClr val="FF0000"/>
                </a:solidFill>
              </a:rPr>
              <a:t>However,</a:t>
            </a:r>
            <a:r>
              <a:rPr lang="en-US" b="1" baseline="0" dirty="0" smtClean="0">
                <a:solidFill>
                  <a:srgbClr val="FF0000"/>
                </a:solidFill>
              </a:rPr>
              <a:t> the</a:t>
            </a:r>
            <a:r>
              <a:rPr lang="en-US" dirty="0" smtClean="0">
                <a:solidFill>
                  <a:srgbClr val="FF0000"/>
                </a:solidFill>
              </a:rPr>
              <a:t> </a:t>
            </a:r>
            <a:r>
              <a:rPr lang="en-US" dirty="0" smtClean="0"/>
              <a:t>GPU and memory-intensive applications significantly slow down others</a:t>
            </a:r>
          </a:p>
          <a:p>
            <a:pPr lvl="2" algn="l"/>
            <a:endParaRPr lang="en-US"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importance</a:t>
            </a:r>
            <a:r>
              <a:rPr lang="en-US" baseline="0" dirty="0" smtClean="0"/>
              <a:t> of the GPU varies between systems and also over time. The batch scheduling policy needs to adapt to this change.&lt;click&gt;</a:t>
            </a:r>
          </a:p>
          <a:p>
            <a:r>
              <a:rPr lang="en-US" baseline="0" dirty="0" smtClean="0"/>
              <a:t>In order to adapt to this change, we propose a hybrid policy, where at every cycle:</a:t>
            </a:r>
          </a:p>
          <a:p>
            <a:r>
              <a:rPr lang="en-US" baseline="0" dirty="0" smtClean="0"/>
              <a:t>&lt;click&gt; at every cycle &lt;click&gt;</a:t>
            </a:r>
          </a:p>
          <a:p>
            <a:r>
              <a:rPr lang="en-US" baseline="0" dirty="0" smtClean="0"/>
              <a:t>With a probability of p, the scheduler will use SJF policy. &lt;click&gt;</a:t>
            </a:r>
          </a:p>
          <a:p>
            <a:r>
              <a:rPr lang="en-US" baseline="0" dirty="0" smtClean="0"/>
              <a:t>With a probability of 1-p, the scheduler will use RR policy.&lt;click&gt;</a:t>
            </a:r>
          </a:p>
          <a:p>
            <a:r>
              <a:rPr lang="en-US" baseline="0" dirty="0" smtClean="0"/>
              <a:t>And the system software can configure p based on the importance of the GPU. The more important the GPU, the low p value</a:t>
            </a:r>
          </a:p>
          <a:p>
            <a:r>
              <a:rPr lang="en-US" baseline="0" dirty="0" smtClean="0"/>
              <a:t>&lt;transition&gt;</a:t>
            </a:r>
          </a:p>
          <a:p>
            <a:r>
              <a:rPr lang="en-US" baseline="0" dirty="0" smtClean="0"/>
              <a:t>And with these two stages, batch formation and batch scheduler, both inter-application and intra-application ordering are handled. Now, I will explain the last stage of our design: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with these two stages, batch formation and batch scheduler, both inter-application and intra-application ordering are handled. Now, I will explain the last stage of our design, which is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503"/>
            <a:r>
              <a:rPr lang="en-US" baseline="0" dirty="0" smtClean="0"/>
              <a:t>Because high level policy decisions have already been made by stages 1 and 2, where stage 1 maintains row buffer locality and stage 2 minimizes inter-application interference. There is no need for this stage to optimize for row buffer locality, performance or fairness.</a:t>
            </a:r>
          </a:p>
          <a:p>
            <a:pPr defTabSz="916503"/>
            <a:r>
              <a:rPr lang="en-US" baseline="0" dirty="0" smtClean="0"/>
              <a:t>&lt;click&gt;</a:t>
            </a:r>
          </a:p>
          <a:p>
            <a:pPr defTabSz="916503"/>
            <a:r>
              <a:rPr lang="en-US" baseline="0" dirty="0" smtClean="0"/>
              <a:t>As a result, the goal of this stage is to service requests while satisfying DRAM timing constraints</a:t>
            </a:r>
          </a:p>
          <a:p>
            <a:pPr defTabSz="916503"/>
            <a:r>
              <a:rPr lang="en-US" baseline="0" dirty="0" smtClean="0"/>
              <a:t>&lt;click&gt;</a:t>
            </a:r>
          </a:p>
          <a:p>
            <a:pPr defTabSz="916503"/>
            <a:r>
              <a:rPr lang="en-US" baseline="0" dirty="0" smtClean="0"/>
              <a:t>And this can be implemented as simpler per-bank FIFO queues</a:t>
            </a:r>
          </a:p>
          <a:p>
            <a:pPr defTabSz="916503"/>
            <a:r>
              <a:rPr lang="en-US" baseline="0" dirty="0" smtClean="0"/>
              <a:t>&lt;transition&gt;</a:t>
            </a:r>
          </a:p>
          <a:p>
            <a:pPr defTabSz="916503"/>
            <a:r>
              <a:rPr lang="en-US" baseline="0" dirty="0" smtClean="0"/>
              <a:t>Now, we will show an example of how the three stages work with each other.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a:t>
            </a:r>
            <a:r>
              <a:rPr lang="en-US" baseline="0" dirty="0" smtClean="0"/>
              <a:t> the system consist of 4 CPU cores and a GPU, and the color represent a row the request wants to access. Similar color means these requests want to access the same row. </a:t>
            </a:r>
          </a:p>
          <a:p>
            <a:r>
              <a:rPr lang="en-US" baseline="0" dirty="0" smtClean="0"/>
              <a:t>In the batch formation stage, memory requests that access the same row will be batched.</a:t>
            </a:r>
            <a:endParaRPr lang="en-US" baseline="0" dirty="0"/>
          </a:p>
          <a:p>
            <a:r>
              <a:rPr lang="en-US" baseline="0" dirty="0" smtClean="0"/>
              <a:t>&lt;click&gt;</a:t>
            </a:r>
          </a:p>
          <a:p>
            <a:r>
              <a:rPr lang="en-US" baseline="0" dirty="0" smtClean="0"/>
              <a:t>One criteria that a batch becomes ready to be scheduled is when the next request is going to a different row, as illustrated in this example at core 2 and core 3. &lt;click </a:t>
            </a:r>
            <a:r>
              <a:rPr lang="en-US" baseline="0" dirty="0" err="1" smtClean="0"/>
              <a:t>click</a:t>
            </a:r>
            <a:r>
              <a:rPr lang="en-US" baseline="0" dirty="0" smtClean="0"/>
              <a:t>&gt;</a:t>
            </a:r>
          </a:p>
          <a:p>
            <a:r>
              <a:rPr lang="en-US" baseline="0" dirty="0" smtClean="0"/>
              <a:t>Another criteria is when the timeout for the batch formation expires.</a:t>
            </a:r>
          </a:p>
          <a:p>
            <a:r>
              <a:rPr lang="en-US" baseline="0" dirty="0" smtClean="0"/>
              <a:t>This batching process will happen across all cores including the GPU </a:t>
            </a:r>
          </a:p>
          <a:p>
            <a:r>
              <a:rPr lang="en-US" baseline="0" dirty="0" smtClean="0"/>
              <a:t>&lt;click&gt;</a:t>
            </a:r>
          </a:p>
          <a:p>
            <a:r>
              <a:rPr lang="en-US" baseline="0" dirty="0" smtClean="0"/>
              <a:t>&lt;click&gt; and how the batch scheduler will select one of these front batch to send to &lt;click&gt; the DRAM command scheduler. </a:t>
            </a:r>
          </a:p>
          <a:p>
            <a:r>
              <a:rPr lang="en-US" baseline="0" dirty="0" smtClean="0"/>
              <a:t>The scheduler can either use a shortest job </a:t>
            </a:r>
            <a:r>
              <a:rPr lang="en-US" baseline="0" dirty="0" err="1" smtClean="0"/>
              <a:t>poilcy</a:t>
            </a:r>
            <a:endParaRPr lang="en-US" baseline="0" dirty="0" smtClean="0"/>
          </a:p>
          <a:p>
            <a:r>
              <a:rPr lang="en-US" baseline="0" dirty="0" smtClean="0"/>
              <a:t>&lt;click&gt; which will pick this purple request because it is from an application with the fewest number of requests.</a:t>
            </a:r>
          </a:p>
          <a:p>
            <a:r>
              <a:rPr lang="en-US" baseline="0" dirty="0" smtClean="0"/>
              <a:t>Or a round-robin policy</a:t>
            </a:r>
          </a:p>
          <a:p>
            <a:r>
              <a:rPr lang="en-US" baseline="0" dirty="0" smtClean="0"/>
              <a:t>&lt;click&gt; </a:t>
            </a:r>
          </a:p>
          <a:p>
            <a:r>
              <a:rPr lang="en-US" baseline="0" dirty="0" smtClean="0"/>
              <a:t>Whenever the bank is ready to schedule a next request. DRAM command scheduler will schedule the requests in an in-order manner.</a:t>
            </a:r>
          </a:p>
          <a:p>
            <a:r>
              <a:rPr lang="en-US" baseline="0" dirty="0" smtClean="0"/>
              <a:t>&lt;click&gt;</a:t>
            </a:r>
          </a:p>
          <a:p>
            <a:r>
              <a:rPr lang="en-US" dirty="0" smtClean="0"/>
              <a:t>Now that I told you about how SMS works, let me tell you about the complexity of SMS</a:t>
            </a:r>
          </a:p>
          <a:p>
            <a:r>
              <a:rPr lang="en-US" baseline="0" dirty="0" smtClean="0"/>
              <a:t>&lt;click … transition&gt;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&lt;transition from the previous slide&gt;</a:t>
            </a:r>
          </a:p>
          <a:p>
            <a:r>
              <a:rPr lang="en-US" dirty="0" smtClean="0"/>
              <a:t>Now that I told you about how SMS works, let me tell you about the complexity of SMS.</a:t>
            </a:r>
          </a:p>
          <a:p>
            <a:r>
              <a:rPr lang="en-US" dirty="0" smtClean="0"/>
              <a:t>Compared to a row hit first scheduler, which is the one</a:t>
            </a:r>
            <a:r>
              <a:rPr lang="en-US" baseline="0" dirty="0" smtClean="0"/>
              <a:t> of the simplest memory scheduling algorithm that has been proposed,</a:t>
            </a:r>
            <a:r>
              <a:rPr lang="en-US" dirty="0" smtClean="0"/>
              <a:t> SMS consumes 66% </a:t>
            </a:r>
            <a:r>
              <a:rPr lang="en-US" dirty="0" smtClean="0">
                <a:solidFill>
                  <a:srgbClr val="0000FF"/>
                </a:solidFill>
              </a:rPr>
              <a:t>less area</a:t>
            </a:r>
            <a:r>
              <a:rPr lang="en-US" baseline="0" dirty="0" smtClean="0">
                <a:solidFill>
                  <a:srgbClr val="0000FF"/>
                </a:solidFill>
              </a:rPr>
              <a:t> and </a:t>
            </a:r>
            <a:r>
              <a:rPr lang="en-US" dirty="0" smtClean="0"/>
              <a:t>46% </a:t>
            </a:r>
            <a:r>
              <a:rPr lang="en-US" dirty="0" smtClean="0">
                <a:solidFill>
                  <a:srgbClr val="0000FF"/>
                </a:solidFill>
              </a:rPr>
              <a:t>less static power</a:t>
            </a:r>
            <a:endParaRPr lang="en-US" dirty="0" smtClean="0"/>
          </a:p>
          <a:p>
            <a:pPr lvl="1"/>
            <a:endParaRPr lang="en-US" dirty="0" smtClean="0"/>
          </a:p>
          <a:p>
            <a:r>
              <a:rPr lang="en-US" dirty="0" smtClean="0"/>
              <a:t>The reduction in area and static power comes from:</a:t>
            </a:r>
          </a:p>
          <a:p>
            <a:pPr lvl="1"/>
            <a:r>
              <a:rPr lang="en-US" dirty="0" smtClean="0">
                <a:solidFill>
                  <a:srgbClr val="FF0000"/>
                </a:solidFill>
              </a:rPr>
              <a:t>Decoupling</a:t>
            </a:r>
            <a:r>
              <a:rPr lang="en-US" baseline="0" dirty="0" smtClean="0">
                <a:solidFill>
                  <a:srgbClr val="FF0000"/>
                </a:solidFill>
              </a:rPr>
              <a:t> the m</a:t>
            </a:r>
            <a:r>
              <a:rPr lang="en-US" dirty="0" smtClean="0">
                <a:solidFill>
                  <a:srgbClr val="FF0000"/>
                </a:solidFill>
              </a:rPr>
              <a:t>onolithic scheduler </a:t>
            </a:r>
            <a:r>
              <a:rPr lang="en-US" dirty="0" smtClean="0">
                <a:solidFill>
                  <a:srgbClr val="FF0000"/>
                </a:solidFill>
                <a:sym typeface="Wingdings" pitchFamily="2" charset="2"/>
              </a:rPr>
              <a:t>into stages of simpler schedulers</a:t>
            </a:r>
          </a:p>
          <a:p>
            <a:pPr lvl="1"/>
            <a:r>
              <a:rPr lang="en-US" dirty="0" smtClean="0">
                <a:solidFill>
                  <a:srgbClr val="0000FF"/>
                </a:solidFill>
                <a:sym typeface="Wingdings" pitchFamily="2" charset="2"/>
              </a:rPr>
              <a:t>Each stage has simpler scheduler,</a:t>
            </a:r>
            <a:r>
              <a:rPr lang="en-US" baseline="0" dirty="0" smtClean="0">
                <a:solidFill>
                  <a:srgbClr val="0000FF"/>
                </a:solidFill>
                <a:sym typeface="Wingdings" pitchFamily="2" charset="2"/>
              </a:rPr>
              <a:t> which c</a:t>
            </a:r>
            <a:r>
              <a:rPr lang="en-US" dirty="0" smtClean="0">
                <a:sym typeface="Wingdings" pitchFamily="2" charset="2"/>
              </a:rPr>
              <a:t>onsiders fewer properties at a time to make the scheduling decision</a:t>
            </a:r>
          </a:p>
          <a:p>
            <a:pPr lvl="1"/>
            <a:r>
              <a:rPr lang="en-US" dirty="0" smtClean="0">
                <a:solidFill>
                  <a:srgbClr val="0000FF"/>
                </a:solidFill>
                <a:sym typeface="Wingdings" pitchFamily="2" charset="2"/>
              </a:rPr>
              <a:t>Each stage has simpler buffers</a:t>
            </a:r>
            <a:r>
              <a:rPr lang="en-US" baseline="0" dirty="0" smtClean="0">
                <a:solidFill>
                  <a:srgbClr val="0000FF"/>
                </a:solidFill>
                <a:sym typeface="Wingdings" pitchFamily="2" charset="2"/>
              </a:rPr>
              <a:t>, which is a </a:t>
            </a:r>
            <a:r>
              <a:rPr lang="en-US" dirty="0" smtClean="0">
                <a:sym typeface="Wingdings" pitchFamily="2" charset="2"/>
              </a:rPr>
              <a:t>FIFO instead of out-of-order</a:t>
            </a:r>
            <a:r>
              <a:rPr lang="en-US" baseline="0" dirty="0" smtClean="0">
                <a:sym typeface="Wingdings" pitchFamily="2" charset="2"/>
              </a:rPr>
              <a:t> buffers</a:t>
            </a:r>
            <a:endParaRPr lang="en-US" dirty="0" smtClean="0">
              <a:sym typeface="Wingdings" pitchFamily="2" charset="2"/>
            </a:endParaRPr>
          </a:p>
          <a:p>
            <a:pPr lvl="1"/>
            <a:r>
              <a:rPr lang="en-US" dirty="0" smtClean="0">
                <a:solidFill>
                  <a:srgbClr val="0000FF"/>
                </a:solidFill>
                <a:sym typeface="Wingdings" pitchFamily="2" charset="2"/>
              </a:rPr>
              <a:t>Each stage has a portion of the total buffer size </a:t>
            </a:r>
            <a:r>
              <a:rPr lang="en-US" dirty="0" smtClean="0">
                <a:solidFill>
                  <a:schemeClr val="tx1"/>
                </a:solidFill>
                <a:sym typeface="Wingdings" pitchFamily="2" charset="2"/>
              </a:rPr>
              <a:t>and</a:t>
            </a:r>
            <a:r>
              <a:rPr lang="en-US" baseline="0" dirty="0" smtClean="0">
                <a:solidFill>
                  <a:schemeClr val="tx1"/>
                </a:solidFill>
                <a:sym typeface="Wingdings" pitchFamily="2" charset="2"/>
              </a:rPr>
              <a:t> </a:t>
            </a:r>
            <a:r>
              <a:rPr lang="en-US" dirty="0" smtClean="0">
                <a:sym typeface="Wingdings" pitchFamily="2" charset="2"/>
              </a:rPr>
              <a:t>buffering is distributed across stages</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pPr defTabSz="916503"/>
            <a:r>
              <a:rPr lang="en-US" baseline="0" dirty="0" smtClean="0"/>
              <a:t>And I will go over the results</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29</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use an in-house </a:t>
            </a:r>
            <a:r>
              <a:rPr lang="en-US" baseline="0" smtClean="0"/>
              <a:t>cycle level </a:t>
            </a:r>
            <a:r>
              <a:rPr lang="en-US" baseline="0" dirty="0" smtClean="0"/>
              <a:t>simulator that models </a:t>
            </a:r>
            <a:r>
              <a:rPr lang="en-US" dirty="0" smtClean="0"/>
              <a:t>16 </a:t>
            </a:r>
            <a:r>
              <a:rPr lang="en-US" dirty="0" err="1" smtClean="0"/>
              <a:t>OoO</a:t>
            </a:r>
            <a:r>
              <a:rPr lang="en-US" dirty="0" smtClean="0"/>
              <a:t> CPU cores</a:t>
            </a:r>
            <a:r>
              <a:rPr lang="en-US" baseline="0" dirty="0" smtClean="0"/>
              <a:t> and</a:t>
            </a:r>
            <a:r>
              <a:rPr lang="en-US" dirty="0" smtClean="0"/>
              <a:t> 1 GPU</a:t>
            </a:r>
            <a:r>
              <a:rPr lang="en-US" baseline="0" dirty="0" smtClean="0"/>
              <a:t> modeling </a:t>
            </a:r>
            <a:r>
              <a:rPr lang="en-US" dirty="0" smtClean="0"/>
              <a:t>AMD Radeon 5870. We </a:t>
            </a:r>
            <a:r>
              <a:rPr lang="en-US" baseline="0" dirty="0" smtClean="0"/>
              <a:t> </a:t>
            </a:r>
            <a:r>
              <a:rPr lang="en-US" dirty="0" smtClean="0"/>
              <a:t>model the main memory</a:t>
            </a:r>
            <a:r>
              <a:rPr lang="en-US" baseline="0" dirty="0" smtClean="0"/>
              <a:t> using </a:t>
            </a:r>
            <a:r>
              <a:rPr lang="en-US" dirty="0" smtClean="0"/>
              <a:t>DDR3 DRAM with 4 channels,</a:t>
            </a:r>
            <a:r>
              <a:rPr lang="en-US" baseline="0" dirty="0" smtClean="0"/>
              <a:t> 1 rank and 8 banks.</a:t>
            </a:r>
          </a:p>
          <a:p>
            <a:r>
              <a:rPr lang="en-US" dirty="0" smtClean="0"/>
              <a:t>&lt;click&gt;</a:t>
            </a:r>
          </a:p>
          <a:p>
            <a:r>
              <a:rPr lang="en-US" dirty="0" smtClean="0"/>
              <a:t>W</a:t>
            </a:r>
            <a:r>
              <a:rPr lang="en-US" baseline="0" dirty="0" smtClean="0"/>
              <a:t>e use</a:t>
            </a:r>
            <a:r>
              <a:rPr lang="en-US" dirty="0" smtClean="0"/>
              <a:t> SPEC 2006</a:t>
            </a:r>
            <a:r>
              <a:rPr lang="en-US" baseline="0" dirty="0" smtClean="0"/>
              <a:t> for the</a:t>
            </a:r>
            <a:r>
              <a:rPr lang="en-US" dirty="0" smtClean="0"/>
              <a:t> CPU applications and recent games and GPU Benchmarks for the GPU. We divide</a:t>
            </a:r>
            <a:r>
              <a:rPr lang="en-US" baseline="0" dirty="0" smtClean="0"/>
              <a:t> the workload into 7</a:t>
            </a:r>
            <a:r>
              <a:rPr lang="en-US" dirty="0" smtClean="0"/>
              <a:t> workload categories based on the memory intensity of the CPU</a:t>
            </a:r>
            <a:r>
              <a:rPr lang="en-US" baseline="0" dirty="0" smtClean="0"/>
              <a:t> and this varies from low, medium and high memory-intensity applications measured based on LLC MPKI</a:t>
            </a:r>
          </a:p>
          <a:p>
            <a:r>
              <a:rPr lang="en-US" baseline="0" dirty="0" smtClean="0"/>
              <a:t>&lt;click, transition&gt;</a:t>
            </a:r>
            <a:endParaRPr lang="en-US"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30</a:t>
            </a:fld>
            <a:endParaRPr lang="en-US"/>
          </a:p>
        </p:txBody>
      </p:sp>
    </p:spTree>
    <p:extLst>
      <p:ext uri="{BB962C8B-B14F-4D97-AF65-F5344CB8AC3E}">
        <p14:creationId xmlns:p14="http://schemas.microsoft.com/office/powerpoint/2010/main" val="428467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pPr defTabSz="916503"/>
            <a:r>
              <a:rPr lang="en-US" baseline="0" dirty="0" smtClean="0"/>
              <a:t>Let me first go over some background on memory scheduling</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smtClean="0"/>
              <a:t>We</a:t>
            </a:r>
            <a:r>
              <a:rPr lang="en-US" baseline="0" dirty="0" smtClean="0"/>
              <a:t> compare our proposed mechanism with  three previous state-of-the-art memory scheduling algorithms.</a:t>
            </a:r>
          </a:p>
          <a:p>
            <a:pPr lvl="2"/>
            <a:r>
              <a:rPr lang="en-US" baseline="0" dirty="0" smtClean="0"/>
              <a:t>&lt;click&gt;</a:t>
            </a:r>
          </a:p>
          <a:p>
            <a:pPr lvl="2"/>
            <a:r>
              <a:rPr lang="en-US" baseline="0" dirty="0" smtClean="0"/>
              <a:t>The first algorithm we compare to is a row-hit first algorithm that prioritize row buffer hitting requests first. And this will maximizes DRAM throughput. However, as previous work have shown, FR-FCFS has low multi-core performance because it is application unaware</a:t>
            </a:r>
          </a:p>
          <a:p>
            <a:pPr lvl="2"/>
            <a:r>
              <a:rPr lang="en-US" baseline="0" dirty="0" smtClean="0"/>
              <a:t>&lt;click&gt;</a:t>
            </a:r>
          </a:p>
          <a:p>
            <a:pPr lvl="2"/>
            <a:r>
              <a:rPr lang="en-US" baseline="0" dirty="0" smtClean="0"/>
              <a:t>The second algorithm we compare to is adaptive per thread least attained service memory scheduling algorithm, which prioritizes latency sensitive applications. This algorithm gives good multi-core performance. However, previous work has shown that this algorithm is unfair because memory-intensive applications are </a:t>
            </a:r>
            <a:r>
              <a:rPr lang="en-US" baseline="0" dirty="0" err="1" smtClean="0"/>
              <a:t>deprioritized</a:t>
            </a:r>
            <a:endParaRPr lang="en-US" baseline="0" dirty="0" smtClean="0"/>
          </a:p>
          <a:p>
            <a:pPr lvl="2"/>
            <a:r>
              <a:rPr lang="en-US" baseline="0" dirty="0" smtClean="0"/>
              <a:t>&lt;click&gt;</a:t>
            </a:r>
          </a:p>
          <a:p>
            <a:pPr lvl="2"/>
            <a:r>
              <a:rPr lang="en-US" baseline="0" dirty="0" smtClean="0"/>
              <a:t>The last algorithm we compare to is thread cluster memory scheduling algorithm, which cluster low and high memory intensity applications into two different clusters, and treats each cluster differently to improve both performance and fairness. However, we observe that TCM is not robust enough in the context of CPU-GPU heterogeneous system. Because TCM misclassify latency sensitive applications and put these applications in a wrong cluster, and it uses a wrong scheduling policy on these miss-classified applications.</a:t>
            </a:r>
          </a:p>
          <a:p>
            <a:pPr lvl="2"/>
            <a:r>
              <a:rPr lang="en-US" baseline="0" dirty="0" smtClean="0"/>
              <a:t>&lt;click … transition&gt;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evaluated CPU</a:t>
            </a:r>
            <a:r>
              <a:rPr lang="en-US" baseline="0" dirty="0" smtClean="0"/>
              <a:t> performance using weighted speedup which is defined by the sum of IPC of the CPU when it is running with other applications compared to when it is running alone</a:t>
            </a:r>
          </a:p>
          <a:p>
            <a:r>
              <a:rPr lang="en-US" dirty="0" smtClean="0"/>
              <a:t>&lt;click&gt;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evaluated GPU</a:t>
            </a:r>
            <a:r>
              <a:rPr lang="en-US" baseline="0" dirty="0" smtClean="0"/>
              <a:t> performance using GPU speedup which is defined by the frame rate speedup of the GPU when it is running with other applications compared to when it is running alone</a:t>
            </a:r>
          </a:p>
          <a:p>
            <a:r>
              <a:rPr lang="en-US" dirty="0" smtClean="0"/>
              <a:t>&lt;click&gt;</a:t>
            </a:r>
          </a:p>
          <a:p>
            <a:r>
              <a:rPr lang="en-US" dirty="0" smtClean="0"/>
              <a:t>In terms of the system performance, we use</a:t>
            </a:r>
            <a:r>
              <a:rPr lang="en-US" baseline="0" dirty="0" smtClean="0"/>
              <a:t> CPU-GPU weighted speedup, which is the sum of CPU weighted speedup and the GPU speedup. However, we multiply the GPU speedup with the GPU weight &lt;click&gt; which can be changed based on the important of the GPU.</a:t>
            </a:r>
          </a:p>
          <a:p>
            <a:r>
              <a:rPr lang="en-US" baseline="0" dirty="0" smtClean="0"/>
              <a:t>&lt;click … transition&gt;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32</a:t>
            </a:fld>
            <a:endParaRPr lang="en-US"/>
          </a:p>
        </p:txBody>
      </p:sp>
    </p:spTree>
    <p:extLst>
      <p:ext uri="{BB962C8B-B14F-4D97-AF65-F5344CB8AC3E}">
        <p14:creationId xmlns:p14="http://schemas.microsoft.com/office/powerpoint/2010/main" val="963723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evaluate SMS using</a:t>
            </a:r>
            <a:r>
              <a:rPr lang="en-US" baseline="0" dirty="0" smtClean="0"/>
              <a:t> two different scenarios</a:t>
            </a:r>
          </a:p>
          <a:p>
            <a:r>
              <a:rPr lang="en-US" baseline="0" dirty="0" smtClean="0"/>
              <a:t>&lt;click&gt; The first scenario is the CPU-focus system &lt;click&gt; and the second scenario is the GPU-focused system.</a:t>
            </a:r>
          </a:p>
          <a:p>
            <a:endParaRPr lang="en-US" baseline="0" dirty="0" smtClean="0"/>
          </a:p>
          <a:p>
            <a:r>
              <a:rPr lang="en-US" baseline="0" dirty="0" smtClean="0"/>
              <a:t>We will now talk about the CPU-focused system</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33</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n a CPU-focused system &lt;click&gt; The GPU has low weight of 1, and in this case, SMS is configured such that P, the </a:t>
            </a:r>
            <a:r>
              <a:rPr lang="en-US" baseline="0" dirty="0" err="1" smtClean="0"/>
              <a:t>probablity</a:t>
            </a:r>
            <a:r>
              <a:rPr lang="en-US" baseline="0" dirty="0" smtClean="0"/>
              <a:t> of using the shortest job first batch scheduling policy, is set to 0.9. This will mostly use shortest job first batch scheduling, which prioritize latency sensitive applications.</a:t>
            </a:r>
          </a:p>
          <a:p>
            <a:r>
              <a:rPr lang="en-US" baseline="0" dirty="0" smtClean="0"/>
              <a:t>&lt;click&gt;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34</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the performance of SMS on</a:t>
            </a:r>
            <a:r>
              <a:rPr lang="en-US" baseline="0" dirty="0" smtClean="0"/>
              <a:t> a CPU focused system. The y-axis represents the system performance measured by the CPU-GPU weighted speedup with the GPU weight of 1, and the X-axis is the performance on each workload categories sorted from low intensity to high intensity.</a:t>
            </a:r>
          </a:p>
          <a:p>
            <a:r>
              <a:rPr lang="en-US" baseline="0" dirty="0" smtClean="0"/>
              <a:t>&lt;click&gt;</a:t>
            </a:r>
          </a:p>
          <a:p>
            <a:r>
              <a:rPr lang="en-US" baseline="0" dirty="0" smtClean="0"/>
              <a:t>When the CPU performance is important, setting the probability of using the shortest job first batch scheduling policy to a high value, allows the latency-sensitive applications to get serviced as fast as possible. &lt;click&gt; This improve system performance by 17.2% on average compared to the previous best scheduling mechanism.</a:t>
            </a:r>
          </a:p>
          <a:p>
            <a:r>
              <a:rPr lang="en-US" baseline="0" dirty="0" smtClean="0"/>
              <a:t>&lt;click&gt;</a:t>
            </a:r>
          </a:p>
          <a:p>
            <a:r>
              <a:rPr lang="en-US" baseline="0" dirty="0" smtClean="0"/>
              <a:t>In addition to the performance gain, the design of SMS is much simpler compared to previous designs.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n a GPU-focused system &lt;click&gt; The GPU has high weight of 1000, and in this case, SMS is configured such that P, the probability of using the shortest job first batch scheduling policy, is set to 0. This will use round-robin batch scheduling policy all the time, which gives priority to the GPU.</a:t>
            </a:r>
          </a:p>
          <a:p>
            <a:r>
              <a:rPr lang="en-US" baseline="0" dirty="0" smtClean="0"/>
              <a:t>&lt;click&gt;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36</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the performance of SMS on</a:t>
            </a:r>
            <a:r>
              <a:rPr lang="en-US" baseline="0" dirty="0" smtClean="0"/>
              <a:t> a GPU focused system. The y-axis represents the system performance measured by the CPU-GPU weighted speedup with the GPU weight of 1000, and the X-axis is the performance on each workload categories sorted from low intensity to high intensity.</a:t>
            </a:r>
          </a:p>
          <a:p>
            <a:r>
              <a:rPr lang="en-US" baseline="0" dirty="0" smtClean="0"/>
              <a:t>&lt;click&gt;</a:t>
            </a:r>
          </a:p>
          <a:p>
            <a:r>
              <a:rPr lang="en-US" baseline="0" dirty="0" smtClean="0"/>
              <a:t>When the GPU performance is important, always using the round-robin policy will schedule GPU requests more frequently. </a:t>
            </a:r>
          </a:p>
          <a:p>
            <a:r>
              <a:rPr lang="en-US" baseline="0" dirty="0" smtClean="0"/>
              <a:t>&lt;click&gt; This improve system performance by 1.6% on average compared to the previous best scheduling mechanism, which is FR-FCFS.</a:t>
            </a:r>
          </a:p>
          <a:p>
            <a:r>
              <a:rPr lang="en-US" baseline="0" dirty="0" smtClean="0"/>
              <a:t>&lt;click&gt;</a:t>
            </a:r>
          </a:p>
          <a:p>
            <a:r>
              <a:rPr lang="en-US" baseline="0" dirty="0" smtClean="0"/>
              <a:t>In addition to the performance gain, the design of SMS is much simpler compared to previous designs.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plot, we show the performance of SMS, compared to the best performing scheduler. Note that the best previous algorithm is different for different weights. We vary the GPU weight of 0.001 to 1000. The Y-Axis shows the system performance measured by dividing the CPU-GPU weighted speedup by the total weight to make sure it is bound between 0 and 1.</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38</a:t>
            </a:fld>
            <a:endParaRPr lang="en-US"/>
          </a:p>
        </p:txBody>
      </p:sp>
    </p:spTree>
    <p:extLst>
      <p:ext uri="{BB962C8B-B14F-4D97-AF65-F5344CB8AC3E}">
        <p14:creationId xmlns:p14="http://schemas.microsoft.com/office/powerpoint/2010/main" val="21389802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found that a</a:t>
            </a:r>
            <a:r>
              <a:rPr lang="en-US" dirty="0" smtClean="0"/>
              <a:t>t every GPU weight, we can configure the </a:t>
            </a:r>
            <a:r>
              <a:rPr lang="en-US" dirty="0" err="1" smtClean="0"/>
              <a:t>probablity</a:t>
            </a:r>
            <a:r>
              <a:rPr lang="en-US" dirty="0" smtClean="0"/>
              <a:t> of using shortest job first batch scheduling policy such that SMS outperforms the best previous mechanism for that weight</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39</a:t>
            </a:fld>
            <a:endParaRPr lang="en-US"/>
          </a:p>
        </p:txBody>
      </p:sp>
    </p:spTree>
    <p:extLst>
      <p:ext uri="{BB962C8B-B14F-4D97-AF65-F5344CB8AC3E}">
        <p14:creationId xmlns:p14="http://schemas.microsoft.com/office/powerpoint/2010/main" val="21389802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addition to the previous results, we also provide other key results in the paper. We have shown that SMS provides significant fairness improvement over previous algorithms. We also provided individual CPU and GPU performance breakdowns. SMS performs competitively in CPU-only scenarios. We have shown that SMS scales better with the increasing number of cores and memory channels, and we also provide an analysis of different design parameters in the paper.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40</a:t>
            </a:fld>
            <a:endParaRPr lang="en-US"/>
          </a:p>
        </p:txBody>
      </p:sp>
    </p:spTree>
    <p:extLst>
      <p:ext uri="{BB962C8B-B14F-4D97-AF65-F5344CB8AC3E}">
        <p14:creationId xmlns:p14="http://schemas.microsoft.com/office/powerpoint/2010/main" val="1436526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Main </a:t>
            </a:r>
            <a:r>
              <a:rPr lang="en-US" dirty="0"/>
              <a:t>memory is a major bottleneck in current multi-core </a:t>
            </a:r>
            <a:r>
              <a:rPr lang="en-US" dirty="0" smtClean="0"/>
              <a:t>systems</a:t>
            </a:r>
            <a:endParaRPr lang="en-US" dirty="0"/>
          </a:p>
          <a:p>
            <a:r>
              <a:rPr lang="en-US" dirty="0"/>
              <a:t>&lt;click </a:t>
            </a:r>
            <a:r>
              <a:rPr lang="en-US" dirty="0" smtClean="0"/>
              <a:t>three</a:t>
            </a:r>
            <a:r>
              <a:rPr lang="en-US" baseline="0" dirty="0" smtClean="0"/>
              <a:t> </a:t>
            </a:r>
            <a:r>
              <a:rPr lang="en-US" dirty="0" smtClean="0"/>
              <a:t>times</a:t>
            </a:r>
            <a:r>
              <a:rPr lang="en-US" dirty="0"/>
              <a:t>&gt;, </a:t>
            </a:r>
          </a:p>
          <a:p>
            <a:r>
              <a:rPr lang="en-US" dirty="0" smtClean="0"/>
              <a:t>Because memory</a:t>
            </a:r>
            <a:r>
              <a:rPr lang="en-US" baseline="0" dirty="0" smtClean="0"/>
              <a:t> requests from different core contend for a limited off-chip bandwidth</a:t>
            </a:r>
            <a:r>
              <a:rPr lang="en-US" dirty="0" smtClean="0"/>
              <a:t> </a:t>
            </a:r>
            <a:endParaRPr lang="en-US" dirty="0"/>
          </a:p>
          <a:p>
            <a:r>
              <a:rPr lang="en-US" dirty="0"/>
              <a:t>&lt;click&gt;</a:t>
            </a:r>
          </a:p>
          <a:p>
            <a:r>
              <a:rPr lang="en-US" baseline="0" dirty="0" smtClean="0"/>
              <a:t>This inter-application interference degrades system performance. </a:t>
            </a:r>
            <a:r>
              <a:rPr lang="en-US" dirty="0" smtClean="0"/>
              <a:t>And designing a good memory scheduler </a:t>
            </a:r>
            <a:r>
              <a:rPr lang="en-US" dirty="0"/>
              <a:t>can </a:t>
            </a:r>
            <a:r>
              <a:rPr lang="en-US" dirty="0" smtClean="0"/>
              <a:t>mitigate</a:t>
            </a:r>
            <a:r>
              <a:rPr lang="en-US" baseline="0" dirty="0" smtClean="0"/>
              <a:t> the problem</a:t>
            </a:r>
            <a:r>
              <a:rPr lang="en-US" dirty="0" smtClean="0"/>
              <a:t>…</a:t>
            </a:r>
            <a:endParaRPr lang="en-US" dirty="0"/>
          </a:p>
          <a:p>
            <a:r>
              <a:rPr lang="en-US" dirty="0"/>
              <a:t>&lt;click&gt;</a:t>
            </a:r>
          </a:p>
          <a:p>
            <a:r>
              <a:rPr lang="en-US" dirty="0" smtClean="0"/>
              <a:t>But how does memory scheduler deliver good performance and fairness.</a:t>
            </a:r>
            <a:endParaRPr lang="en-US" dirty="0"/>
          </a:p>
          <a:p>
            <a:r>
              <a:rPr lang="en-US" dirty="0"/>
              <a:t>&lt;click to the next </a:t>
            </a:r>
            <a:r>
              <a:rPr lang="en-US" dirty="0" smtClean="0"/>
              <a:t>slide&gt;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conclude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41</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observe</a:t>
            </a:r>
            <a:r>
              <a:rPr lang="en-US" b="1" baseline="0" dirty="0" smtClean="0"/>
              <a:t> that</a:t>
            </a:r>
            <a:r>
              <a:rPr lang="en-US" b="1" dirty="0" smtClean="0"/>
              <a:t> </a:t>
            </a:r>
            <a:r>
              <a:rPr lang="en-US" sz="2200" dirty="0" smtClean="0"/>
              <a:t>Heterogeneous CPU-GPU systems require memory schedulers with </a:t>
            </a:r>
            <a:r>
              <a:rPr lang="en-US" sz="2200" dirty="0" smtClean="0">
                <a:solidFill>
                  <a:srgbClr val="FF0000"/>
                </a:solidFill>
              </a:rPr>
              <a:t>large request buffers</a:t>
            </a:r>
            <a:r>
              <a:rPr lang="en-US" sz="2200" baseline="0" dirty="0" smtClean="0">
                <a:solidFill>
                  <a:srgbClr val="FF0000"/>
                </a:solidFill>
              </a:rPr>
              <a:t> and this becomes a problem for </a:t>
            </a:r>
            <a:r>
              <a:rPr lang="en-US" sz="2200" baseline="0" dirty="0" smtClean="0">
                <a:solidFill>
                  <a:schemeClr val="tx1"/>
                </a:solidFill>
              </a:rPr>
              <a:t>e</a:t>
            </a:r>
            <a:r>
              <a:rPr lang="en-US" sz="2200" dirty="0" smtClean="0"/>
              <a:t>xisting monolithic application-aware memory scheduler designs because they are </a:t>
            </a:r>
            <a:r>
              <a:rPr lang="en-US" sz="2200" dirty="0" smtClean="0">
                <a:solidFill>
                  <a:srgbClr val="FF0000"/>
                </a:solidFill>
              </a:rPr>
              <a:t>hard to scale</a:t>
            </a:r>
            <a:r>
              <a:rPr lang="en-US" sz="2200" dirty="0" smtClean="0"/>
              <a:t> to large request buffer size</a:t>
            </a:r>
            <a:endParaRPr lang="en-US" sz="1000" dirty="0" smtClean="0"/>
          </a:p>
          <a:p>
            <a:r>
              <a:rPr lang="en-US" b="1" dirty="0" smtClean="0"/>
              <a:t>Our Solution</a:t>
            </a:r>
            <a:r>
              <a:rPr lang="en-US" b="1" baseline="0" dirty="0" smtClean="0"/>
              <a:t> is to </a:t>
            </a:r>
            <a:r>
              <a:rPr lang="en-US" sz="2200" dirty="0" smtClean="0">
                <a:solidFill>
                  <a:srgbClr val="0000FF"/>
                </a:solidFill>
              </a:rPr>
              <a:t>decomposes MC into three simpler stages</a:t>
            </a:r>
            <a:r>
              <a:rPr lang="en-US" sz="2200"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1) Batch formation:</a:t>
            </a:r>
            <a:r>
              <a:rPr lang="en-US" baseline="0" dirty="0" smtClean="0"/>
              <a:t> m</a:t>
            </a:r>
            <a:r>
              <a:rPr lang="en-US" dirty="0" smtClean="0"/>
              <a:t>aintains</a:t>
            </a:r>
            <a:r>
              <a:rPr lang="en-US" baseline="0" dirty="0" smtClean="0"/>
              <a:t> row buffer locality by forming batches of row-hitting requests.</a:t>
            </a:r>
            <a:endParaRPr lang="en-US" dirty="0" smtClean="0"/>
          </a:p>
          <a:p>
            <a:pPr lvl="1">
              <a:buNone/>
            </a:pPr>
            <a:r>
              <a:rPr lang="en-US" dirty="0" smtClean="0"/>
              <a:t>2) Batch scheduler: reduces interference between applications by picking the next batch to prioritize.</a:t>
            </a:r>
          </a:p>
          <a:p>
            <a:pPr lvl="1">
              <a:buNone/>
            </a:pPr>
            <a:r>
              <a:rPr lang="en-US" dirty="0" smtClean="0"/>
              <a:t>3) DRAM command scheduler: issues requests to DRAM</a:t>
            </a:r>
          </a:p>
          <a:p>
            <a:r>
              <a:rPr lang="en-US" dirty="0" smtClean="0"/>
              <a:t>Compared to state-of-the-art memory schedulers:</a:t>
            </a:r>
          </a:p>
          <a:p>
            <a:pPr lvl="1"/>
            <a:r>
              <a:rPr lang="en-US" dirty="0" smtClean="0">
                <a:solidFill>
                  <a:srgbClr val="0000FF"/>
                </a:solidFill>
              </a:rPr>
              <a:t>SMS is significantly simpler and more scalable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SMS provides higher performance and fairness,</a:t>
            </a:r>
            <a:r>
              <a:rPr lang="en-US" baseline="0" dirty="0" smtClean="0">
                <a:solidFill>
                  <a:srgbClr val="0000FF"/>
                </a:solidFill>
              </a:rPr>
              <a:t> e</a:t>
            </a:r>
            <a:r>
              <a:rPr lang="en-US" dirty="0" smtClean="0">
                <a:solidFill>
                  <a:srgbClr val="0000FF"/>
                </a:solidFill>
              </a:rPr>
              <a:t>specially in</a:t>
            </a:r>
            <a:r>
              <a:rPr lang="en-US" baseline="0" dirty="0" smtClean="0">
                <a:solidFill>
                  <a:srgbClr val="0000FF"/>
                </a:solidFill>
              </a:rPr>
              <a:t> heterogeneous CPU-GPU systems.</a:t>
            </a:r>
            <a:endParaRPr lang="en-US" sz="100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a:spLocks noGrp="1"/>
          </p:cNvSpPr>
          <p:nvPr>
            <p:ph type="sldNum" sz="quarter" idx="5"/>
          </p:nvPr>
        </p:nvSpPr>
        <p:spPr>
          <a:noFill/>
        </p:spPr>
        <p:txBody>
          <a:bodyPr/>
          <a:lstStyle/>
          <a:p>
            <a:fld id="{8C72F74C-E60A-4D3E-9FB3-141EE2A8EC56}" type="slidenum">
              <a:rPr lang="en-US">
                <a:solidFill>
                  <a:prstClr val="black"/>
                </a:solidFill>
              </a:rPr>
              <a:pPr/>
              <a:t>44</a:t>
            </a:fld>
            <a:endParaRPr lang="en-US">
              <a:solidFill>
                <a:prstClr val="black"/>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lnSpc>
                <a:spcPct val="80000"/>
              </a:lnSpc>
            </a:pPr>
            <a:endParaRPr lang="en-US" sz="800"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lnSpc>
                <a:spcPct val="90000"/>
              </a:lnSpc>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16503"/>
            <a:r>
              <a:rPr lang="en-US" dirty="0"/>
              <a:t>State-of-the-art memory schedulers can deliver good performance and fairness generally based on three principles. </a:t>
            </a:r>
          </a:p>
          <a:p>
            <a:pPr defTabSz="916503"/>
            <a:r>
              <a:rPr lang="en-US" dirty="0"/>
              <a:t>&lt;click&gt;</a:t>
            </a:r>
          </a:p>
          <a:p>
            <a:pPr defTabSz="916503"/>
            <a:r>
              <a:rPr lang="en-US" dirty="0"/>
              <a:t>The first principle is to prioritize row-buffer-hit requests over other requests. The reason is because DRAM can service row-buffer-hit requests faster than requests that miss in the row buffer. This principle will maximize memory bandwidth</a:t>
            </a:r>
          </a:p>
          <a:p>
            <a:pPr defTabSz="916503"/>
            <a:r>
              <a:rPr lang="en-US" dirty="0"/>
              <a:t>&lt;click&gt;</a:t>
            </a:r>
          </a:p>
          <a:p>
            <a:pPr defTabSz="916503"/>
            <a:r>
              <a:rPr lang="en-US" dirty="0"/>
              <a:t>For example, suppose that there are five requests sorted by age as shown, and the current open row is row B. Even though request 1 is older than request 2, in this case, servicing a row hitting requests 2 first is faster than servicing requests that go to other rows. As a result, request 2 is prioritized over other requests.</a:t>
            </a:r>
          </a:p>
          <a:p>
            <a:pPr defTabSz="916503"/>
            <a:r>
              <a:rPr lang="en-US" dirty="0"/>
              <a:t>&lt;click&gt;</a:t>
            </a:r>
          </a:p>
          <a:p>
            <a:pPr defTabSz="916503"/>
            <a:r>
              <a:rPr lang="en-US" dirty="0"/>
              <a:t>The second principle is the scheduler should prioritize latency sensitive applications. Previous works have shown that latency sensitive applications can make faster </a:t>
            </a:r>
            <a:r>
              <a:rPr lang="en-US" dirty="0" smtClean="0"/>
              <a:t>forward</a:t>
            </a:r>
            <a:r>
              <a:rPr lang="en-US" baseline="0" dirty="0" smtClean="0"/>
              <a:t> </a:t>
            </a:r>
            <a:r>
              <a:rPr lang="en-US" dirty="0" smtClean="0"/>
              <a:t>progress </a:t>
            </a:r>
            <a:r>
              <a:rPr lang="en-US" dirty="0"/>
              <a:t>when their memory requests are serviced quickly. In order to identify a latency sensitive application, memory intensity is generally used as a metric because application with lower memory intensity can make faster progress when a memory request is serviced.</a:t>
            </a:r>
          </a:p>
          <a:p>
            <a:pPr defTabSz="916503"/>
            <a:r>
              <a:rPr lang="en-US" dirty="0"/>
              <a:t>&lt;click&gt;</a:t>
            </a:r>
          </a:p>
          <a:p>
            <a:pPr defTabSz="916503"/>
            <a:r>
              <a:rPr lang="en-US" dirty="0"/>
              <a:t>For example, suppose that there are four applications in the system, and the memory intensity is defined by misses per thousand instructions. In this case, application number two will have more priority than other applications because it has the lowest memory intensity.</a:t>
            </a:r>
          </a:p>
          <a:p>
            <a:pPr defTabSz="916503"/>
            <a:r>
              <a:rPr lang="en-US" dirty="0"/>
              <a:t>&lt;click&gt;</a:t>
            </a:r>
          </a:p>
          <a:p>
            <a:pPr defTabSz="916503"/>
            <a:r>
              <a:rPr lang="en-US" dirty="0"/>
              <a:t>The third principle is the scheduler needs to make sure that the system is fair by ensuring that every application are making progress and none of the applications are starved. </a:t>
            </a:r>
          </a:p>
          <a:p>
            <a:pPr marL="0" marR="0" indent="0" algn="l" defTabSz="916503" rtl="0" eaLnBrk="1" fontAlgn="auto" latinLnBrk="0" hangingPunct="1">
              <a:lnSpc>
                <a:spcPct val="100000"/>
              </a:lnSpc>
              <a:spcBef>
                <a:spcPts val="0"/>
              </a:spcBef>
              <a:spcAft>
                <a:spcPts val="0"/>
              </a:spcAft>
              <a:buClrTx/>
              <a:buSzTx/>
              <a:buFontTx/>
              <a:buNone/>
              <a:tabLst/>
              <a:defRPr/>
            </a:pPr>
            <a:r>
              <a:rPr lang="en-US" dirty="0" smtClean="0"/>
              <a:t>&lt;transition&gt;</a:t>
            </a:r>
          </a:p>
          <a:p>
            <a:pPr marL="0" marR="0" indent="0" algn="l" defTabSz="916503" rtl="0" eaLnBrk="1" fontAlgn="auto" latinLnBrk="0" hangingPunct="1">
              <a:lnSpc>
                <a:spcPct val="100000"/>
              </a:lnSpc>
              <a:spcBef>
                <a:spcPts val="0"/>
              </a:spcBef>
              <a:spcAft>
                <a:spcPts val="0"/>
              </a:spcAft>
              <a:buClrTx/>
              <a:buSzTx/>
              <a:buFontTx/>
              <a:buNone/>
              <a:tabLst/>
              <a:defRPr/>
            </a:pPr>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a:p>
            <a:pPr defTabSz="916503"/>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6</a:t>
            </a:fld>
            <a:endParaRPr lang="en-US"/>
          </a:p>
        </p:txBody>
      </p:sp>
    </p:spTree>
    <p:extLst>
      <p:ext uri="{BB962C8B-B14F-4D97-AF65-F5344CB8AC3E}">
        <p14:creationId xmlns:p14="http://schemas.microsoft.com/office/powerpoint/2010/main" val="641260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lnSpc>
                <a:spcPct val="80000"/>
              </a:lnSpc>
            </a:pPr>
            <a:endParaRPr lang="en-US" sz="1000" dirty="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7</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lnSpc>
                <a:spcPct val="80000"/>
              </a:lnSpc>
            </a:pPr>
            <a:endParaRPr lang="en-US" sz="900" dirty="0"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defTabSz="916503"/>
            <a:r>
              <a:rPr lang="en-US" dirty="0" smtClean="0"/>
              <a:t>Good afternoon everyone. Today I am going to present Staged Memory Scheduling. This is work done by myself, …, …, …,  and my advisor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67</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CPU performs better with high SJF probability</a:t>
            </a:r>
          </a:p>
          <a:p>
            <a:r>
              <a:rPr lang="en-US" dirty="0" smtClean="0"/>
              <a:t>GPU performs better with low SJF probability</a:t>
            </a:r>
          </a:p>
          <a:p>
            <a:endParaRPr lang="en-US" dirty="0" smtClean="0"/>
          </a:p>
          <a:p>
            <a:r>
              <a:rPr lang="en-US" dirty="0" smtClean="0"/>
              <a:t>[Say: summarize the other key results</a:t>
            </a:r>
            <a:r>
              <a:rPr lang="en-US" baseline="0" dirty="0" smtClean="0"/>
              <a:t> in the paper]</a:t>
            </a:r>
            <a:endParaRPr lang="en-US"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73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a:p>
            <a:endParaRPr lang="en-US" baseline="0" dirty="0" smtClean="0"/>
          </a:p>
          <a:p>
            <a:r>
              <a:rPr lang="en-US" baseline="0" dirty="0" smtClean="0"/>
              <a:t>This integrated GPU shares the main memory with the CPU cores; however, the GPU is four to twenty times more memory-intensive compared to CPU. So, how should the memory scheduling be done when GPU is integrated on-chip?</a:t>
            </a:r>
            <a:endParaRPr lang="en-US" dirty="0" smtClean="0"/>
          </a:p>
          <a:p>
            <a:endParaRPr lang="en-US" dirty="0" smtClean="0"/>
          </a:p>
          <a:p>
            <a:r>
              <a:rPr lang="en-US" dirty="0" smtClean="0"/>
              <a:t>Let’s see </a:t>
            </a:r>
            <a:r>
              <a:rPr lang="en-US" baseline="0" dirty="0" smtClean="0"/>
              <a:t>how does the memory scheduling problem change when we add a GPU into the system</a:t>
            </a:r>
          </a:p>
          <a:p>
            <a:endParaRPr lang="en-US" baseline="0" dirty="0" smtClean="0"/>
          </a:p>
          <a:p>
            <a:r>
              <a:rPr lang="en-US" baseline="0" dirty="0" smtClean="0"/>
              <a:t>[picture of the current APU/Sandy Bridge]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GPU is introduced into the system &lt;click&gt;, because the GPU is memory-intensive,</a:t>
            </a:r>
            <a:r>
              <a:rPr lang="en-US" baseline="0" dirty="0" smtClean="0"/>
              <a:t> requests from cores contend heavily with request from the GPU, as you can see from</a:t>
            </a:r>
            <a:r>
              <a:rPr lang="en-US" baseline="0" dirty="0"/>
              <a:t> </a:t>
            </a:r>
            <a:r>
              <a:rPr lang="en-US" baseline="0" dirty="0" smtClean="0"/>
              <a:t>this example</a:t>
            </a:r>
          </a:p>
          <a:p>
            <a:r>
              <a:rPr lang="en-US" baseline="0" dirty="0" smtClean="0"/>
              <a:t>&lt;click&gt;</a:t>
            </a:r>
          </a:p>
          <a:p>
            <a:r>
              <a:rPr lang="en-US" baseline="0" dirty="0" smtClean="0"/>
              <a:t>The memory-intensive GPU application will send a lot of request to the memory request buffer</a:t>
            </a:r>
          </a:p>
          <a:p>
            <a:r>
              <a:rPr lang="en-US" baseline="0" dirty="0" smtClean="0"/>
              <a:t>&lt;click&gt;</a:t>
            </a:r>
          </a:p>
          <a:p>
            <a:r>
              <a:rPr lang="en-US" baseline="0" dirty="0" smtClean="0"/>
              <a:t>As a result, some of the requests are unable to be inject into the request buffer, as illustrated by this blue request from core 2.</a:t>
            </a:r>
          </a:p>
          <a:p>
            <a:r>
              <a:rPr lang="en-US" baseline="0" dirty="0" smtClean="0"/>
              <a:t>&lt;click&gt;</a:t>
            </a:r>
          </a:p>
          <a:p>
            <a:r>
              <a:rPr lang="en-US" baseline="0" dirty="0" smtClean="0"/>
              <a:t>When only some of the memory requests can inject into the request buffer, memory scheduler cannot observe full applications behavior. This can lead to a poor scheduling decision</a:t>
            </a:r>
          </a:p>
          <a:p>
            <a:r>
              <a:rPr lang="en-US" baseline="0" dirty="0" smtClean="0"/>
              <a:t>&lt;click… transition&gt;</a:t>
            </a:r>
          </a:p>
          <a:p>
            <a:r>
              <a:rPr lang="en-US" baseline="0" dirty="0" smtClean="0"/>
              <a:t>A naïve solution to this problem is to increase the size of the monolithic request buffer…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9</a:t>
            </a:fld>
            <a:endParaRPr lang="en-US"/>
          </a:p>
        </p:txBody>
      </p:sp>
    </p:spTree>
    <p:extLst>
      <p:ext uri="{BB962C8B-B14F-4D97-AF65-F5344CB8AC3E}">
        <p14:creationId xmlns:p14="http://schemas.microsoft.com/office/powerpoint/2010/main" val="1258267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naïve solution is to increase the size of the batch scheduler</a:t>
            </a:r>
          </a:p>
          <a:p>
            <a:r>
              <a:rPr lang="en-US" baseline="0" dirty="0" smtClean="0"/>
              <a:t>&lt;click&gt; transition: however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a:ln/>
        </p:spPr>
        <p:txBody>
          <a:bodyPr/>
          <a:lstStyle>
            <a:lvl1pPr>
              <a:defRPr/>
            </a:lvl1pPr>
          </a:lstStyle>
          <a:p>
            <a:fld id="{F6355728-D0E7-41E1-BFEA-5286250D9B15}" type="slidenum">
              <a:rPr lang="en-US">
                <a:solidFill>
                  <a:srgbClr val="000000"/>
                </a:solidFill>
              </a:rPr>
              <a:pPr/>
              <a:t>‹#›</a:t>
            </a:fld>
            <a:endParaRPr lang="en-US">
              <a:solidFill>
                <a:srgbClr val="000000"/>
              </a:solidFill>
            </a:endParaRPr>
          </a:p>
        </p:txBody>
      </p:sp>
      <p:sp>
        <p:nvSpPr>
          <p:cNvPr id="5" name="Slide Number Placeholder 4"/>
          <p:cNvSpPr>
            <a:spLocks noGrp="1"/>
          </p:cNvSpPr>
          <p:nvPr>
            <p:ph type="sldNum" sz="quarter" idx="11"/>
          </p:nvPr>
        </p:nvSpPr>
        <p:spPr>
          <a:ln/>
        </p:spPr>
        <p:txBody>
          <a:bodyPr/>
          <a:lstStyle>
            <a:lvl1pPr>
              <a:defRPr/>
            </a:lvl1pPr>
          </a:lstStyle>
          <a:p>
            <a:fld id="{DA7162E3-48BD-4CE0-8FE8-B8AAEDEC0E2D}"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fld id="{ECDDF9D0-9F73-4EA5-97FF-EC8B90A31731}" type="slidenum">
              <a:rPr lang="en-US">
                <a:solidFill>
                  <a:srgbClr val="000000"/>
                </a:solidFill>
              </a:rPr>
              <a:pPr/>
              <a:t>‹#›</a:t>
            </a:fld>
            <a:endParaRPr lang="en-US">
              <a:solidFill>
                <a:srgbClr val="000000"/>
              </a:solidFill>
            </a:endParaRPr>
          </a:p>
        </p:txBody>
      </p:sp>
      <p:sp>
        <p:nvSpPr>
          <p:cNvPr id="5" name="Slide Number Placeholder 4"/>
          <p:cNvSpPr>
            <a:spLocks noGrp="1"/>
          </p:cNvSpPr>
          <p:nvPr>
            <p:ph type="sldNum" sz="quarter" idx="11"/>
          </p:nvPr>
        </p:nvSpPr>
        <p:spPr>
          <a:ln/>
        </p:spPr>
        <p:txBody>
          <a:bodyPr/>
          <a:lstStyle>
            <a:lvl1pPr>
              <a:defRPr/>
            </a:lvl1pPr>
          </a:lstStyle>
          <a:p>
            <a:fld id="{268C321E-8C31-45BC-B985-747A3FBCE624}"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ln/>
        </p:spPr>
        <p:txBody>
          <a:bodyPr/>
          <a:lstStyle>
            <a:lvl1pPr>
              <a:defRPr/>
            </a:lvl1pPr>
          </a:lstStyle>
          <a:p>
            <a:fld id="{DDFE8A2F-2555-43C5-A3CD-BE49FDCAAA4A}" type="slidenum">
              <a:rPr lang="en-US">
                <a:solidFill>
                  <a:srgbClr val="000000"/>
                </a:solidFill>
              </a:rPr>
              <a:pPr/>
              <a:t>‹#›</a:t>
            </a:fld>
            <a:endParaRPr lang="en-US">
              <a:solidFill>
                <a:srgbClr val="000000"/>
              </a:solidFill>
            </a:endParaRPr>
          </a:p>
        </p:txBody>
      </p:sp>
      <p:sp>
        <p:nvSpPr>
          <p:cNvPr id="5" name="Slide Number Placeholder 4"/>
          <p:cNvSpPr>
            <a:spLocks noGrp="1"/>
          </p:cNvSpPr>
          <p:nvPr>
            <p:ph type="sldNum" sz="quarter" idx="11"/>
          </p:nvPr>
        </p:nvSpPr>
        <p:spPr>
          <a:ln/>
        </p:spPr>
        <p:txBody>
          <a:bodyPr/>
          <a:lstStyle>
            <a:lvl1pPr>
              <a:defRPr/>
            </a:lvl1pPr>
          </a:lstStyle>
          <a:p>
            <a:fld id="{2A6BC40F-8CBF-4EF6-90AC-42EC4BC154E4}"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4478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4478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a:ln/>
        </p:spPr>
        <p:txBody>
          <a:bodyPr/>
          <a:lstStyle>
            <a:lvl1pPr>
              <a:defRPr/>
            </a:lvl1pPr>
          </a:lstStyle>
          <a:p>
            <a:fld id="{918A85F6-77A7-46A7-A844-C1470869CDD5}" type="slidenum">
              <a:rPr lang="en-US">
                <a:solidFill>
                  <a:srgbClr val="000000"/>
                </a:solidFill>
              </a:rPr>
              <a:pPr/>
              <a:t>‹#›</a:t>
            </a:fld>
            <a:endParaRPr lang="en-US">
              <a:solidFill>
                <a:srgbClr val="000000"/>
              </a:solidFill>
            </a:endParaRPr>
          </a:p>
        </p:txBody>
      </p:sp>
      <p:sp>
        <p:nvSpPr>
          <p:cNvPr id="6" name="Slide Number Placeholder 4"/>
          <p:cNvSpPr>
            <a:spLocks noGrp="1"/>
          </p:cNvSpPr>
          <p:nvPr>
            <p:ph type="sldNum" sz="quarter" idx="11"/>
          </p:nvPr>
        </p:nvSpPr>
        <p:spPr>
          <a:ln/>
        </p:spPr>
        <p:txBody>
          <a:bodyPr/>
          <a:lstStyle>
            <a:lvl1pPr>
              <a:defRPr/>
            </a:lvl1pPr>
          </a:lstStyle>
          <a:p>
            <a:fld id="{62446AF3-8698-427B-BC84-61BD32B9D865}"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a:ln/>
        </p:spPr>
        <p:txBody>
          <a:bodyPr/>
          <a:lstStyle>
            <a:lvl1pPr>
              <a:defRPr/>
            </a:lvl1pPr>
          </a:lstStyle>
          <a:p>
            <a:fld id="{07216A7F-6218-4B9E-A52E-D8F63F8D06CE}" type="slidenum">
              <a:rPr lang="en-US">
                <a:solidFill>
                  <a:srgbClr val="000000"/>
                </a:solidFill>
              </a:rPr>
              <a:pPr/>
              <a:t>‹#›</a:t>
            </a:fld>
            <a:endParaRPr lang="en-US">
              <a:solidFill>
                <a:srgbClr val="000000"/>
              </a:solidFill>
            </a:endParaRPr>
          </a:p>
        </p:txBody>
      </p:sp>
      <p:sp>
        <p:nvSpPr>
          <p:cNvPr id="8" name="Slide Number Placeholder 4"/>
          <p:cNvSpPr>
            <a:spLocks noGrp="1"/>
          </p:cNvSpPr>
          <p:nvPr>
            <p:ph type="sldNum" sz="quarter" idx="11"/>
          </p:nvPr>
        </p:nvSpPr>
        <p:spPr>
          <a:ln/>
        </p:spPr>
        <p:txBody>
          <a:bodyPr/>
          <a:lstStyle>
            <a:lvl1pPr>
              <a:defRPr/>
            </a:lvl1pPr>
          </a:lstStyle>
          <a:p>
            <a:fld id="{259D3759-4A99-407C-9A96-BFC3D6EB25D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a:ln/>
        </p:spPr>
        <p:txBody>
          <a:bodyPr/>
          <a:lstStyle>
            <a:lvl1pPr>
              <a:defRPr/>
            </a:lvl1pPr>
          </a:lstStyle>
          <a:p>
            <a:fld id="{6B6805F3-0018-4A31-9E4C-6448CBBF3C30}" type="slidenum">
              <a:rPr lang="en-US">
                <a:solidFill>
                  <a:srgbClr val="000000"/>
                </a:solidFill>
              </a:rPr>
              <a:pPr/>
              <a:t>‹#›</a:t>
            </a:fld>
            <a:endParaRPr lang="en-US">
              <a:solidFill>
                <a:srgbClr val="000000"/>
              </a:solidFill>
            </a:endParaRPr>
          </a:p>
        </p:txBody>
      </p:sp>
      <p:sp>
        <p:nvSpPr>
          <p:cNvPr id="4" name="Slide Number Placeholder 4"/>
          <p:cNvSpPr>
            <a:spLocks noGrp="1"/>
          </p:cNvSpPr>
          <p:nvPr>
            <p:ph type="sldNum" sz="quarter" idx="11"/>
          </p:nvPr>
        </p:nvSpPr>
        <p:spPr>
          <a:ln/>
        </p:spPr>
        <p:txBody>
          <a:bodyPr/>
          <a:lstStyle>
            <a:lvl1pPr>
              <a:defRPr/>
            </a:lvl1pPr>
          </a:lstStyle>
          <a:p>
            <a:fld id="{DC5222B7-189D-4F15-800F-B9E3D52A18C3}"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a:ln/>
        </p:spPr>
        <p:txBody>
          <a:bodyPr/>
          <a:lstStyle>
            <a:lvl1pPr>
              <a:defRPr/>
            </a:lvl1pPr>
          </a:lstStyle>
          <a:p>
            <a:fld id="{33B97CCD-50D4-4EB0-9EA2-CA61B21D2A9F}" type="slidenum">
              <a:rPr lang="en-US">
                <a:solidFill>
                  <a:srgbClr val="000000"/>
                </a:solidFill>
              </a:rPr>
              <a:pPr/>
              <a:t>‹#›</a:t>
            </a:fld>
            <a:endParaRPr lang="en-US">
              <a:solidFill>
                <a:srgbClr val="000000"/>
              </a:solidFill>
            </a:endParaRPr>
          </a:p>
        </p:txBody>
      </p:sp>
      <p:sp>
        <p:nvSpPr>
          <p:cNvPr id="3" name="Slide Number Placeholder 4"/>
          <p:cNvSpPr>
            <a:spLocks noGrp="1"/>
          </p:cNvSpPr>
          <p:nvPr>
            <p:ph type="sldNum" sz="quarter" idx="11"/>
          </p:nvPr>
        </p:nvSpPr>
        <p:spPr>
          <a:ln/>
        </p:spPr>
        <p:txBody>
          <a:bodyPr/>
          <a:lstStyle>
            <a:lvl1pPr>
              <a:defRPr/>
            </a:lvl1pPr>
          </a:lstStyle>
          <a:p>
            <a:fld id="{725DB97F-6CFD-4B10-A80C-0787D543A980}"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a:ln/>
        </p:spPr>
        <p:txBody>
          <a:bodyPr/>
          <a:lstStyle>
            <a:lvl1pPr>
              <a:defRPr/>
            </a:lvl1pPr>
          </a:lstStyle>
          <a:p>
            <a:fld id="{5FAFB1A5-89F7-433B-B326-6FC808C21A43}" type="slidenum">
              <a:rPr lang="en-US">
                <a:solidFill>
                  <a:srgbClr val="000000"/>
                </a:solidFill>
              </a:rPr>
              <a:pPr/>
              <a:t>‹#›</a:t>
            </a:fld>
            <a:endParaRPr lang="en-US">
              <a:solidFill>
                <a:srgbClr val="000000"/>
              </a:solidFill>
            </a:endParaRPr>
          </a:p>
        </p:txBody>
      </p:sp>
      <p:sp>
        <p:nvSpPr>
          <p:cNvPr id="6" name="Slide Number Placeholder 4"/>
          <p:cNvSpPr>
            <a:spLocks noGrp="1"/>
          </p:cNvSpPr>
          <p:nvPr>
            <p:ph type="sldNum" sz="quarter" idx="11"/>
          </p:nvPr>
        </p:nvSpPr>
        <p:spPr>
          <a:ln/>
        </p:spPr>
        <p:txBody>
          <a:bodyPr/>
          <a:lstStyle>
            <a:lvl1pPr>
              <a:defRPr/>
            </a:lvl1pPr>
          </a:lstStyle>
          <a:p>
            <a:fld id="{5278DC43-9D53-4F73-BFC2-2BB7AB61BC4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a:ln/>
        </p:spPr>
        <p:txBody>
          <a:bodyPr/>
          <a:lstStyle>
            <a:lvl1pPr>
              <a:defRPr/>
            </a:lvl1pPr>
          </a:lstStyle>
          <a:p>
            <a:fld id="{8DBE2868-349F-403A-9AEF-617F2513C19B}" type="slidenum">
              <a:rPr lang="en-US">
                <a:solidFill>
                  <a:srgbClr val="000000"/>
                </a:solidFill>
              </a:rPr>
              <a:pPr/>
              <a:t>‹#›</a:t>
            </a:fld>
            <a:endParaRPr lang="en-US">
              <a:solidFill>
                <a:srgbClr val="000000"/>
              </a:solidFill>
            </a:endParaRPr>
          </a:p>
        </p:txBody>
      </p:sp>
      <p:sp>
        <p:nvSpPr>
          <p:cNvPr id="6" name="Slide Number Placeholder 4"/>
          <p:cNvSpPr>
            <a:spLocks noGrp="1"/>
          </p:cNvSpPr>
          <p:nvPr>
            <p:ph type="sldNum" sz="quarter" idx="11"/>
          </p:nvPr>
        </p:nvSpPr>
        <p:spPr>
          <a:ln/>
        </p:spPr>
        <p:txBody>
          <a:bodyPr/>
          <a:lstStyle>
            <a:lvl1pPr>
              <a:defRPr/>
            </a:lvl1pPr>
          </a:lstStyle>
          <a:p>
            <a:fld id="{DF6ED060-1544-4AF1-ABAD-8A5AD016005F}"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fld id="{AA803E7E-C318-404C-B078-24CFB1B9111E}" type="slidenum">
              <a:rPr lang="en-US">
                <a:solidFill>
                  <a:srgbClr val="000000"/>
                </a:solidFill>
              </a:rPr>
              <a:pPr/>
              <a:t>‹#›</a:t>
            </a:fld>
            <a:endParaRPr lang="en-US">
              <a:solidFill>
                <a:srgbClr val="000000"/>
              </a:solidFill>
            </a:endParaRPr>
          </a:p>
        </p:txBody>
      </p:sp>
      <p:sp>
        <p:nvSpPr>
          <p:cNvPr id="5" name="Slide Number Placeholder 4"/>
          <p:cNvSpPr>
            <a:spLocks noGrp="1"/>
          </p:cNvSpPr>
          <p:nvPr>
            <p:ph type="sldNum" sz="quarter" idx="11"/>
          </p:nvPr>
        </p:nvSpPr>
        <p:spPr>
          <a:ln/>
        </p:spPr>
        <p:txBody>
          <a:bodyPr/>
          <a:lstStyle>
            <a:lvl1pPr>
              <a:defRPr/>
            </a:lvl1pPr>
          </a:lstStyle>
          <a:p>
            <a:fld id="{BE02F156-B1B8-405C-9792-C3051645BF30}"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ln/>
        </p:spPr>
        <p:txBody>
          <a:bodyPr/>
          <a:lstStyle>
            <a:lvl1pPr>
              <a:defRPr/>
            </a:lvl1pPr>
          </a:lstStyle>
          <a:p>
            <a:fld id="{E2F23CEC-74E1-4FF9-BF18-315B50E792DE}" type="slidenum">
              <a:rPr lang="en-US">
                <a:solidFill>
                  <a:srgbClr val="000000"/>
                </a:solidFill>
              </a:rPr>
              <a:pPr/>
              <a:t>‹#›</a:t>
            </a:fld>
            <a:endParaRPr lang="en-US">
              <a:solidFill>
                <a:srgbClr val="000000"/>
              </a:solidFill>
            </a:endParaRPr>
          </a:p>
        </p:txBody>
      </p:sp>
      <p:sp>
        <p:nvSpPr>
          <p:cNvPr id="5" name="Slide Number Placeholder 4"/>
          <p:cNvSpPr>
            <a:spLocks noGrp="1"/>
          </p:cNvSpPr>
          <p:nvPr>
            <p:ph type="sldNum" sz="quarter" idx="11"/>
          </p:nvPr>
        </p:nvSpPr>
        <p:spPr>
          <a:ln/>
        </p:spPr>
        <p:txBody>
          <a:bodyPr/>
          <a:lstStyle>
            <a:lvl1pPr>
              <a:defRPr/>
            </a:lvl1pPr>
          </a:lstStyle>
          <a:p>
            <a:fld id="{5FB079D4-BA5F-4061-AA0E-8D0DD47A4597}"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74675" y="304800"/>
            <a:ext cx="8001000" cy="838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566738" y="1447800"/>
            <a:ext cx="39243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3438" y="1447800"/>
            <a:ext cx="39243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66738" y="3962400"/>
            <a:ext cx="39243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3438" y="3962400"/>
            <a:ext cx="39243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a:ln/>
        </p:spPr>
        <p:txBody>
          <a:bodyPr/>
          <a:lstStyle>
            <a:lvl1pPr>
              <a:defRPr/>
            </a:lvl1pPr>
          </a:lstStyle>
          <a:p>
            <a:fld id="{C4B664AF-11A8-4170-B932-578F48D88E0D}" type="slidenum">
              <a:rPr lang="en-US">
                <a:solidFill>
                  <a:srgbClr val="000000"/>
                </a:solidFill>
              </a:rPr>
              <a:pPr/>
              <a:t>‹#›</a:t>
            </a:fld>
            <a:endParaRPr lang="en-US">
              <a:solidFill>
                <a:srgbClr val="000000"/>
              </a:solidFill>
            </a:endParaRPr>
          </a:p>
        </p:txBody>
      </p:sp>
      <p:sp>
        <p:nvSpPr>
          <p:cNvPr id="8" name="Slide Number Placeholder 4"/>
          <p:cNvSpPr>
            <a:spLocks noGrp="1"/>
          </p:cNvSpPr>
          <p:nvPr>
            <p:ph type="sldNum" sz="quarter" idx="11"/>
          </p:nvPr>
        </p:nvSpPr>
        <p:spPr>
          <a:ln/>
        </p:spPr>
        <p:txBody>
          <a:bodyPr/>
          <a:lstStyle>
            <a:lvl1pPr>
              <a:defRPr/>
            </a:lvl1pPr>
          </a:lstStyle>
          <a:p>
            <a:fld id="{A2D29F5D-69FC-4A8B-8FC3-0CA4C84DB115}"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447800"/>
            <a:ext cx="39243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447800"/>
            <a:ext cx="39243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a:ln/>
        </p:spPr>
        <p:txBody>
          <a:bodyPr/>
          <a:lstStyle>
            <a:lvl1pPr>
              <a:defRPr/>
            </a:lvl1pPr>
          </a:lstStyle>
          <a:p>
            <a:fld id="{C610D96D-1C23-4716-9CE2-69A95BA5701A}" type="slidenum">
              <a:rPr lang="en-US">
                <a:solidFill>
                  <a:srgbClr val="000000"/>
                </a:solidFill>
              </a:rPr>
              <a:pPr/>
              <a:t>‹#›</a:t>
            </a:fld>
            <a:endParaRPr lang="en-US">
              <a:solidFill>
                <a:srgbClr val="000000"/>
              </a:solidFill>
            </a:endParaRPr>
          </a:p>
        </p:txBody>
      </p:sp>
      <p:sp>
        <p:nvSpPr>
          <p:cNvPr id="6" name="Slide Number Placeholder 4"/>
          <p:cNvSpPr>
            <a:spLocks noGrp="1"/>
          </p:cNvSpPr>
          <p:nvPr>
            <p:ph type="sldNum" sz="quarter" idx="11"/>
          </p:nvPr>
        </p:nvSpPr>
        <p:spPr>
          <a:ln/>
        </p:spPr>
        <p:txBody>
          <a:bodyPr/>
          <a:lstStyle>
            <a:lvl1pPr>
              <a:defRPr/>
            </a:lvl1pPr>
          </a:lstStyle>
          <a:p>
            <a:fld id="{1080C715-F631-4EDF-8348-1E53DA3BB068}"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2" name="AutoShape 4"/>
          <p:cNvSpPr>
            <a:spLocks noChangeArrowheads="1"/>
          </p:cNvSpPr>
          <p:nvPr/>
        </p:nvSpPr>
        <p:spPr bwMode="auto">
          <a:xfrm>
            <a:off x="609600" y="1219200"/>
            <a:ext cx="7958138" cy="109538"/>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fontAlgn="base">
              <a:spcBef>
                <a:spcPct val="0"/>
              </a:spcBef>
              <a:spcAft>
                <a:spcPct val="0"/>
              </a:spcAft>
              <a:defRPr/>
            </a:pPr>
            <a:endParaRPr lang="en-US" sz="2400">
              <a:solidFill>
                <a:srgbClr val="000000"/>
              </a:solidFill>
              <a:latin typeface="Times New Roman" pitchFamily="18" charset="0"/>
            </a:endParaRPr>
          </a:p>
        </p:txBody>
      </p:sp>
      <p:sp>
        <p:nvSpPr>
          <p:cNvPr id="17413" name="Line 5"/>
          <p:cNvSpPr>
            <a:spLocks noChangeShapeType="1"/>
          </p:cNvSpPr>
          <p:nvPr/>
        </p:nvSpPr>
        <p:spPr bwMode="auto">
          <a:xfrm flipV="1">
            <a:off x="609600" y="6400800"/>
            <a:ext cx="7924800" cy="0"/>
          </a:xfrm>
          <a:prstGeom prst="line">
            <a:avLst/>
          </a:prstGeom>
          <a:noFill/>
          <a:ln w="3175">
            <a:solidFill>
              <a:schemeClr val="accent2"/>
            </a:solidFill>
            <a:round/>
            <a:headEnd/>
            <a:tailEnd/>
          </a:ln>
          <a:effectLst/>
        </p:spPr>
        <p:txBody>
          <a:bodyPr/>
          <a:lstStyle/>
          <a:p>
            <a:pPr fontAlgn="base">
              <a:spcBef>
                <a:spcPct val="0"/>
              </a:spcBef>
              <a:spcAft>
                <a:spcPct val="0"/>
              </a:spcAft>
              <a:defRPr/>
            </a:pPr>
            <a:endParaRPr lang="en-US">
              <a:solidFill>
                <a:srgbClr val="000000"/>
              </a:solidFill>
              <a:latin typeface="Arial" charset="0"/>
            </a:endParaRPr>
          </a:p>
        </p:txBody>
      </p:sp>
      <p:sp>
        <p:nvSpPr>
          <p:cNvPr id="17417" name="Rectangle 9"/>
          <p:cNvSpPr>
            <a:spLocks noChangeArrowheads="1"/>
          </p:cNvSpPr>
          <p:nvPr/>
        </p:nvSpPr>
        <p:spPr bwMode="auto">
          <a:xfrm>
            <a:off x="685800" y="6248400"/>
            <a:ext cx="1905000" cy="457200"/>
          </a:xfrm>
          <a:prstGeom prst="rect">
            <a:avLst/>
          </a:prstGeom>
          <a:noFill/>
          <a:ln w="9525">
            <a:noFill/>
            <a:miter lim="800000"/>
            <a:headEnd/>
            <a:tailEnd/>
          </a:ln>
          <a:effectLst/>
        </p:spPr>
        <p:txBody>
          <a:bodyPr/>
          <a:lstStyle/>
          <a:p>
            <a:pPr fontAlgn="base">
              <a:spcBef>
                <a:spcPct val="0"/>
              </a:spcBef>
              <a:spcAft>
                <a:spcPct val="0"/>
              </a:spcAft>
              <a:defRPr/>
            </a:pPr>
            <a:endParaRPr lang="en-US" sz="1200">
              <a:solidFill>
                <a:srgbClr val="000000"/>
              </a:solidFill>
            </a:endParaRPr>
          </a:p>
        </p:txBody>
      </p:sp>
      <p:sp>
        <p:nvSpPr>
          <p:cNvPr id="9" name="Rectangle 8"/>
          <p:cNvSpPr/>
          <p:nvPr/>
        </p:nvSpPr>
        <p:spPr>
          <a:xfrm>
            <a:off x="7086600" y="6477000"/>
            <a:ext cx="1676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13318" name="Rectangle 2"/>
          <p:cNvSpPr>
            <a:spLocks noGrp="1" noChangeArrowheads="1"/>
          </p:cNvSpPr>
          <p:nvPr>
            <p:ph type="title"/>
          </p:nvPr>
        </p:nvSpPr>
        <p:spPr bwMode="auto">
          <a:xfrm>
            <a:off x="574675" y="304800"/>
            <a:ext cx="8001000" cy="838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19" name="Rectangle 3"/>
          <p:cNvSpPr>
            <a:spLocks noGrp="1" noChangeArrowheads="1"/>
          </p:cNvSpPr>
          <p:nvPr>
            <p:ph type="body" idx="1"/>
          </p:nvPr>
        </p:nvSpPr>
        <p:spPr bwMode="auto">
          <a:xfrm>
            <a:off x="566738" y="1447800"/>
            <a:ext cx="8001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Footer Placeholder 3"/>
          <p:cNvSpPr>
            <a:spLocks noGrp="1"/>
          </p:cNvSpPr>
          <p:nvPr>
            <p:ph type="ftr" sz="quarter" idx="3"/>
          </p:nvPr>
        </p:nvSpPr>
        <p:spPr bwMode="auto">
          <a:xfrm>
            <a:off x="3124200" y="6477000"/>
            <a:ext cx="2895600" cy="244475"/>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200"/>
            </a:lvl1pPr>
          </a:lstStyle>
          <a:p>
            <a:pPr fontAlgn="base">
              <a:spcBef>
                <a:spcPct val="0"/>
              </a:spcBef>
              <a:spcAft>
                <a:spcPct val="0"/>
              </a:spcAft>
            </a:pPr>
            <a:fld id="{41C45A39-0923-45E4-AF89-A0BF0C073EFC}" type="slidenum">
              <a:rPr lang="en-US" smtClean="0">
                <a:solidFill>
                  <a:srgbClr val="000000"/>
                </a:solidFill>
              </a:rPr>
              <a:pPr fontAlgn="base">
                <a:spcBef>
                  <a:spcPct val="0"/>
                </a:spcBef>
                <a:spcAft>
                  <a:spcPct val="0"/>
                </a:spcAft>
              </a:pPr>
              <a:t>‹#›</a:t>
            </a:fld>
            <a:endParaRPr lang="en-US" smtClean="0">
              <a:solidFill>
                <a:srgbClr val="000000"/>
              </a:solidFill>
            </a:endParaRPr>
          </a:p>
        </p:txBody>
      </p:sp>
      <p:sp>
        <p:nvSpPr>
          <p:cNvPr id="11" name="Slide Number Placeholder 4"/>
          <p:cNvSpPr>
            <a:spLocks noGrp="1"/>
          </p:cNvSpPr>
          <p:nvPr>
            <p:ph type="sldNum" sz="quarter" idx="4"/>
          </p:nvPr>
        </p:nvSpPr>
        <p:spPr bwMode="auto">
          <a:xfrm>
            <a:off x="6553200" y="6553200"/>
            <a:ext cx="1981200" cy="168275"/>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pPr>
            <a:fld id="{025FE1A5-9589-41E9-8EFD-71B4945FEC18}" type="slidenum">
              <a:rPr lang="en-US" smtClean="0">
                <a:solidFill>
                  <a:srgbClr val="000000"/>
                </a:solidFill>
              </a:rPr>
              <a:pPr fontAlgn="base">
                <a:spcBef>
                  <a:spcPct val="0"/>
                </a:spcBef>
                <a:spcAft>
                  <a:spcPct val="0"/>
                </a:spcAft>
              </a:pPr>
              <a:t>‹#›</a:t>
            </a:fld>
            <a:endParaRPr lang="en-US"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rgbClr val="009900"/>
          </a:solidFill>
          <a:latin typeface="+mj-lt"/>
          <a:ea typeface="+mj-ea"/>
          <a:cs typeface="+mj-cs"/>
        </a:defRPr>
      </a:lvl1pPr>
      <a:lvl2pPr algn="l" rtl="0" eaLnBrk="0" fontAlgn="base" hangingPunct="0">
        <a:spcBef>
          <a:spcPct val="0"/>
        </a:spcBef>
        <a:spcAft>
          <a:spcPct val="0"/>
        </a:spcAft>
        <a:defRPr sz="3800">
          <a:solidFill>
            <a:srgbClr val="009900"/>
          </a:solidFill>
          <a:latin typeface="Verdana" charset="0"/>
          <a:ea typeface="Arial" charset="0"/>
          <a:cs typeface="Arial" charset="0"/>
        </a:defRPr>
      </a:lvl2pPr>
      <a:lvl3pPr algn="l" rtl="0" eaLnBrk="0" fontAlgn="base" hangingPunct="0">
        <a:spcBef>
          <a:spcPct val="0"/>
        </a:spcBef>
        <a:spcAft>
          <a:spcPct val="0"/>
        </a:spcAft>
        <a:defRPr sz="3800">
          <a:solidFill>
            <a:srgbClr val="009900"/>
          </a:solidFill>
          <a:latin typeface="Verdana" charset="0"/>
          <a:ea typeface="Arial" charset="0"/>
          <a:cs typeface="Arial" charset="0"/>
        </a:defRPr>
      </a:lvl3pPr>
      <a:lvl4pPr algn="l" rtl="0" eaLnBrk="0" fontAlgn="base" hangingPunct="0">
        <a:spcBef>
          <a:spcPct val="0"/>
        </a:spcBef>
        <a:spcAft>
          <a:spcPct val="0"/>
        </a:spcAft>
        <a:defRPr sz="3800">
          <a:solidFill>
            <a:srgbClr val="009900"/>
          </a:solidFill>
          <a:latin typeface="Verdana" charset="0"/>
          <a:ea typeface="Arial" charset="0"/>
          <a:cs typeface="Arial" charset="0"/>
        </a:defRPr>
      </a:lvl4pPr>
      <a:lvl5pPr algn="l" rtl="0" eaLnBrk="0" fontAlgn="base" hangingPunct="0">
        <a:spcBef>
          <a:spcPct val="0"/>
        </a:spcBef>
        <a:spcAft>
          <a:spcPct val="0"/>
        </a:spcAft>
        <a:defRPr sz="3800">
          <a:solidFill>
            <a:srgbClr val="009900"/>
          </a:solidFill>
          <a:latin typeface="Verdana" charset="0"/>
          <a:ea typeface="Arial" charset="0"/>
          <a:cs typeface="Arial" charset="0"/>
        </a:defRPr>
      </a:lvl5pPr>
      <a:lvl6pPr marL="457200" algn="l" rtl="0" eaLnBrk="0" fontAlgn="base" hangingPunct="0">
        <a:spcBef>
          <a:spcPct val="0"/>
        </a:spcBef>
        <a:spcAft>
          <a:spcPct val="0"/>
        </a:spcAft>
        <a:defRPr sz="3800">
          <a:solidFill>
            <a:srgbClr val="009900"/>
          </a:solidFill>
          <a:latin typeface="Verdana" charset="0"/>
          <a:ea typeface="Arial" charset="0"/>
          <a:cs typeface="Arial" charset="0"/>
        </a:defRPr>
      </a:lvl6pPr>
      <a:lvl7pPr marL="914400" algn="l" rtl="0" eaLnBrk="0" fontAlgn="base" hangingPunct="0">
        <a:spcBef>
          <a:spcPct val="0"/>
        </a:spcBef>
        <a:spcAft>
          <a:spcPct val="0"/>
        </a:spcAft>
        <a:defRPr sz="3800">
          <a:solidFill>
            <a:srgbClr val="009900"/>
          </a:solidFill>
          <a:latin typeface="Verdana" charset="0"/>
          <a:ea typeface="Arial" charset="0"/>
          <a:cs typeface="Arial" charset="0"/>
        </a:defRPr>
      </a:lvl7pPr>
      <a:lvl8pPr marL="1371600" algn="l" rtl="0" eaLnBrk="0" fontAlgn="base" hangingPunct="0">
        <a:spcBef>
          <a:spcPct val="0"/>
        </a:spcBef>
        <a:spcAft>
          <a:spcPct val="0"/>
        </a:spcAft>
        <a:defRPr sz="3800">
          <a:solidFill>
            <a:srgbClr val="009900"/>
          </a:solidFill>
          <a:latin typeface="Verdana" charset="0"/>
          <a:ea typeface="Arial" charset="0"/>
          <a:cs typeface="Arial" charset="0"/>
        </a:defRPr>
      </a:lvl8pPr>
      <a:lvl9pPr marL="1828800" algn="l" rtl="0" eaLnBrk="0" fontAlgn="base" hangingPunct="0">
        <a:spcBef>
          <a:spcPct val="0"/>
        </a:spcBef>
        <a:spcAft>
          <a:spcPct val="0"/>
        </a:spcAft>
        <a:defRPr sz="3800">
          <a:solidFill>
            <a:srgbClr val="009900"/>
          </a:solidFill>
          <a:latin typeface="Verdana" charset="0"/>
          <a:ea typeface="Arial" charset="0"/>
          <a:cs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
        <a:defRPr sz="2600">
          <a:solidFill>
            <a:schemeClr val="tx1"/>
          </a:solidFill>
          <a:latin typeface="+mn-lt"/>
          <a:ea typeface="+mn-ea"/>
          <a:cs typeface="+mn-cs"/>
        </a:defRPr>
      </a:lvl2pPr>
      <a:lvl3pPr marL="1304925" indent="-395288" algn="l" rtl="0" eaLnBrk="0" fontAlgn="base" hangingPunct="0">
        <a:spcBef>
          <a:spcPct val="20000"/>
        </a:spcBef>
        <a:spcAft>
          <a:spcPct val="0"/>
        </a:spcAft>
        <a:buClr>
          <a:schemeClr val="accent2"/>
        </a:buClr>
        <a:buFont typeface="Wingdings" charset="2"/>
        <a:buChar char="n"/>
        <a:defRPr sz="2300">
          <a:solidFill>
            <a:schemeClr val="tx1"/>
          </a:solidFill>
          <a:latin typeface="+mn-lt"/>
          <a:ea typeface="+mn-ea"/>
          <a:cs typeface="+mn-cs"/>
        </a:defRPr>
      </a:lvl3pPr>
      <a:lvl4pPr marL="1693863" indent="-387350" algn="l" rtl="0" eaLnBrk="0" fontAlgn="base" hangingPunct="0">
        <a:spcBef>
          <a:spcPct val="20000"/>
        </a:spcBef>
        <a:spcAft>
          <a:spcPct val="0"/>
        </a:spcAft>
        <a:buClr>
          <a:schemeClr val="accent2"/>
        </a:buClr>
        <a:buFont typeface="Wingdings" charset="2"/>
        <a:buChar char="q"/>
        <a:defRPr sz="2000">
          <a:solidFill>
            <a:schemeClr val="tx1"/>
          </a:solidFill>
          <a:latin typeface="+mn-lt"/>
          <a:ea typeface="+mn-ea"/>
          <a:cs typeface="+mn-cs"/>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cs typeface="+mn-cs"/>
        </a:defRPr>
      </a:lvl5pPr>
      <a:lvl6pPr marL="25511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cs typeface="+mn-cs"/>
        </a:defRPr>
      </a:lvl6pPr>
      <a:lvl7pPr marL="30083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cs typeface="+mn-cs"/>
        </a:defRPr>
      </a:lvl7pPr>
      <a:lvl8pPr marL="34655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cs typeface="+mn-cs"/>
        </a:defRPr>
      </a:lvl8pPr>
      <a:lvl9pPr marL="39227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icroarch.org/micro44/" TargetMode="External"/><Relationship Id="rId2" Type="http://schemas.openxmlformats.org/officeDocument/2006/relationships/hyperlink" Target="http://users.ece.cmu.edu/~omutlu/pub/memory-channel-partitioning-micro11.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microarch.org/micro44/" TargetMode="External"/><Relationship Id="rId2" Type="http://schemas.openxmlformats.org/officeDocument/2006/relationships/hyperlink" Target="http://users.ece.cmu.edu/~omutlu/pub/memory-channel-partitioning-micro11.pdf"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0.xml"/><Relationship Id="rId7" Type="http://schemas.openxmlformats.org/officeDocument/2006/relationships/image" Target="../media/image8.emf"/><Relationship Id="rId2" Type="http://schemas.openxmlformats.org/officeDocument/2006/relationships/slideLayout" Target="../slideLayouts/slideLayout23.xml"/><Relationship Id="rId1" Type="http://schemas.openxmlformats.org/officeDocument/2006/relationships/vmlDrawing" Target="../drawings/vmlDrawing2.vml"/><Relationship Id="rId6" Type="http://schemas.openxmlformats.org/officeDocument/2006/relationships/oleObject" Target="../embeddings/Microsoft_Excel_97-2003_Worksheet3.xls"/><Relationship Id="rId5" Type="http://schemas.openxmlformats.org/officeDocument/2006/relationships/image" Target="../media/image7.emf"/><Relationship Id="rId4" Type="http://schemas.openxmlformats.org/officeDocument/2006/relationships/oleObject" Target="../embeddings/Microsoft_Excel_97-2003_Worksheet2.xls"/></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Microsoft_Excel_97-2003_Worksheet4.xls"/></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5.xml"/><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6.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ctrTitle"/>
          </p:nvPr>
        </p:nvSpPr>
        <p:spPr>
          <a:xfrm>
            <a:off x="296863" y="1295400"/>
            <a:ext cx="8548687" cy="1720850"/>
          </a:xfrm>
        </p:spPr>
        <p:txBody>
          <a:bodyPr/>
          <a:lstStyle/>
          <a:p>
            <a:pPr algn="ctr" eaLnBrk="1" hangingPunct="1"/>
            <a:r>
              <a:rPr lang="en-US" sz="4000" dirty="0" smtClean="0">
                <a:ea typeface="ＭＳ Ｐゴシック" pitchFamily="34" charset="-128"/>
              </a:rPr>
              <a:t>18-742 Fall 2012</a:t>
            </a:r>
            <a:br>
              <a:rPr lang="en-US" sz="4000" dirty="0" smtClean="0">
                <a:ea typeface="ＭＳ Ｐゴシック" pitchFamily="34" charset="-128"/>
              </a:rPr>
            </a:br>
            <a:r>
              <a:rPr lang="en-US" sz="4000" dirty="0" smtClean="0">
                <a:ea typeface="ＭＳ Ｐゴシック" pitchFamily="34" charset="-128"/>
              </a:rPr>
              <a:t>Parallel Computer Architecture</a:t>
            </a:r>
            <a:br>
              <a:rPr lang="en-US" sz="4000" dirty="0" smtClean="0">
                <a:ea typeface="ＭＳ Ｐゴシック" pitchFamily="34" charset="-128"/>
              </a:rPr>
            </a:br>
            <a:r>
              <a:rPr lang="en-US" sz="3800" dirty="0" smtClean="0">
                <a:ea typeface="ＭＳ Ｐゴシック" pitchFamily="34" charset="-128"/>
              </a:rPr>
              <a:t>Lecture </a:t>
            </a:r>
            <a:r>
              <a:rPr lang="en-US" sz="3800" dirty="0" smtClean="0">
                <a:ea typeface="ＭＳ Ｐゴシック" pitchFamily="34" charset="-128"/>
              </a:rPr>
              <a:t>27: </a:t>
            </a:r>
            <a:r>
              <a:rPr lang="en-US" sz="4000" dirty="0"/>
              <a:t>Main Memory Management </a:t>
            </a:r>
            <a:r>
              <a:rPr lang="en-US" sz="4000" dirty="0" smtClean="0"/>
              <a:t>III</a:t>
            </a:r>
            <a:endParaRPr lang="en-US" sz="3800" dirty="0" smtClean="0">
              <a:ea typeface="ＭＳ Ｐゴシック" pitchFamily="34" charset="-128"/>
            </a:endParaRPr>
          </a:p>
        </p:txBody>
      </p:sp>
      <p:sp>
        <p:nvSpPr>
          <p:cNvPr id="55299" name="Rectangle 5"/>
          <p:cNvSpPr>
            <a:spLocks noGrp="1" noChangeArrowheads="1"/>
          </p:cNvSpPr>
          <p:nvPr>
            <p:ph type="subTitle" idx="1"/>
          </p:nvPr>
        </p:nvSpPr>
        <p:spPr>
          <a:xfrm>
            <a:off x="685800" y="3581400"/>
            <a:ext cx="7848600" cy="2900363"/>
          </a:xfrm>
        </p:spPr>
        <p:txBody>
          <a:bodyPr/>
          <a:lstStyle/>
          <a:p>
            <a:pPr eaLnBrk="1" hangingPunct="1"/>
            <a:endParaRPr lang="en-US" i="1" dirty="0" smtClean="0">
              <a:ea typeface="ＭＳ Ｐゴシック" pitchFamily="34" charset="-128"/>
            </a:endParaRPr>
          </a:p>
          <a:p>
            <a:pPr eaLnBrk="1" hangingPunct="1"/>
            <a:endParaRPr lang="en-US" dirty="0" smtClean="0">
              <a:ea typeface="ＭＳ Ｐゴシック" pitchFamily="34" charset="-128"/>
            </a:endParaRPr>
          </a:p>
          <a:p>
            <a:pPr eaLnBrk="1" hangingPunct="1"/>
            <a:r>
              <a:rPr lang="en-US" dirty="0" smtClean="0">
                <a:solidFill>
                  <a:srgbClr val="003399"/>
                </a:solidFill>
                <a:ea typeface="ＭＳ Ｐゴシック" pitchFamily="34" charset="-128"/>
              </a:rPr>
              <a:t>Prof. </a:t>
            </a:r>
            <a:r>
              <a:rPr lang="en-US" dirty="0" err="1" smtClean="0">
                <a:solidFill>
                  <a:srgbClr val="003399"/>
                </a:solidFill>
                <a:ea typeface="ＭＳ Ｐゴシック" pitchFamily="34" charset="-128"/>
              </a:rPr>
              <a:t>Onur</a:t>
            </a:r>
            <a:r>
              <a:rPr lang="en-US" dirty="0" smtClean="0">
                <a:solidFill>
                  <a:srgbClr val="003399"/>
                </a:solidFill>
                <a:ea typeface="ＭＳ Ｐゴシック" pitchFamily="34" charset="-128"/>
              </a:rPr>
              <a:t> </a:t>
            </a:r>
            <a:r>
              <a:rPr lang="en-US" dirty="0" err="1" smtClean="0">
                <a:solidFill>
                  <a:srgbClr val="003399"/>
                </a:solidFill>
                <a:ea typeface="ＭＳ Ｐゴシック" pitchFamily="34" charset="-128"/>
              </a:rPr>
              <a:t>Mutlu</a:t>
            </a:r>
            <a:endParaRPr lang="en-US" dirty="0" smtClean="0">
              <a:solidFill>
                <a:srgbClr val="003399"/>
              </a:solidFill>
              <a:ea typeface="ＭＳ Ｐゴシック" pitchFamily="34" charset="-128"/>
            </a:endParaRPr>
          </a:p>
          <a:p>
            <a:pPr eaLnBrk="1" hangingPunct="1"/>
            <a:r>
              <a:rPr lang="en-US" dirty="0" smtClean="0">
                <a:ea typeface="ＭＳ Ｐゴシック" pitchFamily="34" charset="-128"/>
              </a:rPr>
              <a:t>Carnegie Mellon University</a:t>
            </a:r>
          </a:p>
          <a:p>
            <a:pPr eaLnBrk="1" hangingPunct="1"/>
            <a:r>
              <a:rPr lang="en-US" dirty="0" smtClean="0">
                <a:ea typeface="ＭＳ Ｐゴシック" pitchFamily="34" charset="-128"/>
              </a:rPr>
              <a:t>11/16/2012</a:t>
            </a:r>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
        <p:nvSpPr>
          <p:cNvPr id="553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864F97C5-3045-4CE0-8194-88BD29A4492F}" type="slidenum">
              <a:rPr lang="en-US">
                <a:solidFill>
                  <a:srgbClr val="000000"/>
                </a:solidFill>
                <a:latin typeface="Garamond" pitchFamily="18" charset="0"/>
              </a:rPr>
              <a:pPr eaLnBrk="1" hangingPunct="1"/>
              <a:t>1</a:t>
            </a:fld>
            <a:endParaRPr lang="en-US">
              <a:solidFill>
                <a:srgbClr val="000000"/>
              </a:solidFill>
              <a:latin typeface="Garamond" pitchFamily="18" charset="0"/>
            </a:endParaRPr>
          </a:p>
        </p:txBody>
      </p:sp>
    </p:spTree>
    <p:extLst>
      <p:ext uri="{BB962C8B-B14F-4D97-AF65-F5344CB8AC3E}">
        <p14:creationId xmlns:p14="http://schemas.microsoft.com/office/powerpoint/2010/main" val="398204623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Solution: Large Monolithic Buffer</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10</a:t>
            </a:fld>
            <a:endParaRPr lang="en-US" altLang="en-US"/>
          </a:p>
        </p:txBody>
      </p:sp>
      <p:sp>
        <p:nvSpPr>
          <p:cNvPr id="118" name="Rectangle 117"/>
          <p:cNvSpPr/>
          <p:nvPr/>
        </p:nvSpPr>
        <p:spPr>
          <a:xfrm>
            <a:off x="755576" y="1916832"/>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p:cNvSpPr txBox="1"/>
          <p:nvPr/>
        </p:nvSpPr>
        <p:spPr>
          <a:xfrm>
            <a:off x="745695" y="4273932"/>
            <a:ext cx="7642729"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124" name="Down Arrow 123"/>
          <p:cNvSpPr/>
          <p:nvPr/>
        </p:nvSpPr>
        <p:spPr>
          <a:xfrm>
            <a:off x="1480325"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299249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43265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587281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4941168"/>
            <a:ext cx="128965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445224"/>
            <a:ext cx="3456384" cy="369332"/>
          </a:xfrm>
          <a:prstGeom prst="rect">
            <a:avLst/>
          </a:prstGeom>
          <a:noFill/>
        </p:spPr>
        <p:txBody>
          <a:bodyPr wrap="square" rtlCol="0">
            <a:spAutoFit/>
          </a:bodyPr>
          <a:lstStyle/>
          <a:p>
            <a:pPr algn="ctr"/>
            <a:r>
              <a:rPr lang="en-US" dirty="0" smtClean="0"/>
              <a:t>To DRAM</a:t>
            </a:r>
            <a:endParaRPr lang="en-US" dirty="0"/>
          </a:p>
        </p:txBody>
      </p:sp>
      <p:sp>
        <p:nvSpPr>
          <p:cNvPr id="130" name="Rectangle 129"/>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Down Arrow 165"/>
          <p:cNvSpPr/>
          <p:nvPr/>
        </p:nvSpPr>
        <p:spPr>
          <a:xfrm>
            <a:off x="7236296"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82758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2758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2758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176368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176368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176368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269979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3635896"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572000"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550810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550810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644420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a:off x="644420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738031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a:off x="738031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1115616" y="879103"/>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109" name="TextBox 108"/>
          <p:cNvSpPr txBox="1"/>
          <p:nvPr/>
        </p:nvSpPr>
        <p:spPr>
          <a:xfrm>
            <a:off x="2597078" y="879103"/>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110" name="TextBox 109"/>
          <p:cNvSpPr txBox="1"/>
          <p:nvPr/>
        </p:nvSpPr>
        <p:spPr>
          <a:xfrm>
            <a:off x="4078541" y="879103"/>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111" name="TextBox 110"/>
          <p:cNvSpPr txBox="1"/>
          <p:nvPr/>
        </p:nvSpPr>
        <p:spPr>
          <a:xfrm>
            <a:off x="5492665" y="879103"/>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156" name="TextBox 155"/>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0" name="TextBox 159"/>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7" name="TextBox 166"/>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8" name="TextBox 167"/>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9" name="TextBox 168"/>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77" name="TextBox 176"/>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8" name="TextBox 177"/>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9" name="TextBox 178"/>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9" name="TextBox 158"/>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3" name="TextBox 162"/>
          <p:cNvSpPr txBox="1"/>
          <p:nvPr/>
        </p:nvSpPr>
        <p:spPr>
          <a:xfrm>
            <a:off x="5508104" y="233958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64" name="TextBox 163"/>
          <p:cNvSpPr txBox="1"/>
          <p:nvPr/>
        </p:nvSpPr>
        <p:spPr>
          <a:xfrm>
            <a:off x="7380312" y="233958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73" name="TextBox 172"/>
          <p:cNvSpPr txBox="1"/>
          <p:nvPr/>
        </p:nvSpPr>
        <p:spPr>
          <a:xfrm>
            <a:off x="827584"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4" name="TextBox 173"/>
          <p:cNvSpPr txBox="1"/>
          <p:nvPr/>
        </p:nvSpPr>
        <p:spPr>
          <a:xfrm>
            <a:off x="4572000" y="2343150"/>
            <a:ext cx="936104" cy="37506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0" name="TextBox 179"/>
          <p:cNvSpPr txBox="1"/>
          <p:nvPr/>
        </p:nvSpPr>
        <p:spPr>
          <a:xfrm>
            <a:off x="6444208" y="2338388"/>
            <a:ext cx="936104" cy="379824"/>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7" name="TextBox 216"/>
          <p:cNvSpPr txBox="1"/>
          <p:nvPr/>
        </p:nvSpPr>
        <p:spPr>
          <a:xfrm>
            <a:off x="2699792"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7" name="TextBox 156"/>
          <p:cNvSpPr txBox="1"/>
          <p:nvPr/>
        </p:nvSpPr>
        <p:spPr>
          <a:xfrm>
            <a:off x="1763688" y="2347912"/>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8" name="TextBox 157"/>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70" name="TextBox 169"/>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1" name="TextBox 170"/>
          <p:cNvSpPr txBox="1"/>
          <p:nvPr/>
        </p:nvSpPr>
        <p:spPr>
          <a:xfrm>
            <a:off x="269979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2" name="TextBox 171"/>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5" name="TextBox 174"/>
          <p:cNvSpPr txBox="1"/>
          <p:nvPr/>
        </p:nvSpPr>
        <p:spPr>
          <a:xfrm>
            <a:off x="4572000"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6" name="TextBox 175"/>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1" name="TextBox 180"/>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2" name="TextBox 181"/>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07" name="TextBox 206"/>
          <p:cNvSpPr txBox="1"/>
          <p:nvPr/>
        </p:nvSpPr>
        <p:spPr>
          <a:xfrm>
            <a:off x="827584"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1" name="TextBox 210"/>
          <p:cNvSpPr txBox="1"/>
          <p:nvPr/>
        </p:nvSpPr>
        <p:spPr>
          <a:xfrm>
            <a:off x="4572000"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5" name="TextBox 214"/>
          <p:cNvSpPr txBox="1"/>
          <p:nvPr/>
        </p:nvSpPr>
        <p:spPr>
          <a:xfrm>
            <a:off x="7380312" y="3068960"/>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6" name="TextBox 215"/>
          <p:cNvSpPr txBox="1"/>
          <p:nvPr/>
        </p:nvSpPr>
        <p:spPr>
          <a:xfrm>
            <a:off x="1763688"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8" name="TextBox 217"/>
          <p:cNvSpPr txBox="1"/>
          <p:nvPr/>
        </p:nvSpPr>
        <p:spPr>
          <a:xfrm>
            <a:off x="3635896"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20" name="TextBox 219"/>
          <p:cNvSpPr txBox="1"/>
          <p:nvPr/>
        </p:nvSpPr>
        <p:spPr>
          <a:xfrm>
            <a:off x="269979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6" name="TextBox 225"/>
          <p:cNvSpPr txBox="1"/>
          <p:nvPr/>
        </p:nvSpPr>
        <p:spPr>
          <a:xfrm>
            <a:off x="5508104"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9" name="TextBox 228"/>
          <p:cNvSpPr txBox="1"/>
          <p:nvPr/>
        </p:nvSpPr>
        <p:spPr>
          <a:xfrm>
            <a:off x="6444208"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0" name="TextBox 209"/>
          <p:cNvSpPr txBox="1"/>
          <p:nvPr/>
        </p:nvSpPr>
        <p:spPr>
          <a:xfrm>
            <a:off x="3635896"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4" name="TextBox 213"/>
          <p:cNvSpPr txBox="1"/>
          <p:nvPr/>
        </p:nvSpPr>
        <p:spPr>
          <a:xfrm>
            <a:off x="5508104" y="3429000"/>
            <a:ext cx="936104" cy="37171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219" name="TextBox 218"/>
          <p:cNvSpPr txBox="1"/>
          <p:nvPr/>
        </p:nvSpPr>
        <p:spPr>
          <a:xfrm>
            <a:off x="2699792"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1" name="TextBox 220"/>
          <p:cNvSpPr txBox="1"/>
          <p:nvPr/>
        </p:nvSpPr>
        <p:spPr>
          <a:xfrm>
            <a:off x="176368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2" name="TextBox 221"/>
          <p:cNvSpPr txBox="1"/>
          <p:nvPr/>
        </p:nvSpPr>
        <p:spPr>
          <a:xfrm>
            <a:off x="827584"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0" name="TextBox 229"/>
          <p:cNvSpPr txBox="1"/>
          <p:nvPr/>
        </p:nvSpPr>
        <p:spPr>
          <a:xfrm>
            <a:off x="644420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1" name="TextBox 230"/>
          <p:cNvSpPr txBox="1"/>
          <p:nvPr/>
        </p:nvSpPr>
        <p:spPr>
          <a:xfrm>
            <a:off x="7380312"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09" name="TextBox 208"/>
          <p:cNvSpPr txBox="1"/>
          <p:nvPr/>
        </p:nvSpPr>
        <p:spPr>
          <a:xfrm>
            <a:off x="827584" y="377974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25" name="TextBox 224"/>
          <p:cNvSpPr txBox="1"/>
          <p:nvPr/>
        </p:nvSpPr>
        <p:spPr>
          <a:xfrm>
            <a:off x="1763688" y="377974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91" name="Rectangle 190"/>
          <p:cNvSpPr/>
          <p:nvPr/>
        </p:nvSpPr>
        <p:spPr>
          <a:xfrm>
            <a:off x="2699792"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3635896"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a:off x="4572000"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5508104"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a:off x="6444208"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a:off x="7380312"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6853014" y="984920"/>
            <a:ext cx="1100228" cy="461665"/>
          </a:xfrm>
          <a:prstGeom prst="rect">
            <a:avLst/>
          </a:prstGeom>
          <a:solidFill>
            <a:srgbClr val="A61A9F"/>
          </a:solidFill>
          <a:ln>
            <a:solidFill>
              <a:schemeClr val="tx1"/>
            </a:solidFill>
          </a:ln>
        </p:spPr>
        <p:txBody>
          <a:bodyPr wrap="square" rtlCol="0">
            <a:spAutoFit/>
          </a:bodyPr>
          <a:lstStyle/>
          <a:p>
            <a:pPr algn="ctr"/>
            <a:r>
              <a:rPr lang="en-US" sz="2400" dirty="0" smtClean="0">
                <a:solidFill>
                  <a:schemeClr val="bg1"/>
                </a:solidFill>
              </a:rPr>
              <a:t>GPU</a:t>
            </a:r>
            <a:endParaRPr lang="en-US" sz="24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56"/>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0.03541 -0.13185 L 3.33333E-6 1.76729E-6 " pathEditMode="relative" rAng="0" ptsTypes="AA">
                                      <p:cBhvr>
                                        <p:cTn id="8" dur="1000" fill="hold"/>
                                        <p:tgtEl>
                                          <p:spTgt spid="156"/>
                                        </p:tgtEl>
                                        <p:attrNameLst>
                                          <p:attrName>ppt_x</p:attrName>
                                          <p:attrName>ppt_y</p:attrName>
                                        </p:attrNameLst>
                                      </p:cBhvr>
                                      <p:rCtr x="-1771" y="6593"/>
                                    </p:animMotion>
                                  </p:childTnLst>
                                </p:cTn>
                              </p:par>
                              <p:par>
                                <p:cTn id="9" presetID="1" presetClass="entr" presetSubtype="0" fill="hold" grpId="1" nodeType="withEffect">
                                  <p:stCondLst>
                                    <p:cond delay="0"/>
                                  </p:stCondLst>
                                  <p:childTnLst>
                                    <p:set>
                                      <p:cBhvr>
                                        <p:cTn id="10" dur="1" fill="hold">
                                          <p:stCondLst>
                                            <p:cond delay="0"/>
                                          </p:stCondLst>
                                        </p:cTn>
                                        <p:tgtEl>
                                          <p:spTgt spid="157"/>
                                        </p:tgtEl>
                                        <p:attrNameLst>
                                          <p:attrName>style.visibility</p:attrName>
                                        </p:attrNameLst>
                                      </p:cBhvr>
                                      <p:to>
                                        <p:strVal val="visible"/>
                                      </p:to>
                                    </p:set>
                                  </p:childTnLst>
                                </p:cTn>
                              </p:par>
                              <p:par>
                                <p:cTn id="11" presetID="42" presetClass="path" presetSubtype="0" accel="50000" decel="50000" fill="hold" grpId="0" nodeType="withEffect">
                                  <p:stCondLst>
                                    <p:cond delay="0"/>
                                  </p:stCondLst>
                                  <p:childTnLst>
                                    <p:animMotion origin="layout" path="M 0.09843 -0.19338 L 2.77778E-6 -1.38793E-7 " pathEditMode="relative" rAng="0" ptsTypes="AA">
                                      <p:cBhvr>
                                        <p:cTn id="12" dur="1000" fill="hold"/>
                                        <p:tgtEl>
                                          <p:spTgt spid="157"/>
                                        </p:tgtEl>
                                        <p:attrNameLst>
                                          <p:attrName>ppt_x</p:attrName>
                                          <p:attrName>ppt_y</p:attrName>
                                        </p:attrNameLst>
                                      </p:cBhvr>
                                      <p:rCtr x="-4931" y="9669"/>
                                    </p:animMotion>
                                  </p:childTnLst>
                                </p:cTn>
                              </p:par>
                              <p:par>
                                <p:cTn id="13" presetID="1" presetClass="entr" presetSubtype="0" fill="hold" grpId="1" nodeType="withEffect">
                                  <p:stCondLst>
                                    <p:cond delay="0"/>
                                  </p:stCondLst>
                                  <p:childTnLst>
                                    <p:set>
                                      <p:cBhvr>
                                        <p:cTn id="14" dur="1" fill="hold">
                                          <p:stCondLst>
                                            <p:cond delay="0"/>
                                          </p:stCondLst>
                                        </p:cTn>
                                        <p:tgtEl>
                                          <p:spTgt spid="159"/>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63"/>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64"/>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160"/>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42" presetClass="path" presetSubtype="0" accel="50000" decel="50000" fill="hold" grpId="0" nodeType="withEffect">
                                  <p:stCondLst>
                                    <p:cond delay="0"/>
                                  </p:stCondLst>
                                  <p:childTnLst>
                                    <p:animMotion origin="layout" path="M 0.35053 -0.18311 L -4.72222E-6 4.44444E-6 " pathEditMode="relative" rAng="0" ptsTypes="AA">
                                      <p:cBhvr>
                                        <p:cTn id="24" dur="1000" fill="hold"/>
                                        <p:tgtEl>
                                          <p:spTgt spid="159"/>
                                        </p:tgtEl>
                                        <p:attrNameLst>
                                          <p:attrName>ppt_x</p:attrName>
                                          <p:attrName>ppt_y</p:attrName>
                                        </p:attrNameLst>
                                      </p:cBhvr>
                                      <p:rCtr x="-17535" y="9144"/>
                                    </p:animMotion>
                                  </p:childTnLst>
                                </p:cTn>
                              </p:par>
                              <p:par>
                                <p:cTn id="25" presetID="42" presetClass="path" presetSubtype="0" accel="50000" decel="50000" fill="hold" grpId="0" nodeType="withEffect">
                                  <p:stCondLst>
                                    <p:cond delay="0"/>
                                  </p:stCondLst>
                                  <p:childTnLst>
                                    <p:animMotion origin="layout" path="M -0.16128 -0.18297 L -2.22222E-6 -1.38793E-7 " pathEditMode="relative" rAng="0" ptsTypes="AA">
                                      <p:cBhvr>
                                        <p:cTn id="26" dur="1000" fill="hold"/>
                                        <p:tgtEl>
                                          <p:spTgt spid="163"/>
                                        </p:tgtEl>
                                        <p:attrNameLst>
                                          <p:attrName>ppt_x</p:attrName>
                                          <p:attrName>ppt_y</p:attrName>
                                        </p:attrNameLst>
                                      </p:cBhvr>
                                      <p:rCtr x="8056" y="9137"/>
                                    </p:animMotion>
                                  </p:childTnLst>
                                </p:cTn>
                              </p:par>
                              <p:par>
                                <p:cTn id="27" presetID="42" presetClass="path" presetSubtype="0" accel="50000" decel="50000" fill="hold" grpId="0" nodeType="withEffect">
                                  <p:stCondLst>
                                    <p:cond delay="0"/>
                                  </p:stCondLst>
                                  <p:childTnLst>
                                    <p:animMotion origin="layout" path="M -0.20868 -0.18297 L -3.33333E-6 -1.38793E-7 " pathEditMode="relative" rAng="0" ptsTypes="AA">
                                      <p:cBhvr>
                                        <p:cTn id="28" dur="1000" fill="hold"/>
                                        <p:tgtEl>
                                          <p:spTgt spid="164"/>
                                        </p:tgtEl>
                                        <p:attrNameLst>
                                          <p:attrName>ppt_x</p:attrName>
                                          <p:attrName>ppt_y</p:attrName>
                                        </p:attrNameLst>
                                      </p:cBhvr>
                                      <p:rCtr x="10434" y="9137"/>
                                    </p:animMotion>
                                  </p:childTnLst>
                                </p:cTn>
                              </p:par>
                              <p:par>
                                <p:cTn id="29" presetID="42" presetClass="path" presetSubtype="0" accel="50000" decel="50000" fill="hold" grpId="0" nodeType="withEffect">
                                  <p:stCondLst>
                                    <p:cond delay="0"/>
                                  </p:stCondLst>
                                  <p:childTnLst>
                                    <p:animMotion origin="layout" path="M -0.37414 -0.13185 L 4.72222E-6 1.76729E-6 " pathEditMode="relative" rAng="0" ptsTypes="AA">
                                      <p:cBhvr>
                                        <p:cTn id="30" dur="1000" fill="hold"/>
                                        <p:tgtEl>
                                          <p:spTgt spid="160"/>
                                        </p:tgtEl>
                                        <p:attrNameLst>
                                          <p:attrName>ppt_x</p:attrName>
                                          <p:attrName>ppt_y</p:attrName>
                                        </p:attrNameLst>
                                      </p:cBhvr>
                                      <p:rCtr x="18698" y="6593"/>
                                    </p:animMotion>
                                  </p:childTnLst>
                                </p:cTn>
                              </p:par>
                              <p:par>
                                <p:cTn id="31" presetID="42" presetClass="path" presetSubtype="0" accel="50000" decel="50000" fill="hold" grpId="0" nodeType="withEffect">
                                  <p:stCondLst>
                                    <p:cond delay="0"/>
                                  </p:stCondLst>
                                  <p:childTnLst>
                                    <p:animMotion origin="layout" path="M 0.03541 -0.23548 L 3.33333E-6 3.00717E-8 " pathEditMode="relative" rAng="0" ptsTypes="AA">
                                      <p:cBhvr>
                                        <p:cTn id="32" dur="1000" fill="hold"/>
                                        <p:tgtEl>
                                          <p:spTgt spid="158"/>
                                        </p:tgtEl>
                                        <p:attrNameLst>
                                          <p:attrName>ppt_x</p:attrName>
                                          <p:attrName>ppt_y</p:attrName>
                                        </p:attrNameLst>
                                      </p:cBhvr>
                                      <p:rCtr x="-1771" y="11774"/>
                                    </p:animMotion>
                                  </p:childTnLst>
                                </p:cTn>
                              </p:par>
                              <p:par>
                                <p:cTn id="33" presetID="1" presetClass="entr" presetSubtype="0" fill="hold" grpId="1" nodeType="withEffect">
                                  <p:stCondLst>
                                    <p:cond delay="0"/>
                                  </p:stCondLst>
                                  <p:childTnLst>
                                    <p:set>
                                      <p:cBhvr>
                                        <p:cTn id="34" dur="1" fill="hold">
                                          <p:stCondLst>
                                            <p:cond delay="0"/>
                                          </p:stCondLst>
                                        </p:cTn>
                                        <p:tgtEl>
                                          <p:spTgt spid="167"/>
                                        </p:tgtEl>
                                        <p:attrNameLst>
                                          <p:attrName>style.visibility</p:attrName>
                                        </p:attrNameLst>
                                      </p:cBhvr>
                                      <p:to>
                                        <p:strVal val="visible"/>
                                      </p:to>
                                    </p:set>
                                  </p:childTnLst>
                                </p:cTn>
                              </p:par>
                              <p:par>
                                <p:cTn id="35" presetID="42" presetClass="path" presetSubtype="0" accel="50000" decel="50000" fill="hold" grpId="0" nodeType="withEffect">
                                  <p:stCondLst>
                                    <p:cond delay="0"/>
                                  </p:stCondLst>
                                  <p:childTnLst>
                                    <p:animMotion origin="layout" path="M 0.55521 -0.13185 L 2.77778E-6 1.76729E-6 " pathEditMode="relative" rAng="0" ptsTypes="AA">
                                      <p:cBhvr>
                                        <p:cTn id="36" dur="1000" fill="hold"/>
                                        <p:tgtEl>
                                          <p:spTgt spid="167"/>
                                        </p:tgtEl>
                                        <p:attrNameLst>
                                          <p:attrName>ppt_x</p:attrName>
                                          <p:attrName>ppt_y</p:attrName>
                                        </p:attrNameLst>
                                      </p:cBhvr>
                                      <p:rCtr x="-27760" y="6593"/>
                                    </p:animMotion>
                                  </p:childTnLst>
                                </p:cTn>
                              </p:par>
                              <p:par>
                                <p:cTn id="37" presetID="1" presetClass="entr" presetSubtype="0" fill="hold" grpId="1" nodeType="withEffect">
                                  <p:stCondLst>
                                    <p:cond delay="0"/>
                                  </p:stCondLst>
                                  <p:childTnLst>
                                    <p:set>
                                      <p:cBhvr>
                                        <p:cTn id="38" dur="1" fill="hold">
                                          <p:stCondLst>
                                            <p:cond delay="0"/>
                                          </p:stCondLst>
                                        </p:cTn>
                                        <p:tgtEl>
                                          <p:spTgt spid="168"/>
                                        </p:tgtEl>
                                        <p:attrNameLst>
                                          <p:attrName>style.visibility</p:attrName>
                                        </p:attrNameLst>
                                      </p:cBhvr>
                                      <p:to>
                                        <p:strVal val="visible"/>
                                      </p:to>
                                    </p:set>
                                  </p:childTnLst>
                                </p:cTn>
                              </p:par>
                              <p:par>
                                <p:cTn id="39" presetID="42" presetClass="path" presetSubtype="0" accel="50000" decel="50000" fill="hold" grpId="0" nodeType="withEffect">
                                  <p:stCondLst>
                                    <p:cond delay="0"/>
                                  </p:stCondLst>
                                  <p:childTnLst>
                                    <p:animMotion origin="layout" path="M 0.45296 -0.13185 L -4.16667E-6 1.76729E-6 " pathEditMode="relative" rAng="0" ptsTypes="AA">
                                      <p:cBhvr>
                                        <p:cTn id="40" dur="1000" fill="hold"/>
                                        <p:tgtEl>
                                          <p:spTgt spid="168"/>
                                        </p:tgtEl>
                                        <p:attrNameLst>
                                          <p:attrName>ppt_x</p:attrName>
                                          <p:attrName>ppt_y</p:attrName>
                                        </p:attrNameLst>
                                      </p:cBhvr>
                                      <p:rCtr x="-22656" y="6593"/>
                                    </p:animMotion>
                                  </p:childTnLst>
                                </p:cTn>
                              </p:par>
                              <p:par>
                                <p:cTn id="41" presetID="1" presetClass="entr" presetSubtype="0" fill="hold" grpId="1" nodeType="withEffect">
                                  <p:stCondLst>
                                    <p:cond delay="0"/>
                                  </p:stCondLst>
                                  <p:childTnLst>
                                    <p:set>
                                      <p:cBhvr>
                                        <p:cTn id="42" dur="1" fill="hold">
                                          <p:stCondLst>
                                            <p:cond delay="0"/>
                                          </p:stCondLst>
                                        </p:cTn>
                                        <p:tgtEl>
                                          <p:spTgt spid="169"/>
                                        </p:tgtEl>
                                        <p:attrNameLst>
                                          <p:attrName>style.visibility</p:attrName>
                                        </p:attrNameLst>
                                      </p:cBhvr>
                                      <p:to>
                                        <p:strVal val="visible"/>
                                      </p:to>
                                    </p:set>
                                  </p:childTnLst>
                                </p:cTn>
                              </p:par>
                              <p:par>
                                <p:cTn id="43" presetID="42" presetClass="path" presetSubtype="0" accel="50000" decel="50000" fill="hold" grpId="0" nodeType="withEffect">
                                  <p:stCondLst>
                                    <p:cond delay="0"/>
                                  </p:stCondLst>
                                  <p:childTnLst>
                                    <p:animMotion origin="layout" path="M -0.10625 -0.14222 L -4.72222E-6 -4.99537E-6 " pathEditMode="relative" rAng="0" ptsTypes="AA">
                                      <p:cBhvr>
                                        <p:cTn id="44" dur="1000" fill="hold"/>
                                        <p:tgtEl>
                                          <p:spTgt spid="169"/>
                                        </p:tgtEl>
                                        <p:attrNameLst>
                                          <p:attrName>ppt_x</p:attrName>
                                          <p:attrName>ppt_y</p:attrName>
                                        </p:attrNameLst>
                                      </p:cBhvr>
                                      <p:rCtr x="5313" y="7100"/>
                                    </p:animMotion>
                                  </p:childTnLst>
                                </p:cTn>
                              </p:par>
                              <p:par>
                                <p:cTn id="45" presetID="1" presetClass="entr" presetSubtype="0" fill="hold" grpId="1" nodeType="withEffect">
                                  <p:stCondLst>
                                    <p:cond delay="0"/>
                                  </p:stCondLst>
                                  <p:childTnLst>
                                    <p:set>
                                      <p:cBhvr>
                                        <p:cTn id="46" dur="1" fill="hold">
                                          <p:stCondLst>
                                            <p:cond delay="0"/>
                                          </p:stCondLst>
                                        </p:cTn>
                                        <p:tgtEl>
                                          <p:spTgt spid="170"/>
                                        </p:tgtEl>
                                        <p:attrNameLst>
                                          <p:attrName>style.visibility</p:attrName>
                                        </p:attrNameLst>
                                      </p:cBhvr>
                                      <p:to>
                                        <p:strVal val="visible"/>
                                      </p:to>
                                    </p:set>
                                  </p:childTnLst>
                                </p:cTn>
                              </p:par>
                              <p:par>
                                <p:cTn id="47" presetID="42" presetClass="path" presetSubtype="0" accel="50000" decel="50000" fill="hold" grpId="0" nodeType="withEffect">
                                  <p:stCondLst>
                                    <p:cond delay="0"/>
                                  </p:stCondLst>
                                  <p:childTnLst>
                                    <p:animMotion origin="layout" path="M 0.35053 -0.22484 L -4.72222E-6 3.00717E-8 " pathEditMode="relative" rAng="0" ptsTypes="AA">
                                      <p:cBhvr>
                                        <p:cTn id="48" dur="1000" fill="hold"/>
                                        <p:tgtEl>
                                          <p:spTgt spid="170"/>
                                        </p:tgtEl>
                                        <p:attrNameLst>
                                          <p:attrName>ppt_x</p:attrName>
                                          <p:attrName>ppt_y</p:attrName>
                                        </p:attrNameLst>
                                      </p:cBhvr>
                                      <p:rCtr x="-17535" y="11242"/>
                                    </p:animMotion>
                                  </p:childTnLst>
                                </p:cTn>
                              </p:par>
                              <p:par>
                                <p:cTn id="49" presetID="1" presetClass="entr" presetSubtype="0" fill="hold" grpId="1" nodeType="withEffect">
                                  <p:stCondLst>
                                    <p:cond delay="0"/>
                                  </p:stCondLst>
                                  <p:childTnLst>
                                    <p:set>
                                      <p:cBhvr>
                                        <p:cTn id="50" dur="1" fill="hold">
                                          <p:stCondLst>
                                            <p:cond delay="0"/>
                                          </p:stCondLst>
                                        </p:cTn>
                                        <p:tgtEl>
                                          <p:spTgt spid="171"/>
                                        </p:tgtEl>
                                        <p:attrNameLst>
                                          <p:attrName>style.visibility</p:attrName>
                                        </p:attrNameLst>
                                      </p:cBhvr>
                                      <p:to>
                                        <p:strVal val="visible"/>
                                      </p:to>
                                    </p:set>
                                  </p:childTnLst>
                                </p:cTn>
                              </p:par>
                              <p:par>
                                <p:cTn id="51" presetID="42" presetClass="path" presetSubtype="0" accel="50000" decel="50000" fill="hold" grpId="0" nodeType="withEffect">
                                  <p:stCondLst>
                                    <p:cond delay="0"/>
                                  </p:stCondLst>
                                  <p:childTnLst>
                                    <p:animMotion origin="layout" path="M 0.45296 -0.23548 L -4.16667E-6 3.00717E-8 " pathEditMode="relative" rAng="0" ptsTypes="AA">
                                      <p:cBhvr>
                                        <p:cTn id="52" dur="1000" fill="hold"/>
                                        <p:tgtEl>
                                          <p:spTgt spid="171"/>
                                        </p:tgtEl>
                                        <p:attrNameLst>
                                          <p:attrName>ppt_x</p:attrName>
                                          <p:attrName>ppt_y</p:attrName>
                                        </p:attrNameLst>
                                      </p:cBhvr>
                                      <p:rCtr x="-22656" y="11774"/>
                                    </p:animMotion>
                                  </p:childTnLst>
                                </p:cTn>
                              </p:par>
                              <p:par>
                                <p:cTn id="53" presetID="1" presetClass="entr" presetSubtype="0" fill="hold" grpId="1" nodeType="withEffect">
                                  <p:stCondLst>
                                    <p:cond delay="0"/>
                                  </p:stCondLst>
                                  <p:childTnLst>
                                    <p:set>
                                      <p:cBhvr>
                                        <p:cTn id="54" dur="1" fill="hold">
                                          <p:stCondLst>
                                            <p:cond delay="0"/>
                                          </p:stCondLst>
                                        </p:cTn>
                                        <p:tgtEl>
                                          <p:spTgt spid="172"/>
                                        </p:tgtEl>
                                        <p:attrNameLst>
                                          <p:attrName>style.visibility</p:attrName>
                                        </p:attrNameLst>
                                      </p:cBhvr>
                                      <p:to>
                                        <p:strVal val="visible"/>
                                      </p:to>
                                    </p:set>
                                  </p:childTnLst>
                                </p:cTn>
                              </p:par>
                              <p:par>
                                <p:cTn id="55" presetID="42" presetClass="path" presetSubtype="0" accel="50000" decel="50000" fill="hold" grpId="0" nodeType="withEffect">
                                  <p:stCondLst>
                                    <p:cond delay="0"/>
                                  </p:stCondLst>
                                  <p:childTnLst>
                                    <p:animMotion origin="layout" path="M 0.55521 -0.23548 L 2.77778E-6 3.00717E-8 " pathEditMode="relative" rAng="0" ptsTypes="AA">
                                      <p:cBhvr>
                                        <p:cTn id="56" dur="1000" fill="hold"/>
                                        <p:tgtEl>
                                          <p:spTgt spid="172"/>
                                        </p:tgtEl>
                                        <p:attrNameLst>
                                          <p:attrName>ppt_x</p:attrName>
                                          <p:attrName>ppt_y</p:attrName>
                                        </p:attrNameLst>
                                      </p:cBhvr>
                                      <p:rCtr x="-27760" y="11774"/>
                                    </p:animMotion>
                                  </p:childTnLst>
                                </p:cTn>
                              </p:par>
                              <p:par>
                                <p:cTn id="57" presetID="1" presetClass="entr" presetSubtype="0" fill="hold" grpId="1" nodeType="withEffect">
                                  <p:stCondLst>
                                    <p:cond delay="0"/>
                                  </p:stCondLst>
                                  <p:childTnLst>
                                    <p:set>
                                      <p:cBhvr>
                                        <p:cTn id="58" dur="1" fill="hold">
                                          <p:stCondLst>
                                            <p:cond delay="0"/>
                                          </p:stCondLst>
                                        </p:cTn>
                                        <p:tgtEl>
                                          <p:spTgt spid="173"/>
                                        </p:tgtEl>
                                        <p:attrNameLst>
                                          <p:attrName>style.visibility</p:attrName>
                                        </p:attrNameLst>
                                      </p:cBhvr>
                                      <p:to>
                                        <p:strVal val="visible"/>
                                      </p:to>
                                    </p:set>
                                  </p:childTnLst>
                                </p:cTn>
                              </p:par>
                              <p:par>
                                <p:cTn id="59" presetID="42" presetClass="path" presetSubtype="0" accel="50000" decel="50000" fill="hold" grpId="0" nodeType="withEffect">
                                  <p:stCondLst>
                                    <p:cond delay="0"/>
                                  </p:stCondLst>
                                  <p:childTnLst>
                                    <p:animMotion origin="layout" path="M 0.65764 -0.18436 L 3.33333E-6 1.93616E-6 " pathEditMode="relative" rAng="0" ptsTypes="AA">
                                      <p:cBhvr>
                                        <p:cTn id="60" dur="1000" fill="hold"/>
                                        <p:tgtEl>
                                          <p:spTgt spid="173"/>
                                        </p:tgtEl>
                                        <p:attrNameLst>
                                          <p:attrName>ppt_x</p:attrName>
                                          <p:attrName>ppt_y</p:attrName>
                                        </p:attrNameLst>
                                      </p:cBhvr>
                                      <p:rCtr x="-32882" y="9207"/>
                                    </p:animMotion>
                                  </p:childTnLst>
                                </p:cTn>
                              </p:par>
                              <p:par>
                                <p:cTn id="61" presetID="1" presetClass="entr" presetSubtype="0" fill="hold" grpId="1" nodeType="withEffect">
                                  <p:stCondLst>
                                    <p:cond delay="0"/>
                                  </p:stCondLst>
                                  <p:childTnLst>
                                    <p:set>
                                      <p:cBhvr>
                                        <p:cTn id="62" dur="1" fill="hold">
                                          <p:stCondLst>
                                            <p:cond delay="0"/>
                                          </p:stCondLst>
                                        </p:cTn>
                                        <p:tgtEl>
                                          <p:spTgt spid="174"/>
                                        </p:tgtEl>
                                        <p:attrNameLst>
                                          <p:attrName>style.visibility</p:attrName>
                                        </p:attrNameLst>
                                      </p:cBhvr>
                                      <p:to>
                                        <p:strVal val="visible"/>
                                      </p:to>
                                    </p:set>
                                  </p:childTnLst>
                                </p:cTn>
                              </p:par>
                              <p:par>
                                <p:cTn id="63" presetID="42" presetClass="path" presetSubtype="0" accel="50000" decel="50000" fill="hold" grpId="0" nodeType="withEffect">
                                  <p:stCondLst>
                                    <p:cond delay="0"/>
                                  </p:stCondLst>
                                  <p:childTnLst>
                                    <p:animMotion origin="layout" path="M 0.24809 -0.17372 L 4.72222E-6 1.93616E-6 " pathEditMode="relative" rAng="0" ptsTypes="AA">
                                      <p:cBhvr>
                                        <p:cTn id="64" dur="1000" fill="hold"/>
                                        <p:tgtEl>
                                          <p:spTgt spid="174"/>
                                        </p:tgtEl>
                                        <p:attrNameLst>
                                          <p:attrName>ppt_x</p:attrName>
                                          <p:attrName>ppt_y</p:attrName>
                                        </p:attrNameLst>
                                      </p:cBhvr>
                                      <p:rCtr x="-12413" y="8675"/>
                                    </p:animMotion>
                                  </p:childTnLst>
                                </p:cTn>
                              </p:par>
                              <p:par>
                                <p:cTn id="65" presetID="1" presetClass="entr" presetSubtype="0" fill="hold" grpId="1" nodeType="withEffect">
                                  <p:stCondLst>
                                    <p:cond delay="0"/>
                                  </p:stCondLst>
                                  <p:childTnLst>
                                    <p:set>
                                      <p:cBhvr>
                                        <p:cTn id="66" dur="1" fill="hold">
                                          <p:stCondLst>
                                            <p:cond delay="0"/>
                                          </p:stCondLst>
                                        </p:cTn>
                                        <p:tgtEl>
                                          <p:spTgt spid="175"/>
                                        </p:tgtEl>
                                        <p:attrNameLst>
                                          <p:attrName>style.visibility</p:attrName>
                                        </p:attrNameLst>
                                      </p:cBhvr>
                                      <p:to>
                                        <p:strVal val="visible"/>
                                      </p:to>
                                    </p:set>
                                  </p:childTnLst>
                                </p:cTn>
                              </p:par>
                              <p:par>
                                <p:cTn id="67" presetID="42" presetClass="path" presetSubtype="0" accel="50000" decel="50000" fill="hold" grpId="0" nodeType="withEffect">
                                  <p:stCondLst>
                                    <p:cond delay="0"/>
                                  </p:stCondLst>
                                  <p:childTnLst>
                                    <p:animMotion origin="layout" path="M 0.2401 -0.22484 L 4.72222E-6 3.00717E-8 " pathEditMode="relative" rAng="0" ptsTypes="AA">
                                      <p:cBhvr>
                                        <p:cTn id="68" dur="1000" fill="hold"/>
                                        <p:tgtEl>
                                          <p:spTgt spid="175"/>
                                        </p:tgtEl>
                                        <p:attrNameLst>
                                          <p:attrName>ppt_x</p:attrName>
                                          <p:attrName>ppt_y</p:attrName>
                                        </p:attrNameLst>
                                      </p:cBhvr>
                                      <p:rCtr x="-12014" y="11242"/>
                                    </p:animMotion>
                                  </p:childTnLst>
                                </p:cTn>
                              </p:par>
                              <p:par>
                                <p:cTn id="69" presetID="1" presetClass="entr" presetSubtype="0" fill="hold" grpId="1" nodeType="withEffect">
                                  <p:stCondLst>
                                    <p:cond delay="0"/>
                                  </p:stCondLst>
                                  <p:childTnLst>
                                    <p:set>
                                      <p:cBhvr>
                                        <p:cTn id="70" dur="1" fill="hold">
                                          <p:stCondLst>
                                            <p:cond delay="0"/>
                                          </p:stCondLst>
                                        </p:cTn>
                                        <p:tgtEl>
                                          <p:spTgt spid="176"/>
                                        </p:tgtEl>
                                        <p:attrNameLst>
                                          <p:attrName>style.visibility</p:attrName>
                                        </p:attrNameLst>
                                      </p:cBhvr>
                                      <p:to>
                                        <p:strVal val="visible"/>
                                      </p:to>
                                    </p:set>
                                  </p:childTnLst>
                                </p:cTn>
                              </p:par>
                              <p:par>
                                <p:cTn id="71" presetID="42" presetClass="path" presetSubtype="0" accel="50000" decel="50000" fill="hold" grpId="0" nodeType="withEffect">
                                  <p:stCondLst>
                                    <p:cond delay="0"/>
                                  </p:stCondLst>
                                  <p:childTnLst>
                                    <p:animMotion origin="layout" path="M 0.14584 -0.22484 L -2.22222E-6 3.00717E-8 " pathEditMode="relative" rAng="0" ptsTypes="AA">
                                      <p:cBhvr>
                                        <p:cTn id="72" dur="1000" fill="hold"/>
                                        <p:tgtEl>
                                          <p:spTgt spid="176"/>
                                        </p:tgtEl>
                                        <p:attrNameLst>
                                          <p:attrName>ppt_x</p:attrName>
                                          <p:attrName>ppt_y</p:attrName>
                                        </p:attrNameLst>
                                      </p:cBhvr>
                                      <p:rCtr x="-7292" y="11242"/>
                                    </p:animMotion>
                                  </p:childTnLst>
                                </p:cTn>
                              </p:par>
                              <p:par>
                                <p:cTn id="73" presetID="1" presetClass="entr" presetSubtype="0" fill="hold" grpId="1" nodeType="withEffect">
                                  <p:stCondLst>
                                    <p:cond delay="0"/>
                                  </p:stCondLst>
                                  <p:childTnLst>
                                    <p:set>
                                      <p:cBhvr>
                                        <p:cTn id="74" dur="1" fill="hold">
                                          <p:stCondLst>
                                            <p:cond delay="0"/>
                                          </p:stCondLst>
                                        </p:cTn>
                                        <p:tgtEl>
                                          <p:spTgt spid="177"/>
                                        </p:tgtEl>
                                        <p:attrNameLst>
                                          <p:attrName>style.visibility</p:attrName>
                                        </p:attrNameLst>
                                      </p:cBhvr>
                                      <p:to>
                                        <p:strVal val="visible"/>
                                      </p:to>
                                    </p:set>
                                  </p:childTnLst>
                                </p:cTn>
                              </p:par>
                              <p:par>
                                <p:cTn id="75" presetID="42" presetClass="path" presetSubtype="0" accel="50000" decel="50000" fill="hold" grpId="0" nodeType="withEffect">
                                  <p:stCondLst>
                                    <p:cond delay="0"/>
                                  </p:stCondLst>
                                  <p:childTnLst>
                                    <p:animMotion origin="layout" path="M 0.14584 -0.12121 L -2.22222E-6 1.76729E-6 " pathEditMode="relative" rAng="0" ptsTypes="AA">
                                      <p:cBhvr>
                                        <p:cTn id="76" dur="1000" fill="hold"/>
                                        <p:tgtEl>
                                          <p:spTgt spid="177"/>
                                        </p:tgtEl>
                                        <p:attrNameLst>
                                          <p:attrName>ppt_x</p:attrName>
                                          <p:attrName>ppt_y</p:attrName>
                                        </p:attrNameLst>
                                      </p:cBhvr>
                                      <p:rCtr x="-7292" y="6061"/>
                                    </p:animMotion>
                                  </p:childTnLst>
                                </p:cTn>
                              </p:par>
                              <p:par>
                                <p:cTn id="77" presetID="1" presetClass="entr" presetSubtype="0" fill="hold" grpId="1" nodeType="withEffect">
                                  <p:stCondLst>
                                    <p:cond delay="0"/>
                                  </p:stCondLst>
                                  <p:childTnLst>
                                    <p:set>
                                      <p:cBhvr>
                                        <p:cTn id="78" dur="1" fill="hold">
                                          <p:stCondLst>
                                            <p:cond delay="0"/>
                                          </p:stCondLst>
                                        </p:cTn>
                                        <p:tgtEl>
                                          <p:spTgt spid="178"/>
                                        </p:tgtEl>
                                        <p:attrNameLst>
                                          <p:attrName>style.visibility</p:attrName>
                                        </p:attrNameLst>
                                      </p:cBhvr>
                                      <p:to>
                                        <p:strVal val="visible"/>
                                      </p:to>
                                    </p:set>
                                  </p:childTnLst>
                                </p:cTn>
                              </p:par>
                              <p:par>
                                <p:cTn id="79" presetID="42" presetClass="path" presetSubtype="0" accel="50000" decel="50000" fill="hold" grpId="0" nodeType="withEffect">
                                  <p:stCondLst>
                                    <p:cond delay="0"/>
                                  </p:stCondLst>
                                  <p:childTnLst>
                                    <p:animMotion origin="layout" path="M 0.04341 -0.13185 L -2.77778E-6 1.76729E-6 " pathEditMode="relative" rAng="0" ptsTypes="AA">
                                      <p:cBhvr>
                                        <p:cTn id="80" dur="1000" fill="hold"/>
                                        <p:tgtEl>
                                          <p:spTgt spid="178"/>
                                        </p:tgtEl>
                                        <p:attrNameLst>
                                          <p:attrName>ppt_x</p:attrName>
                                          <p:attrName>ppt_y</p:attrName>
                                        </p:attrNameLst>
                                      </p:cBhvr>
                                      <p:rCtr x="-2170" y="6593"/>
                                    </p:animMotion>
                                  </p:childTnLst>
                                </p:cTn>
                              </p:par>
                              <p:par>
                                <p:cTn id="81" presetID="1" presetClass="entr" presetSubtype="0" fill="hold" grpId="1" nodeType="withEffect">
                                  <p:stCondLst>
                                    <p:cond delay="0"/>
                                  </p:stCondLst>
                                  <p:childTnLst>
                                    <p:set>
                                      <p:cBhvr>
                                        <p:cTn id="82" dur="1" fill="hold">
                                          <p:stCondLst>
                                            <p:cond delay="0"/>
                                          </p:stCondLst>
                                        </p:cTn>
                                        <p:tgtEl>
                                          <p:spTgt spid="217"/>
                                        </p:tgtEl>
                                        <p:attrNameLst>
                                          <p:attrName>style.visibility</p:attrName>
                                        </p:attrNameLst>
                                      </p:cBhvr>
                                      <p:to>
                                        <p:strVal val="visible"/>
                                      </p:to>
                                    </p:set>
                                  </p:childTnLst>
                                </p:cTn>
                              </p:par>
                              <p:par>
                                <p:cTn id="83" presetID="42" presetClass="path" presetSubtype="0" accel="50000" decel="50000" fill="hold" grpId="0" nodeType="withEffect">
                                  <p:stCondLst>
                                    <p:cond delay="0"/>
                                  </p:stCondLst>
                                  <p:childTnLst>
                                    <p:animMotion origin="layout" path="M 0.45296 -0.17368 L -4.16667E-6 -2.6827E-6 " pathEditMode="relative" rAng="0" ptsTypes="AA">
                                      <p:cBhvr>
                                        <p:cTn id="84" dur="1000" fill="hold"/>
                                        <p:tgtEl>
                                          <p:spTgt spid="217"/>
                                        </p:tgtEl>
                                        <p:attrNameLst>
                                          <p:attrName>ppt_x</p:attrName>
                                          <p:attrName>ppt_y</p:attrName>
                                        </p:attrNameLst>
                                      </p:cBhvr>
                                      <p:rCtr x="-22656" y="8673"/>
                                    </p:animMotion>
                                  </p:childTnLst>
                                </p:cTn>
                              </p:par>
                              <p:par>
                                <p:cTn id="85" presetID="1" presetClass="entr" presetSubtype="0" fill="hold" grpId="1" nodeType="withEffect">
                                  <p:stCondLst>
                                    <p:cond delay="0"/>
                                  </p:stCondLst>
                                  <p:childTnLst>
                                    <p:set>
                                      <p:cBhvr>
                                        <p:cTn id="86" dur="1" fill="hold">
                                          <p:stCondLst>
                                            <p:cond delay="0"/>
                                          </p:stCondLst>
                                        </p:cTn>
                                        <p:tgtEl>
                                          <p:spTgt spid="179"/>
                                        </p:tgtEl>
                                        <p:attrNameLst>
                                          <p:attrName>style.visibility</p:attrName>
                                        </p:attrNameLst>
                                      </p:cBhvr>
                                      <p:to>
                                        <p:strVal val="visible"/>
                                      </p:to>
                                    </p:set>
                                  </p:childTnLst>
                                </p:cTn>
                              </p:par>
                              <p:par>
                                <p:cTn id="87" presetID="42" presetClass="path" presetSubtype="0" accel="50000" decel="50000" fill="hold" grpId="0" nodeType="withEffect">
                                  <p:stCondLst>
                                    <p:cond delay="0"/>
                                  </p:stCondLst>
                                  <p:childTnLst>
                                    <p:animMotion origin="layout" path="M -0.06701 -0.12121 L -3.33333E-6 1.76729E-6 " pathEditMode="relative" rAng="0" ptsTypes="AA">
                                      <p:cBhvr>
                                        <p:cTn id="88" dur="1000" fill="hold"/>
                                        <p:tgtEl>
                                          <p:spTgt spid="179"/>
                                        </p:tgtEl>
                                        <p:attrNameLst>
                                          <p:attrName>ppt_x</p:attrName>
                                          <p:attrName>ppt_y</p:attrName>
                                        </p:attrNameLst>
                                      </p:cBhvr>
                                      <p:rCtr x="3351" y="6061"/>
                                    </p:animMotion>
                                  </p:childTnLst>
                                </p:cTn>
                              </p:par>
                              <p:par>
                                <p:cTn id="89" presetID="1" presetClass="entr" presetSubtype="0" fill="hold" grpId="1" nodeType="withEffect">
                                  <p:stCondLst>
                                    <p:cond delay="0"/>
                                  </p:stCondLst>
                                  <p:childTnLst>
                                    <p:set>
                                      <p:cBhvr>
                                        <p:cTn id="90" dur="1" fill="hold">
                                          <p:stCondLst>
                                            <p:cond delay="0"/>
                                          </p:stCondLst>
                                        </p:cTn>
                                        <p:tgtEl>
                                          <p:spTgt spid="180"/>
                                        </p:tgtEl>
                                        <p:attrNameLst>
                                          <p:attrName>style.visibility</p:attrName>
                                        </p:attrNameLst>
                                      </p:cBhvr>
                                      <p:to>
                                        <p:strVal val="visible"/>
                                      </p:to>
                                    </p:set>
                                  </p:childTnLst>
                                </p:cTn>
                              </p:par>
                              <p:par>
                                <p:cTn id="91" presetID="42" presetClass="path" presetSubtype="0" accel="50000" decel="50000" fill="hold" grpId="0" nodeType="withEffect">
                                  <p:stCondLst>
                                    <p:cond delay="0"/>
                                  </p:stCondLst>
                                  <p:childTnLst>
                                    <p:animMotion origin="layout" path="M -0.41337 -0.19472 L -2.77778E-6 -2.6827E-6 " pathEditMode="relative" rAng="0" ptsTypes="AA">
                                      <p:cBhvr>
                                        <p:cTn id="92" dur="1000" fill="hold"/>
                                        <p:tgtEl>
                                          <p:spTgt spid="180"/>
                                        </p:tgtEl>
                                        <p:attrNameLst>
                                          <p:attrName>ppt_x</p:attrName>
                                          <p:attrName>ppt_y</p:attrName>
                                        </p:attrNameLst>
                                      </p:cBhvr>
                                      <p:rCtr x="20660" y="9736"/>
                                    </p:animMotion>
                                  </p:childTnLst>
                                </p:cTn>
                              </p:par>
                              <p:par>
                                <p:cTn id="93" presetID="1" presetClass="entr" presetSubtype="0" fill="hold" grpId="1" nodeType="withEffect">
                                  <p:stCondLst>
                                    <p:cond delay="0"/>
                                  </p:stCondLst>
                                  <p:childTnLst>
                                    <p:set>
                                      <p:cBhvr>
                                        <p:cTn id="94" dur="1" fill="hold">
                                          <p:stCondLst>
                                            <p:cond delay="0"/>
                                          </p:stCondLst>
                                        </p:cTn>
                                        <p:tgtEl>
                                          <p:spTgt spid="181"/>
                                        </p:tgtEl>
                                        <p:attrNameLst>
                                          <p:attrName>style.visibility</p:attrName>
                                        </p:attrNameLst>
                                      </p:cBhvr>
                                      <p:to>
                                        <p:strVal val="visible"/>
                                      </p:to>
                                    </p:set>
                                  </p:childTnLst>
                                </p:cTn>
                              </p:par>
                              <p:par>
                                <p:cTn id="95" presetID="42" presetClass="path" presetSubtype="0" accel="50000" decel="50000" fill="hold" grpId="0" nodeType="withEffect">
                                  <p:stCondLst>
                                    <p:cond delay="0"/>
                                  </p:stCondLst>
                                  <p:childTnLst>
                                    <p:animMotion origin="layout" path="M 0.04341 -0.22484 L -2.77778E-6 3.00717E-8 " pathEditMode="relative" rAng="0" ptsTypes="AA">
                                      <p:cBhvr>
                                        <p:cTn id="96" dur="1000" fill="hold"/>
                                        <p:tgtEl>
                                          <p:spTgt spid="181"/>
                                        </p:tgtEl>
                                        <p:attrNameLst>
                                          <p:attrName>ppt_x</p:attrName>
                                          <p:attrName>ppt_y</p:attrName>
                                        </p:attrNameLst>
                                      </p:cBhvr>
                                      <p:rCtr x="-2170" y="11242"/>
                                    </p:animMotion>
                                  </p:childTnLst>
                                </p:cTn>
                              </p:par>
                              <p:par>
                                <p:cTn id="97" presetID="1" presetClass="entr" presetSubtype="0" fill="hold" grpId="1" nodeType="withEffect">
                                  <p:stCondLst>
                                    <p:cond delay="0"/>
                                  </p:stCondLst>
                                  <p:childTnLst>
                                    <p:set>
                                      <p:cBhvr>
                                        <p:cTn id="98" dur="1" fill="hold">
                                          <p:stCondLst>
                                            <p:cond delay="0"/>
                                          </p:stCondLst>
                                        </p:cTn>
                                        <p:tgtEl>
                                          <p:spTgt spid="182"/>
                                        </p:tgtEl>
                                        <p:attrNameLst>
                                          <p:attrName>style.visibility</p:attrName>
                                        </p:attrNameLst>
                                      </p:cBhvr>
                                      <p:to>
                                        <p:strVal val="visible"/>
                                      </p:to>
                                    </p:set>
                                  </p:childTnLst>
                                </p:cTn>
                              </p:par>
                              <p:par>
                                <p:cTn id="99" presetID="42" presetClass="path" presetSubtype="0" accel="50000" decel="50000" fill="hold" grpId="0" nodeType="withEffect">
                                  <p:stCondLst>
                                    <p:cond delay="0"/>
                                  </p:stCondLst>
                                  <p:childTnLst>
                                    <p:animMotion origin="layout" path="M -0.05902 -0.22484 L -3.33333E-6 3.00717E-8 " pathEditMode="relative" rAng="0" ptsTypes="AA">
                                      <p:cBhvr>
                                        <p:cTn id="100" dur="1000" fill="hold"/>
                                        <p:tgtEl>
                                          <p:spTgt spid="182"/>
                                        </p:tgtEl>
                                        <p:attrNameLst>
                                          <p:attrName>ppt_x</p:attrName>
                                          <p:attrName>ppt_y</p:attrName>
                                        </p:attrNameLst>
                                      </p:cBhvr>
                                      <p:rCtr x="2951" y="11242"/>
                                    </p:animMotion>
                                  </p:childTnLst>
                                </p:cTn>
                              </p:par>
                              <p:par>
                                <p:cTn id="101" presetID="1" presetClass="entr" presetSubtype="0" fill="hold" grpId="1" nodeType="withEffect">
                                  <p:stCondLst>
                                    <p:cond delay="0"/>
                                  </p:stCondLst>
                                  <p:childTnLst>
                                    <p:set>
                                      <p:cBhvr>
                                        <p:cTn id="102" dur="1" fill="hold">
                                          <p:stCondLst>
                                            <p:cond delay="0"/>
                                          </p:stCondLst>
                                        </p:cTn>
                                        <p:tgtEl>
                                          <p:spTgt spid="207"/>
                                        </p:tgtEl>
                                        <p:attrNameLst>
                                          <p:attrName>style.visibility</p:attrName>
                                        </p:attrNameLst>
                                      </p:cBhvr>
                                      <p:to>
                                        <p:strVal val="visible"/>
                                      </p:to>
                                    </p:set>
                                  </p:childTnLst>
                                </p:cTn>
                              </p:par>
                              <p:par>
                                <p:cTn id="103" presetID="42" presetClass="path" presetSubtype="0" accel="50000" decel="50000" fill="hold" grpId="0" nodeType="withEffect">
                                  <p:stCondLst>
                                    <p:cond delay="0"/>
                                  </p:stCondLst>
                                  <p:childTnLst>
                                    <p:animMotion origin="layout" path="M 0.03541 -0.28936 L 3.33333E-6 4.44444E-6 " pathEditMode="relative" rAng="0" ptsTypes="AA">
                                      <p:cBhvr>
                                        <p:cTn id="104" dur="1000" fill="hold"/>
                                        <p:tgtEl>
                                          <p:spTgt spid="207"/>
                                        </p:tgtEl>
                                        <p:attrNameLst>
                                          <p:attrName>ppt_x</p:attrName>
                                          <p:attrName>ppt_y</p:attrName>
                                        </p:attrNameLst>
                                      </p:cBhvr>
                                      <p:rCtr x="-1771" y="14468"/>
                                    </p:animMotion>
                                  </p:childTnLst>
                                </p:cTn>
                              </p:par>
                              <p:par>
                                <p:cTn id="105" presetID="1" presetClass="entr" presetSubtype="0" fill="hold" grpId="1" nodeType="withEffect">
                                  <p:stCondLst>
                                    <p:cond delay="0"/>
                                  </p:stCondLst>
                                  <p:childTnLst>
                                    <p:set>
                                      <p:cBhvr>
                                        <p:cTn id="106" dur="1" fill="hold">
                                          <p:stCondLst>
                                            <p:cond delay="0"/>
                                          </p:stCondLst>
                                        </p:cTn>
                                        <p:tgtEl>
                                          <p:spTgt spid="210"/>
                                        </p:tgtEl>
                                        <p:attrNameLst>
                                          <p:attrName>style.visibility</p:attrName>
                                        </p:attrNameLst>
                                      </p:cBhvr>
                                      <p:to>
                                        <p:strVal val="visible"/>
                                      </p:to>
                                    </p:set>
                                  </p:childTnLst>
                                </p:cTn>
                              </p:par>
                              <p:par>
                                <p:cTn id="107" presetID="1" presetClass="entr" presetSubtype="0" fill="hold" grpId="1" nodeType="withEffect">
                                  <p:stCondLst>
                                    <p:cond delay="0"/>
                                  </p:stCondLst>
                                  <p:childTnLst>
                                    <p:set>
                                      <p:cBhvr>
                                        <p:cTn id="108" dur="1" fill="hold">
                                          <p:stCondLst>
                                            <p:cond delay="0"/>
                                          </p:stCondLst>
                                        </p:cTn>
                                        <p:tgtEl>
                                          <p:spTgt spid="214"/>
                                        </p:tgtEl>
                                        <p:attrNameLst>
                                          <p:attrName>style.visibility</p:attrName>
                                        </p:attrNameLst>
                                      </p:cBhvr>
                                      <p:to>
                                        <p:strVal val="visible"/>
                                      </p:to>
                                    </p:set>
                                  </p:childTnLst>
                                </p:cTn>
                              </p:par>
                              <p:par>
                                <p:cTn id="109" presetID="1" presetClass="entr" presetSubtype="0" fill="hold" grpId="1" nodeType="withEffect">
                                  <p:stCondLst>
                                    <p:cond delay="0"/>
                                  </p:stCondLst>
                                  <p:childTnLst>
                                    <p:set>
                                      <p:cBhvr>
                                        <p:cTn id="110" dur="1" fill="hold">
                                          <p:stCondLst>
                                            <p:cond delay="0"/>
                                          </p:stCondLst>
                                        </p:cTn>
                                        <p:tgtEl>
                                          <p:spTgt spid="215"/>
                                        </p:tgtEl>
                                        <p:attrNameLst>
                                          <p:attrName>style.visibility</p:attrName>
                                        </p:attrNameLst>
                                      </p:cBhvr>
                                      <p:to>
                                        <p:strVal val="visible"/>
                                      </p:to>
                                    </p:set>
                                  </p:childTnLst>
                                </p:cTn>
                              </p:par>
                              <p:par>
                                <p:cTn id="111" presetID="1" presetClass="entr" presetSubtype="0" fill="hold" grpId="1" nodeType="withEffect">
                                  <p:stCondLst>
                                    <p:cond delay="0"/>
                                  </p:stCondLst>
                                  <p:childTnLst>
                                    <p:set>
                                      <p:cBhvr>
                                        <p:cTn id="112" dur="1" fill="hold">
                                          <p:stCondLst>
                                            <p:cond delay="0"/>
                                          </p:stCondLst>
                                        </p:cTn>
                                        <p:tgtEl>
                                          <p:spTgt spid="211"/>
                                        </p:tgtEl>
                                        <p:attrNameLst>
                                          <p:attrName>style.visibility</p:attrName>
                                        </p:attrNameLst>
                                      </p:cBhvr>
                                      <p:to>
                                        <p:strVal val="visible"/>
                                      </p:to>
                                    </p:set>
                                  </p:childTnLst>
                                </p:cTn>
                              </p:par>
                              <p:par>
                                <p:cTn id="113" presetID="1" presetClass="entr" presetSubtype="0" fill="hold" grpId="1" nodeType="withEffect">
                                  <p:stCondLst>
                                    <p:cond delay="0"/>
                                  </p:stCondLst>
                                  <p:childTnLst>
                                    <p:set>
                                      <p:cBhvr>
                                        <p:cTn id="114" dur="1" fill="hold">
                                          <p:stCondLst>
                                            <p:cond delay="0"/>
                                          </p:stCondLst>
                                        </p:cTn>
                                        <p:tgtEl>
                                          <p:spTgt spid="209"/>
                                        </p:tgtEl>
                                        <p:attrNameLst>
                                          <p:attrName>style.visibility</p:attrName>
                                        </p:attrNameLst>
                                      </p:cBhvr>
                                      <p:to>
                                        <p:strVal val="visible"/>
                                      </p:to>
                                    </p:set>
                                  </p:childTnLst>
                                </p:cTn>
                              </p:par>
                              <p:par>
                                <p:cTn id="115" presetID="42" presetClass="path" presetSubtype="0" accel="50000" decel="50000" fill="hold" grpId="0" nodeType="withEffect">
                                  <p:stCondLst>
                                    <p:cond delay="0"/>
                                  </p:stCondLst>
                                  <p:childTnLst>
                                    <p:animMotion origin="layout" path="M 0.34254 -0.32986 L -4.72222E-6 -2.96296E-6 " pathEditMode="relative" rAng="0" ptsTypes="AA">
                                      <p:cBhvr>
                                        <p:cTn id="116" dur="1000" fill="hold"/>
                                        <p:tgtEl>
                                          <p:spTgt spid="210"/>
                                        </p:tgtEl>
                                        <p:attrNameLst>
                                          <p:attrName>ppt_x</p:attrName>
                                          <p:attrName>ppt_y</p:attrName>
                                        </p:attrNameLst>
                                      </p:cBhvr>
                                      <p:rCtr x="-17135" y="16481"/>
                                    </p:animMotion>
                                  </p:childTnLst>
                                </p:cTn>
                              </p:par>
                              <p:par>
                                <p:cTn id="117" presetID="42" presetClass="path" presetSubtype="0" accel="50000" decel="50000" fill="hold" grpId="0" nodeType="withEffect">
                                  <p:stCondLst>
                                    <p:cond delay="0"/>
                                  </p:stCondLst>
                                  <p:childTnLst>
                                    <p:animMotion origin="layout" path="M -0.16128 -0.34027 L -2.22222E-6 1.68864E-6 " pathEditMode="relative" rAng="0" ptsTypes="AA">
                                      <p:cBhvr>
                                        <p:cTn id="118" dur="1000" fill="hold"/>
                                        <p:tgtEl>
                                          <p:spTgt spid="214"/>
                                        </p:tgtEl>
                                        <p:attrNameLst>
                                          <p:attrName>ppt_x</p:attrName>
                                          <p:attrName>ppt_y</p:attrName>
                                        </p:attrNameLst>
                                      </p:cBhvr>
                                      <p:rCtr x="8056" y="17002"/>
                                    </p:animMotion>
                                  </p:childTnLst>
                                </p:cTn>
                              </p:par>
                              <p:par>
                                <p:cTn id="119" presetID="42" presetClass="path" presetSubtype="0" accel="50000" decel="50000" fill="hold" grpId="0" nodeType="withEffect">
                                  <p:stCondLst>
                                    <p:cond delay="0"/>
                                  </p:stCondLst>
                                  <p:childTnLst>
                                    <p:animMotion origin="layout" path="M -0.20086 -0.28909 L -3.33333E-6 3.20999E-6 " pathEditMode="relative" rAng="0" ptsTypes="AA">
                                      <p:cBhvr>
                                        <p:cTn id="120" dur="1000" fill="hold"/>
                                        <p:tgtEl>
                                          <p:spTgt spid="215"/>
                                        </p:tgtEl>
                                        <p:attrNameLst>
                                          <p:attrName>ppt_x</p:attrName>
                                          <p:attrName>ppt_y</p:attrName>
                                        </p:attrNameLst>
                                      </p:cBhvr>
                                      <p:rCtr x="10035" y="14454"/>
                                    </p:animMotion>
                                  </p:childTnLst>
                                </p:cTn>
                              </p:par>
                              <p:par>
                                <p:cTn id="121" presetID="42" presetClass="path" presetSubtype="0" accel="50000" decel="50000" fill="hold" grpId="0" nodeType="withEffect">
                                  <p:stCondLst>
                                    <p:cond delay="0"/>
                                  </p:stCondLst>
                                  <p:childTnLst>
                                    <p:animMotion origin="layout" path="M -0.37414 -0.28936 L 4.72222E-6 4.44444E-6 " pathEditMode="relative" rAng="0" ptsTypes="AA">
                                      <p:cBhvr>
                                        <p:cTn id="122" dur="1000" fill="hold"/>
                                        <p:tgtEl>
                                          <p:spTgt spid="211"/>
                                        </p:tgtEl>
                                        <p:attrNameLst>
                                          <p:attrName>ppt_x</p:attrName>
                                          <p:attrName>ppt_y</p:attrName>
                                        </p:attrNameLst>
                                      </p:cBhvr>
                                      <p:rCtr x="18698" y="14468"/>
                                    </p:animMotion>
                                  </p:childTnLst>
                                </p:cTn>
                              </p:par>
                              <p:par>
                                <p:cTn id="123" presetID="42" presetClass="path" presetSubtype="0" accel="50000" decel="50000" fill="hold" grpId="0" nodeType="withEffect">
                                  <p:stCondLst>
                                    <p:cond delay="0"/>
                                  </p:stCondLst>
                                  <p:childTnLst>
                                    <p:animMotion origin="layout" path="M 0.03541 -0.39306 L 3.33333E-6 7.40741E-7 " pathEditMode="relative" rAng="0" ptsTypes="AA">
                                      <p:cBhvr>
                                        <p:cTn id="124" dur="1000" fill="hold"/>
                                        <p:tgtEl>
                                          <p:spTgt spid="209"/>
                                        </p:tgtEl>
                                        <p:attrNameLst>
                                          <p:attrName>ppt_x</p:attrName>
                                          <p:attrName>ppt_y</p:attrName>
                                        </p:attrNameLst>
                                      </p:cBhvr>
                                      <p:rCtr x="-1771" y="19653"/>
                                    </p:animMotion>
                                  </p:childTnLst>
                                </p:cTn>
                              </p:par>
                              <p:par>
                                <p:cTn id="125" presetID="1" presetClass="entr" presetSubtype="0" fill="hold" grpId="1" nodeType="withEffect">
                                  <p:stCondLst>
                                    <p:cond delay="0"/>
                                  </p:stCondLst>
                                  <p:childTnLst>
                                    <p:set>
                                      <p:cBhvr>
                                        <p:cTn id="126" dur="1" fill="hold">
                                          <p:stCondLst>
                                            <p:cond delay="0"/>
                                          </p:stCondLst>
                                        </p:cTn>
                                        <p:tgtEl>
                                          <p:spTgt spid="216"/>
                                        </p:tgtEl>
                                        <p:attrNameLst>
                                          <p:attrName>style.visibility</p:attrName>
                                        </p:attrNameLst>
                                      </p:cBhvr>
                                      <p:to>
                                        <p:strVal val="visible"/>
                                      </p:to>
                                    </p:set>
                                  </p:childTnLst>
                                </p:cTn>
                              </p:par>
                              <p:par>
                                <p:cTn id="127" presetID="42" presetClass="path" presetSubtype="0" accel="50000" decel="50000" fill="hold" grpId="0" nodeType="withEffect">
                                  <p:stCondLst>
                                    <p:cond delay="0"/>
                                  </p:stCondLst>
                                  <p:childTnLst>
                                    <p:animMotion origin="layout" path="M 0.55521 -0.27871 L 2.77778E-6 4.44444E-6 " pathEditMode="relative" rAng="0" ptsTypes="AA">
                                      <p:cBhvr>
                                        <p:cTn id="128" dur="1000" fill="hold"/>
                                        <p:tgtEl>
                                          <p:spTgt spid="216"/>
                                        </p:tgtEl>
                                        <p:attrNameLst>
                                          <p:attrName>ppt_x</p:attrName>
                                          <p:attrName>ppt_y</p:attrName>
                                        </p:attrNameLst>
                                      </p:cBhvr>
                                      <p:rCtr x="-27760" y="13935"/>
                                    </p:animMotion>
                                  </p:childTnLst>
                                </p:cTn>
                              </p:par>
                              <p:par>
                                <p:cTn id="129" presetID="1" presetClass="entr" presetSubtype="0" fill="hold" grpId="1" nodeType="withEffect">
                                  <p:stCondLst>
                                    <p:cond delay="0"/>
                                  </p:stCondLst>
                                  <p:childTnLst>
                                    <p:set>
                                      <p:cBhvr>
                                        <p:cTn id="130" dur="1" fill="hold">
                                          <p:stCondLst>
                                            <p:cond delay="0"/>
                                          </p:stCondLst>
                                        </p:cTn>
                                        <p:tgtEl>
                                          <p:spTgt spid="218"/>
                                        </p:tgtEl>
                                        <p:attrNameLst>
                                          <p:attrName>style.visibility</p:attrName>
                                        </p:attrNameLst>
                                      </p:cBhvr>
                                      <p:to>
                                        <p:strVal val="visible"/>
                                      </p:to>
                                    </p:set>
                                  </p:childTnLst>
                                </p:cTn>
                              </p:par>
                              <p:par>
                                <p:cTn id="131" presetID="42" presetClass="path" presetSubtype="0" accel="50000" decel="50000" fill="hold" grpId="0" nodeType="withEffect">
                                  <p:stCondLst>
                                    <p:cond delay="0"/>
                                  </p:stCondLst>
                                  <p:childTnLst>
                                    <p:animMotion origin="layout" path="M -0.11423 -0.3099 L -4.72222E-6 3.20999E-6 " pathEditMode="relative" rAng="0" ptsTypes="AA">
                                      <p:cBhvr>
                                        <p:cTn id="132" dur="1000" fill="hold"/>
                                        <p:tgtEl>
                                          <p:spTgt spid="218"/>
                                        </p:tgtEl>
                                        <p:attrNameLst>
                                          <p:attrName>ppt_x</p:attrName>
                                          <p:attrName>ppt_y</p:attrName>
                                        </p:attrNameLst>
                                      </p:cBhvr>
                                      <p:rCtr x="5712" y="15495"/>
                                    </p:animMotion>
                                  </p:childTnLst>
                                </p:cTn>
                              </p:par>
                              <p:par>
                                <p:cTn id="133" presetID="1" presetClass="entr" presetSubtype="0" fill="hold" grpId="1" nodeType="withEffect">
                                  <p:stCondLst>
                                    <p:cond delay="0"/>
                                  </p:stCondLst>
                                  <p:childTnLst>
                                    <p:set>
                                      <p:cBhvr>
                                        <p:cTn id="134" dur="1" fill="hold">
                                          <p:stCondLst>
                                            <p:cond delay="0"/>
                                          </p:stCondLst>
                                        </p:cTn>
                                        <p:tgtEl>
                                          <p:spTgt spid="219"/>
                                        </p:tgtEl>
                                        <p:attrNameLst>
                                          <p:attrName>style.visibility</p:attrName>
                                        </p:attrNameLst>
                                      </p:cBhvr>
                                      <p:to>
                                        <p:strVal val="visible"/>
                                      </p:to>
                                    </p:set>
                                  </p:childTnLst>
                                </p:cTn>
                              </p:par>
                              <p:par>
                                <p:cTn id="135" presetID="42" presetClass="path" presetSubtype="0" accel="50000" decel="50000" fill="hold" grpId="0" nodeType="withEffect">
                                  <p:stCondLst>
                                    <p:cond delay="0"/>
                                  </p:stCondLst>
                                  <p:childTnLst>
                                    <p:animMotion origin="layout" path="M 0.45296 -0.37303 L -4.16667E-6 -4.47734E-6 " pathEditMode="relative" rAng="0" ptsTypes="AA">
                                      <p:cBhvr>
                                        <p:cTn id="136" dur="1000" fill="hold"/>
                                        <p:tgtEl>
                                          <p:spTgt spid="219"/>
                                        </p:tgtEl>
                                        <p:attrNameLst>
                                          <p:attrName>ppt_x</p:attrName>
                                          <p:attrName>ppt_y</p:attrName>
                                        </p:attrNameLst>
                                      </p:cBhvr>
                                      <p:rCtr x="-22656" y="18640"/>
                                    </p:animMotion>
                                  </p:childTnLst>
                                </p:cTn>
                              </p:par>
                              <p:par>
                                <p:cTn id="137" presetID="1" presetClass="entr" presetSubtype="0" fill="hold" grpId="1" nodeType="withEffect">
                                  <p:stCondLst>
                                    <p:cond delay="0"/>
                                  </p:stCondLst>
                                  <p:childTnLst>
                                    <p:set>
                                      <p:cBhvr>
                                        <p:cTn id="138" dur="1" fill="hold">
                                          <p:stCondLst>
                                            <p:cond delay="0"/>
                                          </p:stCondLst>
                                        </p:cTn>
                                        <p:tgtEl>
                                          <p:spTgt spid="220"/>
                                        </p:tgtEl>
                                        <p:attrNameLst>
                                          <p:attrName>style.visibility</p:attrName>
                                        </p:attrNameLst>
                                      </p:cBhvr>
                                      <p:to>
                                        <p:strVal val="visible"/>
                                      </p:to>
                                    </p:set>
                                  </p:childTnLst>
                                </p:cTn>
                              </p:par>
                              <p:par>
                                <p:cTn id="139" presetID="42" presetClass="path" presetSubtype="0" accel="50000" decel="50000" fill="hold" grpId="0" nodeType="withEffect">
                                  <p:stCondLst>
                                    <p:cond delay="0"/>
                                  </p:stCondLst>
                                  <p:childTnLst>
                                    <p:animMotion origin="layout" path="M 0.45296 -0.27845 L -4.16667E-6 3.20999E-6 " pathEditMode="relative" rAng="0" ptsTypes="AA">
                                      <p:cBhvr>
                                        <p:cTn id="140" dur="1000" fill="hold"/>
                                        <p:tgtEl>
                                          <p:spTgt spid="220"/>
                                        </p:tgtEl>
                                        <p:attrNameLst>
                                          <p:attrName>ppt_x</p:attrName>
                                          <p:attrName>ppt_y</p:attrName>
                                        </p:attrNameLst>
                                      </p:cBhvr>
                                      <p:rCtr x="-22656" y="13922"/>
                                    </p:animMotion>
                                  </p:childTnLst>
                                </p:cTn>
                              </p:par>
                              <p:par>
                                <p:cTn id="141" presetID="1" presetClass="entr" presetSubtype="0" fill="hold" grpId="1" nodeType="withEffect">
                                  <p:stCondLst>
                                    <p:cond delay="0"/>
                                  </p:stCondLst>
                                  <p:childTnLst>
                                    <p:set>
                                      <p:cBhvr>
                                        <p:cTn id="142" dur="1" fill="hold">
                                          <p:stCondLst>
                                            <p:cond delay="0"/>
                                          </p:stCondLst>
                                        </p:cTn>
                                        <p:tgtEl>
                                          <p:spTgt spid="221"/>
                                        </p:tgtEl>
                                        <p:attrNameLst>
                                          <p:attrName>style.visibility</p:attrName>
                                        </p:attrNameLst>
                                      </p:cBhvr>
                                      <p:to>
                                        <p:strVal val="visible"/>
                                      </p:to>
                                    </p:set>
                                  </p:childTnLst>
                                </p:cTn>
                              </p:par>
                              <p:par>
                                <p:cTn id="143" presetID="42" presetClass="path" presetSubtype="0" accel="50000" decel="50000" fill="hold" grpId="0" nodeType="withEffect">
                                  <p:stCondLst>
                                    <p:cond delay="0"/>
                                  </p:stCondLst>
                                  <p:childTnLst>
                                    <p:animMotion origin="layout" path="M 0.55521 -0.34158 L 2.77778E-6 -4.47734E-6 " pathEditMode="relative" rAng="0" ptsTypes="AA">
                                      <p:cBhvr>
                                        <p:cTn id="144" dur="1000" fill="hold"/>
                                        <p:tgtEl>
                                          <p:spTgt spid="221"/>
                                        </p:tgtEl>
                                        <p:attrNameLst>
                                          <p:attrName>ppt_x</p:attrName>
                                          <p:attrName>ppt_y</p:attrName>
                                        </p:attrNameLst>
                                      </p:cBhvr>
                                      <p:rCtr x="-27760" y="17068"/>
                                    </p:animMotion>
                                  </p:childTnLst>
                                </p:cTn>
                              </p:par>
                              <p:par>
                                <p:cTn id="145" presetID="1" presetClass="entr" presetSubtype="0" fill="hold" grpId="1" nodeType="withEffect">
                                  <p:stCondLst>
                                    <p:cond delay="0"/>
                                  </p:stCondLst>
                                  <p:childTnLst>
                                    <p:set>
                                      <p:cBhvr>
                                        <p:cTn id="146" dur="1" fill="hold">
                                          <p:stCondLst>
                                            <p:cond delay="0"/>
                                          </p:stCondLst>
                                        </p:cTn>
                                        <p:tgtEl>
                                          <p:spTgt spid="222"/>
                                        </p:tgtEl>
                                        <p:attrNameLst>
                                          <p:attrName>style.visibility</p:attrName>
                                        </p:attrNameLst>
                                      </p:cBhvr>
                                      <p:to>
                                        <p:strVal val="visible"/>
                                      </p:to>
                                    </p:set>
                                  </p:childTnLst>
                                </p:cTn>
                              </p:par>
                              <p:par>
                                <p:cTn id="147" presetID="42" presetClass="path" presetSubtype="0" accel="50000" decel="50000" fill="hold" grpId="0" nodeType="withEffect">
                                  <p:stCondLst>
                                    <p:cond delay="0"/>
                                  </p:stCondLst>
                                  <p:childTnLst>
                                    <p:animMotion origin="layout" path="M 0.65764 -0.33102 L 3.33333E-6 3.76359E-6 " pathEditMode="relative" rAng="0" ptsTypes="AA">
                                      <p:cBhvr>
                                        <p:cTn id="148" dur="1000" fill="hold"/>
                                        <p:tgtEl>
                                          <p:spTgt spid="222"/>
                                        </p:tgtEl>
                                        <p:attrNameLst>
                                          <p:attrName>ppt_x</p:attrName>
                                          <p:attrName>ppt_y</p:attrName>
                                        </p:attrNameLst>
                                      </p:cBhvr>
                                      <p:rCtr x="-32882" y="16539"/>
                                    </p:animMotion>
                                  </p:childTnLst>
                                </p:cTn>
                              </p:par>
                              <p:par>
                                <p:cTn id="149" presetID="1" presetClass="entr" presetSubtype="0" fill="hold" grpId="1" nodeType="withEffect">
                                  <p:stCondLst>
                                    <p:cond delay="0"/>
                                  </p:stCondLst>
                                  <p:childTnLst>
                                    <p:set>
                                      <p:cBhvr>
                                        <p:cTn id="150" dur="1" fill="hold">
                                          <p:stCondLst>
                                            <p:cond delay="0"/>
                                          </p:stCondLst>
                                        </p:cTn>
                                        <p:tgtEl>
                                          <p:spTgt spid="223"/>
                                        </p:tgtEl>
                                        <p:attrNameLst>
                                          <p:attrName>style.visibility</p:attrName>
                                        </p:attrNameLst>
                                      </p:cBhvr>
                                      <p:to>
                                        <p:strVal val="visible"/>
                                      </p:to>
                                    </p:set>
                                  </p:childTnLst>
                                </p:cTn>
                              </p:par>
                              <p:par>
                                <p:cTn id="151" presetID="42" presetClass="path" presetSubtype="0" accel="50000" decel="50000" fill="hold" grpId="0" nodeType="withEffect">
                                  <p:stCondLst>
                                    <p:cond delay="0"/>
                                  </p:stCondLst>
                                  <p:childTnLst>
                                    <p:animMotion origin="layout" path="M 0.24809 -0.33125 L 4.72222E-6 -1.85185E-6 " pathEditMode="relative" rAng="0" ptsTypes="AA">
                                      <p:cBhvr>
                                        <p:cTn id="152" dur="1000" fill="hold"/>
                                        <p:tgtEl>
                                          <p:spTgt spid="223"/>
                                        </p:tgtEl>
                                        <p:attrNameLst>
                                          <p:attrName>ppt_x</p:attrName>
                                          <p:attrName>ppt_y</p:attrName>
                                        </p:attrNameLst>
                                      </p:cBhvr>
                                      <p:rCtr x="-12413" y="16551"/>
                                    </p:animMotion>
                                  </p:childTnLst>
                                </p:cTn>
                              </p:par>
                              <p:par>
                                <p:cTn id="153" presetID="1" presetClass="entr" presetSubtype="0" fill="hold" grpId="1" nodeType="withEffect">
                                  <p:stCondLst>
                                    <p:cond delay="0"/>
                                  </p:stCondLst>
                                  <p:childTnLst>
                                    <p:set>
                                      <p:cBhvr>
                                        <p:cTn id="154" dur="1" fill="hold">
                                          <p:stCondLst>
                                            <p:cond delay="0"/>
                                          </p:stCondLst>
                                        </p:cTn>
                                        <p:tgtEl>
                                          <p:spTgt spid="225"/>
                                        </p:tgtEl>
                                        <p:attrNameLst>
                                          <p:attrName>style.visibility</p:attrName>
                                        </p:attrNameLst>
                                      </p:cBhvr>
                                      <p:to>
                                        <p:strVal val="visible"/>
                                      </p:to>
                                    </p:set>
                                  </p:childTnLst>
                                </p:cTn>
                              </p:par>
                              <p:par>
                                <p:cTn id="155" presetID="42" presetClass="path" presetSubtype="0" accel="50000" decel="50000" fill="hold" grpId="0" nodeType="withEffect">
                                  <p:stCondLst>
                                    <p:cond delay="0"/>
                                  </p:stCondLst>
                                  <p:childTnLst>
                                    <p:animMotion origin="layout" path="M 0.55521 -0.38205 L 2.77778E-6 -4.56059E-6 " pathEditMode="relative" rAng="0" ptsTypes="AA">
                                      <p:cBhvr>
                                        <p:cTn id="156" dur="1000" fill="hold"/>
                                        <p:tgtEl>
                                          <p:spTgt spid="225"/>
                                        </p:tgtEl>
                                        <p:attrNameLst>
                                          <p:attrName>ppt_x</p:attrName>
                                          <p:attrName>ppt_y</p:attrName>
                                        </p:attrNameLst>
                                      </p:cBhvr>
                                      <p:rCtr x="-27760" y="19103"/>
                                    </p:animMotion>
                                  </p:childTnLst>
                                </p:cTn>
                              </p:par>
                              <p:par>
                                <p:cTn id="157" presetID="1" presetClass="entr" presetSubtype="0" fill="hold" grpId="1" nodeType="withEffect">
                                  <p:stCondLst>
                                    <p:cond delay="0"/>
                                  </p:stCondLst>
                                  <p:childTnLst>
                                    <p:set>
                                      <p:cBhvr>
                                        <p:cTn id="158" dur="1" fill="hold">
                                          <p:stCondLst>
                                            <p:cond delay="0"/>
                                          </p:stCondLst>
                                        </p:cTn>
                                        <p:tgtEl>
                                          <p:spTgt spid="226"/>
                                        </p:tgtEl>
                                        <p:attrNameLst>
                                          <p:attrName>style.visibility</p:attrName>
                                        </p:attrNameLst>
                                      </p:cBhvr>
                                      <p:to>
                                        <p:strVal val="visible"/>
                                      </p:to>
                                    </p:set>
                                  </p:childTnLst>
                                </p:cTn>
                              </p:par>
                              <p:par>
                                <p:cTn id="159" presetID="42" presetClass="path" presetSubtype="0" accel="50000" decel="50000" fill="hold" grpId="0" nodeType="withEffect">
                                  <p:stCondLst>
                                    <p:cond delay="0"/>
                                  </p:stCondLst>
                                  <p:childTnLst>
                                    <p:animMotion origin="layout" path="M 0.14584 -0.27871 L -2.22222E-6 4.44444E-6 " pathEditMode="relative" rAng="0" ptsTypes="AA">
                                      <p:cBhvr>
                                        <p:cTn id="160" dur="1000" fill="hold"/>
                                        <p:tgtEl>
                                          <p:spTgt spid="226"/>
                                        </p:tgtEl>
                                        <p:attrNameLst>
                                          <p:attrName>ppt_x</p:attrName>
                                          <p:attrName>ppt_y</p:attrName>
                                        </p:attrNameLst>
                                      </p:cBhvr>
                                      <p:rCtr x="-7292" y="13935"/>
                                    </p:animMotion>
                                  </p:childTnLst>
                                </p:cTn>
                              </p:par>
                              <p:par>
                                <p:cTn id="161" presetID="1" presetClass="entr" presetSubtype="0" fill="hold" grpId="1" nodeType="withEffect">
                                  <p:stCondLst>
                                    <p:cond delay="0"/>
                                  </p:stCondLst>
                                  <p:childTnLst>
                                    <p:set>
                                      <p:cBhvr>
                                        <p:cTn id="162" dur="1" fill="hold">
                                          <p:stCondLst>
                                            <p:cond delay="0"/>
                                          </p:stCondLst>
                                        </p:cTn>
                                        <p:tgtEl>
                                          <p:spTgt spid="229"/>
                                        </p:tgtEl>
                                        <p:attrNameLst>
                                          <p:attrName>style.visibility</p:attrName>
                                        </p:attrNameLst>
                                      </p:cBhvr>
                                      <p:to>
                                        <p:strVal val="visible"/>
                                      </p:to>
                                    </p:set>
                                  </p:childTnLst>
                                </p:cTn>
                              </p:par>
                              <p:par>
                                <p:cTn id="163" presetID="42" presetClass="path" presetSubtype="0" accel="50000" decel="50000" fill="hold" grpId="0" nodeType="withEffect">
                                  <p:stCondLst>
                                    <p:cond delay="0"/>
                                  </p:stCondLst>
                                  <p:childTnLst>
                                    <p:animMotion origin="layout" path="M -0.42135 -0.3099 L -2.77778E-6 3.20999E-6 " pathEditMode="relative" rAng="0" ptsTypes="AA">
                                      <p:cBhvr>
                                        <p:cTn id="164" dur="1000" fill="hold"/>
                                        <p:tgtEl>
                                          <p:spTgt spid="229"/>
                                        </p:tgtEl>
                                        <p:attrNameLst>
                                          <p:attrName>ppt_x</p:attrName>
                                          <p:attrName>ppt_y</p:attrName>
                                        </p:attrNameLst>
                                      </p:cBhvr>
                                      <p:rCtr x="21059" y="15495"/>
                                    </p:animMotion>
                                  </p:childTnLst>
                                </p:cTn>
                              </p:par>
                              <p:par>
                                <p:cTn id="165" presetID="1" presetClass="entr" presetSubtype="0" fill="hold" grpId="1" nodeType="withEffect">
                                  <p:stCondLst>
                                    <p:cond delay="0"/>
                                  </p:stCondLst>
                                  <p:childTnLst>
                                    <p:set>
                                      <p:cBhvr>
                                        <p:cTn id="166" dur="1" fill="hold">
                                          <p:stCondLst>
                                            <p:cond delay="0"/>
                                          </p:stCondLst>
                                        </p:cTn>
                                        <p:tgtEl>
                                          <p:spTgt spid="230"/>
                                        </p:tgtEl>
                                        <p:attrNameLst>
                                          <p:attrName>style.visibility</p:attrName>
                                        </p:attrNameLst>
                                      </p:cBhvr>
                                      <p:to>
                                        <p:strVal val="visible"/>
                                      </p:to>
                                    </p:set>
                                  </p:childTnLst>
                                </p:cTn>
                              </p:par>
                              <p:par>
                                <p:cTn id="167" presetID="42" presetClass="path" presetSubtype="0" accel="50000" decel="50000" fill="hold" grpId="0" nodeType="withEffect">
                                  <p:stCondLst>
                                    <p:cond delay="0"/>
                                  </p:stCondLst>
                                  <p:childTnLst>
                                    <p:animMotion origin="layout" path="M 0.04341 -0.34158 L -2.77778E-6 -4.47734E-6 " pathEditMode="relative" rAng="0" ptsTypes="AA">
                                      <p:cBhvr>
                                        <p:cTn id="168" dur="1000" fill="hold"/>
                                        <p:tgtEl>
                                          <p:spTgt spid="230"/>
                                        </p:tgtEl>
                                        <p:attrNameLst>
                                          <p:attrName>ppt_x</p:attrName>
                                          <p:attrName>ppt_y</p:attrName>
                                        </p:attrNameLst>
                                      </p:cBhvr>
                                      <p:rCtr x="-2170" y="17068"/>
                                    </p:animMotion>
                                  </p:childTnLst>
                                </p:cTn>
                              </p:par>
                              <p:par>
                                <p:cTn id="169" presetID="1" presetClass="entr" presetSubtype="0" fill="hold" grpId="1" nodeType="withEffect">
                                  <p:stCondLst>
                                    <p:cond delay="0"/>
                                  </p:stCondLst>
                                  <p:childTnLst>
                                    <p:set>
                                      <p:cBhvr>
                                        <p:cTn id="170" dur="1" fill="hold">
                                          <p:stCondLst>
                                            <p:cond delay="0"/>
                                          </p:stCondLst>
                                        </p:cTn>
                                        <p:tgtEl>
                                          <p:spTgt spid="231"/>
                                        </p:tgtEl>
                                        <p:attrNameLst>
                                          <p:attrName>style.visibility</p:attrName>
                                        </p:attrNameLst>
                                      </p:cBhvr>
                                      <p:to>
                                        <p:strVal val="visible"/>
                                      </p:to>
                                    </p:set>
                                  </p:childTnLst>
                                </p:cTn>
                              </p:par>
                              <p:par>
                                <p:cTn id="171" presetID="42" presetClass="path" presetSubtype="0" accel="50000" decel="50000" fill="hold" grpId="0" nodeType="withEffect">
                                  <p:stCondLst>
                                    <p:cond delay="0"/>
                                  </p:stCondLst>
                                  <p:childTnLst>
                                    <p:animMotion origin="layout" path="M -0.05902 -0.34158 L -3.33333E-6 -4.47734E-6 " pathEditMode="relative" rAng="0" ptsTypes="AA">
                                      <p:cBhvr>
                                        <p:cTn id="172" dur="1000" fill="hold"/>
                                        <p:tgtEl>
                                          <p:spTgt spid="231"/>
                                        </p:tgtEl>
                                        <p:attrNameLst>
                                          <p:attrName>ppt_x</p:attrName>
                                          <p:attrName>ppt_y</p:attrName>
                                        </p:attrNameLst>
                                      </p:cBhvr>
                                      <p:rCtr x="2951" y="170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animBg="1"/>
      <p:bldP spid="156" grpId="1" animBg="1"/>
      <p:bldP spid="160" grpId="0" animBg="1"/>
      <p:bldP spid="160" grpId="1" animBg="1"/>
      <p:bldP spid="167" grpId="0" animBg="1"/>
      <p:bldP spid="167" grpId="1" animBg="1"/>
      <p:bldP spid="168" grpId="0" animBg="1"/>
      <p:bldP spid="168" grpId="1" animBg="1"/>
      <p:bldP spid="169" grpId="0" animBg="1"/>
      <p:bldP spid="169" grpId="1" animBg="1"/>
      <p:bldP spid="177" grpId="0" animBg="1"/>
      <p:bldP spid="177" grpId="1" animBg="1"/>
      <p:bldP spid="178" grpId="0" animBg="1"/>
      <p:bldP spid="178" grpId="1" animBg="1"/>
      <p:bldP spid="179" grpId="0" animBg="1"/>
      <p:bldP spid="179" grpId="1" animBg="1"/>
      <p:bldP spid="159" grpId="0" animBg="1"/>
      <p:bldP spid="159" grpId="1" animBg="1"/>
      <p:bldP spid="163" grpId="0" animBg="1"/>
      <p:bldP spid="163" grpId="1" animBg="1"/>
      <p:bldP spid="164" grpId="0" animBg="1"/>
      <p:bldP spid="164" grpId="1" animBg="1"/>
      <p:bldP spid="173" grpId="0" animBg="1"/>
      <p:bldP spid="173" grpId="1" animBg="1"/>
      <p:bldP spid="174" grpId="0" animBg="1"/>
      <p:bldP spid="174" grpId="1" animBg="1"/>
      <p:bldP spid="180" grpId="0" animBg="1"/>
      <p:bldP spid="180" grpId="1" animBg="1"/>
      <p:bldP spid="217" grpId="0" animBg="1"/>
      <p:bldP spid="217" grpId="1" animBg="1"/>
      <p:bldP spid="157" grpId="0" animBg="1"/>
      <p:bldP spid="157" grpId="1" animBg="1"/>
      <p:bldP spid="158" grpId="0" animBg="1"/>
      <p:bldP spid="158" grpId="1" animBg="1"/>
      <p:bldP spid="170" grpId="0" animBg="1"/>
      <p:bldP spid="170" grpId="1" animBg="1"/>
      <p:bldP spid="171" grpId="0" animBg="1"/>
      <p:bldP spid="171" grpId="1" animBg="1"/>
      <p:bldP spid="172" grpId="0" animBg="1"/>
      <p:bldP spid="172" grpId="1" animBg="1"/>
      <p:bldP spid="175" grpId="0" animBg="1"/>
      <p:bldP spid="175" grpId="1" animBg="1"/>
      <p:bldP spid="176" grpId="0" animBg="1"/>
      <p:bldP spid="176" grpId="1" animBg="1"/>
      <p:bldP spid="181" grpId="0" animBg="1"/>
      <p:bldP spid="181" grpId="1" animBg="1"/>
      <p:bldP spid="182" grpId="0" animBg="1"/>
      <p:bldP spid="182" grpId="1" animBg="1"/>
      <p:bldP spid="207" grpId="0" animBg="1"/>
      <p:bldP spid="207" grpId="1" animBg="1"/>
      <p:bldP spid="211" grpId="0" animBg="1"/>
      <p:bldP spid="211" grpId="1" animBg="1"/>
      <p:bldP spid="215" grpId="0" animBg="1"/>
      <p:bldP spid="215" grpId="1" animBg="1"/>
      <p:bldP spid="216" grpId="0" animBg="1"/>
      <p:bldP spid="216" grpId="1" animBg="1"/>
      <p:bldP spid="218" grpId="0" animBg="1"/>
      <p:bldP spid="218" grpId="1" animBg="1"/>
      <p:bldP spid="220" grpId="0" animBg="1"/>
      <p:bldP spid="220" grpId="1" animBg="1"/>
      <p:bldP spid="226" grpId="0" animBg="1"/>
      <p:bldP spid="226" grpId="1" animBg="1"/>
      <p:bldP spid="229" grpId="0" animBg="1"/>
      <p:bldP spid="229" grpId="1" animBg="1"/>
      <p:bldP spid="210" grpId="0" animBg="1"/>
      <p:bldP spid="210" grpId="1" animBg="1"/>
      <p:bldP spid="214" grpId="0" animBg="1"/>
      <p:bldP spid="214" grpId="1" animBg="1"/>
      <p:bldP spid="219" grpId="0" animBg="1"/>
      <p:bldP spid="219" grpId="1" animBg="1"/>
      <p:bldP spid="221" grpId="0" animBg="1"/>
      <p:bldP spid="221" grpId="1" animBg="1"/>
      <p:bldP spid="222" grpId="0" animBg="1"/>
      <p:bldP spid="222" grpId="1" animBg="1"/>
      <p:bldP spid="223" grpId="0" animBg="1"/>
      <p:bldP spid="223" grpId="1" animBg="1"/>
      <p:bldP spid="230" grpId="0" animBg="1"/>
      <p:bldP spid="230" grpId="1" animBg="1"/>
      <p:bldP spid="231" grpId="0" animBg="1"/>
      <p:bldP spid="231" grpId="1" animBg="1"/>
      <p:bldP spid="209" grpId="0" animBg="1"/>
      <p:bldP spid="209" grpId="1" animBg="1"/>
      <p:bldP spid="225" grpId="0" animBg="1"/>
      <p:bldP spid="22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73"/>
          <p:cNvSpPr>
            <a:spLocks noGrp="1"/>
          </p:cNvSpPr>
          <p:nvPr>
            <p:ph idx="1"/>
          </p:nvPr>
        </p:nvSpPr>
        <p:spPr/>
        <p:txBody>
          <a:bodyPr/>
          <a:lstStyle/>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r>
              <a:rPr lang="en-US" dirty="0" smtClean="0"/>
              <a:t>A large buffer requires more complicated logic to:</a:t>
            </a:r>
          </a:p>
          <a:p>
            <a:pPr lvl="1"/>
            <a:r>
              <a:rPr lang="en-US" dirty="0" smtClean="0"/>
              <a:t>Analyze memory requests (e.g., determine row buffer hits)</a:t>
            </a:r>
          </a:p>
          <a:p>
            <a:pPr lvl="1"/>
            <a:r>
              <a:rPr lang="en-US" dirty="0" smtClean="0"/>
              <a:t>Analyze application characteristics</a:t>
            </a:r>
          </a:p>
          <a:p>
            <a:pPr lvl="1"/>
            <a:r>
              <a:rPr lang="en-US" dirty="0" smtClean="0"/>
              <a:t>Assign and enforce priorities </a:t>
            </a:r>
          </a:p>
          <a:p>
            <a:r>
              <a:rPr lang="en-US" dirty="0" smtClean="0"/>
              <a:t>This leads to high complexity, high power, large die area</a:t>
            </a:r>
          </a:p>
        </p:txBody>
      </p:sp>
      <p:sp>
        <p:nvSpPr>
          <p:cNvPr id="2" name="Title 1"/>
          <p:cNvSpPr>
            <a:spLocks noGrp="1"/>
          </p:cNvSpPr>
          <p:nvPr>
            <p:ph type="title"/>
          </p:nvPr>
        </p:nvSpPr>
        <p:spPr/>
        <p:txBody>
          <a:bodyPr/>
          <a:lstStyle/>
          <a:p>
            <a:r>
              <a:rPr lang="en-US" dirty="0" smtClean="0"/>
              <a:t>Problems with Large Monolithic Buffer</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11</a:t>
            </a:fld>
            <a:endParaRPr lang="en-US" altLang="en-US"/>
          </a:p>
        </p:txBody>
      </p:sp>
      <p:sp>
        <p:nvSpPr>
          <p:cNvPr id="33" name="Rectangle 32"/>
          <p:cNvSpPr/>
          <p:nvPr/>
        </p:nvSpPr>
        <p:spPr>
          <a:xfrm>
            <a:off x="755576" y="1052736"/>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55576" y="3409836"/>
            <a:ext cx="7632848"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35" name="Rectangle 34"/>
          <p:cNvSpPr/>
          <p:nvPr/>
        </p:nvSpPr>
        <p:spPr>
          <a:xfrm>
            <a:off x="827584"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827584"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82758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1763688"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763688"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176368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699792"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699792"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9979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635896"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635896"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635896"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572000"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572000"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572000"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508104"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508104"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50810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444208"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444208"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44420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7380312"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7380312"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738031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827584" y="112474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7" name="TextBox 86"/>
          <p:cNvSpPr txBox="1"/>
          <p:nvPr/>
        </p:nvSpPr>
        <p:spPr>
          <a:xfrm>
            <a:off x="1763688" y="1475492"/>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8" name="TextBox 87"/>
          <p:cNvSpPr txBox="1"/>
          <p:nvPr/>
        </p:nvSpPr>
        <p:spPr>
          <a:xfrm>
            <a:off x="827584" y="1835532"/>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9" name="TextBox 88"/>
          <p:cNvSpPr txBox="1"/>
          <p:nvPr/>
        </p:nvSpPr>
        <p:spPr>
          <a:xfrm>
            <a:off x="3635896" y="147549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0" name="TextBox 89"/>
          <p:cNvSpPr txBox="1"/>
          <p:nvPr/>
        </p:nvSpPr>
        <p:spPr>
          <a:xfrm>
            <a:off x="4572000" y="112474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91" name="TextBox 90"/>
          <p:cNvSpPr txBox="1"/>
          <p:nvPr/>
        </p:nvSpPr>
        <p:spPr>
          <a:xfrm>
            <a:off x="5508104" y="1475492"/>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92" name="TextBox 91"/>
          <p:cNvSpPr txBox="1"/>
          <p:nvPr/>
        </p:nvSpPr>
        <p:spPr>
          <a:xfrm>
            <a:off x="7380312" y="1475492"/>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93" name="TextBox 92"/>
          <p:cNvSpPr txBox="1"/>
          <p:nvPr/>
        </p:nvSpPr>
        <p:spPr>
          <a:xfrm>
            <a:off x="1763688"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4" name="TextBox 93"/>
          <p:cNvSpPr txBox="1"/>
          <p:nvPr/>
        </p:nvSpPr>
        <p:spPr>
          <a:xfrm>
            <a:off x="2699792"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7" name="TextBox 96"/>
          <p:cNvSpPr txBox="1"/>
          <p:nvPr/>
        </p:nvSpPr>
        <p:spPr>
          <a:xfrm>
            <a:off x="3635896" y="112474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98" name="TextBox 97"/>
          <p:cNvSpPr txBox="1"/>
          <p:nvPr/>
        </p:nvSpPr>
        <p:spPr>
          <a:xfrm>
            <a:off x="3635896"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9" name="TextBox 98"/>
          <p:cNvSpPr txBox="1"/>
          <p:nvPr/>
        </p:nvSpPr>
        <p:spPr>
          <a:xfrm>
            <a:off x="2699792"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0" name="TextBox 99"/>
          <p:cNvSpPr txBox="1"/>
          <p:nvPr/>
        </p:nvSpPr>
        <p:spPr>
          <a:xfrm>
            <a:off x="1763688"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1" name="TextBox 100"/>
          <p:cNvSpPr txBox="1"/>
          <p:nvPr/>
        </p:nvSpPr>
        <p:spPr>
          <a:xfrm>
            <a:off x="827584"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2" name="TextBox 101"/>
          <p:cNvSpPr txBox="1"/>
          <p:nvPr/>
        </p:nvSpPr>
        <p:spPr>
          <a:xfrm>
            <a:off x="4572000"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3" name="TextBox 102"/>
          <p:cNvSpPr txBox="1"/>
          <p:nvPr/>
        </p:nvSpPr>
        <p:spPr>
          <a:xfrm>
            <a:off x="4572000"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4" name="TextBox 103"/>
          <p:cNvSpPr txBox="1"/>
          <p:nvPr/>
        </p:nvSpPr>
        <p:spPr>
          <a:xfrm>
            <a:off x="5508104"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5" name="TextBox 104"/>
          <p:cNvSpPr txBox="1"/>
          <p:nvPr/>
        </p:nvSpPr>
        <p:spPr>
          <a:xfrm>
            <a:off x="5508104"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6" name="TextBox 105"/>
          <p:cNvSpPr txBox="1"/>
          <p:nvPr/>
        </p:nvSpPr>
        <p:spPr>
          <a:xfrm>
            <a:off x="6444208"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7" name="TextBox 106"/>
          <p:cNvSpPr txBox="1"/>
          <p:nvPr/>
        </p:nvSpPr>
        <p:spPr>
          <a:xfrm>
            <a:off x="7380312"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8" name="TextBox 107"/>
          <p:cNvSpPr txBox="1"/>
          <p:nvPr/>
        </p:nvSpPr>
        <p:spPr>
          <a:xfrm>
            <a:off x="6444208" y="148478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09" name="TextBox 108"/>
          <p:cNvSpPr txBox="1"/>
          <p:nvPr/>
        </p:nvSpPr>
        <p:spPr>
          <a:xfrm>
            <a:off x="6444208"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0" name="TextBox 109"/>
          <p:cNvSpPr txBox="1"/>
          <p:nvPr/>
        </p:nvSpPr>
        <p:spPr>
          <a:xfrm>
            <a:off x="7380312"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1" name="Rectangle 110"/>
          <p:cNvSpPr/>
          <p:nvPr/>
        </p:nvSpPr>
        <p:spPr>
          <a:xfrm>
            <a:off x="82758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82758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827584"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176368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176368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1763688"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269979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269979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3635896"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3635896"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4572000"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4572000"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50810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550810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644420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44420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738031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738031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827584"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6" name="TextBox 135"/>
          <p:cNvSpPr txBox="1"/>
          <p:nvPr/>
        </p:nvSpPr>
        <p:spPr>
          <a:xfrm>
            <a:off x="827584" y="2915652"/>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7" name="TextBox 136"/>
          <p:cNvSpPr txBox="1"/>
          <p:nvPr/>
        </p:nvSpPr>
        <p:spPr>
          <a:xfrm>
            <a:off x="3635896" y="255561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38" name="TextBox 137"/>
          <p:cNvSpPr txBox="1"/>
          <p:nvPr/>
        </p:nvSpPr>
        <p:spPr>
          <a:xfrm>
            <a:off x="4572000"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9" name="TextBox 138"/>
          <p:cNvSpPr txBox="1"/>
          <p:nvPr/>
        </p:nvSpPr>
        <p:spPr>
          <a:xfrm>
            <a:off x="5508104" y="2555612"/>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40" name="TextBox 139"/>
          <p:cNvSpPr txBox="1"/>
          <p:nvPr/>
        </p:nvSpPr>
        <p:spPr>
          <a:xfrm>
            <a:off x="7380312" y="2204864"/>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41" name="TextBox 140"/>
          <p:cNvSpPr txBox="1"/>
          <p:nvPr/>
        </p:nvSpPr>
        <p:spPr>
          <a:xfrm>
            <a:off x="1763688"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2" name="TextBox 141"/>
          <p:cNvSpPr txBox="1"/>
          <p:nvPr/>
        </p:nvSpPr>
        <p:spPr>
          <a:xfrm>
            <a:off x="2699792" y="184482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3" name="TextBox 142"/>
          <p:cNvSpPr txBox="1"/>
          <p:nvPr/>
        </p:nvSpPr>
        <p:spPr>
          <a:xfrm>
            <a:off x="3635896" y="220486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44" name="TextBox 143"/>
          <p:cNvSpPr txBox="1"/>
          <p:nvPr/>
        </p:nvSpPr>
        <p:spPr>
          <a:xfrm>
            <a:off x="1763688" y="291565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5" name="TextBox 144"/>
          <p:cNvSpPr txBox="1"/>
          <p:nvPr/>
        </p:nvSpPr>
        <p:spPr>
          <a:xfrm>
            <a:off x="2699792"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6" name="TextBox 145"/>
          <p:cNvSpPr txBox="1"/>
          <p:nvPr/>
        </p:nvSpPr>
        <p:spPr>
          <a:xfrm>
            <a:off x="1763688"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7" name="TextBox 146"/>
          <p:cNvSpPr txBox="1"/>
          <p:nvPr/>
        </p:nvSpPr>
        <p:spPr>
          <a:xfrm>
            <a:off x="827584"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8" name="TextBox 147"/>
          <p:cNvSpPr txBox="1"/>
          <p:nvPr/>
        </p:nvSpPr>
        <p:spPr>
          <a:xfrm>
            <a:off x="4572000"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9" name="TextBox 148"/>
          <p:cNvSpPr txBox="1"/>
          <p:nvPr/>
        </p:nvSpPr>
        <p:spPr>
          <a:xfrm>
            <a:off x="2699792"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0" name="TextBox 149"/>
          <p:cNvSpPr txBox="1"/>
          <p:nvPr/>
        </p:nvSpPr>
        <p:spPr>
          <a:xfrm>
            <a:off x="5508104"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1" name="TextBox 150"/>
          <p:cNvSpPr txBox="1"/>
          <p:nvPr/>
        </p:nvSpPr>
        <p:spPr>
          <a:xfrm>
            <a:off x="6444208" y="220486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2" name="TextBox 151"/>
          <p:cNvSpPr txBox="1"/>
          <p:nvPr/>
        </p:nvSpPr>
        <p:spPr>
          <a:xfrm>
            <a:off x="6444208"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3" name="TextBox 152"/>
          <p:cNvSpPr txBox="1"/>
          <p:nvPr/>
        </p:nvSpPr>
        <p:spPr>
          <a:xfrm>
            <a:off x="7380312" y="255561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9" name="Rectangle 118"/>
          <p:cNvSpPr/>
          <p:nvPr/>
        </p:nvSpPr>
        <p:spPr>
          <a:xfrm>
            <a:off x="2699792"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3635896"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4572000"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508104"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6444208"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7380312"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p:cNvSpPr txBox="1"/>
          <p:nvPr/>
        </p:nvSpPr>
        <p:spPr>
          <a:xfrm>
            <a:off x="748738" y="3413192"/>
            <a:ext cx="7645754" cy="2246769"/>
          </a:xfrm>
          <a:prstGeom prst="rect">
            <a:avLst/>
          </a:prstGeom>
          <a:solidFill>
            <a:schemeClr val="tx2">
              <a:lumMod val="60000"/>
              <a:lumOff val="40000"/>
            </a:schemeClr>
          </a:solidFill>
          <a:ln w="38100">
            <a:solidFill>
              <a:schemeClr val="tx1"/>
            </a:solidFill>
          </a:ln>
        </p:spPr>
        <p:txBody>
          <a:bodyPr wrap="square" rtlCol="0">
            <a:spAutoFit/>
          </a:bodyPr>
          <a:lstStyle/>
          <a:p>
            <a:pPr algn="ctr"/>
            <a:endParaRPr lang="en-US" sz="2800" dirty="0" smtClean="0"/>
          </a:p>
          <a:p>
            <a:pPr algn="ctr"/>
            <a:endParaRPr lang="en-US" sz="2800" dirty="0"/>
          </a:p>
          <a:p>
            <a:pPr algn="ctr"/>
            <a:r>
              <a:rPr lang="en-US" sz="2800" dirty="0" smtClean="0"/>
              <a:t>More Complex Memory Scheduler</a:t>
            </a:r>
          </a:p>
          <a:p>
            <a:pPr algn="ctr"/>
            <a:endParaRPr lang="en-US" sz="2800" dirty="0"/>
          </a:p>
          <a:p>
            <a:pPr algn="ctr"/>
            <a:endParaRPr lang="en-US"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
                                            <p:txEl>
                                              <p:pRg st="8" end="8"/>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4">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4">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74">
                                            <p:txEl>
                                              <p:pRg st="7" end="7"/>
                                            </p:txEl>
                                          </p:spTgt>
                                        </p:tgtEl>
                                      </p:cBhvr>
                                    </p:animEffect>
                                    <p:set>
                                      <p:cBhvr>
                                        <p:cTn id="21" dur="1" fill="hold">
                                          <p:stCondLst>
                                            <p:cond delay="499"/>
                                          </p:stCondLst>
                                        </p:cTn>
                                        <p:tgtEl>
                                          <p:spTgt spid="74">
                                            <p:txEl>
                                              <p:pRg st="7" end="7"/>
                                            </p:txEl>
                                          </p:spTgt>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74">
                                            <p:txEl>
                                              <p:pRg st="8" end="8"/>
                                            </p:txEl>
                                          </p:spTgt>
                                        </p:tgtEl>
                                      </p:cBhvr>
                                    </p:animEffect>
                                    <p:set>
                                      <p:cBhvr>
                                        <p:cTn id="24" dur="1" fill="hold">
                                          <p:stCondLst>
                                            <p:cond delay="499"/>
                                          </p:stCondLst>
                                        </p:cTn>
                                        <p:tgtEl>
                                          <p:spTgt spid="74">
                                            <p:txEl>
                                              <p:pRg st="8" end="8"/>
                                            </p:txEl>
                                          </p:spTgt>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74">
                                            <p:txEl>
                                              <p:pRg st="9" end="9"/>
                                            </p:txEl>
                                          </p:spTgt>
                                        </p:tgtEl>
                                      </p:cBhvr>
                                    </p:animEffect>
                                    <p:set>
                                      <p:cBhvr>
                                        <p:cTn id="27" dur="1" fill="hold">
                                          <p:stCondLst>
                                            <p:cond delay="499"/>
                                          </p:stCondLst>
                                        </p:cTn>
                                        <p:tgtEl>
                                          <p:spTgt spid="74">
                                            <p:txEl>
                                              <p:pRg st="9" end="9"/>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74">
                                            <p:txEl>
                                              <p:pRg st="10" end="10"/>
                                            </p:txEl>
                                          </p:spTgt>
                                        </p:tgtEl>
                                      </p:cBhvr>
                                    </p:animEffect>
                                    <p:set>
                                      <p:cBhvr>
                                        <p:cTn id="30" dur="1" fill="hold">
                                          <p:stCondLst>
                                            <p:cond delay="499"/>
                                          </p:stCondLst>
                                        </p:cTn>
                                        <p:tgtEl>
                                          <p:spTgt spid="74">
                                            <p:txEl>
                                              <p:pRg st="10" end="10"/>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74">
                                            <p:txEl>
                                              <p:pRg st="11" end="11"/>
                                            </p:txEl>
                                          </p:spTgt>
                                        </p:tgtEl>
                                      </p:cBhvr>
                                    </p:animEffect>
                                    <p:set>
                                      <p:cBhvr>
                                        <p:cTn id="33" dur="1" fill="hold">
                                          <p:stCondLst>
                                            <p:cond delay="499"/>
                                          </p:stCondLst>
                                        </p:cTn>
                                        <p:tgtEl>
                                          <p:spTgt spid="74">
                                            <p:txEl>
                                              <p:pRg st="11" end="11"/>
                                            </p:txEl>
                                          </p:spTgt>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54"/>
                                        </p:tgtEl>
                                        <p:attrNameLst>
                                          <p:attrName>style.visibility</p:attrName>
                                        </p:attrNameLst>
                                      </p:cBhvr>
                                      <p:to>
                                        <p:strVal val="visible"/>
                                      </p:to>
                                    </p:set>
                                    <p:animEffect transition="in" filter="fade">
                                      <p:cBhvr>
                                        <p:cTn id="36"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P spid="1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73"/>
          <p:cNvSpPr>
            <a:spLocks noGrp="1"/>
          </p:cNvSpPr>
          <p:nvPr>
            <p:ph idx="1"/>
          </p:nvPr>
        </p:nvSpPr>
        <p:spPr/>
        <p:txBody>
          <a:bodyPr/>
          <a:lstStyle/>
          <a:p>
            <a:r>
              <a:rPr lang="en-US" dirty="0" smtClean="0"/>
              <a:t>Design a new memory scheduler that is:</a:t>
            </a:r>
          </a:p>
          <a:p>
            <a:pPr lvl="1"/>
            <a:r>
              <a:rPr lang="en-US" dirty="0" smtClean="0">
                <a:solidFill>
                  <a:srgbClr val="0000FF"/>
                </a:solidFill>
              </a:rPr>
              <a:t>Scalable</a:t>
            </a:r>
            <a:r>
              <a:rPr lang="en-US" dirty="0" smtClean="0"/>
              <a:t> to accommodate a large number of requests</a:t>
            </a:r>
          </a:p>
          <a:p>
            <a:pPr lvl="1"/>
            <a:r>
              <a:rPr lang="en-US" dirty="0" smtClean="0">
                <a:solidFill>
                  <a:srgbClr val="0000FF"/>
                </a:solidFill>
              </a:rPr>
              <a:t>Easy to implement</a:t>
            </a:r>
          </a:p>
          <a:p>
            <a:pPr lvl="1"/>
            <a:r>
              <a:rPr lang="en-US" dirty="0" smtClean="0">
                <a:solidFill>
                  <a:srgbClr val="0000FF"/>
                </a:solidFill>
              </a:rPr>
              <a:t>Application-aware</a:t>
            </a:r>
          </a:p>
          <a:p>
            <a:pPr lvl="1"/>
            <a:r>
              <a:rPr lang="en-US" dirty="0" smtClean="0"/>
              <a:t>Able to provide high </a:t>
            </a:r>
            <a:r>
              <a:rPr lang="en-US" dirty="0" smtClean="0">
                <a:solidFill>
                  <a:srgbClr val="0000FF"/>
                </a:solidFill>
              </a:rPr>
              <a:t>performance and fairness, </a:t>
            </a:r>
            <a:r>
              <a:rPr lang="en-US" dirty="0" smtClean="0"/>
              <a:t>especially in heterogeneous CPU-GPU systems</a:t>
            </a:r>
          </a:p>
          <a:p>
            <a:pPr lvl="1"/>
            <a:endParaRPr lang="en-US" dirty="0" smtClean="0"/>
          </a:p>
          <a:p>
            <a:endParaRPr lang="en-US" dirty="0" smtClean="0"/>
          </a:p>
        </p:txBody>
      </p:sp>
      <p:sp>
        <p:nvSpPr>
          <p:cNvPr id="2" name="Title 1"/>
          <p:cNvSpPr>
            <a:spLocks noGrp="1"/>
          </p:cNvSpPr>
          <p:nvPr>
            <p:ph type="title"/>
          </p:nvPr>
        </p:nvSpPr>
        <p:spPr/>
        <p:txBody>
          <a:bodyPr/>
          <a:lstStyle/>
          <a:p>
            <a:r>
              <a:rPr lang="en-US" dirty="0" smtClean="0"/>
              <a:t>Our Goal</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12</a:t>
            </a:fld>
            <a:endParaRPr lang="en-US" altLang="en-US"/>
          </a:p>
        </p:txBody>
      </p:sp>
    </p:spTree>
    <p:extLst>
      <p:ext uri="{BB962C8B-B14F-4D97-AF65-F5344CB8AC3E}">
        <p14:creationId xmlns:p14="http://schemas.microsoft.com/office/powerpoint/2010/main" val="3283067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13</a:t>
            </a:fld>
            <a:endParaRPr lang="en-US" alt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Functions of a Memory Controller</a:t>
            </a:r>
            <a:endParaRPr lang="en-US" dirty="0"/>
          </a:p>
        </p:txBody>
      </p:sp>
      <p:sp>
        <p:nvSpPr>
          <p:cNvPr id="3" name="Content Placeholder 2"/>
          <p:cNvSpPr>
            <a:spLocks noGrp="1"/>
          </p:cNvSpPr>
          <p:nvPr>
            <p:ph idx="1"/>
          </p:nvPr>
        </p:nvSpPr>
        <p:spPr/>
        <p:txBody>
          <a:bodyPr/>
          <a:lstStyle/>
          <a:p>
            <a:r>
              <a:rPr lang="en-US" dirty="0" smtClean="0"/>
              <a:t>Memory controller must consider three different things concurrently when choosing the next request:</a:t>
            </a:r>
          </a:p>
          <a:p>
            <a:pPr>
              <a:buNone/>
            </a:pPr>
            <a:endParaRPr lang="en-US" dirty="0" smtClean="0"/>
          </a:p>
          <a:p>
            <a:pPr>
              <a:buNone/>
            </a:pPr>
            <a:r>
              <a:rPr lang="en-US" dirty="0" smtClean="0">
                <a:solidFill>
                  <a:schemeClr val="accent2">
                    <a:lumMod val="75000"/>
                  </a:schemeClr>
                </a:solidFill>
              </a:rPr>
              <a:t>1) Maximize row buffer hits</a:t>
            </a:r>
          </a:p>
          <a:p>
            <a:pPr lvl="1"/>
            <a:r>
              <a:rPr lang="en-US" dirty="0" smtClean="0"/>
              <a:t>Maximize memory bandwidth</a:t>
            </a:r>
          </a:p>
          <a:p>
            <a:pPr>
              <a:buNone/>
            </a:pPr>
            <a:r>
              <a:rPr lang="en-US" dirty="0" smtClean="0">
                <a:solidFill>
                  <a:schemeClr val="accent2">
                    <a:lumMod val="75000"/>
                  </a:schemeClr>
                </a:solidFill>
              </a:rPr>
              <a:t>2) Manage contention between applications</a:t>
            </a:r>
          </a:p>
          <a:p>
            <a:pPr lvl="1"/>
            <a:r>
              <a:rPr lang="en-US" dirty="0" smtClean="0"/>
              <a:t>Maximize system throughput and fairness</a:t>
            </a:r>
          </a:p>
          <a:p>
            <a:pPr>
              <a:buNone/>
            </a:pPr>
            <a:r>
              <a:rPr lang="en-US" dirty="0" smtClean="0">
                <a:solidFill>
                  <a:schemeClr val="accent2">
                    <a:lumMod val="75000"/>
                  </a:schemeClr>
                </a:solidFill>
              </a:rPr>
              <a:t>3) Satisfy DRAM timing constraints</a:t>
            </a:r>
          </a:p>
          <a:p>
            <a:pPr marL="0" indent="0">
              <a:buNone/>
            </a:pPr>
            <a:endParaRPr lang="en-US" dirty="0"/>
          </a:p>
          <a:p>
            <a:r>
              <a:rPr lang="en-US" dirty="0" smtClean="0"/>
              <a:t>Current systems use a </a:t>
            </a:r>
            <a:r>
              <a:rPr lang="en-US" b="1" dirty="0" smtClean="0">
                <a:solidFill>
                  <a:srgbClr val="FF0000"/>
                </a:solidFill>
              </a:rPr>
              <a:t>centralized memory controller design </a:t>
            </a:r>
            <a:r>
              <a:rPr lang="en-US" dirty="0" smtClean="0"/>
              <a:t>to accomplish these functions </a:t>
            </a:r>
          </a:p>
          <a:p>
            <a:pPr lvl="1"/>
            <a:r>
              <a:rPr lang="en-US" b="1" dirty="0" smtClean="0">
                <a:solidFill>
                  <a:srgbClr val="FF0000"/>
                </a:solidFill>
                <a:sym typeface="Wingdings" pitchFamily="2" charset="2"/>
              </a:rPr>
              <a:t>Complex, especially with large request buffers</a:t>
            </a:r>
            <a:endParaRPr lang="en-US" b="1" dirty="0" smtClean="0">
              <a:solidFill>
                <a:srgbClr val="FF0000"/>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14</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Idea: Decouple Tasks into Stages</a:t>
            </a:r>
            <a:endParaRPr lang="en-US" dirty="0"/>
          </a:p>
        </p:txBody>
      </p:sp>
      <p:sp>
        <p:nvSpPr>
          <p:cNvPr id="3" name="Content Placeholder 2"/>
          <p:cNvSpPr>
            <a:spLocks noGrp="1"/>
          </p:cNvSpPr>
          <p:nvPr>
            <p:ph idx="1"/>
          </p:nvPr>
        </p:nvSpPr>
        <p:spPr>
          <a:xfrm>
            <a:off x="228600" y="908720"/>
            <a:ext cx="8915400" cy="5339680"/>
          </a:xfrm>
        </p:spPr>
        <p:txBody>
          <a:bodyPr/>
          <a:lstStyle/>
          <a:p>
            <a:r>
              <a:rPr lang="en-US" dirty="0" smtClean="0"/>
              <a:t>Idea: </a:t>
            </a:r>
            <a:r>
              <a:rPr lang="en-US" dirty="0" smtClean="0">
                <a:solidFill>
                  <a:srgbClr val="FF0000"/>
                </a:solidFill>
              </a:rPr>
              <a:t>Decouple the functional tasks </a:t>
            </a:r>
            <a:r>
              <a:rPr lang="en-US" dirty="0" smtClean="0"/>
              <a:t>of the memory controller</a:t>
            </a:r>
          </a:p>
          <a:p>
            <a:pPr lvl="1"/>
            <a:r>
              <a:rPr lang="en-US" dirty="0" smtClean="0">
                <a:solidFill>
                  <a:srgbClr val="0000FF"/>
                </a:solidFill>
              </a:rPr>
              <a:t>Partition tasks across several simpler HW structures (stages)</a:t>
            </a:r>
          </a:p>
          <a:p>
            <a:pPr lvl="1"/>
            <a:endParaRPr lang="en-US" sz="1600" dirty="0" smtClean="0">
              <a:solidFill>
                <a:srgbClr val="0000FF"/>
              </a:solidFill>
            </a:endParaRPr>
          </a:p>
          <a:p>
            <a:pPr>
              <a:buNone/>
            </a:pPr>
            <a:r>
              <a:rPr lang="en-US" dirty="0" smtClean="0">
                <a:solidFill>
                  <a:schemeClr val="accent2">
                    <a:lumMod val="75000"/>
                  </a:schemeClr>
                </a:solidFill>
              </a:rPr>
              <a:t>1) Maximize row buffer hits</a:t>
            </a:r>
          </a:p>
          <a:p>
            <a:pPr lvl="1"/>
            <a:r>
              <a:rPr lang="en-US" dirty="0" smtClean="0">
                <a:solidFill>
                  <a:srgbClr val="FF0000"/>
                </a:solidFill>
              </a:rPr>
              <a:t>Stage 1:</a:t>
            </a:r>
            <a:r>
              <a:rPr lang="en-US" dirty="0" smtClean="0">
                <a:solidFill>
                  <a:srgbClr val="0000FF"/>
                </a:solidFill>
              </a:rPr>
              <a:t> </a:t>
            </a:r>
            <a:r>
              <a:rPr lang="en-US" dirty="0" smtClean="0">
                <a:solidFill>
                  <a:srgbClr val="FF0000"/>
                </a:solidFill>
              </a:rPr>
              <a:t>Batch formation </a:t>
            </a:r>
          </a:p>
          <a:p>
            <a:pPr lvl="1"/>
            <a:r>
              <a:rPr lang="en-US" dirty="0" smtClean="0"/>
              <a:t>Within each application, </a:t>
            </a:r>
            <a:r>
              <a:rPr lang="en-US" dirty="0" smtClean="0">
                <a:solidFill>
                  <a:srgbClr val="0000FF"/>
                </a:solidFill>
              </a:rPr>
              <a:t>groups requests to the same row into batches</a:t>
            </a:r>
            <a:endParaRPr lang="en-US" sz="1000" dirty="0" smtClean="0">
              <a:solidFill>
                <a:srgbClr val="0000FF"/>
              </a:solidFill>
            </a:endParaRPr>
          </a:p>
          <a:p>
            <a:pPr>
              <a:buNone/>
            </a:pPr>
            <a:r>
              <a:rPr lang="en-US" dirty="0" smtClean="0">
                <a:solidFill>
                  <a:schemeClr val="accent2">
                    <a:lumMod val="75000"/>
                  </a:schemeClr>
                </a:solidFill>
              </a:rPr>
              <a:t>2) Manage contention between applications</a:t>
            </a:r>
          </a:p>
          <a:p>
            <a:pPr lvl="1"/>
            <a:r>
              <a:rPr lang="en-US" dirty="0" smtClean="0">
                <a:solidFill>
                  <a:srgbClr val="FF0000"/>
                </a:solidFill>
              </a:rPr>
              <a:t>Stage 2: Batch scheduler </a:t>
            </a:r>
            <a:endParaRPr lang="en-US" dirty="0" smtClean="0">
              <a:solidFill>
                <a:srgbClr val="FF0000"/>
              </a:solidFill>
              <a:sym typeface="Wingdings" pitchFamily="2" charset="2"/>
            </a:endParaRPr>
          </a:p>
          <a:p>
            <a:pPr lvl="1"/>
            <a:r>
              <a:rPr lang="en-US" dirty="0" smtClean="0">
                <a:solidFill>
                  <a:srgbClr val="0000FF"/>
                </a:solidFill>
              </a:rPr>
              <a:t>Schedules batches from different applications</a:t>
            </a:r>
            <a:endParaRPr lang="en-US" sz="1000" dirty="0" smtClean="0">
              <a:solidFill>
                <a:srgbClr val="0000FF"/>
              </a:solidFill>
            </a:endParaRPr>
          </a:p>
          <a:p>
            <a:pPr>
              <a:buNone/>
            </a:pPr>
            <a:r>
              <a:rPr lang="en-US" dirty="0" smtClean="0">
                <a:solidFill>
                  <a:schemeClr val="accent2">
                    <a:lumMod val="75000"/>
                  </a:schemeClr>
                </a:solidFill>
              </a:rPr>
              <a:t>3) Satisfy DRAM timing constraints</a:t>
            </a:r>
          </a:p>
          <a:p>
            <a:pPr lvl="1"/>
            <a:r>
              <a:rPr lang="en-US" dirty="0" smtClean="0">
                <a:solidFill>
                  <a:srgbClr val="FF0000"/>
                </a:solidFill>
              </a:rPr>
              <a:t>Stage 3: DRAM command scheduler</a:t>
            </a:r>
          </a:p>
          <a:p>
            <a:pPr lvl="1"/>
            <a:r>
              <a:rPr lang="en-US" dirty="0" smtClean="0">
                <a:solidFill>
                  <a:srgbClr val="0000FF"/>
                </a:solidFill>
              </a:rPr>
              <a:t>Issues requests </a:t>
            </a:r>
            <a:r>
              <a:rPr lang="en-US" dirty="0" smtClean="0"/>
              <a:t>from the already-scheduled order to each bank</a:t>
            </a:r>
            <a:endParaRPr lang="en-US" dirty="0" smtClean="0">
              <a:solidFill>
                <a:srgbClr val="0000FF"/>
              </a:solidFill>
            </a:endParaRPr>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15</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t>Staged Memory Scheduling</a:t>
            </a:r>
          </a:p>
          <a:p>
            <a:pPr lvl="1">
              <a:buNone/>
            </a:pPr>
            <a:r>
              <a:rPr lang="en-US" dirty="0" smtClean="0"/>
              <a:t>1) Batch Formation</a:t>
            </a:r>
          </a:p>
          <a:p>
            <a:pPr lvl="1">
              <a:buNone/>
            </a:pPr>
            <a:r>
              <a:rPr lang="en-US" dirty="0" smtClean="0"/>
              <a:t>2) Batch Scheduler</a:t>
            </a:r>
          </a:p>
          <a:p>
            <a:pPr lvl="1">
              <a:buNone/>
            </a:pPr>
            <a:r>
              <a:rPr lang="en-US" dirty="0" smtClean="0"/>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16</a:t>
            </a:fld>
            <a:endParaRPr lang="en-US" alt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241"/>
          <p:cNvSpPr/>
          <p:nvPr/>
        </p:nvSpPr>
        <p:spPr>
          <a:xfrm>
            <a:off x="755576" y="2996952"/>
            <a:ext cx="7632848" cy="129614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17</a:t>
            </a:fld>
            <a:endParaRPr lang="en-US" altLang="en-US"/>
          </a:p>
        </p:txBody>
      </p:sp>
      <p:sp>
        <p:nvSpPr>
          <p:cNvPr id="119" name="TextBox 118"/>
          <p:cNvSpPr txBox="1"/>
          <p:nvPr/>
        </p:nvSpPr>
        <p:spPr>
          <a:xfrm>
            <a:off x="745695" y="4273932"/>
            <a:ext cx="7642729" cy="1384995"/>
          </a:xfrm>
          <a:prstGeom prst="rect">
            <a:avLst/>
          </a:prstGeom>
          <a:solidFill>
            <a:schemeClr val="tx2">
              <a:lumMod val="60000"/>
              <a:lumOff val="40000"/>
            </a:schemeClr>
          </a:solidFill>
          <a:ln w="38100">
            <a:solidFill>
              <a:schemeClr val="tx1"/>
            </a:solidFill>
          </a:ln>
        </p:spPr>
        <p:txBody>
          <a:bodyPr wrap="square" rtlCol="0">
            <a:spAutoFit/>
          </a:bodyPr>
          <a:lstStyle/>
          <a:p>
            <a:pPr algn="ctr"/>
            <a:endParaRPr lang="en-US" sz="2800" dirty="0" smtClean="0"/>
          </a:p>
          <a:p>
            <a:pPr algn="ctr"/>
            <a:r>
              <a:rPr lang="en-US" sz="2800" dirty="0" smtClean="0"/>
              <a:t>Memory Scheduler</a:t>
            </a:r>
          </a:p>
          <a:p>
            <a:pPr algn="ctr"/>
            <a:endParaRPr lang="en-US" sz="2800" dirty="0"/>
          </a:p>
        </p:txBody>
      </p:sp>
      <p:sp>
        <p:nvSpPr>
          <p:cNvPr id="120" name="TextBox 119"/>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121" name="TextBox 120"/>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122" name="TextBox 121"/>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123" name="TextBox 122"/>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124" name="Down Arrow 123"/>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165" name="TextBox 164"/>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166" name="Down Arrow 165"/>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755576" y="1916832"/>
            <a:ext cx="7632848" cy="2376264"/>
            <a:chOff x="755576" y="1916832"/>
            <a:chExt cx="7632848" cy="2376264"/>
          </a:xfrm>
        </p:grpSpPr>
        <p:sp>
          <p:nvSpPr>
            <p:cNvPr id="118" name="Rectangle 117"/>
            <p:cNvSpPr/>
            <p:nvPr/>
          </p:nvSpPr>
          <p:spPr>
            <a:xfrm>
              <a:off x="755576" y="1916832"/>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57" name="TextBox 156"/>
            <p:cNvSpPr txBox="1"/>
            <p:nvPr/>
          </p:nvSpPr>
          <p:spPr>
            <a:xfrm>
              <a:off x="1763688"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8" name="TextBox 157"/>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59" name="TextBox 158"/>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0" name="TextBox 159"/>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3" name="TextBox 162"/>
            <p:cNvSpPr txBox="1"/>
            <p:nvPr/>
          </p:nvSpPr>
          <p:spPr>
            <a:xfrm>
              <a:off x="5508104" y="233958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64" name="TextBox 163"/>
            <p:cNvSpPr txBox="1"/>
            <p:nvPr/>
          </p:nvSpPr>
          <p:spPr>
            <a:xfrm>
              <a:off x="7380312" y="233958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7" name="TextBox 166"/>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8" name="TextBox 167"/>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9" name="TextBox 168"/>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70" name="TextBox 169"/>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1" name="TextBox 170"/>
            <p:cNvSpPr txBox="1"/>
            <p:nvPr/>
          </p:nvSpPr>
          <p:spPr>
            <a:xfrm>
              <a:off x="269979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2" name="TextBox 171"/>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3" name="TextBox 172"/>
            <p:cNvSpPr txBox="1"/>
            <p:nvPr/>
          </p:nvSpPr>
          <p:spPr>
            <a:xfrm>
              <a:off x="827584"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4" name="TextBox 173"/>
            <p:cNvSpPr txBox="1"/>
            <p:nvPr/>
          </p:nvSpPr>
          <p:spPr>
            <a:xfrm>
              <a:off x="4572000"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5" name="TextBox 174"/>
            <p:cNvSpPr txBox="1"/>
            <p:nvPr/>
          </p:nvSpPr>
          <p:spPr>
            <a:xfrm>
              <a:off x="4572000"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6" name="TextBox 175"/>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7" name="TextBox 176"/>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8" name="TextBox 177"/>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9" name="TextBox 178"/>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0" name="TextBox 179"/>
            <p:cNvSpPr txBox="1"/>
            <p:nvPr/>
          </p:nvSpPr>
          <p:spPr>
            <a:xfrm>
              <a:off x="6444208" y="234888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81" name="TextBox 180"/>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2" name="TextBox 181"/>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grpSp>
      <p:sp>
        <p:nvSpPr>
          <p:cNvPr id="183" name="Rectangle 182"/>
          <p:cNvSpPr/>
          <p:nvPr/>
        </p:nvSpPr>
        <p:spPr>
          <a:xfrm>
            <a:off x="82758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2758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2758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176368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176368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269979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3635896"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572000"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550810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550810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644420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a:off x="644420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738031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a:off x="738031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TextBox 206"/>
          <p:cNvSpPr txBox="1"/>
          <p:nvPr/>
        </p:nvSpPr>
        <p:spPr>
          <a:xfrm>
            <a:off x="827584"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09" name="TextBox 208"/>
          <p:cNvSpPr txBox="1"/>
          <p:nvPr/>
        </p:nvSpPr>
        <p:spPr>
          <a:xfrm>
            <a:off x="827584" y="377974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0" name="TextBox 209"/>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1" name="TextBox 210"/>
          <p:cNvSpPr txBox="1"/>
          <p:nvPr/>
        </p:nvSpPr>
        <p:spPr>
          <a:xfrm>
            <a:off x="4572000"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4" name="TextBox 213"/>
          <p:cNvSpPr txBox="1"/>
          <p:nvPr/>
        </p:nvSpPr>
        <p:spPr>
          <a:xfrm>
            <a:off x="5508104" y="341970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215" name="TextBox 214"/>
          <p:cNvSpPr txBox="1"/>
          <p:nvPr/>
        </p:nvSpPr>
        <p:spPr>
          <a:xfrm>
            <a:off x="7380312" y="341970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6" name="TextBox 215"/>
          <p:cNvSpPr txBox="1"/>
          <p:nvPr/>
        </p:nvSpPr>
        <p:spPr>
          <a:xfrm>
            <a:off x="1763688"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7" name="TextBox 216"/>
          <p:cNvSpPr txBox="1"/>
          <p:nvPr/>
        </p:nvSpPr>
        <p:spPr>
          <a:xfrm>
            <a:off x="269979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8" name="TextBox 217"/>
          <p:cNvSpPr txBox="1"/>
          <p:nvPr/>
        </p:nvSpPr>
        <p:spPr>
          <a:xfrm>
            <a:off x="3635896"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9" name="TextBox 218"/>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0" name="TextBox 219"/>
          <p:cNvSpPr txBox="1"/>
          <p:nvPr/>
        </p:nvSpPr>
        <p:spPr>
          <a:xfrm>
            <a:off x="2699792"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1" name="TextBox 220"/>
          <p:cNvSpPr txBox="1"/>
          <p:nvPr/>
        </p:nvSpPr>
        <p:spPr>
          <a:xfrm>
            <a:off x="176368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2" name="TextBox 221"/>
          <p:cNvSpPr txBox="1"/>
          <p:nvPr/>
        </p:nvSpPr>
        <p:spPr>
          <a:xfrm>
            <a:off x="827584"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5" name="TextBox 224"/>
          <p:cNvSpPr txBox="1"/>
          <p:nvPr/>
        </p:nvSpPr>
        <p:spPr>
          <a:xfrm>
            <a:off x="5508104"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6" name="TextBox 225"/>
          <p:cNvSpPr txBox="1"/>
          <p:nvPr/>
        </p:nvSpPr>
        <p:spPr>
          <a:xfrm>
            <a:off x="5508104"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9" name="TextBox 228"/>
          <p:cNvSpPr txBox="1"/>
          <p:nvPr/>
        </p:nvSpPr>
        <p:spPr>
          <a:xfrm>
            <a:off x="6444208" y="342900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30" name="TextBox 229"/>
          <p:cNvSpPr txBox="1"/>
          <p:nvPr/>
        </p:nvSpPr>
        <p:spPr>
          <a:xfrm>
            <a:off x="6444208" y="305966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1" name="TextBox 230"/>
          <p:cNvSpPr txBox="1"/>
          <p:nvPr/>
        </p:nvSpPr>
        <p:spPr>
          <a:xfrm>
            <a:off x="738031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5" name="Rectangle 254"/>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7" name="Rectangle 256"/>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8" name="Rectangle 257"/>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0" name="Rectangle 259"/>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8" name="Rectangle 267"/>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TextBox 269"/>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271" name="Down Arrow 270"/>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ectangle 272"/>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4" name="Rectangle 273"/>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5" name="Rectangle 274"/>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6" name="Rectangle 275"/>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7" name="Rectangle 276"/>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ectangle 278"/>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279"/>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ectangle 280"/>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ectangle 281"/>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3192534"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Down Arrow 283"/>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5" name="Straight Connector 284"/>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155" name="TextBox 154"/>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161" name="TextBox 160"/>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62" name="TextBox 161"/>
          <p:cNvSpPr txBox="1"/>
          <p:nvPr/>
        </p:nvSpPr>
        <p:spPr>
          <a:xfrm>
            <a:off x="2699792"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6" name="Rectangle 255"/>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9" name="Rectangle 258"/>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176368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p:cNvSpPr/>
          <p:nvPr/>
        </p:nvSpPr>
        <p:spPr>
          <a:xfrm>
            <a:off x="2699792"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3635896"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a:off x="4572000"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550810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a:off x="644420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a:off x="7380312"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Box 207"/>
          <p:cNvSpPr txBox="1"/>
          <p:nvPr/>
        </p:nvSpPr>
        <p:spPr>
          <a:xfrm rot="16200000">
            <a:off x="-1082146" y="3394517"/>
            <a:ext cx="2984984" cy="461665"/>
          </a:xfrm>
          <a:prstGeom prst="rect">
            <a:avLst/>
          </a:prstGeom>
          <a:noFill/>
        </p:spPr>
        <p:txBody>
          <a:bodyPr wrap="none" rtlCol="0">
            <a:spAutoFit/>
          </a:bodyPr>
          <a:lstStyle/>
          <a:p>
            <a:r>
              <a:rPr lang="en-US" sz="2400" dirty="0" smtClean="0"/>
              <a:t>Monolithic Scheduler</a:t>
            </a:r>
            <a:endParaRPr lang="en-US" sz="2400" dirty="0"/>
          </a:p>
        </p:txBody>
      </p:sp>
      <p:sp>
        <p:nvSpPr>
          <p:cNvPr id="212" name="TextBox 211"/>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224" name="TextBox 223"/>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213" name="TextBox 212"/>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227" name="TextBox 226"/>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228" name="TextBox 227"/>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232" name="TextBox 231"/>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Tree>
    <p:extLst>
      <p:ext uri="{BB962C8B-B14F-4D97-AF65-F5344CB8AC3E}">
        <p14:creationId xmlns:p14="http://schemas.microsoft.com/office/powerpoint/2010/main" val="22144359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 presetClass="exit" presetSubtype="0" fill="hold" grpId="0" nodeType="withEffect">
                                  <p:stCondLst>
                                    <p:cond delay="0"/>
                                  </p:stCondLst>
                                  <p:childTnLst>
                                    <p:set>
                                      <p:cBhvr>
                                        <p:cTn id="9" dur="1" fill="hold">
                                          <p:stCondLst>
                                            <p:cond delay="0"/>
                                          </p:stCondLst>
                                        </p:cTn>
                                        <p:tgtEl>
                                          <p:spTgt spid="208"/>
                                        </p:tgtEl>
                                        <p:attrNameLst>
                                          <p:attrName>style.visibility</p:attrName>
                                        </p:attrNameLst>
                                      </p:cBhvr>
                                      <p:to>
                                        <p:strVal val="hidden"/>
                                      </p:to>
                                    </p:set>
                                  </p:childTnLst>
                                </p:cTn>
                              </p:par>
                              <p:par>
                                <p:cTn id="10" presetID="10" presetClass="exit" presetSubtype="0" fill="hold" grpId="0" nodeType="withEffect">
                                  <p:stCondLst>
                                    <p:cond delay="0"/>
                                  </p:stCondLst>
                                  <p:childTnLst>
                                    <p:animEffect transition="out" filter="fade">
                                      <p:cBhvr>
                                        <p:cTn id="11" dur="500"/>
                                        <p:tgtEl>
                                          <p:spTgt spid="183"/>
                                        </p:tgtEl>
                                      </p:cBhvr>
                                    </p:animEffect>
                                    <p:set>
                                      <p:cBhvr>
                                        <p:cTn id="12" dur="1" fill="hold">
                                          <p:stCondLst>
                                            <p:cond delay="499"/>
                                          </p:stCondLst>
                                        </p:cTn>
                                        <p:tgtEl>
                                          <p:spTgt spid="183"/>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184"/>
                                        </p:tgtEl>
                                      </p:cBhvr>
                                    </p:animEffect>
                                    <p:set>
                                      <p:cBhvr>
                                        <p:cTn id="15" dur="1" fill="hold">
                                          <p:stCondLst>
                                            <p:cond delay="499"/>
                                          </p:stCondLst>
                                        </p:cTn>
                                        <p:tgtEl>
                                          <p:spTgt spid="184"/>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185"/>
                                        </p:tgtEl>
                                      </p:cBhvr>
                                    </p:animEffect>
                                    <p:set>
                                      <p:cBhvr>
                                        <p:cTn id="18" dur="1" fill="hold">
                                          <p:stCondLst>
                                            <p:cond delay="499"/>
                                          </p:stCondLst>
                                        </p:cTn>
                                        <p:tgtEl>
                                          <p:spTgt spid="185"/>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186"/>
                                        </p:tgtEl>
                                      </p:cBhvr>
                                    </p:animEffect>
                                    <p:set>
                                      <p:cBhvr>
                                        <p:cTn id="21" dur="1" fill="hold">
                                          <p:stCondLst>
                                            <p:cond delay="499"/>
                                          </p:stCondLst>
                                        </p:cTn>
                                        <p:tgtEl>
                                          <p:spTgt spid="186"/>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187"/>
                                        </p:tgtEl>
                                      </p:cBhvr>
                                    </p:animEffect>
                                    <p:set>
                                      <p:cBhvr>
                                        <p:cTn id="24" dur="1" fill="hold">
                                          <p:stCondLst>
                                            <p:cond delay="499"/>
                                          </p:stCondLst>
                                        </p:cTn>
                                        <p:tgtEl>
                                          <p:spTgt spid="187"/>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188"/>
                                        </p:tgtEl>
                                      </p:cBhvr>
                                    </p:animEffect>
                                    <p:set>
                                      <p:cBhvr>
                                        <p:cTn id="27" dur="1" fill="hold">
                                          <p:stCondLst>
                                            <p:cond delay="499"/>
                                          </p:stCondLst>
                                        </p:cTn>
                                        <p:tgtEl>
                                          <p:spTgt spid="188"/>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189"/>
                                        </p:tgtEl>
                                      </p:cBhvr>
                                    </p:animEffect>
                                    <p:set>
                                      <p:cBhvr>
                                        <p:cTn id="30" dur="1" fill="hold">
                                          <p:stCondLst>
                                            <p:cond delay="499"/>
                                          </p:stCondLst>
                                        </p:cTn>
                                        <p:tgtEl>
                                          <p:spTgt spid="189"/>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190"/>
                                        </p:tgtEl>
                                      </p:cBhvr>
                                    </p:animEffect>
                                    <p:set>
                                      <p:cBhvr>
                                        <p:cTn id="33" dur="1" fill="hold">
                                          <p:stCondLst>
                                            <p:cond delay="499"/>
                                          </p:stCondLst>
                                        </p:cTn>
                                        <p:tgtEl>
                                          <p:spTgt spid="190"/>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191"/>
                                        </p:tgtEl>
                                      </p:cBhvr>
                                    </p:animEffect>
                                    <p:set>
                                      <p:cBhvr>
                                        <p:cTn id="36" dur="1" fill="hold">
                                          <p:stCondLst>
                                            <p:cond delay="499"/>
                                          </p:stCondLst>
                                        </p:cTn>
                                        <p:tgtEl>
                                          <p:spTgt spid="191"/>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192"/>
                                        </p:tgtEl>
                                      </p:cBhvr>
                                    </p:animEffect>
                                    <p:set>
                                      <p:cBhvr>
                                        <p:cTn id="39" dur="1" fill="hold">
                                          <p:stCondLst>
                                            <p:cond delay="499"/>
                                          </p:stCondLst>
                                        </p:cTn>
                                        <p:tgtEl>
                                          <p:spTgt spid="192"/>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193"/>
                                        </p:tgtEl>
                                      </p:cBhvr>
                                    </p:animEffect>
                                    <p:set>
                                      <p:cBhvr>
                                        <p:cTn id="42" dur="1" fill="hold">
                                          <p:stCondLst>
                                            <p:cond delay="499"/>
                                          </p:stCondLst>
                                        </p:cTn>
                                        <p:tgtEl>
                                          <p:spTgt spid="193"/>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500"/>
                                        <p:tgtEl>
                                          <p:spTgt spid="194"/>
                                        </p:tgtEl>
                                      </p:cBhvr>
                                    </p:animEffect>
                                    <p:set>
                                      <p:cBhvr>
                                        <p:cTn id="45" dur="1" fill="hold">
                                          <p:stCondLst>
                                            <p:cond delay="499"/>
                                          </p:stCondLst>
                                        </p:cTn>
                                        <p:tgtEl>
                                          <p:spTgt spid="194"/>
                                        </p:tgtEl>
                                        <p:attrNameLst>
                                          <p:attrName>style.visibility</p:attrName>
                                        </p:attrNameLst>
                                      </p:cBhvr>
                                      <p:to>
                                        <p:strVal val="hidden"/>
                                      </p:to>
                                    </p:set>
                                  </p:childTnLst>
                                </p:cTn>
                              </p:par>
                              <p:par>
                                <p:cTn id="46" presetID="10" presetClass="exit" presetSubtype="0" fill="hold" grpId="0" nodeType="withEffect">
                                  <p:stCondLst>
                                    <p:cond delay="0"/>
                                  </p:stCondLst>
                                  <p:childTnLst>
                                    <p:animEffect transition="out" filter="fade">
                                      <p:cBhvr>
                                        <p:cTn id="47" dur="500"/>
                                        <p:tgtEl>
                                          <p:spTgt spid="195"/>
                                        </p:tgtEl>
                                      </p:cBhvr>
                                    </p:animEffect>
                                    <p:set>
                                      <p:cBhvr>
                                        <p:cTn id="48" dur="1" fill="hold">
                                          <p:stCondLst>
                                            <p:cond delay="499"/>
                                          </p:stCondLst>
                                        </p:cTn>
                                        <p:tgtEl>
                                          <p:spTgt spid="195"/>
                                        </p:tgtEl>
                                        <p:attrNameLst>
                                          <p:attrName>style.visibility</p:attrName>
                                        </p:attrNameLst>
                                      </p:cBhvr>
                                      <p:to>
                                        <p:strVal val="hidden"/>
                                      </p:to>
                                    </p:set>
                                  </p:childTnLst>
                                </p:cTn>
                              </p:par>
                              <p:par>
                                <p:cTn id="49" presetID="10" presetClass="exit" presetSubtype="0" fill="hold" grpId="0" nodeType="withEffect">
                                  <p:stCondLst>
                                    <p:cond delay="0"/>
                                  </p:stCondLst>
                                  <p:childTnLst>
                                    <p:animEffect transition="out" filter="fade">
                                      <p:cBhvr>
                                        <p:cTn id="50" dur="500"/>
                                        <p:tgtEl>
                                          <p:spTgt spid="196"/>
                                        </p:tgtEl>
                                      </p:cBhvr>
                                    </p:animEffect>
                                    <p:set>
                                      <p:cBhvr>
                                        <p:cTn id="51" dur="1" fill="hold">
                                          <p:stCondLst>
                                            <p:cond delay="499"/>
                                          </p:stCondLst>
                                        </p:cTn>
                                        <p:tgtEl>
                                          <p:spTgt spid="196"/>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197"/>
                                        </p:tgtEl>
                                      </p:cBhvr>
                                    </p:animEffect>
                                    <p:set>
                                      <p:cBhvr>
                                        <p:cTn id="54" dur="1" fill="hold">
                                          <p:stCondLst>
                                            <p:cond delay="499"/>
                                          </p:stCondLst>
                                        </p:cTn>
                                        <p:tgtEl>
                                          <p:spTgt spid="197"/>
                                        </p:tgtEl>
                                        <p:attrNameLst>
                                          <p:attrName>style.visibility</p:attrName>
                                        </p:attrNameLst>
                                      </p:cBhvr>
                                      <p:to>
                                        <p:strVal val="hidden"/>
                                      </p:to>
                                    </p:set>
                                  </p:childTnLst>
                                </p:cTn>
                              </p:par>
                              <p:par>
                                <p:cTn id="55" presetID="10" presetClass="exit" presetSubtype="0" fill="hold" grpId="0" nodeType="withEffect">
                                  <p:stCondLst>
                                    <p:cond delay="0"/>
                                  </p:stCondLst>
                                  <p:childTnLst>
                                    <p:animEffect transition="out" filter="fade">
                                      <p:cBhvr>
                                        <p:cTn id="56" dur="500"/>
                                        <p:tgtEl>
                                          <p:spTgt spid="198"/>
                                        </p:tgtEl>
                                      </p:cBhvr>
                                    </p:animEffect>
                                    <p:set>
                                      <p:cBhvr>
                                        <p:cTn id="57" dur="1" fill="hold">
                                          <p:stCondLst>
                                            <p:cond delay="499"/>
                                          </p:stCondLst>
                                        </p:cTn>
                                        <p:tgtEl>
                                          <p:spTgt spid="198"/>
                                        </p:tgtEl>
                                        <p:attrNameLst>
                                          <p:attrName>style.visibility</p:attrName>
                                        </p:attrNameLst>
                                      </p:cBhvr>
                                      <p:to>
                                        <p:strVal val="hidden"/>
                                      </p:to>
                                    </p:set>
                                  </p:childTnLst>
                                </p:cTn>
                              </p:par>
                              <p:par>
                                <p:cTn id="58" presetID="10" presetClass="exit" presetSubtype="0" fill="hold" grpId="0" nodeType="withEffect">
                                  <p:stCondLst>
                                    <p:cond delay="0"/>
                                  </p:stCondLst>
                                  <p:childTnLst>
                                    <p:animEffect transition="out" filter="fade">
                                      <p:cBhvr>
                                        <p:cTn id="59" dur="500"/>
                                        <p:tgtEl>
                                          <p:spTgt spid="199"/>
                                        </p:tgtEl>
                                      </p:cBhvr>
                                    </p:animEffect>
                                    <p:set>
                                      <p:cBhvr>
                                        <p:cTn id="60" dur="1" fill="hold">
                                          <p:stCondLst>
                                            <p:cond delay="499"/>
                                          </p:stCondLst>
                                        </p:cTn>
                                        <p:tgtEl>
                                          <p:spTgt spid="199"/>
                                        </p:tgtEl>
                                        <p:attrNameLst>
                                          <p:attrName>style.visibility</p:attrName>
                                        </p:attrNameLst>
                                      </p:cBhvr>
                                      <p:to>
                                        <p:strVal val="hidden"/>
                                      </p:to>
                                    </p:set>
                                  </p:childTnLst>
                                </p:cTn>
                              </p:par>
                              <p:par>
                                <p:cTn id="61" presetID="10" presetClass="exit" presetSubtype="0" fill="hold" grpId="0" nodeType="withEffect">
                                  <p:stCondLst>
                                    <p:cond delay="0"/>
                                  </p:stCondLst>
                                  <p:childTnLst>
                                    <p:animEffect transition="out" filter="fade">
                                      <p:cBhvr>
                                        <p:cTn id="62" dur="500"/>
                                        <p:tgtEl>
                                          <p:spTgt spid="200"/>
                                        </p:tgtEl>
                                      </p:cBhvr>
                                    </p:animEffect>
                                    <p:set>
                                      <p:cBhvr>
                                        <p:cTn id="63" dur="1" fill="hold">
                                          <p:stCondLst>
                                            <p:cond delay="499"/>
                                          </p:stCondLst>
                                        </p:cTn>
                                        <p:tgtEl>
                                          <p:spTgt spid="200"/>
                                        </p:tgtEl>
                                        <p:attrNameLst>
                                          <p:attrName>style.visibility</p:attrName>
                                        </p:attrNameLst>
                                      </p:cBhvr>
                                      <p:to>
                                        <p:strVal val="hidden"/>
                                      </p:to>
                                    </p:set>
                                  </p:childTnLst>
                                </p:cTn>
                              </p:par>
                              <p:par>
                                <p:cTn id="64" presetID="10" presetClass="exit" presetSubtype="0" fill="hold" grpId="0" nodeType="withEffect">
                                  <p:stCondLst>
                                    <p:cond delay="0"/>
                                  </p:stCondLst>
                                  <p:childTnLst>
                                    <p:animEffect transition="out" filter="fade">
                                      <p:cBhvr>
                                        <p:cTn id="65" dur="500"/>
                                        <p:tgtEl>
                                          <p:spTgt spid="201"/>
                                        </p:tgtEl>
                                      </p:cBhvr>
                                    </p:animEffect>
                                    <p:set>
                                      <p:cBhvr>
                                        <p:cTn id="66" dur="1" fill="hold">
                                          <p:stCondLst>
                                            <p:cond delay="499"/>
                                          </p:stCondLst>
                                        </p:cTn>
                                        <p:tgtEl>
                                          <p:spTgt spid="201"/>
                                        </p:tgtEl>
                                        <p:attrNameLst>
                                          <p:attrName>style.visibility</p:attrName>
                                        </p:attrNameLst>
                                      </p:cBhvr>
                                      <p:to>
                                        <p:strVal val="hidden"/>
                                      </p:to>
                                    </p:set>
                                  </p:childTnLst>
                                </p:cTn>
                              </p:par>
                              <p:par>
                                <p:cTn id="67" presetID="10" presetClass="exit" presetSubtype="0" fill="hold" grpId="0" nodeType="withEffect">
                                  <p:stCondLst>
                                    <p:cond delay="0"/>
                                  </p:stCondLst>
                                  <p:childTnLst>
                                    <p:animEffect transition="out" filter="fade">
                                      <p:cBhvr>
                                        <p:cTn id="68" dur="500"/>
                                        <p:tgtEl>
                                          <p:spTgt spid="202"/>
                                        </p:tgtEl>
                                      </p:cBhvr>
                                    </p:animEffect>
                                    <p:set>
                                      <p:cBhvr>
                                        <p:cTn id="69" dur="1" fill="hold">
                                          <p:stCondLst>
                                            <p:cond delay="499"/>
                                          </p:stCondLst>
                                        </p:cTn>
                                        <p:tgtEl>
                                          <p:spTgt spid="202"/>
                                        </p:tgtEl>
                                        <p:attrNameLst>
                                          <p:attrName>style.visibility</p:attrName>
                                        </p:attrNameLst>
                                      </p:cBhvr>
                                      <p:to>
                                        <p:strVal val="hidden"/>
                                      </p:to>
                                    </p:set>
                                  </p:childTnLst>
                                </p:cTn>
                              </p:par>
                              <p:par>
                                <p:cTn id="70" presetID="10" presetClass="exit" presetSubtype="0" fill="hold" grpId="0" nodeType="withEffect">
                                  <p:stCondLst>
                                    <p:cond delay="0"/>
                                  </p:stCondLst>
                                  <p:childTnLst>
                                    <p:animEffect transition="out" filter="fade">
                                      <p:cBhvr>
                                        <p:cTn id="71" dur="500"/>
                                        <p:tgtEl>
                                          <p:spTgt spid="203"/>
                                        </p:tgtEl>
                                      </p:cBhvr>
                                    </p:animEffect>
                                    <p:set>
                                      <p:cBhvr>
                                        <p:cTn id="72" dur="1" fill="hold">
                                          <p:stCondLst>
                                            <p:cond delay="499"/>
                                          </p:stCondLst>
                                        </p:cTn>
                                        <p:tgtEl>
                                          <p:spTgt spid="203"/>
                                        </p:tgtEl>
                                        <p:attrNameLst>
                                          <p:attrName>style.visibility</p:attrName>
                                        </p:attrNameLst>
                                      </p:cBhvr>
                                      <p:to>
                                        <p:strVal val="hidden"/>
                                      </p:to>
                                    </p:set>
                                  </p:childTnLst>
                                </p:cTn>
                              </p:par>
                              <p:par>
                                <p:cTn id="73" presetID="10" presetClass="exit" presetSubtype="0" fill="hold" grpId="0" nodeType="withEffect">
                                  <p:stCondLst>
                                    <p:cond delay="0"/>
                                  </p:stCondLst>
                                  <p:childTnLst>
                                    <p:animEffect transition="out" filter="fade">
                                      <p:cBhvr>
                                        <p:cTn id="74" dur="500"/>
                                        <p:tgtEl>
                                          <p:spTgt spid="204"/>
                                        </p:tgtEl>
                                      </p:cBhvr>
                                    </p:animEffect>
                                    <p:set>
                                      <p:cBhvr>
                                        <p:cTn id="75" dur="1" fill="hold">
                                          <p:stCondLst>
                                            <p:cond delay="499"/>
                                          </p:stCondLst>
                                        </p:cTn>
                                        <p:tgtEl>
                                          <p:spTgt spid="204"/>
                                        </p:tgtEl>
                                        <p:attrNameLst>
                                          <p:attrName>style.visibility</p:attrName>
                                        </p:attrNameLst>
                                      </p:cBhvr>
                                      <p:to>
                                        <p:strVal val="hidden"/>
                                      </p:to>
                                    </p:set>
                                  </p:childTnLst>
                                </p:cTn>
                              </p:par>
                              <p:par>
                                <p:cTn id="76" presetID="10" presetClass="exit" presetSubtype="0" fill="hold" grpId="0" nodeType="withEffect">
                                  <p:stCondLst>
                                    <p:cond delay="0"/>
                                  </p:stCondLst>
                                  <p:childTnLst>
                                    <p:animEffect transition="out" filter="fade">
                                      <p:cBhvr>
                                        <p:cTn id="77" dur="500"/>
                                        <p:tgtEl>
                                          <p:spTgt spid="205"/>
                                        </p:tgtEl>
                                      </p:cBhvr>
                                    </p:animEffect>
                                    <p:set>
                                      <p:cBhvr>
                                        <p:cTn id="78" dur="1" fill="hold">
                                          <p:stCondLst>
                                            <p:cond delay="499"/>
                                          </p:stCondLst>
                                        </p:cTn>
                                        <p:tgtEl>
                                          <p:spTgt spid="205"/>
                                        </p:tgtEl>
                                        <p:attrNameLst>
                                          <p:attrName>style.visibility</p:attrName>
                                        </p:attrNameLst>
                                      </p:cBhvr>
                                      <p:to>
                                        <p:strVal val="hidden"/>
                                      </p:to>
                                    </p:set>
                                  </p:childTnLst>
                                </p:cTn>
                              </p:par>
                              <p:par>
                                <p:cTn id="79" presetID="10" presetClass="exit" presetSubtype="0" fill="hold" grpId="0" nodeType="withEffect">
                                  <p:stCondLst>
                                    <p:cond delay="0"/>
                                  </p:stCondLst>
                                  <p:childTnLst>
                                    <p:animEffect transition="out" filter="fade">
                                      <p:cBhvr>
                                        <p:cTn id="80" dur="500"/>
                                        <p:tgtEl>
                                          <p:spTgt spid="206"/>
                                        </p:tgtEl>
                                      </p:cBhvr>
                                    </p:animEffect>
                                    <p:set>
                                      <p:cBhvr>
                                        <p:cTn id="81" dur="1" fill="hold">
                                          <p:stCondLst>
                                            <p:cond delay="499"/>
                                          </p:stCondLst>
                                        </p:cTn>
                                        <p:tgtEl>
                                          <p:spTgt spid="206"/>
                                        </p:tgtEl>
                                        <p:attrNameLst>
                                          <p:attrName>style.visibility</p:attrName>
                                        </p:attrNameLst>
                                      </p:cBhvr>
                                      <p:to>
                                        <p:strVal val="hidden"/>
                                      </p:to>
                                    </p:set>
                                  </p:childTnLst>
                                </p:cTn>
                              </p:par>
                              <p:par>
                                <p:cTn id="82" presetID="10" presetClass="exit" presetSubtype="0" fill="hold" grpId="0" nodeType="withEffect">
                                  <p:stCondLst>
                                    <p:cond delay="0"/>
                                  </p:stCondLst>
                                  <p:childTnLst>
                                    <p:animEffect transition="out" filter="fade">
                                      <p:cBhvr>
                                        <p:cTn id="83" dur="500"/>
                                        <p:tgtEl>
                                          <p:spTgt spid="207"/>
                                        </p:tgtEl>
                                      </p:cBhvr>
                                    </p:animEffect>
                                    <p:set>
                                      <p:cBhvr>
                                        <p:cTn id="84" dur="1" fill="hold">
                                          <p:stCondLst>
                                            <p:cond delay="499"/>
                                          </p:stCondLst>
                                        </p:cTn>
                                        <p:tgtEl>
                                          <p:spTgt spid="207"/>
                                        </p:tgtEl>
                                        <p:attrNameLst>
                                          <p:attrName>style.visibility</p:attrName>
                                        </p:attrNameLst>
                                      </p:cBhvr>
                                      <p:to>
                                        <p:strVal val="hidden"/>
                                      </p:to>
                                    </p:set>
                                  </p:childTnLst>
                                </p:cTn>
                              </p:par>
                              <p:par>
                                <p:cTn id="85" presetID="10" presetClass="exit" presetSubtype="0" fill="hold" grpId="0" nodeType="withEffect">
                                  <p:stCondLst>
                                    <p:cond delay="0"/>
                                  </p:stCondLst>
                                  <p:childTnLst>
                                    <p:animEffect transition="out" filter="fade">
                                      <p:cBhvr>
                                        <p:cTn id="86" dur="500"/>
                                        <p:tgtEl>
                                          <p:spTgt spid="209"/>
                                        </p:tgtEl>
                                      </p:cBhvr>
                                    </p:animEffect>
                                    <p:set>
                                      <p:cBhvr>
                                        <p:cTn id="87" dur="1" fill="hold">
                                          <p:stCondLst>
                                            <p:cond delay="499"/>
                                          </p:stCondLst>
                                        </p:cTn>
                                        <p:tgtEl>
                                          <p:spTgt spid="209"/>
                                        </p:tgtEl>
                                        <p:attrNameLst>
                                          <p:attrName>style.visibility</p:attrName>
                                        </p:attrNameLst>
                                      </p:cBhvr>
                                      <p:to>
                                        <p:strVal val="hidden"/>
                                      </p:to>
                                    </p:set>
                                  </p:childTnLst>
                                </p:cTn>
                              </p:par>
                              <p:par>
                                <p:cTn id="88" presetID="10" presetClass="exit" presetSubtype="0" fill="hold" grpId="0" nodeType="withEffect">
                                  <p:stCondLst>
                                    <p:cond delay="0"/>
                                  </p:stCondLst>
                                  <p:childTnLst>
                                    <p:animEffect transition="out" filter="fade">
                                      <p:cBhvr>
                                        <p:cTn id="89" dur="500"/>
                                        <p:tgtEl>
                                          <p:spTgt spid="210"/>
                                        </p:tgtEl>
                                      </p:cBhvr>
                                    </p:animEffect>
                                    <p:set>
                                      <p:cBhvr>
                                        <p:cTn id="90" dur="1" fill="hold">
                                          <p:stCondLst>
                                            <p:cond delay="499"/>
                                          </p:stCondLst>
                                        </p:cTn>
                                        <p:tgtEl>
                                          <p:spTgt spid="210"/>
                                        </p:tgtEl>
                                        <p:attrNameLst>
                                          <p:attrName>style.visibility</p:attrName>
                                        </p:attrNameLst>
                                      </p:cBhvr>
                                      <p:to>
                                        <p:strVal val="hidden"/>
                                      </p:to>
                                    </p:set>
                                  </p:childTnLst>
                                </p:cTn>
                              </p:par>
                              <p:par>
                                <p:cTn id="91" presetID="10" presetClass="exit" presetSubtype="0" fill="hold" grpId="0" nodeType="withEffect">
                                  <p:stCondLst>
                                    <p:cond delay="0"/>
                                  </p:stCondLst>
                                  <p:childTnLst>
                                    <p:animEffect transition="out" filter="fade">
                                      <p:cBhvr>
                                        <p:cTn id="92" dur="500"/>
                                        <p:tgtEl>
                                          <p:spTgt spid="211"/>
                                        </p:tgtEl>
                                      </p:cBhvr>
                                    </p:animEffect>
                                    <p:set>
                                      <p:cBhvr>
                                        <p:cTn id="93" dur="1" fill="hold">
                                          <p:stCondLst>
                                            <p:cond delay="499"/>
                                          </p:stCondLst>
                                        </p:cTn>
                                        <p:tgtEl>
                                          <p:spTgt spid="211"/>
                                        </p:tgtEl>
                                        <p:attrNameLst>
                                          <p:attrName>style.visibility</p:attrName>
                                        </p:attrNameLst>
                                      </p:cBhvr>
                                      <p:to>
                                        <p:strVal val="hidden"/>
                                      </p:to>
                                    </p:set>
                                  </p:childTnLst>
                                </p:cTn>
                              </p:par>
                              <p:par>
                                <p:cTn id="94" presetID="10" presetClass="exit" presetSubtype="0" fill="hold" grpId="0" nodeType="withEffect">
                                  <p:stCondLst>
                                    <p:cond delay="0"/>
                                  </p:stCondLst>
                                  <p:childTnLst>
                                    <p:animEffect transition="out" filter="fade">
                                      <p:cBhvr>
                                        <p:cTn id="95" dur="500"/>
                                        <p:tgtEl>
                                          <p:spTgt spid="214"/>
                                        </p:tgtEl>
                                      </p:cBhvr>
                                    </p:animEffect>
                                    <p:set>
                                      <p:cBhvr>
                                        <p:cTn id="96" dur="1" fill="hold">
                                          <p:stCondLst>
                                            <p:cond delay="499"/>
                                          </p:stCondLst>
                                        </p:cTn>
                                        <p:tgtEl>
                                          <p:spTgt spid="214"/>
                                        </p:tgtEl>
                                        <p:attrNameLst>
                                          <p:attrName>style.visibility</p:attrName>
                                        </p:attrNameLst>
                                      </p:cBhvr>
                                      <p:to>
                                        <p:strVal val="hidden"/>
                                      </p:to>
                                    </p:set>
                                  </p:childTnLst>
                                </p:cTn>
                              </p:par>
                              <p:par>
                                <p:cTn id="97" presetID="10" presetClass="exit" presetSubtype="0" fill="hold" grpId="0" nodeType="withEffect">
                                  <p:stCondLst>
                                    <p:cond delay="0"/>
                                  </p:stCondLst>
                                  <p:childTnLst>
                                    <p:animEffect transition="out" filter="fade">
                                      <p:cBhvr>
                                        <p:cTn id="98" dur="500"/>
                                        <p:tgtEl>
                                          <p:spTgt spid="215"/>
                                        </p:tgtEl>
                                      </p:cBhvr>
                                    </p:animEffect>
                                    <p:set>
                                      <p:cBhvr>
                                        <p:cTn id="99" dur="1" fill="hold">
                                          <p:stCondLst>
                                            <p:cond delay="499"/>
                                          </p:stCondLst>
                                        </p:cTn>
                                        <p:tgtEl>
                                          <p:spTgt spid="215"/>
                                        </p:tgtEl>
                                        <p:attrNameLst>
                                          <p:attrName>style.visibility</p:attrName>
                                        </p:attrNameLst>
                                      </p:cBhvr>
                                      <p:to>
                                        <p:strVal val="hidden"/>
                                      </p:to>
                                    </p:set>
                                  </p:childTnLst>
                                </p:cTn>
                              </p:par>
                              <p:par>
                                <p:cTn id="100" presetID="10" presetClass="exit" presetSubtype="0" fill="hold" grpId="0" nodeType="withEffect">
                                  <p:stCondLst>
                                    <p:cond delay="0"/>
                                  </p:stCondLst>
                                  <p:childTnLst>
                                    <p:animEffect transition="out" filter="fade">
                                      <p:cBhvr>
                                        <p:cTn id="101" dur="500"/>
                                        <p:tgtEl>
                                          <p:spTgt spid="216"/>
                                        </p:tgtEl>
                                      </p:cBhvr>
                                    </p:animEffect>
                                    <p:set>
                                      <p:cBhvr>
                                        <p:cTn id="102" dur="1" fill="hold">
                                          <p:stCondLst>
                                            <p:cond delay="499"/>
                                          </p:stCondLst>
                                        </p:cTn>
                                        <p:tgtEl>
                                          <p:spTgt spid="216"/>
                                        </p:tgtEl>
                                        <p:attrNameLst>
                                          <p:attrName>style.visibility</p:attrName>
                                        </p:attrNameLst>
                                      </p:cBhvr>
                                      <p:to>
                                        <p:strVal val="hidden"/>
                                      </p:to>
                                    </p:set>
                                  </p:childTnLst>
                                </p:cTn>
                              </p:par>
                              <p:par>
                                <p:cTn id="103" presetID="10" presetClass="exit" presetSubtype="0" fill="hold" grpId="0" nodeType="withEffect">
                                  <p:stCondLst>
                                    <p:cond delay="0"/>
                                  </p:stCondLst>
                                  <p:childTnLst>
                                    <p:animEffect transition="out" filter="fade">
                                      <p:cBhvr>
                                        <p:cTn id="104" dur="500"/>
                                        <p:tgtEl>
                                          <p:spTgt spid="217"/>
                                        </p:tgtEl>
                                      </p:cBhvr>
                                    </p:animEffect>
                                    <p:set>
                                      <p:cBhvr>
                                        <p:cTn id="105" dur="1" fill="hold">
                                          <p:stCondLst>
                                            <p:cond delay="499"/>
                                          </p:stCondLst>
                                        </p:cTn>
                                        <p:tgtEl>
                                          <p:spTgt spid="217"/>
                                        </p:tgtEl>
                                        <p:attrNameLst>
                                          <p:attrName>style.visibility</p:attrName>
                                        </p:attrNameLst>
                                      </p:cBhvr>
                                      <p:to>
                                        <p:strVal val="hidden"/>
                                      </p:to>
                                    </p:set>
                                  </p:childTnLst>
                                </p:cTn>
                              </p:par>
                              <p:par>
                                <p:cTn id="106" presetID="10" presetClass="exit" presetSubtype="0" fill="hold" grpId="0" nodeType="withEffect">
                                  <p:stCondLst>
                                    <p:cond delay="0"/>
                                  </p:stCondLst>
                                  <p:childTnLst>
                                    <p:animEffect transition="out" filter="fade">
                                      <p:cBhvr>
                                        <p:cTn id="107" dur="500"/>
                                        <p:tgtEl>
                                          <p:spTgt spid="218"/>
                                        </p:tgtEl>
                                      </p:cBhvr>
                                    </p:animEffect>
                                    <p:set>
                                      <p:cBhvr>
                                        <p:cTn id="108" dur="1" fill="hold">
                                          <p:stCondLst>
                                            <p:cond delay="499"/>
                                          </p:stCondLst>
                                        </p:cTn>
                                        <p:tgtEl>
                                          <p:spTgt spid="218"/>
                                        </p:tgtEl>
                                        <p:attrNameLst>
                                          <p:attrName>style.visibility</p:attrName>
                                        </p:attrNameLst>
                                      </p:cBhvr>
                                      <p:to>
                                        <p:strVal val="hidden"/>
                                      </p:to>
                                    </p:set>
                                  </p:childTnLst>
                                </p:cTn>
                              </p:par>
                              <p:par>
                                <p:cTn id="109" presetID="10" presetClass="exit" presetSubtype="0" fill="hold" grpId="0" nodeType="withEffect">
                                  <p:stCondLst>
                                    <p:cond delay="0"/>
                                  </p:stCondLst>
                                  <p:childTnLst>
                                    <p:animEffect transition="out" filter="fade">
                                      <p:cBhvr>
                                        <p:cTn id="110" dur="500"/>
                                        <p:tgtEl>
                                          <p:spTgt spid="219"/>
                                        </p:tgtEl>
                                      </p:cBhvr>
                                    </p:animEffect>
                                    <p:set>
                                      <p:cBhvr>
                                        <p:cTn id="111" dur="1" fill="hold">
                                          <p:stCondLst>
                                            <p:cond delay="499"/>
                                          </p:stCondLst>
                                        </p:cTn>
                                        <p:tgtEl>
                                          <p:spTgt spid="219"/>
                                        </p:tgtEl>
                                        <p:attrNameLst>
                                          <p:attrName>style.visibility</p:attrName>
                                        </p:attrNameLst>
                                      </p:cBhvr>
                                      <p:to>
                                        <p:strVal val="hidden"/>
                                      </p:to>
                                    </p:set>
                                  </p:childTnLst>
                                </p:cTn>
                              </p:par>
                              <p:par>
                                <p:cTn id="112" presetID="10" presetClass="exit" presetSubtype="0" fill="hold" grpId="0" nodeType="withEffect">
                                  <p:stCondLst>
                                    <p:cond delay="0"/>
                                  </p:stCondLst>
                                  <p:childTnLst>
                                    <p:animEffect transition="out" filter="fade">
                                      <p:cBhvr>
                                        <p:cTn id="113" dur="500"/>
                                        <p:tgtEl>
                                          <p:spTgt spid="220"/>
                                        </p:tgtEl>
                                      </p:cBhvr>
                                    </p:animEffect>
                                    <p:set>
                                      <p:cBhvr>
                                        <p:cTn id="114" dur="1" fill="hold">
                                          <p:stCondLst>
                                            <p:cond delay="499"/>
                                          </p:stCondLst>
                                        </p:cTn>
                                        <p:tgtEl>
                                          <p:spTgt spid="220"/>
                                        </p:tgtEl>
                                        <p:attrNameLst>
                                          <p:attrName>style.visibility</p:attrName>
                                        </p:attrNameLst>
                                      </p:cBhvr>
                                      <p:to>
                                        <p:strVal val="hidden"/>
                                      </p:to>
                                    </p:set>
                                  </p:childTnLst>
                                </p:cTn>
                              </p:par>
                              <p:par>
                                <p:cTn id="115" presetID="10" presetClass="exit" presetSubtype="0" fill="hold" grpId="0" nodeType="withEffect">
                                  <p:stCondLst>
                                    <p:cond delay="0"/>
                                  </p:stCondLst>
                                  <p:childTnLst>
                                    <p:animEffect transition="out" filter="fade">
                                      <p:cBhvr>
                                        <p:cTn id="116" dur="500"/>
                                        <p:tgtEl>
                                          <p:spTgt spid="221"/>
                                        </p:tgtEl>
                                      </p:cBhvr>
                                    </p:animEffect>
                                    <p:set>
                                      <p:cBhvr>
                                        <p:cTn id="117" dur="1" fill="hold">
                                          <p:stCondLst>
                                            <p:cond delay="499"/>
                                          </p:stCondLst>
                                        </p:cTn>
                                        <p:tgtEl>
                                          <p:spTgt spid="221"/>
                                        </p:tgtEl>
                                        <p:attrNameLst>
                                          <p:attrName>style.visibility</p:attrName>
                                        </p:attrNameLst>
                                      </p:cBhvr>
                                      <p:to>
                                        <p:strVal val="hidden"/>
                                      </p:to>
                                    </p:set>
                                  </p:childTnLst>
                                </p:cTn>
                              </p:par>
                              <p:par>
                                <p:cTn id="118" presetID="10" presetClass="exit" presetSubtype="0" fill="hold" grpId="0" nodeType="withEffect">
                                  <p:stCondLst>
                                    <p:cond delay="0"/>
                                  </p:stCondLst>
                                  <p:childTnLst>
                                    <p:animEffect transition="out" filter="fade">
                                      <p:cBhvr>
                                        <p:cTn id="119" dur="500"/>
                                        <p:tgtEl>
                                          <p:spTgt spid="222"/>
                                        </p:tgtEl>
                                      </p:cBhvr>
                                    </p:animEffect>
                                    <p:set>
                                      <p:cBhvr>
                                        <p:cTn id="120" dur="1" fill="hold">
                                          <p:stCondLst>
                                            <p:cond delay="499"/>
                                          </p:stCondLst>
                                        </p:cTn>
                                        <p:tgtEl>
                                          <p:spTgt spid="222"/>
                                        </p:tgtEl>
                                        <p:attrNameLst>
                                          <p:attrName>style.visibility</p:attrName>
                                        </p:attrNameLst>
                                      </p:cBhvr>
                                      <p:to>
                                        <p:strVal val="hidden"/>
                                      </p:to>
                                    </p:set>
                                  </p:childTnLst>
                                </p:cTn>
                              </p:par>
                              <p:par>
                                <p:cTn id="121" presetID="10" presetClass="exit" presetSubtype="0" fill="hold" grpId="0" nodeType="withEffect">
                                  <p:stCondLst>
                                    <p:cond delay="0"/>
                                  </p:stCondLst>
                                  <p:childTnLst>
                                    <p:animEffect transition="out" filter="fade">
                                      <p:cBhvr>
                                        <p:cTn id="122" dur="500"/>
                                        <p:tgtEl>
                                          <p:spTgt spid="223"/>
                                        </p:tgtEl>
                                      </p:cBhvr>
                                    </p:animEffect>
                                    <p:set>
                                      <p:cBhvr>
                                        <p:cTn id="123" dur="1" fill="hold">
                                          <p:stCondLst>
                                            <p:cond delay="499"/>
                                          </p:stCondLst>
                                        </p:cTn>
                                        <p:tgtEl>
                                          <p:spTgt spid="223"/>
                                        </p:tgtEl>
                                        <p:attrNameLst>
                                          <p:attrName>style.visibility</p:attrName>
                                        </p:attrNameLst>
                                      </p:cBhvr>
                                      <p:to>
                                        <p:strVal val="hidden"/>
                                      </p:to>
                                    </p:set>
                                  </p:childTnLst>
                                </p:cTn>
                              </p:par>
                              <p:par>
                                <p:cTn id="124" presetID="10" presetClass="exit" presetSubtype="0" fill="hold" grpId="0" nodeType="withEffect">
                                  <p:stCondLst>
                                    <p:cond delay="0"/>
                                  </p:stCondLst>
                                  <p:childTnLst>
                                    <p:animEffect transition="out" filter="fade">
                                      <p:cBhvr>
                                        <p:cTn id="125" dur="500"/>
                                        <p:tgtEl>
                                          <p:spTgt spid="225"/>
                                        </p:tgtEl>
                                      </p:cBhvr>
                                    </p:animEffect>
                                    <p:set>
                                      <p:cBhvr>
                                        <p:cTn id="126" dur="1" fill="hold">
                                          <p:stCondLst>
                                            <p:cond delay="499"/>
                                          </p:stCondLst>
                                        </p:cTn>
                                        <p:tgtEl>
                                          <p:spTgt spid="225"/>
                                        </p:tgtEl>
                                        <p:attrNameLst>
                                          <p:attrName>style.visibility</p:attrName>
                                        </p:attrNameLst>
                                      </p:cBhvr>
                                      <p:to>
                                        <p:strVal val="hidden"/>
                                      </p:to>
                                    </p:set>
                                  </p:childTnLst>
                                </p:cTn>
                              </p:par>
                              <p:par>
                                <p:cTn id="127" presetID="10" presetClass="exit" presetSubtype="0" fill="hold" grpId="0" nodeType="withEffect">
                                  <p:stCondLst>
                                    <p:cond delay="0"/>
                                  </p:stCondLst>
                                  <p:childTnLst>
                                    <p:animEffect transition="out" filter="fade">
                                      <p:cBhvr>
                                        <p:cTn id="128" dur="500"/>
                                        <p:tgtEl>
                                          <p:spTgt spid="226"/>
                                        </p:tgtEl>
                                      </p:cBhvr>
                                    </p:animEffect>
                                    <p:set>
                                      <p:cBhvr>
                                        <p:cTn id="129" dur="1" fill="hold">
                                          <p:stCondLst>
                                            <p:cond delay="499"/>
                                          </p:stCondLst>
                                        </p:cTn>
                                        <p:tgtEl>
                                          <p:spTgt spid="226"/>
                                        </p:tgtEl>
                                        <p:attrNameLst>
                                          <p:attrName>style.visibility</p:attrName>
                                        </p:attrNameLst>
                                      </p:cBhvr>
                                      <p:to>
                                        <p:strVal val="hidden"/>
                                      </p:to>
                                    </p:set>
                                  </p:childTnLst>
                                </p:cTn>
                              </p:par>
                              <p:par>
                                <p:cTn id="130" presetID="10" presetClass="exit" presetSubtype="0" fill="hold" grpId="0" nodeType="withEffect">
                                  <p:stCondLst>
                                    <p:cond delay="0"/>
                                  </p:stCondLst>
                                  <p:childTnLst>
                                    <p:animEffect transition="out" filter="fade">
                                      <p:cBhvr>
                                        <p:cTn id="131" dur="500"/>
                                        <p:tgtEl>
                                          <p:spTgt spid="229"/>
                                        </p:tgtEl>
                                      </p:cBhvr>
                                    </p:animEffect>
                                    <p:set>
                                      <p:cBhvr>
                                        <p:cTn id="132" dur="1" fill="hold">
                                          <p:stCondLst>
                                            <p:cond delay="499"/>
                                          </p:stCondLst>
                                        </p:cTn>
                                        <p:tgtEl>
                                          <p:spTgt spid="229"/>
                                        </p:tgtEl>
                                        <p:attrNameLst>
                                          <p:attrName>style.visibility</p:attrName>
                                        </p:attrNameLst>
                                      </p:cBhvr>
                                      <p:to>
                                        <p:strVal val="hidden"/>
                                      </p:to>
                                    </p:set>
                                  </p:childTnLst>
                                </p:cTn>
                              </p:par>
                              <p:par>
                                <p:cTn id="133" presetID="10" presetClass="exit" presetSubtype="0" fill="hold" grpId="0" nodeType="withEffect">
                                  <p:stCondLst>
                                    <p:cond delay="0"/>
                                  </p:stCondLst>
                                  <p:childTnLst>
                                    <p:animEffect transition="out" filter="fade">
                                      <p:cBhvr>
                                        <p:cTn id="134" dur="500"/>
                                        <p:tgtEl>
                                          <p:spTgt spid="230"/>
                                        </p:tgtEl>
                                      </p:cBhvr>
                                    </p:animEffect>
                                    <p:set>
                                      <p:cBhvr>
                                        <p:cTn id="135" dur="1" fill="hold">
                                          <p:stCondLst>
                                            <p:cond delay="499"/>
                                          </p:stCondLst>
                                        </p:cTn>
                                        <p:tgtEl>
                                          <p:spTgt spid="230"/>
                                        </p:tgtEl>
                                        <p:attrNameLst>
                                          <p:attrName>style.visibility</p:attrName>
                                        </p:attrNameLst>
                                      </p:cBhvr>
                                      <p:to>
                                        <p:strVal val="hidden"/>
                                      </p:to>
                                    </p:set>
                                  </p:childTnLst>
                                </p:cTn>
                              </p:par>
                              <p:par>
                                <p:cTn id="136" presetID="10" presetClass="exit" presetSubtype="0" fill="hold" grpId="0" nodeType="withEffect">
                                  <p:stCondLst>
                                    <p:cond delay="0"/>
                                  </p:stCondLst>
                                  <p:childTnLst>
                                    <p:animEffect transition="out" filter="fade">
                                      <p:cBhvr>
                                        <p:cTn id="137" dur="500"/>
                                        <p:tgtEl>
                                          <p:spTgt spid="231"/>
                                        </p:tgtEl>
                                      </p:cBhvr>
                                    </p:animEffect>
                                    <p:set>
                                      <p:cBhvr>
                                        <p:cTn id="138" dur="1" fill="hold">
                                          <p:stCondLst>
                                            <p:cond delay="499"/>
                                          </p:stCondLst>
                                        </p:cTn>
                                        <p:tgtEl>
                                          <p:spTgt spid="231"/>
                                        </p:tgtEl>
                                        <p:attrNameLst>
                                          <p:attrName>style.visibility</p:attrName>
                                        </p:attrNameLst>
                                      </p:cBhvr>
                                      <p:to>
                                        <p:strVal val="hidden"/>
                                      </p:to>
                                    </p:set>
                                  </p:childTnLst>
                                </p:cTn>
                              </p:par>
                              <p:par>
                                <p:cTn id="139" presetID="10" presetClass="exit" presetSubtype="0" fill="hold" grpId="0" nodeType="withEffect">
                                  <p:stCondLst>
                                    <p:cond delay="0"/>
                                  </p:stCondLst>
                                  <p:childTnLst>
                                    <p:animEffect transition="out" filter="fade">
                                      <p:cBhvr>
                                        <p:cTn id="140" dur="500"/>
                                        <p:tgtEl>
                                          <p:spTgt spid="119"/>
                                        </p:tgtEl>
                                      </p:cBhvr>
                                    </p:animEffect>
                                    <p:set>
                                      <p:cBhvr>
                                        <p:cTn id="141" dur="1" fill="hold">
                                          <p:stCondLst>
                                            <p:cond delay="499"/>
                                          </p:stCondLst>
                                        </p:cTn>
                                        <p:tgtEl>
                                          <p:spTgt spid="119"/>
                                        </p:tgtEl>
                                        <p:attrNameLst>
                                          <p:attrName>style.visibility</p:attrName>
                                        </p:attrNameLst>
                                      </p:cBhvr>
                                      <p:to>
                                        <p:strVal val="hidden"/>
                                      </p:to>
                                    </p:set>
                                  </p:childTnLst>
                                </p:cTn>
                              </p:par>
                              <p:par>
                                <p:cTn id="142" presetID="10" presetClass="exit" presetSubtype="0" fill="hold" grpId="0" nodeType="withEffect">
                                  <p:stCondLst>
                                    <p:cond delay="0"/>
                                  </p:stCondLst>
                                  <p:childTnLst>
                                    <p:animEffect transition="out" filter="fade">
                                      <p:cBhvr>
                                        <p:cTn id="143" dur="500"/>
                                        <p:tgtEl>
                                          <p:spTgt spid="242"/>
                                        </p:tgtEl>
                                      </p:cBhvr>
                                    </p:animEffect>
                                    <p:set>
                                      <p:cBhvr>
                                        <p:cTn id="144" dur="1" fill="hold">
                                          <p:stCondLst>
                                            <p:cond delay="499"/>
                                          </p:stCondLst>
                                        </p:cTn>
                                        <p:tgtEl>
                                          <p:spTgt spid="242"/>
                                        </p:tgtEl>
                                        <p:attrNameLst>
                                          <p:attrName>style.visibility</p:attrName>
                                        </p:attrNameLst>
                                      </p:cBhvr>
                                      <p:to>
                                        <p:strVal val="hidden"/>
                                      </p:to>
                                    </p:set>
                                  </p:childTnLst>
                                </p:cTn>
                              </p:par>
                              <p:par>
                                <p:cTn id="145" presetID="10" presetClass="exit" presetSubtype="0" fill="hold" grpId="0" nodeType="withEffect">
                                  <p:stCondLst>
                                    <p:cond delay="0"/>
                                  </p:stCondLst>
                                  <p:childTnLst>
                                    <p:animEffect transition="out" filter="fade">
                                      <p:cBhvr>
                                        <p:cTn id="146" dur="500"/>
                                        <p:tgtEl>
                                          <p:spTgt spid="162"/>
                                        </p:tgtEl>
                                      </p:cBhvr>
                                    </p:animEffect>
                                    <p:set>
                                      <p:cBhvr>
                                        <p:cTn id="147" dur="1" fill="hold">
                                          <p:stCondLst>
                                            <p:cond delay="499"/>
                                          </p:stCondLst>
                                        </p:cTn>
                                        <p:tgtEl>
                                          <p:spTgt spid="162"/>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255"/>
                                        </p:tgtEl>
                                        <p:attrNameLst>
                                          <p:attrName>style.visibility</p:attrName>
                                        </p:attrNameLst>
                                      </p:cBhvr>
                                      <p:to>
                                        <p:strVal val="visible"/>
                                      </p:to>
                                    </p:set>
                                    <p:animEffect transition="in" filter="fade">
                                      <p:cBhvr>
                                        <p:cTn id="152" dur="500"/>
                                        <p:tgtEl>
                                          <p:spTgt spid="255"/>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54"/>
                                        </p:tgtEl>
                                        <p:attrNameLst>
                                          <p:attrName>style.visibility</p:attrName>
                                        </p:attrNameLst>
                                      </p:cBhvr>
                                      <p:to>
                                        <p:strVal val="visible"/>
                                      </p:to>
                                    </p:set>
                                    <p:animEffect transition="in" filter="fade">
                                      <p:cBhvr>
                                        <p:cTn id="155" dur="500"/>
                                        <p:tgtEl>
                                          <p:spTgt spid="154"/>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256"/>
                                        </p:tgtEl>
                                        <p:attrNameLst>
                                          <p:attrName>style.visibility</p:attrName>
                                        </p:attrNameLst>
                                      </p:cBhvr>
                                      <p:to>
                                        <p:strVal val="visible"/>
                                      </p:to>
                                    </p:set>
                                    <p:animEffect transition="in" filter="fade">
                                      <p:cBhvr>
                                        <p:cTn id="158" dur="500"/>
                                        <p:tgtEl>
                                          <p:spTgt spid="256"/>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257"/>
                                        </p:tgtEl>
                                        <p:attrNameLst>
                                          <p:attrName>style.visibility</p:attrName>
                                        </p:attrNameLst>
                                      </p:cBhvr>
                                      <p:to>
                                        <p:strVal val="visible"/>
                                      </p:to>
                                    </p:set>
                                    <p:animEffect transition="in" filter="fade">
                                      <p:cBhvr>
                                        <p:cTn id="161" dur="500"/>
                                        <p:tgtEl>
                                          <p:spTgt spid="257"/>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258"/>
                                        </p:tgtEl>
                                        <p:attrNameLst>
                                          <p:attrName>style.visibility</p:attrName>
                                        </p:attrNameLst>
                                      </p:cBhvr>
                                      <p:to>
                                        <p:strVal val="visible"/>
                                      </p:to>
                                    </p:set>
                                    <p:animEffect transition="in" filter="fade">
                                      <p:cBhvr>
                                        <p:cTn id="164" dur="500"/>
                                        <p:tgtEl>
                                          <p:spTgt spid="258"/>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259"/>
                                        </p:tgtEl>
                                        <p:attrNameLst>
                                          <p:attrName>style.visibility</p:attrName>
                                        </p:attrNameLst>
                                      </p:cBhvr>
                                      <p:to>
                                        <p:strVal val="visible"/>
                                      </p:to>
                                    </p:set>
                                    <p:animEffect transition="in" filter="fade">
                                      <p:cBhvr>
                                        <p:cTn id="167" dur="500"/>
                                        <p:tgtEl>
                                          <p:spTgt spid="259"/>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260"/>
                                        </p:tgtEl>
                                        <p:attrNameLst>
                                          <p:attrName>style.visibility</p:attrName>
                                        </p:attrNameLst>
                                      </p:cBhvr>
                                      <p:to>
                                        <p:strVal val="visible"/>
                                      </p:to>
                                    </p:set>
                                    <p:animEffect transition="in" filter="fade">
                                      <p:cBhvr>
                                        <p:cTn id="170" dur="500"/>
                                        <p:tgtEl>
                                          <p:spTgt spid="260"/>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261"/>
                                        </p:tgtEl>
                                        <p:attrNameLst>
                                          <p:attrName>style.visibility</p:attrName>
                                        </p:attrNameLst>
                                      </p:cBhvr>
                                      <p:to>
                                        <p:strVal val="visible"/>
                                      </p:to>
                                    </p:set>
                                    <p:animEffect transition="in" filter="fade">
                                      <p:cBhvr>
                                        <p:cTn id="173" dur="500"/>
                                        <p:tgtEl>
                                          <p:spTgt spid="261"/>
                                        </p:tgtEl>
                                      </p:cBhvr>
                                    </p:animEffect>
                                  </p:childTnLst>
                                </p:cTn>
                              </p:par>
                              <p:par>
                                <p:cTn id="174" presetID="10" presetClass="entr" presetSubtype="0" fill="hold" grpId="0" nodeType="withEffect">
                                  <p:stCondLst>
                                    <p:cond delay="0"/>
                                  </p:stCondLst>
                                  <p:childTnLst>
                                    <p:set>
                                      <p:cBhvr>
                                        <p:cTn id="175" dur="1" fill="hold">
                                          <p:stCondLst>
                                            <p:cond delay="0"/>
                                          </p:stCondLst>
                                        </p:cTn>
                                        <p:tgtEl>
                                          <p:spTgt spid="262"/>
                                        </p:tgtEl>
                                        <p:attrNameLst>
                                          <p:attrName>style.visibility</p:attrName>
                                        </p:attrNameLst>
                                      </p:cBhvr>
                                      <p:to>
                                        <p:strVal val="visible"/>
                                      </p:to>
                                    </p:set>
                                    <p:animEffect transition="in" filter="fade">
                                      <p:cBhvr>
                                        <p:cTn id="176" dur="500"/>
                                        <p:tgtEl>
                                          <p:spTgt spid="262"/>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263"/>
                                        </p:tgtEl>
                                        <p:attrNameLst>
                                          <p:attrName>style.visibility</p:attrName>
                                        </p:attrNameLst>
                                      </p:cBhvr>
                                      <p:to>
                                        <p:strVal val="visible"/>
                                      </p:to>
                                    </p:set>
                                    <p:animEffect transition="in" filter="fade">
                                      <p:cBhvr>
                                        <p:cTn id="179" dur="500"/>
                                        <p:tgtEl>
                                          <p:spTgt spid="263"/>
                                        </p:tgtEl>
                                      </p:cBhvr>
                                    </p:animEffect>
                                  </p:childTnLst>
                                </p:cTn>
                              </p:par>
                              <p:par>
                                <p:cTn id="180" presetID="10" presetClass="entr" presetSubtype="0" fill="hold" grpId="0" nodeType="withEffect">
                                  <p:stCondLst>
                                    <p:cond delay="0"/>
                                  </p:stCondLst>
                                  <p:childTnLst>
                                    <p:set>
                                      <p:cBhvr>
                                        <p:cTn id="181" dur="1" fill="hold">
                                          <p:stCondLst>
                                            <p:cond delay="0"/>
                                          </p:stCondLst>
                                        </p:cTn>
                                        <p:tgtEl>
                                          <p:spTgt spid="265"/>
                                        </p:tgtEl>
                                        <p:attrNameLst>
                                          <p:attrName>style.visibility</p:attrName>
                                        </p:attrNameLst>
                                      </p:cBhvr>
                                      <p:to>
                                        <p:strVal val="visible"/>
                                      </p:to>
                                    </p:set>
                                    <p:animEffect transition="in" filter="fade">
                                      <p:cBhvr>
                                        <p:cTn id="182" dur="500"/>
                                        <p:tgtEl>
                                          <p:spTgt spid="265"/>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266"/>
                                        </p:tgtEl>
                                        <p:attrNameLst>
                                          <p:attrName>style.visibility</p:attrName>
                                        </p:attrNameLst>
                                      </p:cBhvr>
                                      <p:to>
                                        <p:strVal val="visible"/>
                                      </p:to>
                                    </p:set>
                                    <p:animEffect transition="in" filter="fade">
                                      <p:cBhvr>
                                        <p:cTn id="185" dur="500"/>
                                        <p:tgtEl>
                                          <p:spTgt spid="266"/>
                                        </p:tgtEl>
                                      </p:cBhvr>
                                    </p:animEffect>
                                  </p:childTnLst>
                                </p:cTn>
                              </p:par>
                              <p:par>
                                <p:cTn id="186" presetID="10" presetClass="entr" presetSubtype="0" fill="hold" grpId="0" nodeType="withEffect">
                                  <p:stCondLst>
                                    <p:cond delay="0"/>
                                  </p:stCondLst>
                                  <p:childTnLst>
                                    <p:set>
                                      <p:cBhvr>
                                        <p:cTn id="187" dur="1" fill="hold">
                                          <p:stCondLst>
                                            <p:cond delay="0"/>
                                          </p:stCondLst>
                                        </p:cTn>
                                        <p:tgtEl>
                                          <p:spTgt spid="267"/>
                                        </p:tgtEl>
                                        <p:attrNameLst>
                                          <p:attrName>style.visibility</p:attrName>
                                        </p:attrNameLst>
                                      </p:cBhvr>
                                      <p:to>
                                        <p:strVal val="visible"/>
                                      </p:to>
                                    </p:set>
                                    <p:animEffect transition="in" filter="fade">
                                      <p:cBhvr>
                                        <p:cTn id="188" dur="500"/>
                                        <p:tgtEl>
                                          <p:spTgt spid="267"/>
                                        </p:tgtEl>
                                      </p:cBhvr>
                                    </p:animEffect>
                                  </p:childTnLst>
                                </p:cTn>
                              </p:par>
                              <p:par>
                                <p:cTn id="189" presetID="10" presetClass="entr" presetSubtype="0" fill="hold" grpId="0" nodeType="withEffect">
                                  <p:stCondLst>
                                    <p:cond delay="0"/>
                                  </p:stCondLst>
                                  <p:childTnLst>
                                    <p:set>
                                      <p:cBhvr>
                                        <p:cTn id="190" dur="1" fill="hold">
                                          <p:stCondLst>
                                            <p:cond delay="0"/>
                                          </p:stCondLst>
                                        </p:cTn>
                                        <p:tgtEl>
                                          <p:spTgt spid="268"/>
                                        </p:tgtEl>
                                        <p:attrNameLst>
                                          <p:attrName>style.visibility</p:attrName>
                                        </p:attrNameLst>
                                      </p:cBhvr>
                                      <p:to>
                                        <p:strVal val="visible"/>
                                      </p:to>
                                    </p:set>
                                    <p:animEffect transition="in" filter="fade">
                                      <p:cBhvr>
                                        <p:cTn id="191" dur="500"/>
                                        <p:tgtEl>
                                          <p:spTgt spid="268"/>
                                        </p:tgtEl>
                                      </p:cBhvr>
                                    </p:animEffect>
                                  </p:childTnLst>
                                </p:cTn>
                              </p:par>
                              <p:par>
                                <p:cTn id="192" presetID="10" presetClass="entr" presetSubtype="0" fill="hold" grpId="0" nodeType="withEffect">
                                  <p:stCondLst>
                                    <p:cond delay="0"/>
                                  </p:stCondLst>
                                  <p:childTnLst>
                                    <p:set>
                                      <p:cBhvr>
                                        <p:cTn id="193" dur="1" fill="hold">
                                          <p:stCondLst>
                                            <p:cond delay="0"/>
                                          </p:stCondLst>
                                        </p:cTn>
                                        <p:tgtEl>
                                          <p:spTgt spid="272"/>
                                        </p:tgtEl>
                                        <p:attrNameLst>
                                          <p:attrName>style.visibility</p:attrName>
                                        </p:attrNameLst>
                                      </p:cBhvr>
                                      <p:to>
                                        <p:strVal val="visible"/>
                                      </p:to>
                                    </p:set>
                                    <p:animEffect transition="in" filter="fade">
                                      <p:cBhvr>
                                        <p:cTn id="194" dur="500"/>
                                        <p:tgtEl>
                                          <p:spTgt spid="272"/>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212"/>
                                        </p:tgtEl>
                                        <p:attrNameLst>
                                          <p:attrName>style.visibility</p:attrName>
                                        </p:attrNameLst>
                                      </p:cBhvr>
                                      <p:to>
                                        <p:strVal val="visible"/>
                                      </p:to>
                                    </p:set>
                                    <p:animEffect transition="in" filter="fade">
                                      <p:cBhvr>
                                        <p:cTn id="197" dur="500"/>
                                        <p:tgtEl>
                                          <p:spTgt spid="212"/>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nodeType="clickEffect">
                                  <p:stCondLst>
                                    <p:cond delay="0"/>
                                  </p:stCondLst>
                                  <p:childTnLst>
                                    <p:set>
                                      <p:cBhvr>
                                        <p:cTn id="201" dur="1" fill="hold">
                                          <p:stCondLst>
                                            <p:cond delay="0"/>
                                          </p:stCondLst>
                                        </p:cTn>
                                        <p:tgtEl>
                                          <p:spTgt spid="285"/>
                                        </p:tgtEl>
                                        <p:attrNameLst>
                                          <p:attrName>style.visibility</p:attrName>
                                        </p:attrNameLst>
                                      </p:cBhvr>
                                      <p:to>
                                        <p:strVal val="visible"/>
                                      </p:to>
                                    </p:set>
                                    <p:animEffect transition="in" filter="fade">
                                      <p:cBhvr>
                                        <p:cTn id="202" dur="500"/>
                                        <p:tgtEl>
                                          <p:spTgt spid="285"/>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155"/>
                                        </p:tgtEl>
                                        <p:attrNameLst>
                                          <p:attrName>style.visibility</p:attrName>
                                        </p:attrNameLst>
                                      </p:cBhvr>
                                      <p:to>
                                        <p:strVal val="visible"/>
                                      </p:to>
                                    </p:set>
                                    <p:animEffect transition="in" filter="fade">
                                      <p:cBhvr>
                                        <p:cTn id="205" dur="500"/>
                                        <p:tgtEl>
                                          <p:spTgt spid="155"/>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271"/>
                                        </p:tgtEl>
                                        <p:attrNameLst>
                                          <p:attrName>style.visibility</p:attrName>
                                        </p:attrNameLst>
                                      </p:cBhvr>
                                      <p:to>
                                        <p:strVal val="visible"/>
                                      </p:to>
                                    </p:set>
                                    <p:animEffect transition="in" filter="fade">
                                      <p:cBhvr>
                                        <p:cTn id="208" dur="500"/>
                                        <p:tgtEl>
                                          <p:spTgt spid="271"/>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270"/>
                                        </p:tgtEl>
                                        <p:attrNameLst>
                                          <p:attrName>style.visibility</p:attrName>
                                        </p:attrNameLst>
                                      </p:cBhvr>
                                      <p:to>
                                        <p:strVal val="visible"/>
                                      </p:to>
                                    </p:set>
                                    <p:animEffect transition="in" filter="fade">
                                      <p:cBhvr>
                                        <p:cTn id="211" dur="500"/>
                                        <p:tgtEl>
                                          <p:spTgt spid="270"/>
                                        </p:tgtEl>
                                      </p:cBhvr>
                                    </p:animEffect>
                                  </p:childTnLst>
                                </p:cTn>
                              </p:par>
                            </p:childTnLst>
                          </p:cTn>
                        </p:par>
                      </p:childTnLst>
                    </p:cTn>
                  </p:par>
                  <p:par>
                    <p:cTn id="212" fill="hold">
                      <p:stCondLst>
                        <p:cond delay="indefinite"/>
                      </p:stCondLst>
                      <p:childTnLst>
                        <p:par>
                          <p:cTn id="213" fill="hold">
                            <p:stCondLst>
                              <p:cond delay="0"/>
                            </p:stCondLst>
                            <p:childTnLst>
                              <p:par>
                                <p:cTn id="214" presetID="10" presetClass="entr" presetSubtype="0" fill="hold" grpId="0" nodeType="clickEffect">
                                  <p:stCondLst>
                                    <p:cond delay="0"/>
                                  </p:stCondLst>
                                  <p:childTnLst>
                                    <p:set>
                                      <p:cBhvr>
                                        <p:cTn id="215" dur="1" fill="hold">
                                          <p:stCondLst>
                                            <p:cond delay="0"/>
                                          </p:stCondLst>
                                        </p:cTn>
                                        <p:tgtEl>
                                          <p:spTgt spid="284"/>
                                        </p:tgtEl>
                                        <p:attrNameLst>
                                          <p:attrName>style.visibility</p:attrName>
                                        </p:attrNameLst>
                                      </p:cBhvr>
                                      <p:to>
                                        <p:strVal val="visible"/>
                                      </p:to>
                                    </p:set>
                                    <p:animEffect transition="in" filter="fade">
                                      <p:cBhvr>
                                        <p:cTn id="216" dur="500"/>
                                        <p:tgtEl>
                                          <p:spTgt spid="284"/>
                                        </p:tgtEl>
                                      </p:cBhvr>
                                    </p:animEffect>
                                  </p:childTnLst>
                                </p:cTn>
                              </p:par>
                              <p:par>
                                <p:cTn id="217" presetID="10" presetClass="entr" presetSubtype="0" fill="hold" grpId="0" nodeType="withEffect">
                                  <p:stCondLst>
                                    <p:cond delay="0"/>
                                  </p:stCondLst>
                                  <p:childTnLst>
                                    <p:set>
                                      <p:cBhvr>
                                        <p:cTn id="218" dur="1" fill="hold">
                                          <p:stCondLst>
                                            <p:cond delay="0"/>
                                          </p:stCondLst>
                                        </p:cTn>
                                        <p:tgtEl>
                                          <p:spTgt spid="161"/>
                                        </p:tgtEl>
                                        <p:attrNameLst>
                                          <p:attrName>style.visibility</p:attrName>
                                        </p:attrNameLst>
                                      </p:cBhvr>
                                      <p:to>
                                        <p:strVal val="visible"/>
                                      </p:to>
                                    </p:set>
                                    <p:animEffect transition="in" filter="fade">
                                      <p:cBhvr>
                                        <p:cTn id="219" dur="500"/>
                                        <p:tgtEl>
                                          <p:spTgt spid="161"/>
                                        </p:tgtEl>
                                      </p:cBhvr>
                                    </p:animEffect>
                                  </p:childTnLst>
                                </p:cTn>
                              </p:par>
                              <p:par>
                                <p:cTn id="220" presetID="10" presetClass="entr" presetSubtype="0" fill="hold" grpId="1" nodeType="withEffect">
                                  <p:stCondLst>
                                    <p:cond delay="0"/>
                                  </p:stCondLst>
                                  <p:childTnLst>
                                    <p:set>
                                      <p:cBhvr>
                                        <p:cTn id="221" dur="1" fill="hold">
                                          <p:stCondLst>
                                            <p:cond delay="0"/>
                                          </p:stCondLst>
                                        </p:cTn>
                                        <p:tgtEl>
                                          <p:spTgt spid="278"/>
                                        </p:tgtEl>
                                        <p:attrNameLst>
                                          <p:attrName>style.visibility</p:attrName>
                                        </p:attrNameLst>
                                      </p:cBhvr>
                                      <p:to>
                                        <p:strVal val="visible"/>
                                      </p:to>
                                    </p:set>
                                    <p:animEffect transition="in" filter="fade">
                                      <p:cBhvr>
                                        <p:cTn id="222" dur="500"/>
                                        <p:tgtEl>
                                          <p:spTgt spid="278"/>
                                        </p:tgtEl>
                                      </p:cBhvr>
                                    </p:animEffect>
                                  </p:childTnLst>
                                </p:cTn>
                              </p:par>
                              <p:par>
                                <p:cTn id="223" presetID="10" presetClass="entr" presetSubtype="0" fill="hold" grpId="0" nodeType="withEffect">
                                  <p:stCondLst>
                                    <p:cond delay="0"/>
                                  </p:stCondLst>
                                  <p:childTnLst>
                                    <p:set>
                                      <p:cBhvr>
                                        <p:cTn id="224" dur="1" fill="hold">
                                          <p:stCondLst>
                                            <p:cond delay="0"/>
                                          </p:stCondLst>
                                        </p:cTn>
                                        <p:tgtEl>
                                          <p:spTgt spid="273"/>
                                        </p:tgtEl>
                                        <p:attrNameLst>
                                          <p:attrName>style.visibility</p:attrName>
                                        </p:attrNameLst>
                                      </p:cBhvr>
                                      <p:to>
                                        <p:strVal val="visible"/>
                                      </p:to>
                                    </p:set>
                                    <p:animEffect transition="in" filter="fade">
                                      <p:cBhvr>
                                        <p:cTn id="225" dur="500"/>
                                        <p:tgtEl>
                                          <p:spTgt spid="273"/>
                                        </p:tgtEl>
                                      </p:cBhvr>
                                    </p:animEffect>
                                  </p:childTnLst>
                                </p:cTn>
                              </p:par>
                              <p:par>
                                <p:cTn id="226" presetID="10" presetClass="entr" presetSubtype="0" fill="hold" grpId="0" nodeType="withEffect">
                                  <p:stCondLst>
                                    <p:cond delay="0"/>
                                  </p:stCondLst>
                                  <p:childTnLst>
                                    <p:set>
                                      <p:cBhvr>
                                        <p:cTn id="227" dur="1" fill="hold">
                                          <p:stCondLst>
                                            <p:cond delay="0"/>
                                          </p:stCondLst>
                                        </p:cTn>
                                        <p:tgtEl>
                                          <p:spTgt spid="274"/>
                                        </p:tgtEl>
                                        <p:attrNameLst>
                                          <p:attrName>style.visibility</p:attrName>
                                        </p:attrNameLst>
                                      </p:cBhvr>
                                      <p:to>
                                        <p:strVal val="visible"/>
                                      </p:to>
                                    </p:set>
                                    <p:animEffect transition="in" filter="fade">
                                      <p:cBhvr>
                                        <p:cTn id="228" dur="500"/>
                                        <p:tgtEl>
                                          <p:spTgt spid="274"/>
                                        </p:tgtEl>
                                      </p:cBhvr>
                                    </p:animEffect>
                                  </p:childTnLst>
                                </p:cTn>
                              </p:par>
                              <p:par>
                                <p:cTn id="229" presetID="10" presetClass="entr" presetSubtype="0" fill="hold" grpId="0" nodeType="withEffect">
                                  <p:stCondLst>
                                    <p:cond delay="0"/>
                                  </p:stCondLst>
                                  <p:childTnLst>
                                    <p:set>
                                      <p:cBhvr>
                                        <p:cTn id="230" dur="1" fill="hold">
                                          <p:stCondLst>
                                            <p:cond delay="0"/>
                                          </p:stCondLst>
                                        </p:cTn>
                                        <p:tgtEl>
                                          <p:spTgt spid="275"/>
                                        </p:tgtEl>
                                        <p:attrNameLst>
                                          <p:attrName>style.visibility</p:attrName>
                                        </p:attrNameLst>
                                      </p:cBhvr>
                                      <p:to>
                                        <p:strVal val="visible"/>
                                      </p:to>
                                    </p:set>
                                    <p:animEffect transition="in" filter="fade">
                                      <p:cBhvr>
                                        <p:cTn id="231" dur="500"/>
                                        <p:tgtEl>
                                          <p:spTgt spid="275"/>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276"/>
                                        </p:tgtEl>
                                        <p:attrNameLst>
                                          <p:attrName>style.visibility</p:attrName>
                                        </p:attrNameLst>
                                      </p:cBhvr>
                                      <p:to>
                                        <p:strVal val="visible"/>
                                      </p:to>
                                    </p:set>
                                    <p:animEffect transition="in" filter="fade">
                                      <p:cBhvr>
                                        <p:cTn id="234" dur="500"/>
                                        <p:tgtEl>
                                          <p:spTgt spid="276"/>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277"/>
                                        </p:tgtEl>
                                        <p:attrNameLst>
                                          <p:attrName>style.visibility</p:attrName>
                                        </p:attrNameLst>
                                      </p:cBhvr>
                                      <p:to>
                                        <p:strVal val="visible"/>
                                      </p:to>
                                    </p:set>
                                    <p:animEffect transition="in" filter="fade">
                                      <p:cBhvr>
                                        <p:cTn id="237" dur="500"/>
                                        <p:tgtEl>
                                          <p:spTgt spid="277"/>
                                        </p:tgtEl>
                                      </p:cBhvr>
                                    </p:animEffect>
                                  </p:childTnLst>
                                </p:cTn>
                              </p:par>
                              <p:par>
                                <p:cTn id="238" presetID="10" presetClass="entr" presetSubtype="0" fill="hold" grpId="0" nodeType="withEffect">
                                  <p:stCondLst>
                                    <p:cond delay="0"/>
                                  </p:stCondLst>
                                  <p:childTnLst>
                                    <p:set>
                                      <p:cBhvr>
                                        <p:cTn id="239" dur="1" fill="hold">
                                          <p:stCondLst>
                                            <p:cond delay="0"/>
                                          </p:stCondLst>
                                        </p:cTn>
                                        <p:tgtEl>
                                          <p:spTgt spid="279"/>
                                        </p:tgtEl>
                                        <p:attrNameLst>
                                          <p:attrName>style.visibility</p:attrName>
                                        </p:attrNameLst>
                                      </p:cBhvr>
                                      <p:to>
                                        <p:strVal val="visible"/>
                                      </p:to>
                                    </p:set>
                                    <p:animEffect transition="in" filter="fade">
                                      <p:cBhvr>
                                        <p:cTn id="240" dur="500"/>
                                        <p:tgtEl>
                                          <p:spTgt spid="279"/>
                                        </p:tgtEl>
                                      </p:cBhvr>
                                    </p:animEffect>
                                  </p:childTnLst>
                                </p:cTn>
                              </p:par>
                              <p:par>
                                <p:cTn id="241" presetID="10" presetClass="entr" presetSubtype="0" fill="hold" grpId="0" nodeType="withEffect">
                                  <p:stCondLst>
                                    <p:cond delay="0"/>
                                  </p:stCondLst>
                                  <p:childTnLst>
                                    <p:set>
                                      <p:cBhvr>
                                        <p:cTn id="242" dur="1" fill="hold">
                                          <p:stCondLst>
                                            <p:cond delay="0"/>
                                          </p:stCondLst>
                                        </p:cTn>
                                        <p:tgtEl>
                                          <p:spTgt spid="280"/>
                                        </p:tgtEl>
                                        <p:attrNameLst>
                                          <p:attrName>style.visibility</p:attrName>
                                        </p:attrNameLst>
                                      </p:cBhvr>
                                      <p:to>
                                        <p:strVal val="visible"/>
                                      </p:to>
                                    </p:set>
                                    <p:animEffect transition="in" filter="fade">
                                      <p:cBhvr>
                                        <p:cTn id="243" dur="500"/>
                                        <p:tgtEl>
                                          <p:spTgt spid="280"/>
                                        </p:tgtEl>
                                      </p:cBhvr>
                                    </p:animEffect>
                                  </p:childTnLst>
                                </p:cTn>
                              </p:par>
                              <p:par>
                                <p:cTn id="244" presetID="10" presetClass="entr" presetSubtype="0" fill="hold" grpId="0" nodeType="withEffect">
                                  <p:stCondLst>
                                    <p:cond delay="0"/>
                                  </p:stCondLst>
                                  <p:childTnLst>
                                    <p:set>
                                      <p:cBhvr>
                                        <p:cTn id="245" dur="1" fill="hold">
                                          <p:stCondLst>
                                            <p:cond delay="0"/>
                                          </p:stCondLst>
                                        </p:cTn>
                                        <p:tgtEl>
                                          <p:spTgt spid="281"/>
                                        </p:tgtEl>
                                        <p:attrNameLst>
                                          <p:attrName>style.visibility</p:attrName>
                                        </p:attrNameLst>
                                      </p:cBhvr>
                                      <p:to>
                                        <p:strVal val="visible"/>
                                      </p:to>
                                    </p:set>
                                    <p:animEffect transition="in" filter="fade">
                                      <p:cBhvr>
                                        <p:cTn id="246" dur="500"/>
                                        <p:tgtEl>
                                          <p:spTgt spid="281"/>
                                        </p:tgtEl>
                                      </p:cBhvr>
                                    </p:animEffect>
                                  </p:childTnLst>
                                </p:cTn>
                              </p:par>
                              <p:par>
                                <p:cTn id="247" presetID="10" presetClass="entr" presetSubtype="0" fill="hold" grpId="0" nodeType="withEffect">
                                  <p:stCondLst>
                                    <p:cond delay="0"/>
                                  </p:stCondLst>
                                  <p:childTnLst>
                                    <p:set>
                                      <p:cBhvr>
                                        <p:cTn id="248" dur="1" fill="hold">
                                          <p:stCondLst>
                                            <p:cond delay="0"/>
                                          </p:stCondLst>
                                        </p:cTn>
                                        <p:tgtEl>
                                          <p:spTgt spid="282"/>
                                        </p:tgtEl>
                                        <p:attrNameLst>
                                          <p:attrName>style.visibility</p:attrName>
                                        </p:attrNameLst>
                                      </p:cBhvr>
                                      <p:to>
                                        <p:strVal val="visible"/>
                                      </p:to>
                                    </p:set>
                                    <p:animEffect transition="in" filter="fade">
                                      <p:cBhvr>
                                        <p:cTn id="249" dur="500"/>
                                        <p:tgtEl>
                                          <p:spTgt spid="282"/>
                                        </p:tgtEl>
                                      </p:cBhvr>
                                    </p:animEffect>
                                  </p:childTnLst>
                                </p:cTn>
                              </p:par>
                              <p:par>
                                <p:cTn id="250" presetID="10" presetClass="entr" presetSubtype="0" fill="hold" grpId="0" nodeType="withEffect">
                                  <p:stCondLst>
                                    <p:cond delay="0"/>
                                  </p:stCondLst>
                                  <p:childTnLst>
                                    <p:set>
                                      <p:cBhvr>
                                        <p:cTn id="251" dur="1" fill="hold">
                                          <p:stCondLst>
                                            <p:cond delay="0"/>
                                          </p:stCondLst>
                                        </p:cTn>
                                        <p:tgtEl>
                                          <p:spTgt spid="283"/>
                                        </p:tgtEl>
                                        <p:attrNameLst>
                                          <p:attrName>style.visibility</p:attrName>
                                        </p:attrNameLst>
                                      </p:cBhvr>
                                      <p:to>
                                        <p:strVal val="visible"/>
                                      </p:to>
                                    </p:set>
                                    <p:animEffect transition="in" filter="fade">
                                      <p:cBhvr>
                                        <p:cTn id="252" dur="500"/>
                                        <p:tgtEl>
                                          <p:spTgt spid="283"/>
                                        </p:tgtEl>
                                      </p:cBhvr>
                                    </p:animEffect>
                                  </p:childTnLst>
                                </p:cTn>
                              </p:par>
                              <p:par>
                                <p:cTn id="253" presetID="10" presetClass="entr" presetSubtype="0" fill="hold" nodeType="withEffect">
                                  <p:stCondLst>
                                    <p:cond delay="0"/>
                                  </p:stCondLst>
                                  <p:childTnLst>
                                    <p:set>
                                      <p:cBhvr>
                                        <p:cTn id="254" dur="1" fill="hold">
                                          <p:stCondLst>
                                            <p:cond delay="0"/>
                                          </p:stCondLst>
                                        </p:cTn>
                                        <p:tgtEl>
                                          <p:spTgt spid="286"/>
                                        </p:tgtEl>
                                        <p:attrNameLst>
                                          <p:attrName>style.visibility</p:attrName>
                                        </p:attrNameLst>
                                      </p:cBhvr>
                                      <p:to>
                                        <p:strVal val="visible"/>
                                      </p:to>
                                    </p:set>
                                    <p:animEffect transition="in" filter="fade">
                                      <p:cBhvr>
                                        <p:cTn id="255" dur="500"/>
                                        <p:tgtEl>
                                          <p:spTgt spid="286"/>
                                        </p:tgtEl>
                                      </p:cBhvr>
                                    </p:animEffect>
                                  </p:childTnLst>
                                </p:cTn>
                              </p:par>
                              <p:par>
                                <p:cTn id="256" presetID="10" presetClass="entr" presetSubtype="0" fill="hold" grpId="0" nodeType="withEffect">
                                  <p:stCondLst>
                                    <p:cond delay="0"/>
                                  </p:stCondLst>
                                  <p:childTnLst>
                                    <p:set>
                                      <p:cBhvr>
                                        <p:cTn id="257" dur="1" fill="hold">
                                          <p:stCondLst>
                                            <p:cond delay="0"/>
                                          </p:stCondLst>
                                        </p:cTn>
                                        <p:tgtEl>
                                          <p:spTgt spid="224"/>
                                        </p:tgtEl>
                                        <p:attrNameLst>
                                          <p:attrName>style.visibility</p:attrName>
                                        </p:attrNameLst>
                                      </p:cBhvr>
                                      <p:to>
                                        <p:strVal val="visible"/>
                                      </p:to>
                                    </p:set>
                                    <p:animEffect transition="in" filter="fade">
                                      <p:cBhvr>
                                        <p:cTn id="258" dur="500"/>
                                        <p:tgtEl>
                                          <p:spTgt spid="224"/>
                                        </p:tgtEl>
                                      </p:cBhvr>
                                    </p:animEffect>
                                  </p:childTnLst>
                                </p:cTn>
                              </p:par>
                              <p:par>
                                <p:cTn id="259" presetID="10" presetClass="entr" presetSubtype="0" fill="hold" grpId="0" nodeType="withEffect">
                                  <p:stCondLst>
                                    <p:cond delay="0"/>
                                  </p:stCondLst>
                                  <p:childTnLst>
                                    <p:set>
                                      <p:cBhvr>
                                        <p:cTn id="260" dur="1" fill="hold">
                                          <p:stCondLst>
                                            <p:cond delay="0"/>
                                          </p:stCondLst>
                                        </p:cTn>
                                        <p:tgtEl>
                                          <p:spTgt spid="232"/>
                                        </p:tgtEl>
                                        <p:attrNameLst>
                                          <p:attrName>style.visibility</p:attrName>
                                        </p:attrNameLst>
                                      </p:cBhvr>
                                      <p:to>
                                        <p:strVal val="visible"/>
                                      </p:to>
                                    </p:set>
                                    <p:animEffect transition="in" filter="fade">
                                      <p:cBhvr>
                                        <p:cTn id="261" dur="500"/>
                                        <p:tgtEl>
                                          <p:spTgt spid="232"/>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228"/>
                                        </p:tgtEl>
                                        <p:attrNameLst>
                                          <p:attrName>style.visibility</p:attrName>
                                        </p:attrNameLst>
                                      </p:cBhvr>
                                      <p:to>
                                        <p:strVal val="visible"/>
                                      </p:to>
                                    </p:set>
                                    <p:animEffect transition="in" filter="fade">
                                      <p:cBhvr>
                                        <p:cTn id="264" dur="500"/>
                                        <p:tgtEl>
                                          <p:spTgt spid="228"/>
                                        </p:tgtEl>
                                      </p:cBhvr>
                                    </p:animEffect>
                                  </p:childTnLst>
                                </p:cTn>
                              </p:par>
                              <p:par>
                                <p:cTn id="265" presetID="10" presetClass="entr" presetSubtype="0" fill="hold" grpId="0" nodeType="withEffect">
                                  <p:stCondLst>
                                    <p:cond delay="0"/>
                                  </p:stCondLst>
                                  <p:childTnLst>
                                    <p:set>
                                      <p:cBhvr>
                                        <p:cTn id="266" dur="1" fill="hold">
                                          <p:stCondLst>
                                            <p:cond delay="0"/>
                                          </p:stCondLst>
                                        </p:cTn>
                                        <p:tgtEl>
                                          <p:spTgt spid="227"/>
                                        </p:tgtEl>
                                        <p:attrNameLst>
                                          <p:attrName>style.visibility</p:attrName>
                                        </p:attrNameLst>
                                      </p:cBhvr>
                                      <p:to>
                                        <p:strVal val="visible"/>
                                      </p:to>
                                    </p:set>
                                    <p:animEffect transition="in" filter="fade">
                                      <p:cBhvr>
                                        <p:cTn id="267" dur="500"/>
                                        <p:tgtEl>
                                          <p:spTgt spid="227"/>
                                        </p:tgtEl>
                                      </p:cBhvr>
                                    </p:animEffect>
                                  </p:childTnLst>
                                </p:cTn>
                              </p:par>
                              <p:par>
                                <p:cTn id="268" presetID="10" presetClass="entr" presetSubtype="0" fill="hold" grpId="0" nodeType="withEffect">
                                  <p:stCondLst>
                                    <p:cond delay="0"/>
                                  </p:stCondLst>
                                  <p:childTnLst>
                                    <p:set>
                                      <p:cBhvr>
                                        <p:cTn id="269" dur="1" fill="hold">
                                          <p:stCondLst>
                                            <p:cond delay="0"/>
                                          </p:stCondLst>
                                        </p:cTn>
                                        <p:tgtEl>
                                          <p:spTgt spid="213"/>
                                        </p:tgtEl>
                                        <p:attrNameLst>
                                          <p:attrName>style.visibility</p:attrName>
                                        </p:attrNameLst>
                                      </p:cBhvr>
                                      <p:to>
                                        <p:strVal val="visible"/>
                                      </p:to>
                                    </p:set>
                                    <p:animEffect transition="in" filter="fade">
                                      <p:cBhvr>
                                        <p:cTn id="270" dur="500"/>
                                        <p:tgtEl>
                                          <p:spTgt spid="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 grpId="0" animBg="1"/>
      <p:bldP spid="119" grpId="0" animBg="1"/>
      <p:bldP spid="183" grpId="0" animBg="1"/>
      <p:bldP spid="184" grpId="0" animBg="1"/>
      <p:bldP spid="185" grpId="0" animBg="1"/>
      <p:bldP spid="186" grpId="0" animBg="1"/>
      <p:bldP spid="187" grpId="0" animBg="1"/>
      <p:bldP spid="189" grpId="0" animBg="1"/>
      <p:bldP spid="190" grpId="0" animBg="1"/>
      <p:bldP spid="192" grpId="0" animBg="1"/>
      <p:bldP spid="193" grpId="0" animBg="1"/>
      <p:bldP spid="195" grpId="0" animBg="1"/>
      <p:bldP spid="196" grpId="0" animBg="1"/>
      <p:bldP spid="198" grpId="0" animBg="1"/>
      <p:bldP spid="199" grpId="0" animBg="1"/>
      <p:bldP spid="201" grpId="0" animBg="1"/>
      <p:bldP spid="202" grpId="0" animBg="1"/>
      <p:bldP spid="204" grpId="0" animBg="1"/>
      <p:bldP spid="205" grpId="0" animBg="1"/>
      <p:bldP spid="207" grpId="0" animBg="1"/>
      <p:bldP spid="209" grpId="0" animBg="1"/>
      <p:bldP spid="210" grpId="0" animBg="1"/>
      <p:bldP spid="211"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5" grpId="0" animBg="1"/>
      <p:bldP spid="226" grpId="0" animBg="1"/>
      <p:bldP spid="229" grpId="0" animBg="1"/>
      <p:bldP spid="230" grpId="0" animBg="1"/>
      <p:bldP spid="231" grpId="0" animBg="1"/>
      <p:bldP spid="255" grpId="0" animBg="1"/>
      <p:bldP spid="257" grpId="0" animBg="1"/>
      <p:bldP spid="258" grpId="0" animBg="1"/>
      <p:bldP spid="260" grpId="0" animBg="1"/>
      <p:bldP spid="261" grpId="0" animBg="1"/>
      <p:bldP spid="262" grpId="0" animBg="1"/>
      <p:bldP spid="263" grpId="0" animBg="1"/>
      <p:bldP spid="265" grpId="0" animBg="1"/>
      <p:bldP spid="267" grpId="0" animBg="1"/>
      <p:bldP spid="268" grpId="0" animBg="1"/>
      <p:bldP spid="270" grpId="0" animBg="1"/>
      <p:bldP spid="271" grpId="0" animBg="1"/>
      <p:bldP spid="272" grpId="0" animBg="1"/>
      <p:bldP spid="273" grpId="0" animBg="1"/>
      <p:bldP spid="274" grpId="0" animBg="1"/>
      <p:bldP spid="275" grpId="0" animBg="1"/>
      <p:bldP spid="276" grpId="0" animBg="1"/>
      <p:bldP spid="277" grpId="0" animBg="1"/>
      <p:bldP spid="278" grpId="1" animBg="1"/>
      <p:bldP spid="279" grpId="0" animBg="1"/>
      <p:bldP spid="280" grpId="0" animBg="1"/>
      <p:bldP spid="281" grpId="0" animBg="1"/>
      <p:bldP spid="282" grpId="0" animBg="1"/>
      <p:bldP spid="283" grpId="0" animBg="1"/>
      <p:bldP spid="284" grpId="0" animBg="1"/>
      <p:bldP spid="154" grpId="0"/>
      <p:bldP spid="155" grpId="0"/>
      <p:bldP spid="161" grpId="0"/>
      <p:bldP spid="162" grpId="0" animBg="1"/>
      <p:bldP spid="256" grpId="0" animBg="1"/>
      <p:bldP spid="259" grpId="0" animBg="1"/>
      <p:bldP spid="266" grpId="0" animBg="1"/>
      <p:bldP spid="188" grpId="0" animBg="1"/>
      <p:bldP spid="191" grpId="0" animBg="1"/>
      <p:bldP spid="194" grpId="0" animBg="1"/>
      <p:bldP spid="197" grpId="0" animBg="1"/>
      <p:bldP spid="200" grpId="0" animBg="1"/>
      <p:bldP spid="203" grpId="0" animBg="1"/>
      <p:bldP spid="206" grpId="0" animBg="1"/>
      <p:bldP spid="208" grpId="0"/>
      <p:bldP spid="212" grpId="0"/>
      <p:bldP spid="224" grpId="0"/>
      <p:bldP spid="213" grpId="0"/>
      <p:bldP spid="227" grpId="0"/>
      <p:bldP spid="228" grpId="0"/>
      <p:bldP spid="2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55" name="TextBox 54"/>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18</a:t>
            </a:fld>
            <a:endParaRPr lang="en-US" altLang="en-US"/>
          </a:p>
        </p:txBody>
      </p:sp>
      <p:sp>
        <p:nvSpPr>
          <p:cNvPr id="120" name="TextBox 119"/>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121" name="TextBox 120"/>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122" name="TextBox 121"/>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123" name="TextBox 122"/>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124" name="Down Arrow 123"/>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165" name="TextBox 164"/>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166" name="Down Arrow 165"/>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TextBox 209"/>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5" name="Rectangle 254"/>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6" name="Rectangle 255"/>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7" name="Rectangle 256"/>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8" name="Rectangle 257"/>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9" name="Rectangle 258"/>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8" name="Rectangle 267"/>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TextBox 269"/>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271" name="Down Arrow 270"/>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ectangle 272"/>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4" name="Rectangle 273"/>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5" name="Rectangle 274"/>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6" name="Rectangle 275"/>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7" name="Rectangle 276"/>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ectangle 278"/>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279"/>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ectangle 280"/>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ectangle 281"/>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Down Arrow 283"/>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5" name="Straight Connector 284"/>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59" name="TextBox 58"/>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60" name="TextBox 59"/>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7" name="TextBox 56"/>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58" name="TextBox 57"/>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61" name="TextBox 60"/>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62" name="TextBox 61"/>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
        <p:nvSpPr>
          <p:cNvPr id="155" name="Rectangle 154"/>
          <p:cNvSpPr/>
          <p:nvPr/>
        </p:nvSpPr>
        <p:spPr>
          <a:xfrm>
            <a:off x="0" y="3068960"/>
            <a:ext cx="8748464" cy="3096344"/>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66817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Batch Formation</a:t>
            </a:r>
            <a:endParaRPr lang="en-US" dirty="0"/>
          </a:p>
        </p:txBody>
      </p:sp>
      <p:sp>
        <p:nvSpPr>
          <p:cNvPr id="3" name="Content Placeholder 2"/>
          <p:cNvSpPr>
            <a:spLocks noGrp="1"/>
          </p:cNvSpPr>
          <p:nvPr>
            <p:ph idx="1"/>
          </p:nvPr>
        </p:nvSpPr>
        <p:spPr/>
        <p:txBody>
          <a:bodyPr/>
          <a:lstStyle/>
          <a:p>
            <a:r>
              <a:rPr lang="en-US" dirty="0" smtClean="0"/>
              <a:t>Goal: </a:t>
            </a:r>
            <a:r>
              <a:rPr lang="en-US" b="1" dirty="0" smtClean="0">
                <a:solidFill>
                  <a:srgbClr val="0000FF"/>
                </a:solidFill>
              </a:rPr>
              <a:t>Maximize row buffer hits</a:t>
            </a:r>
          </a:p>
          <a:p>
            <a:pPr marL="0" indent="0">
              <a:buNone/>
            </a:pPr>
            <a:endParaRPr lang="en-US" dirty="0" smtClean="0"/>
          </a:p>
          <a:p>
            <a:r>
              <a:rPr lang="en-US" dirty="0" smtClean="0"/>
              <a:t>At each core, we want to </a:t>
            </a:r>
            <a:r>
              <a:rPr lang="en-US" dirty="0" smtClean="0">
                <a:solidFill>
                  <a:srgbClr val="0000FF"/>
                </a:solidFill>
              </a:rPr>
              <a:t>batch requests that access the same row </a:t>
            </a:r>
            <a:r>
              <a:rPr lang="en-US" dirty="0" smtClean="0"/>
              <a:t>within a </a:t>
            </a:r>
            <a:r>
              <a:rPr lang="en-US" dirty="0" smtClean="0">
                <a:solidFill>
                  <a:srgbClr val="FF0000"/>
                </a:solidFill>
              </a:rPr>
              <a:t>limited time window</a:t>
            </a:r>
          </a:p>
          <a:p>
            <a:pPr lvl="1"/>
            <a:endParaRPr lang="en-US" dirty="0"/>
          </a:p>
          <a:p>
            <a:r>
              <a:rPr lang="en-US" dirty="0" smtClean="0"/>
              <a:t>A batch is ready to be scheduled under two conditions</a:t>
            </a:r>
          </a:p>
          <a:p>
            <a:pPr lvl="1">
              <a:buNone/>
            </a:pPr>
            <a:r>
              <a:rPr lang="en-US" dirty="0" smtClean="0"/>
              <a:t>1) When the next request accesses a different row</a:t>
            </a:r>
            <a:r>
              <a:rPr lang="en-US" dirty="0" smtClean="0">
                <a:sym typeface="Wingdings" pitchFamily="2" charset="2"/>
              </a:rPr>
              <a:t> </a:t>
            </a:r>
            <a:endParaRPr lang="en-US" dirty="0" smtClean="0"/>
          </a:p>
          <a:p>
            <a:pPr lvl="1">
              <a:buNone/>
            </a:pPr>
            <a:r>
              <a:rPr lang="en-US" dirty="0" smtClean="0"/>
              <a:t>2) When the time window for batch formation expires</a:t>
            </a:r>
          </a:p>
          <a:p>
            <a:pPr lvl="1"/>
            <a:endParaRPr lang="en-US" dirty="0" smtClean="0"/>
          </a:p>
          <a:p>
            <a:r>
              <a:rPr lang="en-US" dirty="0" smtClean="0"/>
              <a:t>Keep this stage simple by using </a:t>
            </a:r>
            <a:r>
              <a:rPr lang="en-US" dirty="0" smtClean="0">
                <a:solidFill>
                  <a:srgbClr val="0000FF"/>
                </a:solidFill>
              </a:rPr>
              <a:t>per-core FIFOs</a:t>
            </a:r>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19</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A725FBE-FD26-486C-A269-86C1C2320BEF}" type="slidenum">
              <a:rPr lang="en-US" altLang="en-US">
                <a:solidFill>
                  <a:srgbClr val="000000"/>
                </a:solidFill>
                <a:latin typeface="Garamond" pitchFamily="18" charset="0"/>
              </a:rPr>
              <a:pPr eaLnBrk="1" hangingPunct="1"/>
              <a:t>2</a:t>
            </a:fld>
            <a:endParaRPr lang="en-US" altLang="en-US">
              <a:solidFill>
                <a:srgbClr val="000000"/>
              </a:solidFill>
              <a:latin typeface="Garamond" pitchFamily="18" charset="0"/>
            </a:endParaRPr>
          </a:p>
        </p:txBody>
      </p:sp>
      <p:sp>
        <p:nvSpPr>
          <p:cNvPr id="117764" name="Rectangle 6"/>
          <p:cNvSpPr>
            <a:spLocks noChangeArrowheads="1"/>
          </p:cNvSpPr>
          <p:nvPr/>
        </p:nvSpPr>
        <p:spPr bwMode="auto">
          <a:xfrm>
            <a:off x="0" y="4267200"/>
            <a:ext cx="9144000"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500" dirty="0" err="1">
                <a:solidFill>
                  <a:srgbClr val="000000"/>
                </a:solidFill>
                <a:latin typeface="Tahoma" pitchFamily="34" charset="0"/>
              </a:rPr>
              <a:t>Rachata</a:t>
            </a:r>
            <a:r>
              <a:rPr lang="en-US" sz="1500" dirty="0">
                <a:solidFill>
                  <a:srgbClr val="000000"/>
                </a:solidFill>
                <a:latin typeface="Tahoma" pitchFamily="34" charset="0"/>
              </a:rPr>
              <a:t> </a:t>
            </a:r>
            <a:r>
              <a:rPr lang="en-US" sz="1500" dirty="0" err="1">
                <a:solidFill>
                  <a:srgbClr val="000000"/>
                </a:solidFill>
                <a:latin typeface="Tahoma" pitchFamily="34" charset="0"/>
              </a:rPr>
              <a:t>Ausavarungnirun</a:t>
            </a:r>
            <a:r>
              <a:rPr lang="en-US" sz="1500" dirty="0">
                <a:solidFill>
                  <a:srgbClr val="000000"/>
                </a:solidFill>
                <a:latin typeface="Tahoma" pitchFamily="34" charset="0"/>
              </a:rPr>
              <a:t>, Kevin Chang, </a:t>
            </a:r>
            <a:r>
              <a:rPr lang="en-US" sz="1500" dirty="0" err="1">
                <a:solidFill>
                  <a:srgbClr val="000000"/>
                </a:solidFill>
                <a:latin typeface="Tahoma" pitchFamily="34" charset="0"/>
              </a:rPr>
              <a:t>Lavanya</a:t>
            </a:r>
            <a:r>
              <a:rPr lang="en-US" sz="1500" dirty="0">
                <a:solidFill>
                  <a:srgbClr val="000000"/>
                </a:solidFill>
                <a:latin typeface="Tahoma" pitchFamily="34" charset="0"/>
              </a:rPr>
              <a:t> Subramanian, </a:t>
            </a:r>
            <a:r>
              <a:rPr lang="en-US" sz="1500" dirty="0" smtClean="0">
                <a:solidFill>
                  <a:srgbClr val="000000"/>
                </a:solidFill>
                <a:latin typeface="Tahoma" pitchFamily="34" charset="0"/>
              </a:rPr>
              <a:t>Gabriel </a:t>
            </a:r>
            <a:r>
              <a:rPr lang="en-US" sz="1500" dirty="0">
                <a:solidFill>
                  <a:srgbClr val="000000"/>
                </a:solidFill>
                <a:latin typeface="Tahoma" pitchFamily="34" charset="0"/>
              </a:rPr>
              <a:t>H. </a:t>
            </a:r>
            <a:r>
              <a:rPr lang="en-US" sz="1500" dirty="0" err="1" smtClean="0">
                <a:solidFill>
                  <a:srgbClr val="000000"/>
                </a:solidFill>
                <a:latin typeface="Tahoma" pitchFamily="34" charset="0"/>
              </a:rPr>
              <a:t>Loh</a:t>
            </a:r>
            <a:r>
              <a:rPr lang="en-US" sz="1500" dirty="0" smtClean="0">
                <a:solidFill>
                  <a:srgbClr val="000000"/>
                </a:solidFill>
                <a:latin typeface="Tahoma" pitchFamily="34" charset="0"/>
              </a:rPr>
              <a:t>, </a:t>
            </a:r>
            <a:r>
              <a:rPr lang="en-US" sz="1500" u="sng" dirty="0" err="1">
                <a:solidFill>
                  <a:srgbClr val="000000"/>
                </a:solidFill>
                <a:latin typeface="Tahoma" pitchFamily="34" charset="0"/>
              </a:rPr>
              <a:t>Onur</a:t>
            </a:r>
            <a:r>
              <a:rPr lang="en-US" sz="1500" u="sng" dirty="0">
                <a:solidFill>
                  <a:srgbClr val="000000"/>
                </a:solidFill>
                <a:latin typeface="Tahoma" pitchFamily="34" charset="0"/>
              </a:rPr>
              <a:t> </a:t>
            </a:r>
            <a:r>
              <a:rPr lang="en-US" sz="1500" u="sng" dirty="0" err="1" smtClean="0">
                <a:solidFill>
                  <a:srgbClr val="000000"/>
                </a:solidFill>
                <a:latin typeface="Tahoma" pitchFamily="34" charset="0"/>
              </a:rPr>
              <a:t>Mutlu</a:t>
            </a:r>
            <a:r>
              <a:rPr lang="en-US" sz="1500" dirty="0">
                <a:solidFill>
                  <a:srgbClr val="000000"/>
                </a:solidFill>
                <a:latin typeface="Tahoma" pitchFamily="34" charset="0"/>
              </a:rPr>
              <a:t/>
            </a:r>
            <a:br>
              <a:rPr lang="en-US" sz="1500" dirty="0">
                <a:solidFill>
                  <a:srgbClr val="000000"/>
                </a:solidFill>
                <a:latin typeface="Tahoma" pitchFamily="34" charset="0"/>
              </a:rPr>
            </a:br>
            <a:r>
              <a:rPr lang="en-US" b="1" dirty="0">
                <a:solidFill>
                  <a:srgbClr val="000000"/>
                </a:solidFill>
                <a:latin typeface="Tahoma" pitchFamily="34" charset="0"/>
                <a:hlinkClick r:id="rId2"/>
              </a:rPr>
              <a:t>“Staged Memory </a:t>
            </a:r>
            <a:r>
              <a:rPr lang="en-US" b="1" dirty="0" smtClean="0">
                <a:solidFill>
                  <a:srgbClr val="000000"/>
                </a:solidFill>
                <a:latin typeface="Tahoma" pitchFamily="34" charset="0"/>
                <a:hlinkClick r:id="rId2"/>
              </a:rPr>
              <a:t>Scheduling: Achieving </a:t>
            </a:r>
            <a:r>
              <a:rPr lang="en-US" b="1" dirty="0">
                <a:solidFill>
                  <a:srgbClr val="000000"/>
                </a:solidFill>
                <a:latin typeface="Tahoma" pitchFamily="34" charset="0"/>
                <a:hlinkClick r:id="rId2"/>
              </a:rPr>
              <a:t>High Performance and </a:t>
            </a:r>
            <a:r>
              <a:rPr lang="en-US" b="1" dirty="0" smtClean="0">
                <a:solidFill>
                  <a:srgbClr val="000000"/>
                </a:solidFill>
                <a:latin typeface="Tahoma" pitchFamily="34" charset="0"/>
                <a:hlinkClick r:id="rId2"/>
              </a:rPr>
              <a:t>Scalability</a:t>
            </a:r>
          </a:p>
          <a:p>
            <a:pPr algn="ctr"/>
            <a:r>
              <a:rPr lang="en-US" b="1" dirty="0" smtClean="0">
                <a:solidFill>
                  <a:srgbClr val="000000"/>
                </a:solidFill>
                <a:latin typeface="Tahoma" pitchFamily="34" charset="0"/>
                <a:hlinkClick r:id="rId2"/>
              </a:rPr>
              <a:t>in </a:t>
            </a:r>
            <a:r>
              <a:rPr lang="en-US" b="1" dirty="0">
                <a:solidFill>
                  <a:srgbClr val="000000"/>
                </a:solidFill>
                <a:latin typeface="Tahoma" pitchFamily="34" charset="0"/>
                <a:hlinkClick r:id="rId2"/>
              </a:rPr>
              <a:t>Heterogeneous </a:t>
            </a:r>
            <a:r>
              <a:rPr lang="en-US" b="1" dirty="0" smtClean="0">
                <a:solidFill>
                  <a:srgbClr val="000000"/>
                </a:solidFill>
                <a:latin typeface="Tahoma" pitchFamily="34" charset="0"/>
                <a:hlinkClick r:id="rId2"/>
              </a:rPr>
              <a:t>Systems</a:t>
            </a:r>
            <a:r>
              <a:rPr lang="en-US" altLang="en-US" b="1" dirty="0" smtClean="0">
                <a:solidFill>
                  <a:srgbClr val="000000"/>
                </a:solidFill>
                <a:latin typeface="Tahoma" pitchFamily="34" charset="0"/>
                <a:hlinkClick r:id="rId2"/>
              </a:rPr>
              <a:t>”</a:t>
            </a:r>
            <a:r>
              <a:rPr lang="en-US" altLang="ja-JP" dirty="0" smtClean="0">
                <a:solidFill>
                  <a:srgbClr val="000000"/>
                </a:solidFill>
                <a:latin typeface="Tahoma" pitchFamily="34" charset="0"/>
              </a:rPr>
              <a:t/>
            </a:r>
            <a:br>
              <a:rPr lang="en-US" altLang="ja-JP" dirty="0" smtClean="0">
                <a:solidFill>
                  <a:srgbClr val="000000"/>
                </a:solidFill>
                <a:latin typeface="Tahoma" pitchFamily="34" charset="0"/>
              </a:rPr>
            </a:br>
            <a:r>
              <a:rPr lang="en-US" altLang="ja-JP" i="1" dirty="0" smtClean="0">
                <a:solidFill>
                  <a:srgbClr val="000000"/>
                </a:solidFill>
                <a:latin typeface="Tahoma" pitchFamily="34" charset="0"/>
                <a:hlinkClick r:id="rId3"/>
              </a:rPr>
              <a:t>39th </a:t>
            </a:r>
            <a:r>
              <a:rPr lang="en-US" altLang="ja-JP" i="1" dirty="0">
                <a:solidFill>
                  <a:srgbClr val="000000"/>
                </a:solidFill>
                <a:latin typeface="Tahoma" pitchFamily="34" charset="0"/>
                <a:hlinkClick r:id="rId3"/>
              </a:rPr>
              <a:t>International Symposium on Computer Architecture (ISCA 2012</a:t>
            </a:r>
            <a:r>
              <a:rPr lang="en-US" altLang="ja-JP" i="1" dirty="0" smtClean="0">
                <a:solidFill>
                  <a:srgbClr val="000000"/>
                </a:solidFill>
                <a:latin typeface="Tahoma" pitchFamily="34" charset="0"/>
                <a:hlinkClick r:id="rId3"/>
              </a:rPr>
              <a:t>)</a:t>
            </a:r>
            <a:r>
              <a:rPr lang="en-US" altLang="ja-JP" dirty="0" smtClean="0">
                <a:solidFill>
                  <a:srgbClr val="000000"/>
                </a:solidFill>
                <a:latin typeface="Tahoma" pitchFamily="34" charset="0"/>
              </a:rPr>
              <a:t>,</a:t>
            </a:r>
          </a:p>
          <a:p>
            <a:pPr algn="ctr"/>
            <a:r>
              <a:rPr lang="en-US" dirty="0">
                <a:solidFill>
                  <a:srgbClr val="000000"/>
                </a:solidFill>
                <a:latin typeface="Tahoma" pitchFamily="34" charset="0"/>
              </a:rPr>
              <a:t>Portland, OR, June </a:t>
            </a:r>
            <a:r>
              <a:rPr lang="en-US" dirty="0" smtClean="0">
                <a:solidFill>
                  <a:srgbClr val="000000"/>
                </a:solidFill>
                <a:latin typeface="Tahoma" pitchFamily="34" charset="0"/>
              </a:rPr>
              <a:t>2012</a:t>
            </a:r>
            <a:endParaRPr lang="en-US" dirty="0">
              <a:solidFill>
                <a:srgbClr val="000000"/>
              </a:solidFill>
              <a:latin typeface="Tahoma" pitchFamily="34" charset="0"/>
            </a:endParaRPr>
          </a:p>
        </p:txBody>
      </p:sp>
      <p:sp>
        <p:nvSpPr>
          <p:cNvPr id="6" name="Rectangle 4"/>
          <p:cNvSpPr>
            <a:spLocks noGrp="1" noChangeArrowheads="1"/>
          </p:cNvSpPr>
          <p:nvPr>
            <p:ph type="ctrTitle"/>
          </p:nvPr>
        </p:nvSpPr>
        <p:spPr>
          <a:xfrm>
            <a:off x="366713" y="1844675"/>
            <a:ext cx="8428037" cy="822325"/>
          </a:xfrm>
        </p:spPr>
        <p:txBody>
          <a:bodyPr/>
          <a:lstStyle/>
          <a:p>
            <a:pPr algn="ctr" eaLnBrk="1" hangingPunct="1"/>
            <a:r>
              <a:rPr lang="en-US" sz="4000" dirty="0" smtClean="0">
                <a:ea typeface="ＭＳ Ｐゴシック" pitchFamily="34" charset="-128"/>
              </a:rPr>
              <a:t>Staged Memory Scheduling</a:t>
            </a:r>
            <a:endParaRPr lang="en-US" sz="4000" dirty="0" smtClean="0">
              <a:ea typeface="ＭＳ Ｐゴシック" pitchFamily="34" charset="-128"/>
            </a:endParaRPr>
          </a:p>
        </p:txBody>
      </p:sp>
    </p:spTree>
    <p:extLst>
      <p:ext uri="{BB962C8B-B14F-4D97-AF65-F5344CB8AC3E}">
        <p14:creationId xmlns:p14="http://schemas.microsoft.com/office/powerpoint/2010/main" val="2290424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bwMode="auto">
          <a:xfrm>
            <a:off x="1571650" y="242088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50" name="TextBox 49"/>
          <p:cNvSpPr txBox="1"/>
          <p:nvPr/>
        </p:nvSpPr>
        <p:spPr>
          <a:xfrm>
            <a:off x="1785918" y="1268760"/>
            <a:ext cx="928694" cy="369332"/>
          </a:xfrm>
          <a:prstGeom prst="rect">
            <a:avLst/>
          </a:prstGeom>
          <a:noFill/>
        </p:spPr>
        <p:txBody>
          <a:bodyPr wrap="square" rtlCol="0">
            <a:spAutoFit/>
          </a:bodyPr>
          <a:lstStyle/>
          <a:p>
            <a:r>
              <a:rPr lang="en-US" dirty="0" smtClean="0"/>
              <a:t>Core 1</a:t>
            </a:r>
            <a:endParaRPr lang="en-US" dirty="0"/>
          </a:p>
        </p:txBody>
      </p:sp>
      <p:sp>
        <p:nvSpPr>
          <p:cNvPr id="51" name="TextBox 50"/>
          <p:cNvSpPr txBox="1"/>
          <p:nvPr/>
        </p:nvSpPr>
        <p:spPr>
          <a:xfrm>
            <a:off x="3357554" y="1280902"/>
            <a:ext cx="928694" cy="369332"/>
          </a:xfrm>
          <a:prstGeom prst="rect">
            <a:avLst/>
          </a:prstGeom>
          <a:noFill/>
        </p:spPr>
        <p:txBody>
          <a:bodyPr wrap="square" rtlCol="0">
            <a:spAutoFit/>
          </a:bodyPr>
          <a:lstStyle/>
          <a:p>
            <a:r>
              <a:rPr lang="en-US" dirty="0" smtClean="0"/>
              <a:t>Core 2</a:t>
            </a:r>
            <a:endParaRPr lang="en-US" dirty="0"/>
          </a:p>
        </p:txBody>
      </p:sp>
      <p:sp>
        <p:nvSpPr>
          <p:cNvPr id="52" name="TextBox 51"/>
          <p:cNvSpPr txBox="1"/>
          <p:nvPr/>
        </p:nvSpPr>
        <p:spPr>
          <a:xfrm>
            <a:off x="4929190" y="1280902"/>
            <a:ext cx="928694" cy="369332"/>
          </a:xfrm>
          <a:prstGeom prst="rect">
            <a:avLst/>
          </a:prstGeom>
          <a:noFill/>
        </p:spPr>
        <p:txBody>
          <a:bodyPr wrap="square" rtlCol="0">
            <a:spAutoFit/>
          </a:bodyPr>
          <a:lstStyle/>
          <a:p>
            <a:r>
              <a:rPr lang="en-US" dirty="0" smtClean="0"/>
              <a:t>Core 3</a:t>
            </a:r>
            <a:endParaRPr lang="en-US" dirty="0"/>
          </a:p>
        </p:txBody>
      </p:sp>
      <p:sp>
        <p:nvSpPr>
          <p:cNvPr id="53" name="TextBox 52"/>
          <p:cNvSpPr txBox="1"/>
          <p:nvPr/>
        </p:nvSpPr>
        <p:spPr>
          <a:xfrm>
            <a:off x="6429388" y="1280902"/>
            <a:ext cx="928694" cy="369332"/>
          </a:xfrm>
          <a:prstGeom prst="rect">
            <a:avLst/>
          </a:prstGeom>
          <a:noFill/>
        </p:spPr>
        <p:txBody>
          <a:bodyPr wrap="square" rtlCol="0">
            <a:spAutoFit/>
          </a:bodyPr>
          <a:lstStyle/>
          <a:p>
            <a:r>
              <a:rPr lang="en-US" dirty="0" smtClean="0"/>
              <a:t>Core 4</a:t>
            </a:r>
            <a:endParaRPr lang="en-US" dirty="0"/>
          </a:p>
        </p:txBody>
      </p:sp>
      <p:sp>
        <p:nvSpPr>
          <p:cNvPr id="36" name="Down Arrow 35"/>
          <p:cNvSpPr/>
          <p:nvPr/>
        </p:nvSpPr>
        <p:spPr>
          <a:xfrm>
            <a:off x="3635896"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Down Arrow 44"/>
          <p:cNvSpPr/>
          <p:nvPr/>
        </p:nvSpPr>
        <p:spPr>
          <a:xfrm>
            <a:off x="2051720"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own Arrow 45"/>
          <p:cNvSpPr/>
          <p:nvPr/>
        </p:nvSpPr>
        <p:spPr>
          <a:xfrm>
            <a:off x="5220072"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7"/>
          <p:cNvSpPr/>
          <p:nvPr/>
        </p:nvSpPr>
        <p:spPr>
          <a:xfrm>
            <a:off x="6732240"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Stage 1: Batch Formation Example</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20</a:t>
            </a:fld>
            <a:endParaRPr lang="en-US" altLang="en-US"/>
          </a:p>
        </p:txBody>
      </p:sp>
      <p:sp>
        <p:nvSpPr>
          <p:cNvPr id="11" name="Rectangle 10"/>
          <p:cNvSpPr/>
          <p:nvPr/>
        </p:nvSpPr>
        <p:spPr bwMode="auto">
          <a:xfrm>
            <a:off x="3157536" y="242886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5" name="Rectangle 14"/>
          <p:cNvSpPr/>
          <p:nvPr/>
        </p:nvSpPr>
        <p:spPr bwMode="auto">
          <a:xfrm>
            <a:off x="4729172" y="242886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0" name="Rectangle 19"/>
          <p:cNvSpPr/>
          <p:nvPr/>
        </p:nvSpPr>
        <p:spPr bwMode="auto">
          <a:xfrm>
            <a:off x="6229370" y="2456981"/>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 name="Rectangle 25"/>
          <p:cNvSpPr/>
          <p:nvPr/>
        </p:nvSpPr>
        <p:spPr>
          <a:xfrm>
            <a:off x="1691680" y="1919682"/>
            <a:ext cx="928694" cy="357190"/>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A</a:t>
            </a:r>
            <a:endParaRPr lang="en-US" dirty="0"/>
          </a:p>
        </p:txBody>
      </p:sp>
      <p:sp>
        <p:nvSpPr>
          <p:cNvPr id="29" name="Rectangle 28"/>
          <p:cNvSpPr/>
          <p:nvPr/>
        </p:nvSpPr>
        <p:spPr>
          <a:xfrm>
            <a:off x="3286116" y="1916832"/>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Row B</a:t>
            </a:r>
            <a:endParaRPr lang="en-US" dirty="0">
              <a:solidFill>
                <a:schemeClr val="tx1"/>
              </a:solidFill>
            </a:endParaRPr>
          </a:p>
        </p:txBody>
      </p:sp>
      <p:sp>
        <p:nvSpPr>
          <p:cNvPr id="30" name="Rectangle 29"/>
          <p:cNvSpPr/>
          <p:nvPr/>
        </p:nvSpPr>
        <p:spPr>
          <a:xfrm>
            <a:off x="3286116" y="1844824"/>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Row B</a:t>
            </a:r>
            <a:endParaRPr lang="en-US" dirty="0">
              <a:solidFill>
                <a:schemeClr val="tx1"/>
              </a:solidFill>
            </a:endParaRPr>
          </a:p>
        </p:txBody>
      </p:sp>
      <p:sp>
        <p:nvSpPr>
          <p:cNvPr id="31" name="Rectangle 30"/>
          <p:cNvSpPr/>
          <p:nvPr/>
        </p:nvSpPr>
        <p:spPr>
          <a:xfrm>
            <a:off x="3286116" y="1700808"/>
            <a:ext cx="928694" cy="357190"/>
          </a:xfrm>
          <a:prstGeom prst="rect">
            <a:avLst/>
          </a:prstGeom>
          <a:solidFill>
            <a:schemeClr val="accent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C</a:t>
            </a:r>
            <a:endParaRPr lang="en-US" dirty="0"/>
          </a:p>
        </p:txBody>
      </p:sp>
      <p:sp>
        <p:nvSpPr>
          <p:cNvPr id="32" name="Rectangle 31"/>
          <p:cNvSpPr/>
          <p:nvPr/>
        </p:nvSpPr>
        <p:spPr>
          <a:xfrm>
            <a:off x="4857752" y="1916832"/>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D</a:t>
            </a:r>
            <a:endParaRPr lang="en-US" dirty="0"/>
          </a:p>
        </p:txBody>
      </p:sp>
      <p:sp>
        <p:nvSpPr>
          <p:cNvPr id="33" name="Rectangle 32"/>
          <p:cNvSpPr/>
          <p:nvPr/>
        </p:nvSpPr>
        <p:spPr>
          <a:xfrm>
            <a:off x="4857752" y="1847674"/>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D</a:t>
            </a:r>
            <a:endParaRPr lang="en-US" dirty="0"/>
          </a:p>
        </p:txBody>
      </p:sp>
      <p:sp>
        <p:nvSpPr>
          <p:cNvPr id="34" name="Rectangle 33"/>
          <p:cNvSpPr/>
          <p:nvPr/>
        </p:nvSpPr>
        <p:spPr>
          <a:xfrm>
            <a:off x="4857752" y="1772816"/>
            <a:ext cx="928694" cy="357190"/>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E</a:t>
            </a:r>
            <a:endParaRPr lang="en-US" dirty="0"/>
          </a:p>
        </p:txBody>
      </p:sp>
      <p:sp>
        <p:nvSpPr>
          <p:cNvPr id="35" name="Rectangle 34"/>
          <p:cNvSpPr/>
          <p:nvPr/>
        </p:nvSpPr>
        <p:spPr>
          <a:xfrm>
            <a:off x="6357950" y="1916832"/>
            <a:ext cx="928694" cy="357190"/>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F</a:t>
            </a:r>
            <a:endParaRPr lang="en-US" dirty="0"/>
          </a:p>
        </p:txBody>
      </p:sp>
      <p:sp>
        <p:nvSpPr>
          <p:cNvPr id="38" name="Rectangle 37"/>
          <p:cNvSpPr/>
          <p:nvPr/>
        </p:nvSpPr>
        <p:spPr>
          <a:xfrm>
            <a:off x="4857752" y="1700808"/>
            <a:ext cx="928694" cy="357190"/>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E</a:t>
            </a:r>
            <a:endParaRPr lang="en-US" dirty="0"/>
          </a:p>
        </p:txBody>
      </p:sp>
      <p:cxnSp>
        <p:nvCxnSpPr>
          <p:cNvPr id="40" name="Straight Connector 39"/>
          <p:cNvCxnSpPr/>
          <p:nvPr/>
        </p:nvCxnSpPr>
        <p:spPr>
          <a:xfrm>
            <a:off x="3143240"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714876"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1000100" y="3928542"/>
            <a:ext cx="571504" cy="85778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72116" y="4816433"/>
            <a:ext cx="2071702" cy="369332"/>
          </a:xfrm>
          <a:prstGeom prst="rect">
            <a:avLst/>
          </a:prstGeom>
          <a:noFill/>
        </p:spPr>
        <p:txBody>
          <a:bodyPr wrap="square" rtlCol="0">
            <a:spAutoFit/>
          </a:bodyPr>
          <a:lstStyle/>
          <a:p>
            <a:r>
              <a:rPr lang="en-US" dirty="0" smtClean="0"/>
              <a:t>Batch Boundary</a:t>
            </a:r>
            <a:endParaRPr lang="en-US" dirty="0"/>
          </a:p>
        </p:txBody>
      </p:sp>
      <p:sp>
        <p:nvSpPr>
          <p:cNvPr id="28" name="Down Arrow 27"/>
          <p:cNvSpPr/>
          <p:nvPr/>
        </p:nvSpPr>
        <p:spPr>
          <a:xfrm>
            <a:off x="3719946" y="5213936"/>
            <a:ext cx="1289654" cy="591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p:cNvCxnSpPr/>
          <p:nvPr/>
        </p:nvCxnSpPr>
        <p:spPr>
          <a:xfrm>
            <a:off x="251520" y="530120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557354"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771800" y="5805264"/>
            <a:ext cx="3744416" cy="369332"/>
          </a:xfrm>
          <a:prstGeom prst="rect">
            <a:avLst/>
          </a:prstGeom>
          <a:noFill/>
        </p:spPr>
        <p:txBody>
          <a:bodyPr wrap="square" rtlCol="0">
            <a:spAutoFit/>
          </a:bodyPr>
          <a:lstStyle/>
          <a:p>
            <a:r>
              <a:rPr lang="en-US" dirty="0" smtClean="0"/>
              <a:t>To Stage 2 (Batch Scheduling)</a:t>
            </a:r>
            <a:endParaRPr lang="en-US" dirty="0"/>
          </a:p>
        </p:txBody>
      </p:sp>
      <p:sp>
        <p:nvSpPr>
          <p:cNvPr id="56" name="Rectangle 55"/>
          <p:cNvSpPr/>
          <p:nvPr/>
        </p:nvSpPr>
        <p:spPr>
          <a:xfrm>
            <a:off x="1691680" y="1847674"/>
            <a:ext cx="928694" cy="357190"/>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A</a:t>
            </a:r>
            <a:endParaRPr lang="en-US" dirty="0"/>
          </a:p>
        </p:txBody>
      </p:sp>
      <p:cxnSp>
        <p:nvCxnSpPr>
          <p:cNvPr id="42" name="Straight Connector 41"/>
          <p:cNvCxnSpPr/>
          <p:nvPr/>
        </p:nvCxnSpPr>
        <p:spPr>
          <a:xfrm>
            <a:off x="3131840" y="328498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716016" y="285293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237874" y="436510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49735" y="3563724"/>
            <a:ext cx="1328545" cy="923330"/>
          </a:xfrm>
          <a:prstGeom prst="rect">
            <a:avLst/>
          </a:prstGeom>
          <a:noFill/>
        </p:spPr>
        <p:txBody>
          <a:bodyPr wrap="square" rtlCol="0">
            <a:spAutoFit/>
          </a:bodyPr>
          <a:lstStyle/>
          <a:p>
            <a:r>
              <a:rPr lang="en-US" dirty="0" smtClean="0"/>
              <a:t>Time window expires</a:t>
            </a:r>
          </a:p>
        </p:txBody>
      </p:sp>
      <p:sp>
        <p:nvSpPr>
          <p:cNvPr id="58" name="TextBox 57"/>
          <p:cNvSpPr txBox="1"/>
          <p:nvPr/>
        </p:nvSpPr>
        <p:spPr>
          <a:xfrm>
            <a:off x="2555776" y="980728"/>
            <a:ext cx="3850467" cy="369332"/>
          </a:xfrm>
          <a:prstGeom prst="rect">
            <a:avLst/>
          </a:prstGeom>
          <a:noFill/>
        </p:spPr>
        <p:txBody>
          <a:bodyPr wrap="square" rtlCol="0">
            <a:spAutoFit/>
          </a:bodyPr>
          <a:lstStyle/>
          <a:p>
            <a:r>
              <a:rPr lang="en-US" dirty="0" smtClean="0"/>
              <a:t>Next request goes to a different row</a:t>
            </a:r>
            <a:endParaRPr lang="en-US" dirty="0"/>
          </a:p>
        </p:txBody>
      </p:sp>
      <p:sp>
        <p:nvSpPr>
          <p:cNvPr id="59" name="TextBox 58"/>
          <p:cNvSpPr txBox="1"/>
          <p:nvPr/>
        </p:nvSpPr>
        <p:spPr>
          <a:xfrm>
            <a:off x="179512" y="1052736"/>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216024" y="1628800"/>
            <a:ext cx="1403648" cy="646331"/>
          </a:xfrm>
          <a:prstGeom prst="rect">
            <a:avLst/>
          </a:prstGeom>
          <a:noFill/>
        </p:spPr>
        <p:txBody>
          <a:bodyPr wrap="square" rtlCol="0">
            <a:spAutoFit/>
          </a:bodyPr>
          <a:lstStyle/>
          <a:p>
            <a:r>
              <a:rPr lang="en-US" b="1" dirty="0" smtClean="0"/>
              <a:t>Batch Formation</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5.55556E-7 -2.19061E-6 L 5.55556E-7 0.37289 " pathEditMode="relative" rAng="0" ptsTypes="AA">
                                      <p:cBhvr>
                                        <p:cTn id="8" dur="1000" fill="hold"/>
                                        <p:tgtEl>
                                          <p:spTgt spid="29"/>
                                        </p:tgtEl>
                                        <p:attrNameLst>
                                          <p:attrName>ppt_x</p:attrName>
                                          <p:attrName>ppt_y</p:attrName>
                                        </p:attrNameLst>
                                      </p:cBhvr>
                                      <p:rCtr x="0" y="18644"/>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42" presetClass="path" presetSubtype="0" accel="50000" decel="50000" fill="hold" grpId="0" nodeType="withEffect">
                                  <p:stCondLst>
                                    <p:cond delay="0"/>
                                  </p:stCondLst>
                                  <p:childTnLst>
                                    <p:animMotion origin="layout" path="M 5.55556E-7 -2.75272E-6 L 5.55556E-7 0.33079 " pathEditMode="relative" rAng="0" ptsTypes="AA">
                                      <p:cBhvr>
                                        <p:cTn id="14" dur="1000" fill="hold"/>
                                        <p:tgtEl>
                                          <p:spTgt spid="30"/>
                                        </p:tgtEl>
                                        <p:attrNameLst>
                                          <p:attrName>ppt_x</p:attrName>
                                          <p:attrName>ppt_y</p:attrName>
                                        </p:attrNameLst>
                                      </p:cBhvr>
                                      <p:rCtr x="0" y="1653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1" nodeType="clickEffect">
                                  <p:stCondLst>
                                    <p:cond delay="0"/>
                                  </p:stCondLst>
                                  <p:childTnLst>
                                    <p:animMotion origin="layout" path="M 0 0 L 0 0.25 E" pathEditMode="relative" ptsTypes="">
                                      <p:cBhvr>
                                        <p:cTn id="22" dur="1000" fill="hold"/>
                                        <p:tgtEl>
                                          <p:spTgt spid="31"/>
                                        </p:tgtEl>
                                        <p:attrNameLst>
                                          <p:attrName>ppt_x</p:attrName>
                                          <p:attrName>ppt_y</p:attrName>
                                        </p:attrNameLst>
                                      </p:cBhvr>
                                    </p:animMotion>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childTnLst>
                          </p:cTn>
                        </p:par>
                        <p:par>
                          <p:cTn id="29" fill="hold">
                            <p:stCondLst>
                              <p:cond delay="1000"/>
                            </p:stCondLst>
                            <p:childTnLst>
                              <p:par>
                                <p:cTn id="30" presetID="10" presetClass="exit" presetSubtype="0" fill="hold" grpId="1" nodeType="afterEffect">
                                  <p:stCondLst>
                                    <p:cond delay="0"/>
                                  </p:stCondLst>
                                  <p:childTnLst>
                                    <p:animEffect transition="out" filter="fade">
                                      <p:cBhvr>
                                        <p:cTn id="31" dur="500"/>
                                        <p:tgtEl>
                                          <p:spTgt spid="58"/>
                                        </p:tgtEl>
                                      </p:cBhvr>
                                    </p:animEffect>
                                    <p:set>
                                      <p:cBhvr>
                                        <p:cTn id="32" dur="1" fill="hold">
                                          <p:stCondLst>
                                            <p:cond delay="499"/>
                                          </p:stCondLst>
                                        </p:cTn>
                                        <p:tgtEl>
                                          <p:spTgt spid="5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42" presetClass="path" presetSubtype="0" accel="50000" decel="50000" fill="hold" grpId="1" nodeType="withEffect">
                                  <p:stCondLst>
                                    <p:cond delay="0"/>
                                  </p:stCondLst>
                                  <p:childTnLst>
                                    <p:animMotion origin="layout" path="M -3.88889E-6 -4.83229E-6 L -3.88889E-6 0.37289 " pathEditMode="relative" rAng="0" ptsTypes="AA">
                                      <p:cBhvr>
                                        <p:cTn id="38" dur="1000" fill="hold"/>
                                        <p:tgtEl>
                                          <p:spTgt spid="26"/>
                                        </p:tgtEl>
                                        <p:attrNameLst>
                                          <p:attrName>ppt_x</p:attrName>
                                          <p:attrName>ppt_y</p:attrName>
                                        </p:attrNameLst>
                                      </p:cBhvr>
                                      <p:rCtr x="0" y="18644"/>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42" presetClass="path" presetSubtype="0" accel="50000" decel="50000" fill="hold" grpId="1" nodeType="withEffect">
                                  <p:stCondLst>
                                    <p:cond delay="0"/>
                                  </p:stCondLst>
                                  <p:childTnLst>
                                    <p:animMotion origin="layout" path="M -3.88889E-6 4.6056E-6 L -3.88889E-6 0.31991 " pathEditMode="relative" rAng="0" ptsTypes="AA">
                                      <p:cBhvr>
                                        <p:cTn id="44" dur="1000" fill="hold"/>
                                        <p:tgtEl>
                                          <p:spTgt spid="56"/>
                                        </p:tgtEl>
                                        <p:attrNameLst>
                                          <p:attrName>ppt_x</p:attrName>
                                          <p:attrName>ppt_y</p:attrName>
                                        </p:attrNameLst>
                                      </p:cBhvr>
                                      <p:rCtr x="0" y="15984"/>
                                    </p:animMotion>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500"/>
                                        <p:tgtEl>
                                          <p:spTgt spid="4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fade">
                                      <p:cBhvr>
                                        <p:cTn id="52" dur="500"/>
                                        <p:tgtEl>
                                          <p:spTgt spid="57"/>
                                        </p:tgtEl>
                                      </p:cBhvr>
                                    </p:animEffect>
                                  </p:childTnLst>
                                </p:cTn>
                              </p:par>
                              <p:par>
                                <p:cTn id="53" presetID="10" presetClass="entr" presetSubtype="0" fill="hold"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fade">
                                      <p:cBhvr>
                                        <p:cTn id="58" dur="500"/>
                                        <p:tgtEl>
                                          <p:spTgt spid="49"/>
                                        </p:tgtEl>
                                      </p:cBhvr>
                                    </p:animEffect>
                                  </p:childTnLst>
                                </p:cTn>
                              </p:par>
                              <p:par>
                                <p:cTn id="59" presetID="42" presetClass="path" presetSubtype="0" accel="50000" decel="50000" fill="hold" grpId="2" nodeType="withEffect">
                                  <p:stCondLst>
                                    <p:cond delay="0"/>
                                  </p:stCondLst>
                                  <p:childTnLst>
                                    <p:animMotion origin="layout" path="M -3.88889E-6 0.31991 L -3.88889E-6 0.33032 " pathEditMode="relative" rAng="0" ptsTypes="AA">
                                      <p:cBhvr>
                                        <p:cTn id="60" dur="1000" fill="hold"/>
                                        <p:tgtEl>
                                          <p:spTgt spid="56"/>
                                        </p:tgtEl>
                                        <p:attrNameLst>
                                          <p:attrName>ppt_x</p:attrName>
                                          <p:attrName>ppt_y</p:attrName>
                                        </p:attrNameLst>
                                      </p:cBhvr>
                                      <p:rCtr x="0" y="509"/>
                                    </p:animMotion>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57"/>
                                        </p:tgtEl>
                                      </p:cBhvr>
                                    </p:animEffect>
                                    <p:set>
                                      <p:cBhvr>
                                        <p:cTn id="65" dur="1" fill="hold">
                                          <p:stCondLst>
                                            <p:cond delay="499"/>
                                          </p:stCondLst>
                                        </p:cTn>
                                        <p:tgtEl>
                                          <p:spTgt spid="57"/>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47"/>
                                        </p:tgtEl>
                                      </p:cBhvr>
                                    </p:animEffect>
                                    <p:set>
                                      <p:cBhvr>
                                        <p:cTn id="68" dur="1" fill="hold">
                                          <p:stCondLst>
                                            <p:cond delay="499"/>
                                          </p:stCondLst>
                                        </p:cTn>
                                        <p:tgtEl>
                                          <p:spTgt spid="47"/>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49"/>
                                        </p:tgtEl>
                                      </p:cBhvr>
                                    </p:animEffect>
                                    <p:set>
                                      <p:cBhvr>
                                        <p:cTn id="71" dur="1" fill="hold">
                                          <p:stCondLst>
                                            <p:cond delay="499"/>
                                          </p:stCondLst>
                                        </p:cTn>
                                        <p:tgtEl>
                                          <p:spTgt spid="49"/>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childTnLst>
                                </p:cTn>
                              </p:par>
                              <p:par>
                                <p:cTn id="76" presetID="42" presetClass="path" presetSubtype="0" accel="50000" decel="50000" fill="hold" grpId="1" nodeType="withEffect">
                                  <p:stCondLst>
                                    <p:cond delay="0"/>
                                  </p:stCondLst>
                                  <p:childTnLst>
                                    <p:animMotion origin="layout" path="M -4.44444E-6 -2.19061E-6 L -4.44444E-6 0.37289 " pathEditMode="relative" rAng="0" ptsTypes="AA">
                                      <p:cBhvr>
                                        <p:cTn id="77" dur="1000" fill="hold"/>
                                        <p:tgtEl>
                                          <p:spTgt spid="32"/>
                                        </p:tgtEl>
                                        <p:attrNameLst>
                                          <p:attrName>ppt_x</p:attrName>
                                          <p:attrName>ppt_y</p:attrName>
                                        </p:attrNameLst>
                                      </p:cBhvr>
                                      <p:rCtr x="0" y="18644"/>
                                    </p:animMotion>
                                  </p:childTnLst>
                                </p:cTn>
                              </p:par>
                              <p:par>
                                <p:cTn id="78" presetID="1" presetClass="entr" presetSubtype="0" fill="hold" grpId="0" nodeType="withEffect">
                                  <p:stCondLst>
                                    <p:cond delay="0"/>
                                  </p:stCondLst>
                                  <p:childTnLst>
                                    <p:set>
                                      <p:cBhvr>
                                        <p:cTn id="79" dur="1" fill="hold">
                                          <p:stCondLst>
                                            <p:cond delay="0"/>
                                          </p:stCondLst>
                                        </p:cTn>
                                        <p:tgtEl>
                                          <p:spTgt spid="33"/>
                                        </p:tgtEl>
                                        <p:attrNameLst>
                                          <p:attrName>style.visibility</p:attrName>
                                        </p:attrNameLst>
                                      </p:cBhvr>
                                      <p:to>
                                        <p:strVal val="visible"/>
                                      </p:to>
                                    </p:set>
                                  </p:childTnLst>
                                </p:cTn>
                              </p:par>
                              <p:par>
                                <p:cTn id="80" presetID="42" presetClass="path" presetSubtype="0" accel="50000" decel="50000" fill="hold" grpId="1" nodeType="withEffect">
                                  <p:stCondLst>
                                    <p:cond delay="0"/>
                                  </p:stCondLst>
                                  <p:childTnLst>
                                    <p:animMotion origin="layout" path="M -4.44444E-6 4.6056E-6 L -4.44444E-6 0.33032 " pathEditMode="relative" rAng="0" ptsTypes="AA">
                                      <p:cBhvr>
                                        <p:cTn id="81" dur="1000" fill="hold"/>
                                        <p:tgtEl>
                                          <p:spTgt spid="33"/>
                                        </p:tgtEl>
                                        <p:attrNameLst>
                                          <p:attrName>ppt_x</p:attrName>
                                          <p:attrName>ppt_y</p:attrName>
                                        </p:attrNameLst>
                                      </p:cBhvr>
                                      <p:rCtr x="0" y="16516"/>
                                    </p:animMotion>
                                  </p:childTnLst>
                                </p:cTn>
                              </p:par>
                              <p:par>
                                <p:cTn id="82" presetID="10" presetClass="entr" presetSubtype="0" fill="hold" nodeType="with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fade">
                                      <p:cBhvr>
                                        <p:cTn id="84" dur="500"/>
                                        <p:tgtEl>
                                          <p:spTgt spid="41"/>
                                        </p:tgtEl>
                                      </p:cBhvr>
                                    </p:animEffect>
                                  </p:childTnLst>
                                </p:cTn>
                              </p:par>
                            </p:childTnLst>
                          </p:cTn>
                        </p:par>
                        <p:par>
                          <p:cTn id="85" fill="hold">
                            <p:stCondLst>
                              <p:cond delay="1000"/>
                            </p:stCondLst>
                            <p:childTnLst>
                              <p:par>
                                <p:cTn id="86" presetID="1" presetClass="entr" presetSubtype="0"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childTnLst>
                                </p:cTn>
                              </p:par>
                              <p:par>
                                <p:cTn id="88" presetID="42" presetClass="path" presetSubtype="0" accel="50000" decel="50000" fill="hold" grpId="1" nodeType="withEffect">
                                  <p:stCondLst>
                                    <p:cond delay="0"/>
                                  </p:stCondLst>
                                  <p:childTnLst>
                                    <p:animMotion origin="layout" path="M -4.44444E-6 -3.31483E-6 L -4.44444E-6 0.23641 " pathEditMode="relative" rAng="0" ptsTypes="AA">
                                      <p:cBhvr>
                                        <p:cTn id="89" dur="1000" fill="hold"/>
                                        <p:tgtEl>
                                          <p:spTgt spid="34"/>
                                        </p:tgtEl>
                                        <p:attrNameLst>
                                          <p:attrName>ppt_x</p:attrName>
                                          <p:attrName>ppt_y</p:attrName>
                                        </p:attrNameLst>
                                      </p:cBhvr>
                                      <p:rCtr x="0" y="11820"/>
                                    </p:animMotion>
                                  </p:childTnLst>
                                </p:cTn>
                              </p:par>
                              <p:par>
                                <p:cTn id="90" presetID="10" presetClass="entr" presetSubtype="0" fill="hold" nodeType="with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fade">
                                      <p:cBhvr>
                                        <p:cTn id="92" dur="500"/>
                                        <p:tgtEl>
                                          <p:spTgt spid="42"/>
                                        </p:tgtEl>
                                      </p:cBhvr>
                                    </p:animEffect>
                                  </p:childTnLst>
                                </p:cTn>
                              </p:par>
                              <p:par>
                                <p:cTn id="93" presetID="1"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childTnLst>
                                </p:cTn>
                              </p:par>
                              <p:par>
                                <p:cTn id="95" presetID="42" presetClass="path" presetSubtype="0" accel="50000" decel="50000" fill="hold" grpId="1" nodeType="withEffect">
                                  <p:stCondLst>
                                    <p:cond delay="0"/>
                                  </p:stCondLst>
                                  <p:childTnLst>
                                    <p:animMotion origin="layout" path="M -4.44444E-6 -2.5561E-6 L -4.44444E-6 0.19454 " pathEditMode="relative" rAng="0" ptsTypes="AA">
                                      <p:cBhvr>
                                        <p:cTn id="96" dur="1000" fill="hold"/>
                                        <p:tgtEl>
                                          <p:spTgt spid="38"/>
                                        </p:tgtEl>
                                        <p:attrNameLst>
                                          <p:attrName>ppt_x</p:attrName>
                                          <p:attrName>ppt_y</p:attrName>
                                        </p:attrNameLst>
                                      </p:cBhvr>
                                      <p:rCtr x="0" y="9715"/>
                                    </p:animMotion>
                                  </p:childTnLst>
                                </p:cTn>
                              </p:par>
                            </p:childTnLst>
                          </p:cTn>
                        </p:par>
                        <p:par>
                          <p:cTn id="97" fill="hold">
                            <p:stCondLst>
                              <p:cond delay="2000"/>
                            </p:stCondLst>
                            <p:childTnLst>
                              <p:par>
                                <p:cTn id="98" presetID="1" presetClass="entr" presetSubtype="0" fill="hold" grpId="0" nodeType="afterEffect">
                                  <p:stCondLst>
                                    <p:cond delay="0"/>
                                  </p:stCondLst>
                                  <p:childTnLst>
                                    <p:set>
                                      <p:cBhvr>
                                        <p:cTn id="99" dur="1" fill="hold">
                                          <p:stCondLst>
                                            <p:cond delay="0"/>
                                          </p:stCondLst>
                                        </p:cTn>
                                        <p:tgtEl>
                                          <p:spTgt spid="35"/>
                                        </p:tgtEl>
                                        <p:attrNameLst>
                                          <p:attrName>style.visibility</p:attrName>
                                        </p:attrNameLst>
                                      </p:cBhvr>
                                      <p:to>
                                        <p:strVal val="visible"/>
                                      </p:to>
                                    </p:set>
                                  </p:childTnLst>
                                </p:cTn>
                              </p:par>
                              <p:par>
                                <p:cTn id="100" presetID="42" presetClass="path" presetSubtype="0" accel="50000" decel="50000" fill="hold" grpId="1" nodeType="withEffect">
                                  <p:stCondLst>
                                    <p:cond delay="0"/>
                                  </p:stCondLst>
                                  <p:childTnLst>
                                    <p:animMotion origin="layout" path="M 3.05556E-6 -2.19061E-6 L 3.05556E-6 0.37289 " pathEditMode="relative" rAng="0" ptsTypes="AA">
                                      <p:cBhvr>
                                        <p:cTn id="101" dur="1000" fill="hold"/>
                                        <p:tgtEl>
                                          <p:spTgt spid="35"/>
                                        </p:tgtEl>
                                        <p:attrNameLst>
                                          <p:attrName>ppt_x</p:attrName>
                                          <p:attrName>ppt_y</p:attrName>
                                        </p:attrNameLst>
                                      </p:cBhvr>
                                      <p:rCtr x="0" y="18644"/>
                                    </p:animMotion>
                                  </p:childTnLst>
                                </p:cTn>
                              </p:par>
                              <p:par>
                                <p:cTn id="102" presetID="10" presetClass="entr" presetSubtype="0" fill="hold" nodeType="with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500"/>
                                        <p:tgtEl>
                                          <p:spTgt spid="43"/>
                                        </p:tgtEl>
                                      </p:cBhvr>
                                    </p:animEffect>
                                  </p:childTnLst>
                                </p:cTn>
                              </p:par>
                              <p:par>
                                <p:cTn id="105" presetID="10" presetClass="entr" presetSubtype="0" fill="hold" nodeType="with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fade">
                                      <p:cBhvr>
                                        <p:cTn id="10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8" grpId="0" animBg="1"/>
      <p:bldP spid="38" grpId="1" animBg="1"/>
      <p:bldP spid="49" grpId="0"/>
      <p:bldP spid="49" grpId="1"/>
      <p:bldP spid="56" grpId="0" animBg="1"/>
      <p:bldP spid="56" grpId="1" animBg="1"/>
      <p:bldP spid="56" grpId="2" animBg="1"/>
      <p:bldP spid="57" grpId="0"/>
      <p:bldP spid="57" grpId="1"/>
      <p:bldP spid="58" grpId="0"/>
      <p:bldP spid="58"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21</a:t>
            </a:fld>
            <a:endParaRPr lang="en-US" altLang="en-US"/>
          </a:p>
        </p:txBody>
      </p:sp>
      <p:sp>
        <p:nvSpPr>
          <p:cNvPr id="59" name="TextBox 58"/>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63" name="TextBox 62"/>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64" name="TextBox 63"/>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65" name="TextBox 64"/>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66" name="TextBox 65"/>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67" name="Down Arrow 66"/>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Down Arrow 67"/>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68"/>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Down Arrow 69"/>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Down Arrow 70"/>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73" name="TextBox 72"/>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74" name="Down Arrow 73"/>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9" name="TextBox 78"/>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0" name="Rectangle 79"/>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1" name="Rectangle 80"/>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2" name="Rectangle 81"/>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3" name="Rectangle 82"/>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4" name="Rectangle 83"/>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2" name="Rectangle 91"/>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94" name="Down Arrow 93"/>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7" name="Rectangle 96"/>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8" name="Rectangle 97"/>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9" name="Rectangle 98"/>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00" name="Rectangle 99"/>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Down Arrow 106"/>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111" name="TextBox 110"/>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12" name="TextBox 111"/>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5" name="Rectangle 54"/>
          <p:cNvSpPr/>
          <p:nvPr/>
        </p:nvSpPr>
        <p:spPr>
          <a:xfrm>
            <a:off x="0" y="908720"/>
            <a:ext cx="8820472" cy="216024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114" name="TextBox 113"/>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115" name="TextBox 114"/>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116" name="TextBox 115"/>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
        <p:nvSpPr>
          <p:cNvPr id="54" name="Rectangle 53"/>
          <p:cNvSpPr/>
          <p:nvPr/>
        </p:nvSpPr>
        <p:spPr>
          <a:xfrm>
            <a:off x="-36512" y="3933056"/>
            <a:ext cx="8784976" cy="2232248"/>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62419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2: Batch Scheduler</a:t>
            </a:r>
          </a:p>
        </p:txBody>
      </p:sp>
      <p:sp>
        <p:nvSpPr>
          <p:cNvPr id="3" name="Content Placeholder 2"/>
          <p:cNvSpPr>
            <a:spLocks noGrp="1"/>
          </p:cNvSpPr>
          <p:nvPr>
            <p:ph idx="1"/>
          </p:nvPr>
        </p:nvSpPr>
        <p:spPr/>
        <p:txBody>
          <a:bodyPr/>
          <a:lstStyle/>
          <a:p>
            <a:r>
              <a:rPr lang="en-US" dirty="0" smtClean="0"/>
              <a:t>Goal: </a:t>
            </a:r>
            <a:r>
              <a:rPr lang="en-US" b="1" dirty="0">
                <a:solidFill>
                  <a:srgbClr val="0000FF"/>
                </a:solidFill>
              </a:rPr>
              <a:t>M</a:t>
            </a:r>
            <a:r>
              <a:rPr lang="en-US" b="1" dirty="0" smtClean="0">
                <a:solidFill>
                  <a:srgbClr val="0000FF"/>
                </a:solidFill>
              </a:rPr>
              <a:t>inimize interference between applications</a:t>
            </a:r>
            <a:endParaRPr lang="en-US" dirty="0" smtClean="0"/>
          </a:p>
          <a:p>
            <a:endParaRPr lang="en-US" dirty="0" smtClean="0"/>
          </a:p>
          <a:p>
            <a:r>
              <a:rPr lang="en-US" dirty="0" smtClean="0"/>
              <a:t>Stage 1 forms batches </a:t>
            </a:r>
            <a:r>
              <a:rPr lang="en-US" dirty="0" smtClean="0">
                <a:solidFill>
                  <a:srgbClr val="0000FF"/>
                </a:solidFill>
              </a:rPr>
              <a:t>within each application</a:t>
            </a:r>
          </a:p>
          <a:p>
            <a:r>
              <a:rPr lang="en-US" dirty="0" smtClean="0"/>
              <a:t>Stage 2 schedules batches</a:t>
            </a:r>
            <a:r>
              <a:rPr lang="en-US" dirty="0" smtClean="0">
                <a:solidFill>
                  <a:srgbClr val="0000FF"/>
                </a:solidFill>
              </a:rPr>
              <a:t> from different applications</a:t>
            </a:r>
          </a:p>
          <a:p>
            <a:pPr lvl="1"/>
            <a:r>
              <a:rPr lang="en-US" dirty="0" smtClean="0"/>
              <a:t>Schedules the oldest batch from each application</a:t>
            </a:r>
          </a:p>
          <a:p>
            <a:endParaRPr lang="en-US" dirty="0" smtClean="0"/>
          </a:p>
          <a:p>
            <a:r>
              <a:rPr lang="en-US" dirty="0" smtClean="0"/>
              <a:t>Question: Which application’s batch should be scheduled next?</a:t>
            </a:r>
          </a:p>
          <a:p>
            <a:r>
              <a:rPr lang="en-US" dirty="0" smtClean="0"/>
              <a:t>Goal: Maximize system performance and fairness</a:t>
            </a:r>
          </a:p>
          <a:p>
            <a:pPr lvl="1"/>
            <a:r>
              <a:rPr lang="en-US" dirty="0" smtClean="0"/>
              <a:t>To achieve this goal, the batch scheduler chooses between two different policies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22</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Two Batch Scheduling Algorithms</a:t>
            </a:r>
          </a:p>
        </p:txBody>
      </p:sp>
      <p:sp>
        <p:nvSpPr>
          <p:cNvPr id="3" name="Content Placeholder 2"/>
          <p:cNvSpPr>
            <a:spLocks noGrp="1"/>
          </p:cNvSpPr>
          <p:nvPr>
            <p:ph idx="1"/>
          </p:nvPr>
        </p:nvSpPr>
        <p:spPr/>
        <p:txBody>
          <a:bodyPr/>
          <a:lstStyle/>
          <a:p>
            <a:r>
              <a:rPr lang="en-US" b="1" dirty="0" smtClean="0">
                <a:solidFill>
                  <a:srgbClr val="0000FF"/>
                </a:solidFill>
              </a:rPr>
              <a:t>Shortest Job First (SJF)</a:t>
            </a:r>
          </a:p>
          <a:p>
            <a:pPr lvl="1"/>
            <a:r>
              <a:rPr lang="en-US" dirty="0" smtClean="0"/>
              <a:t>Prioritize the applications with the fewest outstanding memory requests because </a:t>
            </a:r>
            <a:r>
              <a:rPr lang="en-US" dirty="0" smtClean="0">
                <a:solidFill>
                  <a:srgbClr val="0000FF"/>
                </a:solidFill>
              </a:rPr>
              <a:t>they make fast forward progress</a:t>
            </a:r>
          </a:p>
          <a:p>
            <a:pPr lvl="1"/>
            <a:r>
              <a:rPr lang="en-US" b="1" dirty="0" smtClean="0">
                <a:solidFill>
                  <a:srgbClr val="0000FF"/>
                </a:solidFill>
              </a:rPr>
              <a:t>Pro:</a:t>
            </a:r>
            <a:r>
              <a:rPr lang="en-US" dirty="0" smtClean="0"/>
              <a:t> Good system performance and fairness</a:t>
            </a:r>
          </a:p>
          <a:p>
            <a:pPr lvl="1"/>
            <a:r>
              <a:rPr lang="en-US" b="1" dirty="0" smtClean="0">
                <a:solidFill>
                  <a:srgbClr val="FF0000"/>
                </a:solidFill>
              </a:rPr>
              <a:t>Con:</a:t>
            </a:r>
            <a:r>
              <a:rPr lang="en-US" dirty="0" smtClean="0"/>
              <a:t> GPU and memory-intensive applications get </a:t>
            </a:r>
            <a:r>
              <a:rPr lang="en-US" dirty="0" err="1" smtClean="0"/>
              <a:t>deprioritized</a:t>
            </a:r>
            <a:endParaRPr lang="en-US" dirty="0" smtClean="0"/>
          </a:p>
          <a:p>
            <a:pPr lvl="1">
              <a:buNone/>
            </a:pPr>
            <a:endParaRPr lang="en-US" dirty="0" smtClean="0"/>
          </a:p>
          <a:p>
            <a:pPr lvl="1">
              <a:buNone/>
            </a:pPr>
            <a:endParaRPr lang="en-US" dirty="0" smtClean="0"/>
          </a:p>
          <a:p>
            <a:r>
              <a:rPr lang="en-US" b="1" dirty="0" smtClean="0">
                <a:solidFill>
                  <a:srgbClr val="0000FF"/>
                </a:solidFill>
              </a:rPr>
              <a:t>Round-Robin (RR)</a:t>
            </a:r>
          </a:p>
          <a:p>
            <a:pPr lvl="1"/>
            <a:r>
              <a:rPr lang="en-US" dirty="0" smtClean="0"/>
              <a:t>Prioritize the applications in a round-robin manner to ensure that </a:t>
            </a:r>
            <a:r>
              <a:rPr lang="en-US" dirty="0" smtClean="0">
                <a:solidFill>
                  <a:srgbClr val="0000FF"/>
                </a:solidFill>
              </a:rPr>
              <a:t>memory-intensive applications can make progress</a:t>
            </a:r>
          </a:p>
          <a:p>
            <a:pPr lvl="1"/>
            <a:r>
              <a:rPr lang="en-US" b="1" dirty="0" smtClean="0">
                <a:solidFill>
                  <a:srgbClr val="0000FF"/>
                </a:solidFill>
              </a:rPr>
              <a:t>Pro:</a:t>
            </a:r>
            <a:r>
              <a:rPr lang="en-US" dirty="0" smtClean="0"/>
              <a:t> GPU and memory-intensive applications are treated fairly</a:t>
            </a:r>
          </a:p>
          <a:p>
            <a:pPr lvl="1"/>
            <a:r>
              <a:rPr lang="en-US" b="1" dirty="0" smtClean="0">
                <a:solidFill>
                  <a:srgbClr val="FF0000"/>
                </a:solidFill>
              </a:rPr>
              <a:t>Con:</a:t>
            </a:r>
            <a:r>
              <a:rPr lang="en-US" dirty="0" smtClean="0">
                <a:solidFill>
                  <a:srgbClr val="FF0000"/>
                </a:solidFill>
              </a:rPr>
              <a:t> </a:t>
            </a:r>
            <a:r>
              <a:rPr lang="en-US" dirty="0" smtClean="0"/>
              <a:t>GPU and memory-intensive applications significantly slow down others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23</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2: Batch Scheduling Policy</a:t>
            </a:r>
          </a:p>
        </p:txBody>
      </p:sp>
      <p:sp>
        <p:nvSpPr>
          <p:cNvPr id="3" name="Content Placeholder 2"/>
          <p:cNvSpPr>
            <a:spLocks noGrp="1"/>
          </p:cNvSpPr>
          <p:nvPr>
            <p:ph idx="1"/>
          </p:nvPr>
        </p:nvSpPr>
        <p:spPr/>
        <p:txBody>
          <a:bodyPr/>
          <a:lstStyle/>
          <a:p>
            <a:r>
              <a:rPr lang="en-US" dirty="0" smtClean="0"/>
              <a:t>The importance of the GPU varies between systems and over time </a:t>
            </a:r>
            <a:r>
              <a:rPr lang="en-US" dirty="0" smtClean="0">
                <a:sym typeface="Wingdings" pitchFamily="2" charset="2"/>
              </a:rPr>
              <a:t> Scheduling policy needs to adapt to this</a:t>
            </a:r>
            <a:endParaRPr lang="en-US" dirty="0" smtClean="0"/>
          </a:p>
          <a:p>
            <a:endParaRPr lang="en-US" b="1" dirty="0" smtClean="0">
              <a:solidFill>
                <a:srgbClr val="0000FF"/>
              </a:solidFill>
            </a:endParaRPr>
          </a:p>
          <a:p>
            <a:r>
              <a:rPr lang="en-US" dirty="0" smtClean="0">
                <a:solidFill>
                  <a:srgbClr val="0000FF"/>
                </a:solidFill>
              </a:rPr>
              <a:t>Solution</a:t>
            </a:r>
            <a:r>
              <a:rPr lang="en-US" dirty="0" smtClean="0"/>
              <a:t>: Hybrid Policy</a:t>
            </a:r>
          </a:p>
          <a:p>
            <a:r>
              <a:rPr lang="en-US" dirty="0" smtClean="0"/>
              <a:t>At every cycle:</a:t>
            </a:r>
          </a:p>
          <a:p>
            <a:pPr lvl="1"/>
            <a:r>
              <a:rPr lang="en-US" dirty="0" smtClean="0"/>
              <a:t>With probability </a:t>
            </a:r>
            <a:r>
              <a:rPr lang="en-US" i="1" dirty="0" smtClean="0"/>
              <a:t>p </a:t>
            </a:r>
            <a:r>
              <a:rPr lang="en-US" dirty="0" smtClean="0"/>
              <a:t>: </a:t>
            </a:r>
            <a:r>
              <a:rPr lang="en-US" dirty="0" smtClean="0">
                <a:solidFill>
                  <a:srgbClr val="0000FF"/>
                </a:solidFill>
              </a:rPr>
              <a:t>Shortest Job First </a:t>
            </a:r>
            <a:r>
              <a:rPr lang="en-US" dirty="0" smtClean="0">
                <a:solidFill>
                  <a:srgbClr val="0000FF"/>
                </a:solidFill>
                <a:sym typeface="Wingdings" pitchFamily="2" charset="2"/>
              </a:rPr>
              <a:t> Benefits the CPU</a:t>
            </a:r>
            <a:endParaRPr lang="en-US" dirty="0" smtClean="0">
              <a:solidFill>
                <a:srgbClr val="0000FF"/>
              </a:solidFill>
            </a:endParaRPr>
          </a:p>
          <a:p>
            <a:pPr lvl="1"/>
            <a:r>
              <a:rPr lang="en-US" dirty="0" smtClean="0"/>
              <a:t>With probability </a:t>
            </a:r>
            <a:r>
              <a:rPr lang="en-US" i="1" dirty="0" smtClean="0"/>
              <a:t>1-p </a:t>
            </a:r>
            <a:r>
              <a:rPr lang="en-US" dirty="0" smtClean="0"/>
              <a:t>: </a:t>
            </a:r>
            <a:r>
              <a:rPr lang="en-US" dirty="0" smtClean="0">
                <a:solidFill>
                  <a:srgbClr val="0000FF"/>
                </a:solidFill>
              </a:rPr>
              <a:t>Round-Robin </a:t>
            </a:r>
            <a:r>
              <a:rPr lang="en-US" dirty="0" smtClean="0">
                <a:solidFill>
                  <a:srgbClr val="0000FF"/>
                </a:solidFill>
                <a:sym typeface="Wingdings" pitchFamily="2" charset="2"/>
              </a:rPr>
              <a:t> Benefits the GPU</a:t>
            </a:r>
            <a:endParaRPr lang="en-US" dirty="0" smtClean="0">
              <a:solidFill>
                <a:srgbClr val="0000FF"/>
              </a:solidFill>
            </a:endParaRPr>
          </a:p>
          <a:p>
            <a:pPr lvl="1"/>
            <a:endParaRPr lang="en-US" b="1" dirty="0"/>
          </a:p>
          <a:p>
            <a:r>
              <a:rPr lang="en-US" dirty="0" smtClean="0"/>
              <a:t>System software can configure </a:t>
            </a:r>
            <a:r>
              <a:rPr lang="en-US" i="1" dirty="0" smtClean="0"/>
              <a:t>p</a:t>
            </a:r>
            <a:r>
              <a:rPr lang="en-US" dirty="0" smtClean="0"/>
              <a:t> based on the importance/weight of the GPU</a:t>
            </a:r>
          </a:p>
          <a:p>
            <a:pPr lvl="1"/>
            <a:r>
              <a:rPr lang="en-US" dirty="0" smtClean="0"/>
              <a:t>Higher GPU importance </a:t>
            </a:r>
            <a:r>
              <a:rPr lang="en-US" dirty="0" smtClean="0">
                <a:sym typeface="Wingdings" pitchFamily="2" charset="2"/>
              </a:rPr>
              <a:t> Lower </a:t>
            </a:r>
            <a:r>
              <a:rPr lang="en-US" i="1" dirty="0" smtClean="0">
                <a:sym typeface="Wingdings" pitchFamily="2" charset="2"/>
              </a:rPr>
              <a:t>p</a:t>
            </a:r>
            <a:r>
              <a:rPr lang="en-US" dirty="0" smtClean="0">
                <a:sym typeface="Wingdings" pitchFamily="2" charset="2"/>
              </a:rPr>
              <a:t> value</a:t>
            </a:r>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24</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25</a:t>
            </a:fld>
            <a:endParaRPr lang="en-US" altLang="en-US"/>
          </a:p>
        </p:txBody>
      </p:sp>
      <p:sp>
        <p:nvSpPr>
          <p:cNvPr id="58" name="TextBox 57"/>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61" name="TextBox 60"/>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62" name="TextBox 61"/>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63" name="TextBox 62"/>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64" name="TextBox 63"/>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65" name="Down Arrow 64"/>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Down Arrow 65"/>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Down Arrow 66"/>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Down Arrow 67"/>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68"/>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71" name="TextBox 70"/>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72" name="Down Arrow 71"/>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7" name="TextBox 76"/>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8" name="Rectangle 77"/>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9" name="Rectangle 78"/>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0" name="Rectangle 79"/>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1" name="Rectangle 80"/>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2" name="Rectangle 81"/>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0" name="Rectangle 89"/>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92" name="Down Arrow 91"/>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5" name="Rectangle 94"/>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6" name="Rectangle 95"/>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7" name="Rectangle 96"/>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8" name="Rectangle 97"/>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Down Arrow 104"/>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109" name="TextBox 108"/>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10" name="TextBox 109"/>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4" name="Rectangle 53"/>
          <p:cNvSpPr/>
          <p:nvPr/>
        </p:nvSpPr>
        <p:spPr>
          <a:xfrm>
            <a:off x="-36512" y="980728"/>
            <a:ext cx="8856984" cy="288032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TextBox 110"/>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112" name="TextBox 111"/>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113" name="TextBox 112"/>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114" name="TextBox 113"/>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Tree>
    <p:extLst>
      <p:ext uri="{BB962C8B-B14F-4D97-AF65-F5344CB8AC3E}">
        <p14:creationId xmlns:p14="http://schemas.microsoft.com/office/powerpoint/2010/main" val="161307499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3: DRAM Command Scheduler</a:t>
            </a:r>
          </a:p>
        </p:txBody>
      </p:sp>
      <p:sp>
        <p:nvSpPr>
          <p:cNvPr id="3" name="Content Placeholder 2"/>
          <p:cNvSpPr>
            <a:spLocks noGrp="1"/>
          </p:cNvSpPr>
          <p:nvPr>
            <p:ph idx="1"/>
          </p:nvPr>
        </p:nvSpPr>
        <p:spPr/>
        <p:txBody>
          <a:bodyPr/>
          <a:lstStyle/>
          <a:p>
            <a:r>
              <a:rPr lang="en-US" dirty="0" smtClean="0"/>
              <a:t>High level policy decisions have already been made by:</a:t>
            </a:r>
          </a:p>
          <a:p>
            <a:pPr lvl="1"/>
            <a:r>
              <a:rPr lang="en-US" dirty="0" smtClean="0"/>
              <a:t>Stage 1: Maintains row buffer locality</a:t>
            </a:r>
          </a:p>
          <a:p>
            <a:pPr lvl="1"/>
            <a:r>
              <a:rPr lang="en-US" dirty="0" smtClean="0"/>
              <a:t>Stage 2: Minimizes inter-application interference</a:t>
            </a:r>
          </a:p>
          <a:p>
            <a:endParaRPr lang="en-US" dirty="0" smtClean="0"/>
          </a:p>
          <a:p>
            <a:r>
              <a:rPr lang="en-US" dirty="0" smtClean="0"/>
              <a:t>Stage 3: No need for further scheduling</a:t>
            </a:r>
            <a:endParaRPr lang="en-US" dirty="0"/>
          </a:p>
          <a:p>
            <a:r>
              <a:rPr lang="en-US" dirty="0" smtClean="0"/>
              <a:t>Only goal: </a:t>
            </a:r>
            <a:r>
              <a:rPr lang="en-US" b="1" dirty="0" smtClean="0">
                <a:solidFill>
                  <a:srgbClr val="0000FF"/>
                </a:solidFill>
              </a:rPr>
              <a:t>service requests while satisfying DRAM timing constraints</a:t>
            </a:r>
            <a:endParaRPr lang="en-US" dirty="0" smtClean="0">
              <a:solidFill>
                <a:srgbClr val="0000FF"/>
              </a:solidFill>
            </a:endParaRPr>
          </a:p>
          <a:p>
            <a:endParaRPr lang="en-US" dirty="0" smtClean="0"/>
          </a:p>
          <a:p>
            <a:r>
              <a:rPr lang="en-US" dirty="0" smtClean="0"/>
              <a:t>Implemented as </a:t>
            </a:r>
            <a:r>
              <a:rPr lang="en-US" b="1" dirty="0" smtClean="0">
                <a:solidFill>
                  <a:srgbClr val="0000FF"/>
                </a:solidFill>
              </a:rPr>
              <a:t>simple per-bank FIFO queues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26</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Box 84"/>
          <p:cNvSpPr txBox="1"/>
          <p:nvPr/>
        </p:nvSpPr>
        <p:spPr>
          <a:xfrm>
            <a:off x="1839821" y="3212976"/>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grpSp>
        <p:nvGrpSpPr>
          <p:cNvPr id="5" name="Group 9"/>
          <p:cNvGrpSpPr/>
          <p:nvPr/>
        </p:nvGrpSpPr>
        <p:grpSpPr>
          <a:xfrm>
            <a:off x="2634927" y="4005064"/>
            <a:ext cx="3532620" cy="1937073"/>
            <a:chOff x="2634927" y="4005064"/>
            <a:chExt cx="3532620" cy="1937073"/>
          </a:xfrm>
        </p:grpSpPr>
        <p:sp>
          <p:nvSpPr>
            <p:cNvPr id="86" name="Rectangle 85"/>
            <p:cNvSpPr/>
            <p:nvPr/>
          </p:nvSpPr>
          <p:spPr bwMode="auto">
            <a:xfrm>
              <a:off x="2719797" y="4005064"/>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7" name="Rectangle 86"/>
            <p:cNvSpPr/>
            <p:nvPr/>
          </p:nvSpPr>
          <p:spPr bwMode="auto">
            <a:xfrm>
              <a:off x="3611130" y="4009336"/>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8" name="Rectangle 87"/>
            <p:cNvSpPr/>
            <p:nvPr/>
          </p:nvSpPr>
          <p:spPr bwMode="auto">
            <a:xfrm>
              <a:off x="4494454" y="4009336"/>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9" name="Rectangle 88"/>
            <p:cNvSpPr/>
            <p:nvPr/>
          </p:nvSpPr>
          <p:spPr bwMode="auto">
            <a:xfrm>
              <a:off x="5337627" y="4010099"/>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0" name="TextBox 89"/>
            <p:cNvSpPr txBox="1"/>
            <p:nvPr/>
          </p:nvSpPr>
          <p:spPr>
            <a:xfrm>
              <a:off x="2634927" y="5570656"/>
              <a:ext cx="928694" cy="369332"/>
            </a:xfrm>
            <a:prstGeom prst="rect">
              <a:avLst/>
            </a:prstGeom>
            <a:noFill/>
          </p:spPr>
          <p:txBody>
            <a:bodyPr wrap="square" rtlCol="0">
              <a:spAutoFit/>
            </a:bodyPr>
            <a:lstStyle/>
            <a:p>
              <a:r>
                <a:rPr lang="en-US" dirty="0" smtClean="0"/>
                <a:t>Bank 1</a:t>
              </a:r>
              <a:endParaRPr lang="en-US" dirty="0"/>
            </a:p>
          </p:txBody>
        </p:sp>
        <p:sp>
          <p:nvSpPr>
            <p:cNvPr id="91" name="TextBox 90"/>
            <p:cNvSpPr txBox="1"/>
            <p:nvPr/>
          </p:nvSpPr>
          <p:spPr>
            <a:xfrm>
              <a:off x="3508547" y="5572805"/>
              <a:ext cx="928694" cy="369332"/>
            </a:xfrm>
            <a:prstGeom prst="rect">
              <a:avLst/>
            </a:prstGeom>
            <a:noFill/>
          </p:spPr>
          <p:txBody>
            <a:bodyPr wrap="square" rtlCol="0">
              <a:spAutoFit/>
            </a:bodyPr>
            <a:lstStyle/>
            <a:p>
              <a:r>
                <a:rPr lang="en-US" dirty="0" smtClean="0"/>
                <a:t>Bank 2</a:t>
              </a:r>
              <a:endParaRPr lang="en-US" dirty="0"/>
            </a:p>
          </p:txBody>
        </p:sp>
        <p:sp>
          <p:nvSpPr>
            <p:cNvPr id="92" name="TextBox 91"/>
            <p:cNvSpPr txBox="1"/>
            <p:nvPr/>
          </p:nvSpPr>
          <p:spPr>
            <a:xfrm>
              <a:off x="4397031" y="5570656"/>
              <a:ext cx="928694" cy="369332"/>
            </a:xfrm>
            <a:prstGeom prst="rect">
              <a:avLst/>
            </a:prstGeom>
            <a:noFill/>
          </p:spPr>
          <p:txBody>
            <a:bodyPr wrap="square" rtlCol="0">
              <a:spAutoFit/>
            </a:bodyPr>
            <a:lstStyle/>
            <a:p>
              <a:r>
                <a:rPr lang="en-US" dirty="0" smtClean="0"/>
                <a:t>Bank 3</a:t>
              </a:r>
              <a:endParaRPr lang="en-US" dirty="0"/>
            </a:p>
          </p:txBody>
        </p:sp>
        <p:sp>
          <p:nvSpPr>
            <p:cNvPr id="93" name="TextBox 92"/>
            <p:cNvSpPr txBox="1"/>
            <p:nvPr/>
          </p:nvSpPr>
          <p:spPr>
            <a:xfrm>
              <a:off x="5238853" y="5568043"/>
              <a:ext cx="928694" cy="369332"/>
            </a:xfrm>
            <a:prstGeom prst="rect">
              <a:avLst/>
            </a:prstGeom>
            <a:noFill/>
          </p:spPr>
          <p:txBody>
            <a:bodyPr wrap="square" rtlCol="0">
              <a:spAutoFit/>
            </a:bodyPr>
            <a:lstStyle/>
            <a:p>
              <a:r>
                <a:rPr lang="en-US" dirty="0" smtClean="0"/>
                <a:t>Bank 4</a:t>
              </a:r>
              <a:endParaRPr lang="en-US" dirty="0"/>
            </a:p>
          </p:txBody>
        </p:sp>
      </p:grpSp>
      <p:sp>
        <p:nvSpPr>
          <p:cNvPr id="2" name="Title 1"/>
          <p:cNvSpPr>
            <a:spLocks noGrp="1"/>
          </p:cNvSpPr>
          <p:nvPr>
            <p:ph type="title"/>
          </p:nvPr>
        </p:nvSpPr>
        <p:spPr/>
        <p:txBody>
          <a:bodyPr/>
          <a:lstStyle/>
          <a:p>
            <a:pPr lvl="1"/>
            <a:r>
              <a:rPr lang="en-US" dirty="0" smtClean="0"/>
              <a:t>Putting Everything Together</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27</a:t>
            </a:fld>
            <a:endParaRPr lang="en-US" altLang="en-US" dirty="0"/>
          </a:p>
        </p:txBody>
      </p:sp>
      <p:sp>
        <p:nvSpPr>
          <p:cNvPr id="60" name="TextBox 59"/>
          <p:cNvSpPr txBox="1"/>
          <p:nvPr/>
        </p:nvSpPr>
        <p:spPr>
          <a:xfrm>
            <a:off x="2203146" y="971436"/>
            <a:ext cx="928694" cy="369332"/>
          </a:xfrm>
          <a:prstGeom prst="rect">
            <a:avLst/>
          </a:prstGeom>
          <a:noFill/>
        </p:spPr>
        <p:txBody>
          <a:bodyPr wrap="square" rtlCol="0">
            <a:spAutoFit/>
          </a:bodyPr>
          <a:lstStyle/>
          <a:p>
            <a:r>
              <a:rPr lang="en-US" dirty="0" smtClean="0"/>
              <a:t>Core 1</a:t>
            </a:r>
            <a:endParaRPr lang="en-US" dirty="0"/>
          </a:p>
        </p:txBody>
      </p:sp>
      <p:sp>
        <p:nvSpPr>
          <p:cNvPr id="61" name="TextBox 60"/>
          <p:cNvSpPr txBox="1"/>
          <p:nvPr/>
        </p:nvSpPr>
        <p:spPr>
          <a:xfrm>
            <a:off x="3067242" y="980728"/>
            <a:ext cx="928694" cy="369332"/>
          </a:xfrm>
          <a:prstGeom prst="rect">
            <a:avLst/>
          </a:prstGeom>
          <a:noFill/>
        </p:spPr>
        <p:txBody>
          <a:bodyPr wrap="square" rtlCol="0">
            <a:spAutoFit/>
          </a:bodyPr>
          <a:lstStyle/>
          <a:p>
            <a:r>
              <a:rPr lang="en-US" dirty="0" smtClean="0"/>
              <a:t>Core 2</a:t>
            </a:r>
            <a:endParaRPr lang="en-US" dirty="0"/>
          </a:p>
        </p:txBody>
      </p:sp>
      <p:sp>
        <p:nvSpPr>
          <p:cNvPr id="62" name="TextBox 61"/>
          <p:cNvSpPr txBox="1"/>
          <p:nvPr/>
        </p:nvSpPr>
        <p:spPr>
          <a:xfrm>
            <a:off x="4003346" y="971436"/>
            <a:ext cx="928694" cy="369332"/>
          </a:xfrm>
          <a:prstGeom prst="rect">
            <a:avLst/>
          </a:prstGeom>
          <a:noFill/>
        </p:spPr>
        <p:txBody>
          <a:bodyPr wrap="square" rtlCol="0">
            <a:spAutoFit/>
          </a:bodyPr>
          <a:lstStyle/>
          <a:p>
            <a:r>
              <a:rPr lang="en-US" dirty="0" smtClean="0"/>
              <a:t>Core 3</a:t>
            </a:r>
            <a:endParaRPr lang="en-US" dirty="0"/>
          </a:p>
        </p:txBody>
      </p:sp>
      <p:sp>
        <p:nvSpPr>
          <p:cNvPr id="63" name="TextBox 62"/>
          <p:cNvSpPr txBox="1"/>
          <p:nvPr/>
        </p:nvSpPr>
        <p:spPr>
          <a:xfrm>
            <a:off x="4867442" y="980728"/>
            <a:ext cx="928694" cy="369332"/>
          </a:xfrm>
          <a:prstGeom prst="rect">
            <a:avLst/>
          </a:prstGeom>
          <a:noFill/>
        </p:spPr>
        <p:txBody>
          <a:bodyPr wrap="square" rtlCol="0">
            <a:spAutoFit/>
          </a:bodyPr>
          <a:lstStyle/>
          <a:p>
            <a:r>
              <a:rPr lang="en-US" dirty="0" smtClean="0"/>
              <a:t>Core 4</a:t>
            </a:r>
            <a:endParaRPr lang="en-US" dirty="0"/>
          </a:p>
        </p:txBody>
      </p:sp>
      <p:sp>
        <p:nvSpPr>
          <p:cNvPr id="59" name="Rectangle 58"/>
          <p:cNvSpPr/>
          <p:nvPr/>
        </p:nvSpPr>
        <p:spPr bwMode="auto">
          <a:xfrm>
            <a:off x="2287749" y="1582218"/>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4" name="Down Arrow 63"/>
          <p:cNvSpPr/>
          <p:nvPr/>
        </p:nvSpPr>
        <p:spPr>
          <a:xfrm>
            <a:off x="3447939"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Down Arrow 64"/>
          <p:cNvSpPr/>
          <p:nvPr/>
        </p:nvSpPr>
        <p:spPr>
          <a:xfrm>
            <a:off x="2557568"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Down Arrow 65"/>
          <p:cNvSpPr/>
          <p:nvPr/>
        </p:nvSpPr>
        <p:spPr>
          <a:xfrm>
            <a:off x="4338312"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Down Arrow 66"/>
          <p:cNvSpPr/>
          <p:nvPr/>
        </p:nvSpPr>
        <p:spPr>
          <a:xfrm>
            <a:off x="5188211"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bwMode="auto">
          <a:xfrm>
            <a:off x="3179082"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9" name="Rectangle 68"/>
          <p:cNvSpPr/>
          <p:nvPr/>
        </p:nvSpPr>
        <p:spPr bwMode="auto">
          <a:xfrm>
            <a:off x="4062406"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0" name="Rectangle 69"/>
          <p:cNvSpPr/>
          <p:nvPr/>
        </p:nvSpPr>
        <p:spPr bwMode="auto">
          <a:xfrm>
            <a:off x="4932040" y="1589634"/>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1" name="Rectangle 70"/>
          <p:cNvSpPr/>
          <p:nvPr/>
        </p:nvSpPr>
        <p:spPr>
          <a:xfrm>
            <a:off x="2355211" y="1313917"/>
            <a:ext cx="521964" cy="191208"/>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72" name="Rectangle 71"/>
          <p:cNvSpPr/>
          <p:nvPr/>
        </p:nvSpPr>
        <p:spPr>
          <a:xfrm>
            <a:off x="3251349" y="1352464"/>
            <a:ext cx="521964" cy="19120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3" name="Rectangle 72"/>
          <p:cNvSpPr/>
          <p:nvPr/>
        </p:nvSpPr>
        <p:spPr>
          <a:xfrm>
            <a:off x="3251349" y="1275370"/>
            <a:ext cx="521964" cy="19120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4" name="Rectangle 73"/>
          <p:cNvSpPr/>
          <p:nvPr/>
        </p:nvSpPr>
        <p:spPr>
          <a:xfrm>
            <a:off x="3251349" y="1196752"/>
            <a:ext cx="521964" cy="191208"/>
          </a:xfrm>
          <a:prstGeom prst="rect">
            <a:avLst/>
          </a:prstGeom>
          <a:solidFill>
            <a:schemeClr val="accent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p:cNvSpPr/>
          <p:nvPr/>
        </p:nvSpPr>
        <p:spPr>
          <a:xfrm>
            <a:off x="4134672" y="1340768"/>
            <a:ext cx="521964" cy="19120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4134672" y="1275370"/>
            <a:ext cx="521964" cy="19120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p:cNvSpPr/>
          <p:nvPr/>
        </p:nvSpPr>
        <p:spPr>
          <a:xfrm>
            <a:off x="5004048" y="1312391"/>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4134673" y="1196752"/>
            <a:ext cx="521964" cy="191208"/>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0" name="Straight Connector 79"/>
          <p:cNvCxnSpPr/>
          <p:nvPr/>
        </p:nvCxnSpPr>
        <p:spPr>
          <a:xfrm>
            <a:off x="3171047"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054371"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279714"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2355211" y="1236824"/>
            <a:ext cx="521964" cy="191208"/>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4" name="Straight Connector 93"/>
          <p:cNvCxnSpPr/>
          <p:nvPr/>
        </p:nvCxnSpPr>
        <p:spPr>
          <a:xfrm>
            <a:off x="251520" y="386104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251520" y="314096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23528" y="1412776"/>
            <a:ext cx="2232248" cy="1384995"/>
          </a:xfrm>
          <a:prstGeom prst="rect">
            <a:avLst/>
          </a:prstGeom>
          <a:noFill/>
        </p:spPr>
        <p:txBody>
          <a:bodyPr wrap="square" rtlCol="0">
            <a:spAutoFit/>
          </a:bodyPr>
          <a:lstStyle/>
          <a:p>
            <a:r>
              <a:rPr lang="en-US" sz="2800" dirty="0" smtClean="0"/>
              <a:t>Stage 1:</a:t>
            </a:r>
          </a:p>
          <a:p>
            <a:r>
              <a:rPr lang="en-US" sz="2800" dirty="0" smtClean="0"/>
              <a:t>Batch </a:t>
            </a:r>
          </a:p>
          <a:p>
            <a:r>
              <a:rPr lang="en-US" sz="2800" dirty="0" smtClean="0"/>
              <a:t>Formation</a:t>
            </a:r>
            <a:endParaRPr lang="en-US" sz="2800" dirty="0"/>
          </a:p>
        </p:txBody>
      </p:sp>
      <p:sp>
        <p:nvSpPr>
          <p:cNvPr id="43" name="TextBox 42"/>
          <p:cNvSpPr txBox="1"/>
          <p:nvPr/>
        </p:nvSpPr>
        <p:spPr>
          <a:xfrm>
            <a:off x="323528" y="4149080"/>
            <a:ext cx="2232248" cy="1815882"/>
          </a:xfrm>
          <a:prstGeom prst="rect">
            <a:avLst/>
          </a:prstGeom>
          <a:noFill/>
        </p:spPr>
        <p:txBody>
          <a:bodyPr wrap="square" rtlCol="0">
            <a:spAutoFit/>
          </a:bodyPr>
          <a:lstStyle/>
          <a:p>
            <a:r>
              <a:rPr lang="en-US" sz="2800" dirty="0" smtClean="0"/>
              <a:t>Stage 3: DRAM Command Scheduler</a:t>
            </a:r>
            <a:endParaRPr lang="en-US" sz="2800" dirty="0"/>
          </a:p>
        </p:txBody>
      </p:sp>
      <p:sp>
        <p:nvSpPr>
          <p:cNvPr id="44" name="Rectangle 43"/>
          <p:cNvSpPr/>
          <p:nvPr/>
        </p:nvSpPr>
        <p:spPr bwMode="auto">
          <a:xfrm>
            <a:off x="5796136"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45" name="TextBox 44"/>
          <p:cNvSpPr txBox="1"/>
          <p:nvPr/>
        </p:nvSpPr>
        <p:spPr>
          <a:xfrm>
            <a:off x="5803546" y="980728"/>
            <a:ext cx="928694" cy="369332"/>
          </a:xfrm>
          <a:prstGeom prst="rect">
            <a:avLst/>
          </a:prstGeom>
          <a:noFill/>
        </p:spPr>
        <p:txBody>
          <a:bodyPr wrap="square" rtlCol="0">
            <a:spAutoFit/>
          </a:bodyPr>
          <a:lstStyle/>
          <a:p>
            <a:r>
              <a:rPr lang="en-US" dirty="0" smtClean="0"/>
              <a:t>GPU</a:t>
            </a:r>
            <a:endParaRPr lang="en-US" dirty="0"/>
          </a:p>
        </p:txBody>
      </p:sp>
      <p:sp>
        <p:nvSpPr>
          <p:cNvPr id="46" name="Down Arrow 45"/>
          <p:cNvSpPr/>
          <p:nvPr/>
        </p:nvSpPr>
        <p:spPr>
          <a:xfrm>
            <a:off x="6071784"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868144" y="1340768"/>
            <a:ext cx="521964" cy="191208"/>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2" name="Rectangle 51"/>
          <p:cNvSpPr/>
          <p:nvPr/>
        </p:nvSpPr>
        <p:spPr>
          <a:xfrm>
            <a:off x="5868144" y="1268760"/>
            <a:ext cx="521964" cy="191208"/>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3" name="Rectangle 52"/>
          <p:cNvSpPr/>
          <p:nvPr/>
        </p:nvSpPr>
        <p:spPr>
          <a:xfrm>
            <a:off x="5868144" y="1196752"/>
            <a:ext cx="521964" cy="191208"/>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4" name="Rectangle 53"/>
          <p:cNvSpPr/>
          <p:nvPr/>
        </p:nvSpPr>
        <p:spPr>
          <a:xfrm>
            <a:off x="5868144" y="1124744"/>
            <a:ext cx="521964" cy="191208"/>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5" name="Rectangle 54"/>
          <p:cNvSpPr/>
          <p:nvPr/>
        </p:nvSpPr>
        <p:spPr>
          <a:xfrm>
            <a:off x="5868144" y="1052736"/>
            <a:ext cx="521964" cy="191208"/>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6" name="Rectangle 55"/>
          <p:cNvSpPr/>
          <p:nvPr/>
        </p:nvSpPr>
        <p:spPr>
          <a:xfrm>
            <a:off x="3257948" y="2492896"/>
            <a:ext cx="521964" cy="43204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Rectangle 56"/>
          <p:cNvSpPr/>
          <p:nvPr/>
        </p:nvSpPr>
        <p:spPr>
          <a:xfrm>
            <a:off x="2360016" y="2492896"/>
            <a:ext cx="521964" cy="432048"/>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4139952" y="2492896"/>
            <a:ext cx="521964" cy="43204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p:cNvSpPr/>
          <p:nvPr/>
        </p:nvSpPr>
        <p:spPr>
          <a:xfrm>
            <a:off x="5868144" y="1988840"/>
            <a:ext cx="521964" cy="936104"/>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cxnSp>
        <p:nvCxnSpPr>
          <p:cNvPr id="97" name="Straight Connector 96"/>
          <p:cNvCxnSpPr/>
          <p:nvPr/>
        </p:nvCxnSpPr>
        <p:spPr>
          <a:xfrm>
            <a:off x="4932040" y="2639293"/>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4572000" y="4869160"/>
            <a:ext cx="521964" cy="43204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9" name="Rectangle 98"/>
          <p:cNvSpPr/>
          <p:nvPr/>
        </p:nvSpPr>
        <p:spPr>
          <a:xfrm>
            <a:off x="3689996" y="5110000"/>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p:cNvSpPr/>
          <p:nvPr/>
        </p:nvSpPr>
        <p:spPr>
          <a:xfrm>
            <a:off x="3689996" y="4581128"/>
            <a:ext cx="521964" cy="43204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1" name="Straight Connector 100"/>
          <p:cNvCxnSpPr/>
          <p:nvPr/>
        </p:nvCxnSpPr>
        <p:spPr>
          <a:xfrm>
            <a:off x="3169352" y="263691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067944" y="263691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323528" y="3212976"/>
            <a:ext cx="2232248" cy="523220"/>
          </a:xfrm>
          <a:prstGeom prst="rect">
            <a:avLst/>
          </a:prstGeom>
          <a:noFill/>
        </p:spPr>
        <p:txBody>
          <a:bodyPr wrap="square" rtlCol="0">
            <a:spAutoFit/>
          </a:bodyPr>
          <a:lstStyle/>
          <a:p>
            <a:r>
              <a:rPr lang="en-US" sz="2800" dirty="0" smtClean="0"/>
              <a:t>Stage 2:</a:t>
            </a:r>
            <a:endParaRPr lang="en-US" sz="2800" dirty="0"/>
          </a:p>
        </p:txBody>
      </p:sp>
      <p:cxnSp>
        <p:nvCxnSpPr>
          <p:cNvPr id="82" name="Straight Connector 81"/>
          <p:cNvCxnSpPr/>
          <p:nvPr/>
        </p:nvCxnSpPr>
        <p:spPr>
          <a:xfrm>
            <a:off x="5796136" y="191683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3" name="Rectangle 102"/>
          <p:cNvSpPr/>
          <p:nvPr/>
        </p:nvSpPr>
        <p:spPr>
          <a:xfrm>
            <a:off x="5001890" y="1263907"/>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04" name="Table 103"/>
          <p:cNvGraphicFramePr>
            <a:graphicFrameLocks noGrp="1"/>
          </p:cNvGraphicFramePr>
          <p:nvPr/>
        </p:nvGraphicFramePr>
        <p:xfrm>
          <a:off x="6199908" y="3994728"/>
          <a:ext cx="2653146" cy="1645920"/>
        </p:xfrm>
        <a:graphic>
          <a:graphicData uri="http://schemas.openxmlformats.org/drawingml/2006/table">
            <a:tbl>
              <a:tblPr firstRow="1" bandRow="1">
                <a:tableStyleId>{5C22544A-7EE6-4342-B048-85BDC9FD1C3A}</a:tableStyleId>
              </a:tblPr>
              <a:tblGrid>
                <a:gridCol w="2653146"/>
              </a:tblGrid>
              <a:tr h="370840">
                <a:tc>
                  <a:txBody>
                    <a:bodyPr/>
                    <a:lstStyle/>
                    <a:p>
                      <a:pPr algn="ctr"/>
                      <a:r>
                        <a:rPr lang="en-US" sz="2400" dirty="0" smtClean="0"/>
                        <a:t>Current Batch</a:t>
                      </a:r>
                    </a:p>
                    <a:p>
                      <a:pPr algn="ctr"/>
                      <a:r>
                        <a:rPr lang="en-US" sz="2400" dirty="0" smtClean="0"/>
                        <a:t>Scheduling Policy</a:t>
                      </a:r>
                      <a:endParaRPr lang="en-US" sz="2400" dirty="0"/>
                    </a:p>
                  </a:txBody>
                  <a:tcPr/>
                </a:tc>
              </a:tr>
              <a:tr h="370840">
                <a:tc>
                  <a:txBody>
                    <a:bodyPr/>
                    <a:lstStyle/>
                    <a:p>
                      <a:pPr algn="ctr"/>
                      <a:r>
                        <a:rPr lang="en-US" sz="2400" dirty="0" smtClean="0"/>
                        <a:t>SJF</a:t>
                      </a:r>
                      <a:endParaRPr lang="en-US" sz="2400" dirty="0"/>
                    </a:p>
                  </a:txBody>
                  <a:tcPr/>
                </a:tc>
              </a:tr>
            </a:tbl>
          </a:graphicData>
        </a:graphic>
      </p:graphicFrame>
      <p:graphicFrame>
        <p:nvGraphicFramePr>
          <p:cNvPr id="105" name="Table 104"/>
          <p:cNvGraphicFramePr>
            <a:graphicFrameLocks noGrp="1"/>
          </p:cNvGraphicFramePr>
          <p:nvPr/>
        </p:nvGraphicFramePr>
        <p:xfrm>
          <a:off x="6200338" y="3987368"/>
          <a:ext cx="2653146" cy="1645920"/>
        </p:xfrm>
        <a:graphic>
          <a:graphicData uri="http://schemas.openxmlformats.org/drawingml/2006/table">
            <a:tbl>
              <a:tblPr firstRow="1" bandRow="1">
                <a:tableStyleId>{5C22544A-7EE6-4342-B048-85BDC9FD1C3A}</a:tableStyleId>
              </a:tblPr>
              <a:tblGrid>
                <a:gridCol w="2653146"/>
              </a:tblGrid>
              <a:tr h="370840">
                <a:tc>
                  <a:txBody>
                    <a:bodyPr/>
                    <a:lstStyle/>
                    <a:p>
                      <a:pPr algn="ctr"/>
                      <a:r>
                        <a:rPr lang="en-US" sz="2400" dirty="0" smtClean="0"/>
                        <a:t>Current Batch</a:t>
                      </a:r>
                    </a:p>
                    <a:p>
                      <a:pPr algn="ctr"/>
                      <a:r>
                        <a:rPr lang="en-US" sz="2400" dirty="0" smtClean="0"/>
                        <a:t>Scheduling Policy</a:t>
                      </a:r>
                      <a:endParaRPr lang="en-US" sz="2400" dirty="0"/>
                    </a:p>
                  </a:txBody>
                  <a:tcPr/>
                </a:tc>
              </a:tr>
              <a:tr h="370840">
                <a:tc>
                  <a:txBody>
                    <a:bodyPr/>
                    <a:lstStyle/>
                    <a:p>
                      <a:pPr algn="ctr"/>
                      <a:r>
                        <a:rPr lang="en-US" sz="2400" dirty="0" smtClean="0"/>
                        <a:t>RR</a:t>
                      </a:r>
                      <a:endParaRPr lang="en-US" sz="2400" dirty="0"/>
                    </a:p>
                  </a:txBody>
                  <a:tcPr/>
                </a:tc>
              </a:tr>
            </a:tbl>
          </a:graphicData>
        </a:graphic>
      </p:graphicFrame>
      <p:grpSp>
        <p:nvGrpSpPr>
          <p:cNvPr id="6" name="Group 108"/>
          <p:cNvGrpSpPr/>
          <p:nvPr/>
        </p:nvGrpSpPr>
        <p:grpSpPr>
          <a:xfrm>
            <a:off x="2608729" y="1783976"/>
            <a:ext cx="2572874" cy="564777"/>
            <a:chOff x="2608729" y="1783976"/>
            <a:chExt cx="2572874" cy="564777"/>
          </a:xfrm>
        </p:grpSpPr>
        <p:cxnSp>
          <p:nvCxnSpPr>
            <p:cNvPr id="107" name="Straight Arrow Connector 106"/>
            <p:cNvCxnSpPr/>
            <p:nvPr/>
          </p:nvCxnSpPr>
          <p:spPr>
            <a:xfrm flipH="1">
              <a:off x="2608729" y="2017059"/>
              <a:ext cx="788895" cy="33169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3397627" y="1783976"/>
              <a:ext cx="1783976" cy="369332"/>
            </a:xfrm>
            <a:prstGeom prst="rect">
              <a:avLst/>
            </a:prstGeom>
            <a:solidFill>
              <a:srgbClr val="99CCFF"/>
            </a:solidFill>
            <a:ln w="38100">
              <a:solidFill>
                <a:srgbClr val="0000FF"/>
              </a:solidFill>
            </a:ln>
          </p:spPr>
          <p:txBody>
            <a:bodyPr wrap="square" rtlCol="0">
              <a:spAutoFit/>
            </a:bodyPr>
            <a:lstStyle/>
            <a:p>
              <a:r>
                <a:rPr lang="en-US" dirty="0" smtClean="0"/>
                <a:t>Batch Boundary</a:t>
              </a:r>
              <a:endParaRPr lang="en-US"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par>
                                <p:cTn id="7" presetID="42" presetClass="path" presetSubtype="0" accel="50000" decel="50000" fill="hold" grpId="1" nodeType="withEffect">
                                  <p:stCondLst>
                                    <p:cond delay="0"/>
                                  </p:stCondLst>
                                  <p:childTnLst>
                                    <p:animMotion origin="layout" path="M -3.33333E-6 -2.9077E-6 L -3.33333E-6 0.19986 " pathEditMode="relative" rAng="0" ptsTypes="AA">
                                      <p:cBhvr>
                                        <p:cTn id="8" dur="1000" fill="hold"/>
                                        <p:tgtEl>
                                          <p:spTgt spid="71"/>
                                        </p:tgtEl>
                                        <p:attrNameLst>
                                          <p:attrName>ppt_x</p:attrName>
                                          <p:attrName>ppt_y</p:attrName>
                                        </p:attrNameLst>
                                      </p:cBhvr>
                                      <p:rCtr x="0" y="9993"/>
                                    </p:animMotion>
                                  </p:childTnLst>
                                </p:cTn>
                              </p:par>
                            </p:childTnLst>
                          </p:cTn>
                        </p:par>
                        <p:par>
                          <p:cTn id="9" fill="hold">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84"/>
                                        </p:tgtEl>
                                        <p:attrNameLst>
                                          <p:attrName>style.visibility</p:attrName>
                                        </p:attrNameLst>
                                      </p:cBhvr>
                                      <p:to>
                                        <p:strVal val="visible"/>
                                      </p:to>
                                    </p:set>
                                  </p:childTnLst>
                                </p:cTn>
                              </p:par>
                              <p:par>
                                <p:cTn id="12" presetID="42" presetClass="path" presetSubtype="0" accel="50000" decel="50000" fill="hold" grpId="1" nodeType="withEffect">
                                  <p:stCondLst>
                                    <p:cond delay="0"/>
                                  </p:stCondLst>
                                  <p:childTnLst>
                                    <p:animMotion origin="layout" path="M -3.33333E-6 1.81356E-6 L -3.33333E-6 0.19014 " pathEditMode="relative" rAng="0" ptsTypes="AA">
                                      <p:cBhvr>
                                        <p:cTn id="13" dur="1000" fill="hold"/>
                                        <p:tgtEl>
                                          <p:spTgt spid="84"/>
                                        </p:tgtEl>
                                        <p:attrNameLst>
                                          <p:attrName>ppt_x</p:attrName>
                                          <p:attrName>ppt_y</p:attrName>
                                        </p:attrNameLst>
                                      </p:cBhvr>
                                      <p:rCtr x="0" y="9507"/>
                                    </p:animMotion>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fade">
                                      <p:cBhvr>
                                        <p:cTn id="17" dur="500"/>
                                        <p:tgtEl>
                                          <p:spTgt spid="83"/>
                                        </p:tgtEl>
                                      </p:cBhvr>
                                    </p:animEffect>
                                  </p:childTnLst>
                                </p:cTn>
                              </p:par>
                              <p:par>
                                <p:cTn id="18" presetID="10" presetClass="exit" presetSubtype="0" fill="hold" grpId="2" nodeType="withEffect">
                                  <p:stCondLst>
                                    <p:cond delay="0"/>
                                  </p:stCondLst>
                                  <p:childTnLst>
                                    <p:animEffect transition="out" filter="fade">
                                      <p:cBhvr>
                                        <p:cTn id="19" dur="500"/>
                                        <p:tgtEl>
                                          <p:spTgt spid="71"/>
                                        </p:tgtEl>
                                      </p:cBhvr>
                                    </p:animEffect>
                                    <p:set>
                                      <p:cBhvr>
                                        <p:cTn id="20" dur="1" fill="hold">
                                          <p:stCondLst>
                                            <p:cond delay="499"/>
                                          </p:stCondLst>
                                        </p:cTn>
                                        <p:tgtEl>
                                          <p:spTgt spid="71"/>
                                        </p:tgtEl>
                                        <p:attrNameLst>
                                          <p:attrName>style.visibility</p:attrName>
                                        </p:attrNameLst>
                                      </p:cBhvr>
                                      <p:to>
                                        <p:strVal val="hidden"/>
                                      </p:to>
                                    </p:set>
                                  </p:childTnLst>
                                </p:cTn>
                              </p:par>
                              <p:par>
                                <p:cTn id="21" presetID="10" presetClass="exit" presetSubtype="0" fill="hold" grpId="2" nodeType="withEffect">
                                  <p:stCondLst>
                                    <p:cond delay="0"/>
                                  </p:stCondLst>
                                  <p:childTnLst>
                                    <p:animEffect transition="out" filter="fade">
                                      <p:cBhvr>
                                        <p:cTn id="22" dur="500"/>
                                        <p:tgtEl>
                                          <p:spTgt spid="84"/>
                                        </p:tgtEl>
                                      </p:cBhvr>
                                    </p:animEffect>
                                    <p:set>
                                      <p:cBhvr>
                                        <p:cTn id="23" dur="1" fill="hold">
                                          <p:stCondLst>
                                            <p:cond delay="499"/>
                                          </p:stCondLst>
                                        </p:cTn>
                                        <p:tgtEl>
                                          <p:spTgt spid="84"/>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500"/>
                                        <p:tgtEl>
                                          <p:spTgt spid="57"/>
                                        </p:tgtEl>
                                      </p:cBhvr>
                                    </p:animEffec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6"/>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par>
                                <p:cTn id="35" presetID="42" presetClass="path" presetSubtype="0" accel="50000" decel="50000" fill="hold" grpId="1" nodeType="withEffect">
                                  <p:stCondLst>
                                    <p:cond delay="0"/>
                                  </p:stCondLst>
                                  <p:childTnLst>
                                    <p:animMotion origin="layout" path="M 0 -4.60791E-6 L 0 0.19431 " pathEditMode="relative" rAng="0" ptsTypes="AA">
                                      <p:cBhvr>
                                        <p:cTn id="36" dur="1000" fill="hold"/>
                                        <p:tgtEl>
                                          <p:spTgt spid="72"/>
                                        </p:tgtEl>
                                        <p:attrNameLst>
                                          <p:attrName>ppt_x</p:attrName>
                                          <p:attrName>ppt_y</p:attrName>
                                        </p:attrNameLst>
                                      </p:cBhvr>
                                      <p:rCtr x="0" y="9715"/>
                                    </p:animMotion>
                                  </p:childTnLst>
                                </p:cTn>
                              </p:par>
                            </p:childTnLst>
                          </p:cTn>
                        </p:par>
                        <p:par>
                          <p:cTn id="37" fill="hold">
                            <p:stCondLst>
                              <p:cond delay="1000"/>
                            </p:stCondLst>
                            <p:childTnLst>
                              <p:par>
                                <p:cTn id="38" presetID="1" presetClass="entr" presetSubtype="0" fill="hold" grpId="0" nodeType="afterEffect">
                                  <p:stCondLst>
                                    <p:cond delay="0"/>
                                  </p:stCondLst>
                                  <p:childTnLst>
                                    <p:set>
                                      <p:cBhvr>
                                        <p:cTn id="39" dur="1" fill="hold">
                                          <p:stCondLst>
                                            <p:cond delay="0"/>
                                          </p:stCondLst>
                                        </p:cTn>
                                        <p:tgtEl>
                                          <p:spTgt spid="73"/>
                                        </p:tgtEl>
                                        <p:attrNameLst>
                                          <p:attrName>style.visibility</p:attrName>
                                        </p:attrNameLst>
                                      </p:cBhvr>
                                      <p:to>
                                        <p:strVal val="visible"/>
                                      </p:to>
                                    </p:set>
                                  </p:childTnLst>
                                </p:cTn>
                              </p:par>
                              <p:par>
                                <p:cTn id="40" presetID="42" presetClass="path" presetSubtype="0" accel="50000" decel="50000" fill="hold" grpId="1" nodeType="withEffect">
                                  <p:stCondLst>
                                    <p:cond delay="0"/>
                                  </p:stCondLst>
                                  <p:childTnLst>
                                    <p:animMotion origin="layout" path="M 0 1.13347E-7 L 0 0.18459 " pathEditMode="relative" rAng="0" ptsTypes="AA">
                                      <p:cBhvr>
                                        <p:cTn id="41" dur="1000" fill="hold"/>
                                        <p:tgtEl>
                                          <p:spTgt spid="73"/>
                                        </p:tgtEl>
                                        <p:attrNameLst>
                                          <p:attrName>ppt_x</p:attrName>
                                          <p:attrName>ppt_y</p:attrName>
                                        </p:attrNameLst>
                                      </p:cBhvr>
                                      <p:rCtr x="0" y="9230"/>
                                    </p:animMotion>
                                  </p:childTnLst>
                                </p:cTn>
                              </p:par>
                            </p:childTnLst>
                          </p:cTn>
                        </p:par>
                        <p:par>
                          <p:cTn id="42" fill="hold">
                            <p:stCondLst>
                              <p:cond delay="2000"/>
                            </p:stCondLst>
                            <p:childTnLst>
                              <p:par>
                                <p:cTn id="43" presetID="10" presetClass="exit" presetSubtype="0" fill="hold" grpId="2" nodeType="afterEffect">
                                  <p:stCondLst>
                                    <p:cond delay="0"/>
                                  </p:stCondLst>
                                  <p:childTnLst>
                                    <p:animEffect transition="out" filter="fade">
                                      <p:cBhvr>
                                        <p:cTn id="44" dur="500"/>
                                        <p:tgtEl>
                                          <p:spTgt spid="72"/>
                                        </p:tgtEl>
                                      </p:cBhvr>
                                    </p:animEffect>
                                    <p:set>
                                      <p:cBhvr>
                                        <p:cTn id="45" dur="1" fill="hold">
                                          <p:stCondLst>
                                            <p:cond delay="499"/>
                                          </p:stCondLst>
                                        </p:cTn>
                                        <p:tgtEl>
                                          <p:spTgt spid="72"/>
                                        </p:tgtEl>
                                        <p:attrNameLst>
                                          <p:attrName>style.visibility</p:attrName>
                                        </p:attrNameLst>
                                      </p:cBhvr>
                                      <p:to>
                                        <p:strVal val="hidden"/>
                                      </p:to>
                                    </p:set>
                                  </p:childTnLst>
                                </p:cTn>
                              </p:par>
                              <p:par>
                                <p:cTn id="46" presetID="10" presetClass="exit" presetSubtype="0" fill="hold" grpId="2" nodeType="withEffect">
                                  <p:stCondLst>
                                    <p:cond delay="0"/>
                                  </p:stCondLst>
                                  <p:childTnLst>
                                    <p:animEffect transition="out" filter="fade">
                                      <p:cBhvr>
                                        <p:cTn id="47" dur="500"/>
                                        <p:tgtEl>
                                          <p:spTgt spid="73"/>
                                        </p:tgtEl>
                                      </p:cBhvr>
                                    </p:animEffect>
                                    <p:set>
                                      <p:cBhvr>
                                        <p:cTn id="48" dur="1" fill="hold">
                                          <p:stCondLst>
                                            <p:cond delay="499"/>
                                          </p:stCondLst>
                                        </p:cTn>
                                        <p:tgtEl>
                                          <p:spTgt spid="73"/>
                                        </p:tgtEl>
                                        <p:attrNameLst>
                                          <p:attrName>style.visibility</p:attrName>
                                        </p:attrNameLst>
                                      </p:cBhvr>
                                      <p:to>
                                        <p:strVal val="hidden"/>
                                      </p:to>
                                    </p:set>
                                  </p:childTnLst>
                                </p:cTn>
                              </p:par>
                              <p:par>
                                <p:cTn id="49" presetID="10" presetClass="entr" presetSubtype="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500"/>
                                        <p:tgtEl>
                                          <p:spTgt spid="5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75"/>
                                        </p:tgtEl>
                                        <p:attrNameLst>
                                          <p:attrName>style.visibility</p:attrName>
                                        </p:attrNameLst>
                                      </p:cBhvr>
                                      <p:to>
                                        <p:strVal val="visible"/>
                                      </p:to>
                                    </p:set>
                                  </p:childTnLst>
                                </p:cTn>
                              </p:par>
                              <p:par>
                                <p:cTn id="56" presetID="42" presetClass="path" presetSubtype="0" accel="50000" decel="50000" fill="hold" grpId="1" nodeType="withEffect">
                                  <p:stCondLst>
                                    <p:cond delay="0"/>
                                  </p:stCondLst>
                                  <p:childTnLst>
                                    <p:animMotion origin="layout" path="M -1.38889E-6 -1.58686E-6 L -1.38889E-6 0.20009 " pathEditMode="relative" rAng="0" ptsTypes="AA">
                                      <p:cBhvr>
                                        <p:cTn id="57" dur="1000" fill="hold"/>
                                        <p:tgtEl>
                                          <p:spTgt spid="75"/>
                                        </p:tgtEl>
                                        <p:attrNameLst>
                                          <p:attrName>ppt_x</p:attrName>
                                          <p:attrName>ppt_y</p:attrName>
                                        </p:attrNameLst>
                                      </p:cBhvr>
                                      <p:rCtr x="0" y="9993"/>
                                    </p:animMotion>
                                  </p:childTnLst>
                                </p:cTn>
                              </p:par>
                            </p:childTnLst>
                          </p:cTn>
                        </p:par>
                        <p:par>
                          <p:cTn id="58" fill="hold">
                            <p:stCondLst>
                              <p:cond delay="1000"/>
                            </p:stCondLst>
                            <p:childTnLst>
                              <p:par>
                                <p:cTn id="59" presetID="1" presetClass="entr" presetSubtype="0" fill="hold" grpId="0" nodeType="afterEffect">
                                  <p:stCondLst>
                                    <p:cond delay="0"/>
                                  </p:stCondLst>
                                  <p:childTnLst>
                                    <p:set>
                                      <p:cBhvr>
                                        <p:cTn id="60" dur="1" fill="hold">
                                          <p:stCondLst>
                                            <p:cond delay="0"/>
                                          </p:stCondLst>
                                        </p:cTn>
                                        <p:tgtEl>
                                          <p:spTgt spid="76"/>
                                        </p:tgtEl>
                                        <p:attrNameLst>
                                          <p:attrName>style.visibility</p:attrName>
                                        </p:attrNameLst>
                                      </p:cBhvr>
                                      <p:to>
                                        <p:strVal val="visible"/>
                                      </p:to>
                                    </p:set>
                                  </p:childTnLst>
                                </p:cTn>
                              </p:par>
                              <p:par>
                                <p:cTn id="61" presetID="42" presetClass="path" presetSubtype="0" accel="50000" decel="50000" fill="hold" grpId="1" nodeType="withEffect">
                                  <p:stCondLst>
                                    <p:cond delay="0"/>
                                  </p:stCondLst>
                                  <p:childTnLst>
                                    <p:animMotion origin="layout" path="M -1.38889E-6 1.13347E-7 L -1.38889E-6 0.18459 " pathEditMode="relative" rAng="0" ptsTypes="AA">
                                      <p:cBhvr>
                                        <p:cTn id="62" dur="1000" fill="hold"/>
                                        <p:tgtEl>
                                          <p:spTgt spid="76"/>
                                        </p:tgtEl>
                                        <p:attrNameLst>
                                          <p:attrName>ppt_x</p:attrName>
                                          <p:attrName>ppt_y</p:attrName>
                                        </p:attrNameLst>
                                      </p:cBhvr>
                                      <p:rCtr x="0" y="9230"/>
                                    </p:animMotion>
                                  </p:childTnLst>
                                </p:cTn>
                              </p:par>
                            </p:childTnLst>
                          </p:cTn>
                        </p:par>
                        <p:par>
                          <p:cTn id="63" fill="hold">
                            <p:stCondLst>
                              <p:cond delay="2000"/>
                            </p:stCondLst>
                            <p:childTnLst>
                              <p:par>
                                <p:cTn id="64" presetID="10" presetClass="exit" presetSubtype="0" fill="hold" grpId="2" nodeType="afterEffect">
                                  <p:stCondLst>
                                    <p:cond delay="0"/>
                                  </p:stCondLst>
                                  <p:childTnLst>
                                    <p:animEffect transition="out" filter="fade">
                                      <p:cBhvr>
                                        <p:cTn id="65" dur="500"/>
                                        <p:tgtEl>
                                          <p:spTgt spid="75"/>
                                        </p:tgtEl>
                                      </p:cBhvr>
                                    </p:animEffect>
                                    <p:set>
                                      <p:cBhvr>
                                        <p:cTn id="66" dur="1" fill="hold">
                                          <p:stCondLst>
                                            <p:cond delay="499"/>
                                          </p:stCondLst>
                                        </p:cTn>
                                        <p:tgtEl>
                                          <p:spTgt spid="75"/>
                                        </p:tgtEl>
                                        <p:attrNameLst>
                                          <p:attrName>style.visibility</p:attrName>
                                        </p:attrNameLst>
                                      </p:cBhvr>
                                      <p:to>
                                        <p:strVal val="hidden"/>
                                      </p:to>
                                    </p:set>
                                  </p:childTnLst>
                                </p:cTn>
                              </p:par>
                              <p:par>
                                <p:cTn id="67" presetID="10" presetClass="exit" presetSubtype="0" fill="hold" grpId="2" nodeType="withEffect">
                                  <p:stCondLst>
                                    <p:cond delay="0"/>
                                  </p:stCondLst>
                                  <p:childTnLst>
                                    <p:animEffect transition="out" filter="fade">
                                      <p:cBhvr>
                                        <p:cTn id="68" dur="500"/>
                                        <p:tgtEl>
                                          <p:spTgt spid="76"/>
                                        </p:tgtEl>
                                      </p:cBhvr>
                                    </p:animEffect>
                                    <p:set>
                                      <p:cBhvr>
                                        <p:cTn id="69" dur="1" fill="hold">
                                          <p:stCondLst>
                                            <p:cond delay="499"/>
                                          </p:stCondLst>
                                        </p:cTn>
                                        <p:tgtEl>
                                          <p:spTgt spid="76"/>
                                        </p:tgtEl>
                                        <p:attrNameLst>
                                          <p:attrName>style.visibility</p:attrName>
                                        </p:attrNameLst>
                                      </p:cBhvr>
                                      <p:to>
                                        <p:strVal val="hidden"/>
                                      </p:to>
                                    </p:set>
                                  </p:childTnLst>
                                </p:cTn>
                              </p:par>
                              <p:par>
                                <p:cTn id="70" presetID="1" presetClass="entr" presetSubtype="0"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74"/>
                                        </p:tgtEl>
                                        <p:attrNameLst>
                                          <p:attrName>style.visibility</p:attrName>
                                        </p:attrNameLst>
                                      </p:cBhvr>
                                      <p:to>
                                        <p:strVal val="visible"/>
                                      </p:to>
                                    </p:set>
                                  </p:childTnLst>
                                </p:cTn>
                              </p:par>
                              <p:par>
                                <p:cTn id="76" presetID="42" presetClass="path" presetSubtype="0" accel="50000" decel="50000" fill="hold" grpId="1" nodeType="withEffect">
                                  <p:stCondLst>
                                    <p:cond delay="0"/>
                                  </p:stCondLst>
                                  <p:childTnLst>
                                    <p:animMotion origin="layout" path="M 0 4.83461E-6 L 0 0.133 " pathEditMode="relative" rAng="0" ptsTypes="AA">
                                      <p:cBhvr>
                                        <p:cTn id="77" dur="1000" fill="hold"/>
                                        <p:tgtEl>
                                          <p:spTgt spid="74"/>
                                        </p:tgtEl>
                                        <p:attrNameLst>
                                          <p:attrName>ppt_x</p:attrName>
                                          <p:attrName>ppt_y</p:attrName>
                                        </p:attrNameLst>
                                      </p:cBhvr>
                                      <p:rCtr x="0" y="6639"/>
                                    </p:animMotion>
                                  </p:childTnLst>
                                </p:cTn>
                              </p:par>
                            </p:childTnLst>
                          </p:cTn>
                        </p:par>
                        <p:par>
                          <p:cTn id="78" fill="hold">
                            <p:stCondLst>
                              <p:cond delay="1000"/>
                            </p:stCondLst>
                            <p:childTnLst>
                              <p:par>
                                <p:cTn id="79" presetID="10" presetClass="entr" presetSubtype="0" fill="hold" nodeType="after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fade">
                                      <p:cBhvr>
                                        <p:cTn id="81" dur="500"/>
                                        <p:tgtEl>
                                          <p:spTgt spid="80"/>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79"/>
                                        </p:tgtEl>
                                        <p:attrNameLst>
                                          <p:attrName>style.visibility</p:attrName>
                                        </p:attrNameLst>
                                      </p:cBhvr>
                                      <p:to>
                                        <p:strVal val="visible"/>
                                      </p:to>
                                    </p:set>
                                  </p:childTnLst>
                                </p:cTn>
                              </p:par>
                              <p:par>
                                <p:cTn id="86" presetID="42" presetClass="path" presetSubtype="0" accel="50000" decel="50000" fill="hold" grpId="1" nodeType="withEffect">
                                  <p:stCondLst>
                                    <p:cond delay="0"/>
                                  </p:stCondLst>
                                  <p:childTnLst>
                                    <p:animMotion origin="layout" path="M 8.33333E-7 0.02106 L 8.33333E-7 0.1331 " pathEditMode="relative" rAng="0" ptsTypes="AA">
                                      <p:cBhvr>
                                        <p:cTn id="87" dur="1000" fill="hold"/>
                                        <p:tgtEl>
                                          <p:spTgt spid="79"/>
                                        </p:tgtEl>
                                        <p:attrNameLst>
                                          <p:attrName>ppt_x</p:attrName>
                                          <p:attrName>ppt_y</p:attrName>
                                        </p:attrNameLst>
                                      </p:cBhvr>
                                      <p:rCtr x="0" y="5602"/>
                                    </p:animMotion>
                                  </p:childTnLst>
                                </p:cTn>
                              </p:par>
                            </p:childTnLst>
                          </p:cTn>
                        </p:par>
                        <p:par>
                          <p:cTn id="88" fill="hold">
                            <p:stCondLst>
                              <p:cond delay="1000"/>
                            </p:stCondLst>
                            <p:childTnLst>
                              <p:par>
                                <p:cTn id="89" presetID="10" presetClass="entr" presetSubtype="0" fill="hold" nodeType="afterEffect">
                                  <p:stCondLst>
                                    <p:cond delay="0"/>
                                  </p:stCondLst>
                                  <p:childTnLst>
                                    <p:set>
                                      <p:cBhvr>
                                        <p:cTn id="90" dur="1" fill="hold">
                                          <p:stCondLst>
                                            <p:cond delay="0"/>
                                          </p:stCondLst>
                                        </p:cTn>
                                        <p:tgtEl>
                                          <p:spTgt spid="81"/>
                                        </p:tgtEl>
                                        <p:attrNameLst>
                                          <p:attrName>style.visibility</p:attrName>
                                        </p:attrNameLst>
                                      </p:cBhvr>
                                      <p:to>
                                        <p:strVal val="visible"/>
                                      </p:to>
                                    </p:set>
                                    <p:animEffect transition="in" filter="fade">
                                      <p:cBhvr>
                                        <p:cTn id="91" dur="500"/>
                                        <p:tgtEl>
                                          <p:spTgt spid="81"/>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78"/>
                                        </p:tgtEl>
                                        <p:attrNameLst>
                                          <p:attrName>style.visibility</p:attrName>
                                        </p:attrNameLst>
                                      </p:cBhvr>
                                      <p:to>
                                        <p:strVal val="visible"/>
                                      </p:to>
                                    </p:set>
                                  </p:childTnLst>
                                </p:cTn>
                              </p:par>
                              <p:par>
                                <p:cTn id="96" presetID="42" presetClass="path" presetSubtype="0" accel="50000" decel="50000" fill="hold" grpId="1" nodeType="withEffect">
                                  <p:stCondLst>
                                    <p:cond delay="0"/>
                                  </p:stCondLst>
                                  <p:childTnLst>
                                    <p:animMotion origin="layout" path="M 1.11111E-6 -1.58686E-6 L 1.11111E-6 0.2105 " pathEditMode="relative" rAng="0" ptsTypes="AA">
                                      <p:cBhvr>
                                        <p:cTn id="97" dur="1000" fill="hold"/>
                                        <p:tgtEl>
                                          <p:spTgt spid="78"/>
                                        </p:tgtEl>
                                        <p:attrNameLst>
                                          <p:attrName>ppt_x</p:attrName>
                                          <p:attrName>ppt_y</p:attrName>
                                        </p:attrNameLst>
                                      </p:cBhvr>
                                      <p:rCtr x="0" y="10525"/>
                                    </p:animMotion>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97"/>
                                        </p:tgtEl>
                                        <p:attrNameLst>
                                          <p:attrName>style.visibility</p:attrName>
                                        </p:attrNameLst>
                                      </p:cBhvr>
                                      <p:to>
                                        <p:strVal val="visible"/>
                                      </p:to>
                                    </p:set>
                                    <p:animEffect transition="in" filter="fade">
                                      <p:cBhvr>
                                        <p:cTn id="102" dur="500"/>
                                        <p:tgtEl>
                                          <p:spTgt spid="97"/>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1"/>
                                        </p:tgtEl>
                                        <p:attrNameLst>
                                          <p:attrName>style.visibility</p:attrName>
                                        </p:attrNameLst>
                                      </p:cBhvr>
                                      <p:to>
                                        <p:strVal val="visible"/>
                                      </p:to>
                                    </p:set>
                                  </p:childTnLst>
                                </p:cTn>
                              </p:par>
                              <p:par>
                                <p:cTn id="107" presetID="42" presetClass="path" presetSubtype="0" accel="50000" decel="50000" fill="hold" grpId="1" nodeType="withEffect">
                                  <p:stCondLst>
                                    <p:cond delay="0"/>
                                  </p:stCondLst>
                                  <p:childTnLst>
                                    <p:animMotion origin="layout" path="M -3.33333E-6 -2.9077E-6 L -3.33333E-6 0.19986 " pathEditMode="relative" rAng="0" ptsTypes="AA">
                                      <p:cBhvr>
                                        <p:cTn id="108" dur="1000" fill="hold"/>
                                        <p:tgtEl>
                                          <p:spTgt spid="51"/>
                                        </p:tgtEl>
                                        <p:attrNameLst>
                                          <p:attrName>ppt_x</p:attrName>
                                          <p:attrName>ppt_y</p:attrName>
                                        </p:attrNameLst>
                                      </p:cBhvr>
                                      <p:rCtr x="0" y="9993"/>
                                    </p:animMotion>
                                  </p:childTnLst>
                                </p:cTn>
                              </p:par>
                            </p:childTnLst>
                          </p:cTn>
                        </p:par>
                        <p:par>
                          <p:cTn id="109" fill="hold">
                            <p:stCondLst>
                              <p:cond delay="1000"/>
                            </p:stCondLst>
                            <p:childTnLst>
                              <p:par>
                                <p:cTn id="110" presetID="1" presetClass="entr" presetSubtype="0" fill="hold" grpId="0" nodeType="afterEffect">
                                  <p:stCondLst>
                                    <p:cond delay="0"/>
                                  </p:stCondLst>
                                  <p:childTnLst>
                                    <p:set>
                                      <p:cBhvr>
                                        <p:cTn id="111" dur="1" fill="hold">
                                          <p:stCondLst>
                                            <p:cond delay="0"/>
                                          </p:stCondLst>
                                        </p:cTn>
                                        <p:tgtEl>
                                          <p:spTgt spid="52"/>
                                        </p:tgtEl>
                                        <p:attrNameLst>
                                          <p:attrName>style.visibility</p:attrName>
                                        </p:attrNameLst>
                                      </p:cBhvr>
                                      <p:to>
                                        <p:strVal val="visible"/>
                                      </p:to>
                                    </p:set>
                                  </p:childTnLst>
                                </p:cTn>
                              </p:par>
                              <p:par>
                                <p:cTn id="112" presetID="42" presetClass="path" presetSubtype="0" accel="50000" decel="50000" fill="hold" grpId="1" nodeType="withEffect">
                                  <p:stCondLst>
                                    <p:cond delay="0"/>
                                  </p:stCondLst>
                                  <p:childTnLst>
                                    <p:animMotion origin="layout" path="M 1.11111E-6 -2.59259E-6 L 1.11111E-6 0.18565 " pathEditMode="relative" rAng="0" ptsTypes="AA">
                                      <p:cBhvr>
                                        <p:cTn id="113" dur="1000" fill="hold"/>
                                        <p:tgtEl>
                                          <p:spTgt spid="52"/>
                                        </p:tgtEl>
                                        <p:attrNameLst>
                                          <p:attrName>ppt_x</p:attrName>
                                          <p:attrName>ppt_y</p:attrName>
                                        </p:attrNameLst>
                                      </p:cBhvr>
                                      <p:rCtr x="0" y="93"/>
                                    </p:animMotion>
                                  </p:childTnLst>
                                </p:cTn>
                              </p:par>
                            </p:childTnLst>
                          </p:cTn>
                        </p:par>
                        <p:par>
                          <p:cTn id="114" fill="hold">
                            <p:stCondLst>
                              <p:cond delay="2000"/>
                            </p:stCondLst>
                            <p:childTnLst>
                              <p:par>
                                <p:cTn id="115" presetID="1" presetClass="entr" presetSubtype="0" fill="hold" grpId="0" nodeType="afterEffect">
                                  <p:stCondLst>
                                    <p:cond delay="0"/>
                                  </p:stCondLst>
                                  <p:childTnLst>
                                    <p:set>
                                      <p:cBhvr>
                                        <p:cTn id="116" dur="1" fill="hold">
                                          <p:stCondLst>
                                            <p:cond delay="0"/>
                                          </p:stCondLst>
                                        </p:cTn>
                                        <p:tgtEl>
                                          <p:spTgt spid="53"/>
                                        </p:tgtEl>
                                        <p:attrNameLst>
                                          <p:attrName>style.visibility</p:attrName>
                                        </p:attrNameLst>
                                      </p:cBhvr>
                                      <p:to>
                                        <p:strVal val="visible"/>
                                      </p:to>
                                    </p:set>
                                  </p:childTnLst>
                                </p:cTn>
                              </p:par>
                              <p:par>
                                <p:cTn id="117" presetID="42" presetClass="path" presetSubtype="0" accel="50000" decel="50000" fill="hold" grpId="1" nodeType="withEffect">
                                  <p:stCondLst>
                                    <p:cond delay="0"/>
                                  </p:stCondLst>
                                  <p:childTnLst>
                                    <p:animMotion origin="layout" path="M 1.11111E-6 4.07407E-6 L 1.11111E-6 0.175 " pathEditMode="relative" rAng="0" ptsTypes="AA">
                                      <p:cBhvr>
                                        <p:cTn id="118" dur="1000" fill="hold"/>
                                        <p:tgtEl>
                                          <p:spTgt spid="53"/>
                                        </p:tgtEl>
                                        <p:attrNameLst>
                                          <p:attrName>ppt_x</p:attrName>
                                          <p:attrName>ppt_y</p:attrName>
                                        </p:attrNameLst>
                                      </p:cBhvr>
                                      <p:rCtr x="0" y="87"/>
                                    </p:animMotion>
                                  </p:childTnLst>
                                </p:cTn>
                              </p:par>
                            </p:childTnLst>
                          </p:cTn>
                        </p:par>
                        <p:par>
                          <p:cTn id="119" fill="hold">
                            <p:stCondLst>
                              <p:cond delay="3000"/>
                            </p:stCondLst>
                            <p:childTnLst>
                              <p:par>
                                <p:cTn id="120" presetID="1" presetClass="entr" presetSubtype="0" fill="hold" grpId="0" nodeType="afterEffect">
                                  <p:stCondLst>
                                    <p:cond delay="0"/>
                                  </p:stCondLst>
                                  <p:childTnLst>
                                    <p:set>
                                      <p:cBhvr>
                                        <p:cTn id="121" dur="1" fill="hold">
                                          <p:stCondLst>
                                            <p:cond delay="0"/>
                                          </p:stCondLst>
                                        </p:cTn>
                                        <p:tgtEl>
                                          <p:spTgt spid="54"/>
                                        </p:tgtEl>
                                        <p:attrNameLst>
                                          <p:attrName>style.visibility</p:attrName>
                                        </p:attrNameLst>
                                      </p:cBhvr>
                                      <p:to>
                                        <p:strVal val="visible"/>
                                      </p:to>
                                    </p:set>
                                  </p:childTnLst>
                                </p:cTn>
                              </p:par>
                              <p:par>
                                <p:cTn id="122" presetID="42" presetClass="path" presetSubtype="0" accel="50000" decel="50000" fill="hold" grpId="1" nodeType="withEffect">
                                  <p:stCondLst>
                                    <p:cond delay="0"/>
                                  </p:stCondLst>
                                  <p:childTnLst>
                                    <p:animMotion origin="layout" path="M 1.11111E-6 7.40741E-7 L 1.11111E-6 0.16458 " pathEditMode="relative" rAng="0" ptsTypes="AA">
                                      <p:cBhvr>
                                        <p:cTn id="123" dur="1000" fill="hold"/>
                                        <p:tgtEl>
                                          <p:spTgt spid="54"/>
                                        </p:tgtEl>
                                        <p:attrNameLst>
                                          <p:attrName>ppt_x</p:attrName>
                                          <p:attrName>ppt_y</p:attrName>
                                        </p:attrNameLst>
                                      </p:cBhvr>
                                      <p:rCtr x="0" y="82"/>
                                    </p:animMotion>
                                  </p:childTnLst>
                                </p:cTn>
                              </p:par>
                            </p:childTnLst>
                          </p:cTn>
                        </p:par>
                        <p:par>
                          <p:cTn id="124" fill="hold">
                            <p:stCondLst>
                              <p:cond delay="4000"/>
                            </p:stCondLst>
                            <p:childTnLst>
                              <p:par>
                                <p:cTn id="125" presetID="1" presetClass="entr" presetSubtype="0" fill="hold" grpId="0" nodeType="afterEffect">
                                  <p:stCondLst>
                                    <p:cond delay="0"/>
                                  </p:stCondLst>
                                  <p:childTnLst>
                                    <p:set>
                                      <p:cBhvr>
                                        <p:cTn id="126" dur="1" fill="hold">
                                          <p:stCondLst>
                                            <p:cond delay="0"/>
                                          </p:stCondLst>
                                        </p:cTn>
                                        <p:tgtEl>
                                          <p:spTgt spid="55"/>
                                        </p:tgtEl>
                                        <p:attrNameLst>
                                          <p:attrName>style.visibility</p:attrName>
                                        </p:attrNameLst>
                                      </p:cBhvr>
                                      <p:to>
                                        <p:strVal val="visible"/>
                                      </p:to>
                                    </p:set>
                                  </p:childTnLst>
                                </p:cTn>
                              </p:par>
                              <p:par>
                                <p:cTn id="127" presetID="42" presetClass="path" presetSubtype="0" accel="50000" decel="50000" fill="hold" grpId="1" nodeType="withEffect">
                                  <p:stCondLst>
                                    <p:cond delay="0"/>
                                  </p:stCondLst>
                                  <p:childTnLst>
                                    <p:animMotion origin="layout" path="M 1.11111E-6 -1.11111E-6 L 1.11111E-6 0.15417 " pathEditMode="relative" rAng="0" ptsTypes="AA">
                                      <p:cBhvr>
                                        <p:cTn id="128" dur="1000" fill="hold"/>
                                        <p:tgtEl>
                                          <p:spTgt spid="55"/>
                                        </p:tgtEl>
                                        <p:attrNameLst>
                                          <p:attrName>ppt_x</p:attrName>
                                          <p:attrName>ppt_y</p:attrName>
                                        </p:attrNameLst>
                                      </p:cBhvr>
                                      <p:rCtr x="0" y="77"/>
                                    </p:animMotion>
                                  </p:childTnLst>
                                </p:cTn>
                              </p:par>
                            </p:childTnLst>
                          </p:cTn>
                        </p:par>
                        <p:par>
                          <p:cTn id="129" fill="hold">
                            <p:stCondLst>
                              <p:cond delay="5000"/>
                            </p:stCondLst>
                            <p:childTnLst>
                              <p:par>
                                <p:cTn id="130" presetID="10" presetClass="exit" presetSubtype="0" fill="hold" grpId="2" nodeType="afterEffect">
                                  <p:stCondLst>
                                    <p:cond delay="0"/>
                                  </p:stCondLst>
                                  <p:childTnLst>
                                    <p:animEffect transition="out" filter="fade">
                                      <p:cBhvr>
                                        <p:cTn id="131" dur="500"/>
                                        <p:tgtEl>
                                          <p:spTgt spid="51"/>
                                        </p:tgtEl>
                                      </p:cBhvr>
                                    </p:animEffect>
                                    <p:set>
                                      <p:cBhvr>
                                        <p:cTn id="132" dur="1" fill="hold">
                                          <p:stCondLst>
                                            <p:cond delay="499"/>
                                          </p:stCondLst>
                                        </p:cTn>
                                        <p:tgtEl>
                                          <p:spTgt spid="51"/>
                                        </p:tgtEl>
                                        <p:attrNameLst>
                                          <p:attrName>style.visibility</p:attrName>
                                        </p:attrNameLst>
                                      </p:cBhvr>
                                      <p:to>
                                        <p:strVal val="hidden"/>
                                      </p:to>
                                    </p:set>
                                  </p:childTnLst>
                                </p:cTn>
                              </p:par>
                              <p:par>
                                <p:cTn id="133" presetID="10" presetClass="exit" presetSubtype="0" fill="hold" grpId="2" nodeType="withEffect">
                                  <p:stCondLst>
                                    <p:cond delay="0"/>
                                  </p:stCondLst>
                                  <p:childTnLst>
                                    <p:animEffect transition="out" filter="fade">
                                      <p:cBhvr>
                                        <p:cTn id="134" dur="500"/>
                                        <p:tgtEl>
                                          <p:spTgt spid="52"/>
                                        </p:tgtEl>
                                      </p:cBhvr>
                                    </p:animEffect>
                                    <p:set>
                                      <p:cBhvr>
                                        <p:cTn id="135" dur="1" fill="hold">
                                          <p:stCondLst>
                                            <p:cond delay="499"/>
                                          </p:stCondLst>
                                        </p:cTn>
                                        <p:tgtEl>
                                          <p:spTgt spid="52"/>
                                        </p:tgtEl>
                                        <p:attrNameLst>
                                          <p:attrName>style.visibility</p:attrName>
                                        </p:attrNameLst>
                                      </p:cBhvr>
                                      <p:to>
                                        <p:strVal val="hidden"/>
                                      </p:to>
                                    </p:set>
                                  </p:childTnLst>
                                </p:cTn>
                              </p:par>
                              <p:par>
                                <p:cTn id="136" presetID="10" presetClass="exit" presetSubtype="0" fill="hold" grpId="2" nodeType="withEffect">
                                  <p:stCondLst>
                                    <p:cond delay="0"/>
                                  </p:stCondLst>
                                  <p:childTnLst>
                                    <p:animEffect transition="out" filter="fade">
                                      <p:cBhvr>
                                        <p:cTn id="137" dur="500"/>
                                        <p:tgtEl>
                                          <p:spTgt spid="53"/>
                                        </p:tgtEl>
                                      </p:cBhvr>
                                    </p:animEffect>
                                    <p:set>
                                      <p:cBhvr>
                                        <p:cTn id="138" dur="1" fill="hold">
                                          <p:stCondLst>
                                            <p:cond delay="499"/>
                                          </p:stCondLst>
                                        </p:cTn>
                                        <p:tgtEl>
                                          <p:spTgt spid="53"/>
                                        </p:tgtEl>
                                        <p:attrNameLst>
                                          <p:attrName>style.visibility</p:attrName>
                                        </p:attrNameLst>
                                      </p:cBhvr>
                                      <p:to>
                                        <p:strVal val="hidden"/>
                                      </p:to>
                                    </p:set>
                                  </p:childTnLst>
                                </p:cTn>
                              </p:par>
                              <p:par>
                                <p:cTn id="139" presetID="10" presetClass="exit" presetSubtype="0" fill="hold" grpId="2" nodeType="withEffect">
                                  <p:stCondLst>
                                    <p:cond delay="0"/>
                                  </p:stCondLst>
                                  <p:childTnLst>
                                    <p:animEffect transition="out" filter="fade">
                                      <p:cBhvr>
                                        <p:cTn id="140" dur="500"/>
                                        <p:tgtEl>
                                          <p:spTgt spid="54"/>
                                        </p:tgtEl>
                                      </p:cBhvr>
                                    </p:animEffect>
                                    <p:set>
                                      <p:cBhvr>
                                        <p:cTn id="141" dur="1" fill="hold">
                                          <p:stCondLst>
                                            <p:cond delay="499"/>
                                          </p:stCondLst>
                                        </p:cTn>
                                        <p:tgtEl>
                                          <p:spTgt spid="54"/>
                                        </p:tgtEl>
                                        <p:attrNameLst>
                                          <p:attrName>style.visibility</p:attrName>
                                        </p:attrNameLst>
                                      </p:cBhvr>
                                      <p:to>
                                        <p:strVal val="hidden"/>
                                      </p:to>
                                    </p:set>
                                  </p:childTnLst>
                                </p:cTn>
                              </p:par>
                              <p:par>
                                <p:cTn id="142" presetID="10" presetClass="exit" presetSubtype="0" fill="hold" grpId="2" nodeType="withEffect">
                                  <p:stCondLst>
                                    <p:cond delay="0"/>
                                  </p:stCondLst>
                                  <p:childTnLst>
                                    <p:animEffect transition="out" filter="fade">
                                      <p:cBhvr>
                                        <p:cTn id="143" dur="500"/>
                                        <p:tgtEl>
                                          <p:spTgt spid="55"/>
                                        </p:tgtEl>
                                      </p:cBhvr>
                                    </p:animEffect>
                                    <p:set>
                                      <p:cBhvr>
                                        <p:cTn id="144" dur="1" fill="hold">
                                          <p:stCondLst>
                                            <p:cond delay="499"/>
                                          </p:stCondLst>
                                        </p:cTn>
                                        <p:tgtEl>
                                          <p:spTgt spid="55"/>
                                        </p:tgtEl>
                                        <p:attrNameLst>
                                          <p:attrName>style.visibility</p:attrName>
                                        </p:attrNameLst>
                                      </p:cBhvr>
                                      <p:to>
                                        <p:strVal val="hidden"/>
                                      </p:to>
                                    </p:set>
                                  </p:childTnLst>
                                </p:cTn>
                              </p:par>
                            </p:childTnLst>
                          </p:cTn>
                        </p:par>
                        <p:par>
                          <p:cTn id="145" fill="hold">
                            <p:stCondLst>
                              <p:cond delay="5500"/>
                            </p:stCondLst>
                            <p:childTnLst>
                              <p:par>
                                <p:cTn id="146" presetID="1" presetClass="entr" presetSubtype="0" fill="hold" grpId="0" nodeType="afterEffect">
                                  <p:stCondLst>
                                    <p:cond delay="0"/>
                                  </p:stCondLst>
                                  <p:childTnLst>
                                    <p:set>
                                      <p:cBhvr>
                                        <p:cTn id="147" dur="1" fill="hold">
                                          <p:stCondLst>
                                            <p:cond delay="0"/>
                                          </p:stCondLst>
                                        </p:cTn>
                                        <p:tgtEl>
                                          <p:spTgt spid="96"/>
                                        </p:tgtEl>
                                        <p:attrNameLst>
                                          <p:attrName>style.visibility</p:attrName>
                                        </p:attrNameLst>
                                      </p:cBhvr>
                                      <p:to>
                                        <p:strVal val="visible"/>
                                      </p:to>
                                    </p:set>
                                  </p:childTnLst>
                                </p:cTn>
                              </p:par>
                              <p:par>
                                <p:cTn id="148" presetID="10" presetClass="entr" presetSubtype="0" fill="hold" nodeType="withEffect">
                                  <p:stCondLst>
                                    <p:cond delay="0"/>
                                  </p:stCondLst>
                                  <p:childTnLst>
                                    <p:set>
                                      <p:cBhvr>
                                        <p:cTn id="149" dur="1" fill="hold">
                                          <p:stCondLst>
                                            <p:cond delay="0"/>
                                          </p:stCondLst>
                                        </p:cTn>
                                        <p:tgtEl>
                                          <p:spTgt spid="82"/>
                                        </p:tgtEl>
                                        <p:attrNameLst>
                                          <p:attrName>style.visibility</p:attrName>
                                        </p:attrNameLst>
                                      </p:cBhvr>
                                      <p:to>
                                        <p:strVal val="visible"/>
                                      </p:to>
                                    </p:set>
                                    <p:animEffect transition="in" filter="fade">
                                      <p:cBhvr>
                                        <p:cTn id="150" dur="500"/>
                                        <p:tgtEl>
                                          <p:spTgt spid="82"/>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ntr" presetSubtype="0" fill="hold" grpId="0" nodeType="clickEffect">
                                  <p:stCondLst>
                                    <p:cond delay="0"/>
                                  </p:stCondLst>
                                  <p:childTnLst>
                                    <p:set>
                                      <p:cBhvr>
                                        <p:cTn id="154" dur="1" fill="hold">
                                          <p:stCondLst>
                                            <p:cond delay="0"/>
                                          </p:stCondLst>
                                        </p:cTn>
                                        <p:tgtEl>
                                          <p:spTgt spid="85"/>
                                        </p:tgtEl>
                                        <p:attrNameLst>
                                          <p:attrName>style.visibility</p:attrName>
                                        </p:attrNameLst>
                                      </p:cBhvr>
                                      <p:to>
                                        <p:strVal val="visible"/>
                                      </p:to>
                                    </p:set>
                                    <p:animEffect transition="in" filter="fade">
                                      <p:cBhvr>
                                        <p:cTn id="155" dur="500"/>
                                        <p:tgtEl>
                                          <p:spTgt spid="85"/>
                                        </p:tgtEl>
                                      </p:cBhvr>
                                    </p:animEffect>
                                  </p:childTnLst>
                                </p:cTn>
                              </p:par>
                              <p:par>
                                <p:cTn id="156" presetID="1" presetClass="entr" presetSubtype="0" fill="hold" grpId="0" nodeType="withEffect">
                                  <p:stCondLst>
                                    <p:cond delay="0"/>
                                  </p:stCondLst>
                                  <p:childTnLst>
                                    <p:set>
                                      <p:cBhvr>
                                        <p:cTn id="157" dur="1" fill="hold">
                                          <p:stCondLst>
                                            <p:cond delay="0"/>
                                          </p:stCondLst>
                                        </p:cTn>
                                        <p:tgtEl>
                                          <p:spTgt spid="77"/>
                                        </p:tgtEl>
                                        <p:attrNameLst>
                                          <p:attrName>style.visibility</p:attrName>
                                        </p:attrNameLst>
                                      </p:cBhvr>
                                      <p:to>
                                        <p:strVal val="visible"/>
                                      </p:to>
                                    </p:set>
                                  </p:childTnLst>
                                </p:cTn>
                              </p:par>
                              <p:par>
                                <p:cTn id="158" presetID="10" presetClass="entr" presetSubtype="0" fill="hold" nodeType="withEffect">
                                  <p:stCondLst>
                                    <p:cond delay="0"/>
                                  </p:stCondLst>
                                  <p:childTnLst>
                                    <p:set>
                                      <p:cBhvr>
                                        <p:cTn id="159" dur="1" fill="hold">
                                          <p:stCondLst>
                                            <p:cond delay="0"/>
                                          </p:stCondLst>
                                        </p:cTn>
                                        <p:tgtEl>
                                          <p:spTgt spid="95"/>
                                        </p:tgtEl>
                                        <p:attrNameLst>
                                          <p:attrName>style.visibility</p:attrName>
                                        </p:attrNameLst>
                                      </p:cBhvr>
                                      <p:to>
                                        <p:strVal val="visible"/>
                                      </p:to>
                                    </p:set>
                                    <p:animEffect transition="in" filter="fade">
                                      <p:cBhvr>
                                        <p:cTn id="160" dur="500"/>
                                        <p:tgtEl>
                                          <p:spTgt spid="95"/>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nodeType="clickEffect">
                                  <p:stCondLst>
                                    <p:cond delay="0"/>
                                  </p:stCondLst>
                                  <p:childTnLst>
                                    <p:set>
                                      <p:cBhvr>
                                        <p:cTn id="164" dur="1" fill="hold">
                                          <p:stCondLst>
                                            <p:cond delay="0"/>
                                          </p:stCondLst>
                                        </p:cTn>
                                        <p:tgtEl>
                                          <p:spTgt spid="5"/>
                                        </p:tgtEl>
                                        <p:attrNameLst>
                                          <p:attrName>style.visibility</p:attrName>
                                        </p:attrNameLst>
                                      </p:cBhvr>
                                      <p:to>
                                        <p:strVal val="visible"/>
                                      </p:to>
                                    </p:set>
                                    <p:animEffect transition="in" filter="fade">
                                      <p:cBhvr>
                                        <p:cTn id="165" dur="500"/>
                                        <p:tgtEl>
                                          <p:spTgt spid="5"/>
                                        </p:tgtEl>
                                      </p:cBhvr>
                                    </p:animEffect>
                                  </p:childTnLst>
                                </p:cTn>
                              </p:par>
                              <p:par>
                                <p:cTn id="166" presetID="10" presetClass="entr" presetSubtype="0" fill="hold" nodeType="withEffect">
                                  <p:stCondLst>
                                    <p:cond delay="0"/>
                                  </p:stCondLst>
                                  <p:childTnLst>
                                    <p:set>
                                      <p:cBhvr>
                                        <p:cTn id="167" dur="1" fill="hold">
                                          <p:stCondLst>
                                            <p:cond delay="0"/>
                                          </p:stCondLst>
                                        </p:cTn>
                                        <p:tgtEl>
                                          <p:spTgt spid="94"/>
                                        </p:tgtEl>
                                        <p:attrNameLst>
                                          <p:attrName>style.visibility</p:attrName>
                                        </p:attrNameLst>
                                      </p:cBhvr>
                                      <p:to>
                                        <p:strVal val="visible"/>
                                      </p:to>
                                    </p:set>
                                    <p:animEffect transition="in" filter="fade">
                                      <p:cBhvr>
                                        <p:cTn id="168" dur="500"/>
                                        <p:tgtEl>
                                          <p:spTgt spid="94"/>
                                        </p:tgtEl>
                                      </p:cBhvr>
                                    </p:animEffect>
                                  </p:childTnLst>
                                </p:cTn>
                              </p:par>
                              <p:par>
                                <p:cTn id="169" presetID="1" presetClass="entr" presetSubtype="0" fill="hold" grpId="0" nodeType="withEffect">
                                  <p:stCondLst>
                                    <p:cond delay="0"/>
                                  </p:stCondLst>
                                  <p:childTnLst>
                                    <p:set>
                                      <p:cBhvr>
                                        <p:cTn id="170" dur="1" fill="hold">
                                          <p:stCondLst>
                                            <p:cond delay="0"/>
                                          </p:stCondLst>
                                        </p:cTn>
                                        <p:tgtEl>
                                          <p:spTgt spid="43"/>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104"/>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42" presetClass="path" presetSubtype="0" accel="50000" decel="50000" fill="hold" grpId="2" nodeType="clickEffect">
                                  <p:stCondLst>
                                    <p:cond delay="0"/>
                                  </p:stCondLst>
                                  <p:childTnLst>
                                    <p:animMotion origin="layout" path="M -4.44444E-6 0.21042 L -0.14652 0.55718 " pathEditMode="relative" rAng="0" ptsTypes="AA">
                                      <p:cBhvr>
                                        <p:cTn id="178" dur="1000" fill="hold"/>
                                        <p:tgtEl>
                                          <p:spTgt spid="78"/>
                                        </p:tgtEl>
                                        <p:attrNameLst>
                                          <p:attrName>ppt_x</p:attrName>
                                          <p:attrName>ppt_y</p:attrName>
                                        </p:attrNameLst>
                                      </p:cBhvr>
                                      <p:rCtr x="-7326" y="17338"/>
                                    </p:animMotion>
                                  </p:childTnLst>
                                </p:cTn>
                              </p:par>
                            </p:childTnLst>
                          </p:cTn>
                        </p:par>
                        <p:par>
                          <p:cTn id="179" fill="hold">
                            <p:stCondLst>
                              <p:cond delay="1000"/>
                            </p:stCondLst>
                            <p:childTnLst>
                              <p:par>
                                <p:cTn id="180" presetID="10" presetClass="exit" presetSubtype="0" fill="hold" nodeType="afterEffect">
                                  <p:stCondLst>
                                    <p:cond delay="0"/>
                                  </p:stCondLst>
                                  <p:childTnLst>
                                    <p:animEffect transition="out" filter="fade">
                                      <p:cBhvr>
                                        <p:cTn id="181" dur="500"/>
                                        <p:tgtEl>
                                          <p:spTgt spid="78"/>
                                        </p:tgtEl>
                                      </p:cBhvr>
                                    </p:animEffect>
                                    <p:set>
                                      <p:cBhvr>
                                        <p:cTn id="182" dur="1" fill="hold">
                                          <p:stCondLst>
                                            <p:cond delay="499"/>
                                          </p:stCondLst>
                                        </p:cTn>
                                        <p:tgtEl>
                                          <p:spTgt spid="78"/>
                                        </p:tgtEl>
                                        <p:attrNameLst>
                                          <p:attrName>style.visibility</p:attrName>
                                        </p:attrNameLst>
                                      </p:cBhvr>
                                      <p:to>
                                        <p:strVal val="hidden"/>
                                      </p:to>
                                    </p:set>
                                  </p:childTnLst>
                                </p:cTn>
                              </p:par>
                              <p:par>
                                <p:cTn id="183" presetID="1" presetClass="entr" presetSubtype="0" fill="hold" nodeType="withEffect">
                                  <p:stCondLst>
                                    <p:cond delay="0"/>
                                  </p:stCondLst>
                                  <p:childTnLst>
                                    <p:set>
                                      <p:cBhvr>
                                        <p:cTn id="184" dur="1" fill="hold">
                                          <p:stCondLst>
                                            <p:cond delay="0"/>
                                          </p:stCondLst>
                                        </p:cTn>
                                        <p:tgtEl>
                                          <p:spTgt spid="99"/>
                                        </p:tgtEl>
                                        <p:attrNameLst>
                                          <p:attrName>style.visibility</p:attrName>
                                        </p:attrNameLst>
                                      </p:cBhvr>
                                      <p:to>
                                        <p:strVal val="visible"/>
                                      </p:to>
                                    </p:set>
                                  </p:childTnLst>
                                </p:cTn>
                              </p:par>
                              <p:par>
                                <p:cTn id="185" presetID="3" presetClass="exit" presetSubtype="10" fill="hold" nodeType="withEffect">
                                  <p:stCondLst>
                                    <p:cond delay="0"/>
                                  </p:stCondLst>
                                  <p:childTnLst>
                                    <p:animEffect transition="out" filter="blinds(horizontal)">
                                      <p:cBhvr>
                                        <p:cTn id="186" dur="500"/>
                                        <p:tgtEl>
                                          <p:spTgt spid="97"/>
                                        </p:tgtEl>
                                      </p:cBhvr>
                                    </p:animEffect>
                                    <p:set>
                                      <p:cBhvr>
                                        <p:cTn id="187" dur="1" fill="hold">
                                          <p:stCondLst>
                                            <p:cond delay="499"/>
                                          </p:stCondLst>
                                        </p:cTn>
                                        <p:tgtEl>
                                          <p:spTgt spid="97"/>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1" presetClass="entr" presetSubtype="0" fill="hold" nodeType="clickEffect">
                                  <p:stCondLst>
                                    <p:cond delay="0"/>
                                  </p:stCondLst>
                                  <p:childTnLst>
                                    <p:set>
                                      <p:cBhvr>
                                        <p:cTn id="191" dur="1" fill="hold">
                                          <p:stCondLst>
                                            <p:cond delay="0"/>
                                          </p:stCondLst>
                                        </p:cTn>
                                        <p:tgtEl>
                                          <p:spTgt spid="105"/>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42" presetClass="path" presetSubtype="0" accel="50000" decel="50000" fill="hold" grpId="1" nodeType="clickEffect">
                                  <p:stCondLst>
                                    <p:cond delay="0"/>
                                  </p:stCondLst>
                                  <p:childTnLst>
                                    <p:animMotion origin="layout" path="M 2.22222E-6 -4.07407E-6 L 0.14739 0.34676 " pathEditMode="relative" rAng="0" ptsTypes="AA">
                                      <p:cBhvr>
                                        <p:cTn id="195" dur="1000" fill="hold"/>
                                        <p:tgtEl>
                                          <p:spTgt spid="56"/>
                                        </p:tgtEl>
                                        <p:attrNameLst>
                                          <p:attrName>ppt_x</p:attrName>
                                          <p:attrName>ppt_y</p:attrName>
                                        </p:attrNameLst>
                                      </p:cBhvr>
                                      <p:rCtr x="7361" y="17338"/>
                                    </p:animMotion>
                                  </p:childTnLst>
                                </p:cTn>
                              </p:par>
                            </p:childTnLst>
                          </p:cTn>
                        </p:par>
                        <p:par>
                          <p:cTn id="196" fill="hold">
                            <p:stCondLst>
                              <p:cond delay="1000"/>
                            </p:stCondLst>
                            <p:childTnLst>
                              <p:par>
                                <p:cTn id="197" presetID="10" presetClass="exit" presetSubtype="0" fill="hold" grpId="2" nodeType="afterEffect">
                                  <p:stCondLst>
                                    <p:cond delay="0"/>
                                  </p:stCondLst>
                                  <p:childTnLst>
                                    <p:animEffect transition="out" filter="fade">
                                      <p:cBhvr>
                                        <p:cTn id="198" dur="500"/>
                                        <p:tgtEl>
                                          <p:spTgt spid="56"/>
                                        </p:tgtEl>
                                      </p:cBhvr>
                                    </p:animEffect>
                                    <p:set>
                                      <p:cBhvr>
                                        <p:cTn id="199" dur="1" fill="hold">
                                          <p:stCondLst>
                                            <p:cond delay="499"/>
                                          </p:stCondLst>
                                        </p:cTn>
                                        <p:tgtEl>
                                          <p:spTgt spid="56"/>
                                        </p:tgtEl>
                                        <p:attrNameLst>
                                          <p:attrName>style.visibility</p:attrName>
                                        </p:attrNameLst>
                                      </p:cBhvr>
                                      <p:to>
                                        <p:strVal val="hidden"/>
                                      </p:to>
                                    </p:set>
                                  </p:childTnLst>
                                </p:cTn>
                              </p:par>
                              <p:par>
                                <p:cTn id="200" presetID="10" presetClass="entr" presetSubtype="0" fill="hold" grpId="0" nodeType="withEffect">
                                  <p:stCondLst>
                                    <p:cond delay="0"/>
                                  </p:stCondLst>
                                  <p:childTnLst>
                                    <p:set>
                                      <p:cBhvr>
                                        <p:cTn id="201" dur="1" fill="hold">
                                          <p:stCondLst>
                                            <p:cond delay="0"/>
                                          </p:stCondLst>
                                        </p:cTn>
                                        <p:tgtEl>
                                          <p:spTgt spid="98"/>
                                        </p:tgtEl>
                                        <p:attrNameLst>
                                          <p:attrName>style.visibility</p:attrName>
                                        </p:attrNameLst>
                                      </p:cBhvr>
                                      <p:to>
                                        <p:strVal val="visible"/>
                                      </p:to>
                                    </p:set>
                                    <p:animEffect transition="in" filter="fade">
                                      <p:cBhvr>
                                        <p:cTn id="202" dur="500"/>
                                        <p:tgtEl>
                                          <p:spTgt spid="98"/>
                                        </p:tgtEl>
                                      </p:cBhvr>
                                    </p:animEffect>
                                  </p:childTnLst>
                                </p:cTn>
                              </p:par>
                            </p:childTnLst>
                          </p:cTn>
                        </p:par>
                        <p:par>
                          <p:cTn id="203" fill="hold">
                            <p:stCondLst>
                              <p:cond delay="1500"/>
                            </p:stCondLst>
                            <p:childTnLst>
                              <p:par>
                                <p:cTn id="204" presetID="42" presetClass="path" presetSubtype="0" accel="50000" decel="50000" fill="hold" grpId="2" nodeType="afterEffect">
                                  <p:stCondLst>
                                    <p:cond delay="0"/>
                                  </p:stCondLst>
                                  <p:childTnLst>
                                    <p:animMotion origin="layout" path="M 2.22222E-6 0.1331 L 2.22222E-6 0.22268 " pathEditMode="relative" rAng="0" ptsTypes="AA">
                                      <p:cBhvr>
                                        <p:cTn id="205" dur="1000" fill="hold"/>
                                        <p:tgtEl>
                                          <p:spTgt spid="74"/>
                                        </p:tgtEl>
                                        <p:attrNameLst>
                                          <p:attrName>ppt_x</p:attrName>
                                          <p:attrName>ppt_y</p:attrName>
                                        </p:attrNameLst>
                                      </p:cBhvr>
                                      <p:rCtr x="0" y="45"/>
                                    </p:animMotion>
                                  </p:childTnLst>
                                </p:cTn>
                              </p:par>
                            </p:childTnLst>
                          </p:cTn>
                        </p:par>
                        <p:par>
                          <p:cTn id="206" fill="hold">
                            <p:stCondLst>
                              <p:cond delay="2500"/>
                            </p:stCondLst>
                            <p:childTnLst>
                              <p:par>
                                <p:cTn id="207" presetID="10" presetClass="entr" presetSubtype="0" fill="hold" nodeType="afterEffect">
                                  <p:stCondLst>
                                    <p:cond delay="0"/>
                                  </p:stCondLst>
                                  <p:childTnLst>
                                    <p:set>
                                      <p:cBhvr>
                                        <p:cTn id="208" dur="1" fill="hold">
                                          <p:stCondLst>
                                            <p:cond delay="0"/>
                                          </p:stCondLst>
                                        </p:cTn>
                                        <p:tgtEl>
                                          <p:spTgt spid="101"/>
                                        </p:tgtEl>
                                        <p:attrNameLst>
                                          <p:attrName>style.visibility</p:attrName>
                                        </p:attrNameLst>
                                      </p:cBhvr>
                                      <p:to>
                                        <p:strVal val="visible"/>
                                      </p:to>
                                    </p:set>
                                    <p:animEffect transition="in" filter="fade">
                                      <p:cBhvr>
                                        <p:cTn id="209" dur="500"/>
                                        <p:tgtEl>
                                          <p:spTgt spid="101"/>
                                        </p:tgtEl>
                                      </p:cBhvr>
                                    </p:animEffect>
                                  </p:childTnLst>
                                </p:cTn>
                              </p:par>
                              <p:par>
                                <p:cTn id="210" presetID="10" presetClass="exit" presetSubtype="0" fill="hold" nodeType="withEffect">
                                  <p:stCondLst>
                                    <p:cond delay="0"/>
                                  </p:stCondLst>
                                  <p:childTnLst>
                                    <p:animEffect transition="out" filter="fade">
                                      <p:cBhvr>
                                        <p:cTn id="211" dur="500"/>
                                        <p:tgtEl>
                                          <p:spTgt spid="80"/>
                                        </p:tgtEl>
                                      </p:cBhvr>
                                    </p:animEffect>
                                    <p:set>
                                      <p:cBhvr>
                                        <p:cTn id="212" dur="1" fill="hold">
                                          <p:stCondLst>
                                            <p:cond delay="499"/>
                                          </p:stCondLst>
                                        </p:cTn>
                                        <p:tgtEl>
                                          <p:spTgt spid="80"/>
                                        </p:tgtEl>
                                        <p:attrNameLst>
                                          <p:attrName>style.visibility</p:attrName>
                                        </p:attrNameLst>
                                      </p:cBhvr>
                                      <p:to>
                                        <p:strVal val="hidden"/>
                                      </p:to>
                                    </p:set>
                                  </p:childTnLst>
                                </p:cTn>
                              </p:par>
                            </p:childTnLst>
                          </p:cTn>
                        </p:par>
                      </p:childTnLst>
                    </p:cTn>
                  </p:par>
                  <p:par>
                    <p:cTn id="213" fill="hold">
                      <p:stCondLst>
                        <p:cond delay="indefinite"/>
                      </p:stCondLst>
                      <p:childTnLst>
                        <p:par>
                          <p:cTn id="214" fill="hold">
                            <p:stCondLst>
                              <p:cond delay="0"/>
                            </p:stCondLst>
                            <p:childTnLst>
                              <p:par>
                                <p:cTn id="215" presetID="42" presetClass="path" presetSubtype="0" accel="50000" decel="50000" fill="hold" grpId="1" nodeType="clickEffect">
                                  <p:stCondLst>
                                    <p:cond delay="0"/>
                                  </p:stCondLst>
                                  <p:childTnLst>
                                    <p:animMotion origin="layout" path="M 8.33333E-7 7.40741E-7 L -0.05156 0.30463 " pathEditMode="relative" rAng="0" ptsTypes="AA">
                                      <p:cBhvr>
                                        <p:cTn id="216" dur="1000" fill="hold"/>
                                        <p:tgtEl>
                                          <p:spTgt spid="58"/>
                                        </p:tgtEl>
                                        <p:attrNameLst>
                                          <p:attrName>ppt_x</p:attrName>
                                          <p:attrName>ppt_y</p:attrName>
                                        </p:attrNameLst>
                                      </p:cBhvr>
                                      <p:rCtr x="-2587" y="15231"/>
                                    </p:animMotion>
                                  </p:childTnLst>
                                </p:cTn>
                              </p:par>
                            </p:childTnLst>
                          </p:cTn>
                        </p:par>
                        <p:par>
                          <p:cTn id="217" fill="hold">
                            <p:stCondLst>
                              <p:cond delay="1000"/>
                            </p:stCondLst>
                            <p:childTnLst>
                              <p:par>
                                <p:cTn id="218" presetID="10" presetClass="exit" presetSubtype="0" fill="hold" grpId="2" nodeType="afterEffect">
                                  <p:stCondLst>
                                    <p:cond delay="0"/>
                                  </p:stCondLst>
                                  <p:childTnLst>
                                    <p:animEffect transition="out" filter="fade">
                                      <p:cBhvr>
                                        <p:cTn id="219" dur="500"/>
                                        <p:tgtEl>
                                          <p:spTgt spid="58"/>
                                        </p:tgtEl>
                                      </p:cBhvr>
                                    </p:animEffect>
                                    <p:set>
                                      <p:cBhvr>
                                        <p:cTn id="220" dur="1" fill="hold">
                                          <p:stCondLst>
                                            <p:cond delay="499"/>
                                          </p:stCondLst>
                                        </p:cTn>
                                        <p:tgtEl>
                                          <p:spTgt spid="58"/>
                                        </p:tgtEl>
                                        <p:attrNameLst>
                                          <p:attrName>style.visibility</p:attrName>
                                        </p:attrNameLst>
                                      </p:cBhvr>
                                      <p:to>
                                        <p:strVal val="hidden"/>
                                      </p:to>
                                    </p:set>
                                  </p:childTnLst>
                                </p:cTn>
                              </p:par>
                              <p:par>
                                <p:cTn id="221" presetID="1" presetClass="entr" presetSubtype="0" fill="hold" grpId="0" nodeType="withEffect">
                                  <p:stCondLst>
                                    <p:cond delay="0"/>
                                  </p:stCondLst>
                                  <p:childTnLst>
                                    <p:set>
                                      <p:cBhvr>
                                        <p:cTn id="222" dur="1" fill="hold">
                                          <p:stCondLst>
                                            <p:cond delay="0"/>
                                          </p:stCondLst>
                                        </p:cTn>
                                        <p:tgtEl>
                                          <p:spTgt spid="100"/>
                                        </p:tgtEl>
                                        <p:attrNameLst>
                                          <p:attrName>style.visibility</p:attrName>
                                        </p:attrNameLst>
                                      </p:cBhvr>
                                      <p:to>
                                        <p:strVal val="visible"/>
                                      </p:to>
                                    </p:set>
                                  </p:childTnLst>
                                </p:cTn>
                              </p:par>
                            </p:childTnLst>
                          </p:cTn>
                        </p:par>
                        <p:par>
                          <p:cTn id="223" fill="hold">
                            <p:stCondLst>
                              <p:cond delay="1500"/>
                            </p:stCondLst>
                            <p:childTnLst>
                              <p:par>
                                <p:cTn id="224" presetID="42" presetClass="path" presetSubtype="0" accel="50000" decel="50000" fill="hold" grpId="2" nodeType="afterEffect">
                                  <p:stCondLst>
                                    <p:cond delay="0"/>
                                  </p:stCondLst>
                                  <p:childTnLst>
                                    <p:animMotion origin="layout" path="M 8.33333E-7 0.1331 L 8.33333E-7 0.22476 " pathEditMode="relative" rAng="0" ptsTypes="AA">
                                      <p:cBhvr>
                                        <p:cTn id="225" dur="1000" fill="hold"/>
                                        <p:tgtEl>
                                          <p:spTgt spid="79"/>
                                        </p:tgtEl>
                                        <p:attrNameLst>
                                          <p:attrName>ppt_x</p:attrName>
                                          <p:attrName>ppt_y</p:attrName>
                                        </p:attrNameLst>
                                      </p:cBhvr>
                                      <p:rCtr x="0" y="46"/>
                                    </p:animMotion>
                                  </p:childTnLst>
                                </p:cTn>
                              </p:par>
                            </p:childTnLst>
                          </p:cTn>
                        </p:par>
                        <p:par>
                          <p:cTn id="226" fill="hold">
                            <p:stCondLst>
                              <p:cond delay="2500"/>
                            </p:stCondLst>
                            <p:childTnLst>
                              <p:par>
                                <p:cTn id="227" presetID="10" presetClass="entr" presetSubtype="0" fill="hold" nodeType="afterEffect">
                                  <p:stCondLst>
                                    <p:cond delay="0"/>
                                  </p:stCondLst>
                                  <p:childTnLst>
                                    <p:set>
                                      <p:cBhvr>
                                        <p:cTn id="228" dur="1" fill="hold">
                                          <p:stCondLst>
                                            <p:cond delay="0"/>
                                          </p:stCondLst>
                                        </p:cTn>
                                        <p:tgtEl>
                                          <p:spTgt spid="102"/>
                                        </p:tgtEl>
                                        <p:attrNameLst>
                                          <p:attrName>style.visibility</p:attrName>
                                        </p:attrNameLst>
                                      </p:cBhvr>
                                      <p:to>
                                        <p:strVal val="visible"/>
                                      </p:to>
                                    </p:set>
                                    <p:animEffect transition="in" filter="fade">
                                      <p:cBhvr>
                                        <p:cTn id="229" dur="500"/>
                                        <p:tgtEl>
                                          <p:spTgt spid="102"/>
                                        </p:tgtEl>
                                      </p:cBhvr>
                                    </p:animEffect>
                                  </p:childTnLst>
                                </p:cTn>
                              </p:par>
                              <p:par>
                                <p:cTn id="230" presetID="10" presetClass="exit" presetSubtype="0" fill="hold" nodeType="withEffect">
                                  <p:stCondLst>
                                    <p:cond delay="0"/>
                                  </p:stCondLst>
                                  <p:childTnLst>
                                    <p:animEffect transition="out" filter="fade">
                                      <p:cBhvr>
                                        <p:cTn id="231" dur="500"/>
                                        <p:tgtEl>
                                          <p:spTgt spid="81"/>
                                        </p:tgtEl>
                                      </p:cBhvr>
                                    </p:animEffect>
                                    <p:set>
                                      <p:cBhvr>
                                        <p:cTn id="232" dur="1" fill="hold">
                                          <p:stCondLst>
                                            <p:cond delay="499"/>
                                          </p:stCondLst>
                                        </p:cTn>
                                        <p:tgtEl>
                                          <p:spTgt spid="81"/>
                                        </p:tgtEl>
                                        <p:attrNameLst>
                                          <p:attrName>style.visibility</p:attrName>
                                        </p:attrNameLst>
                                      </p:cBhvr>
                                      <p:to>
                                        <p:strVal val="hidden"/>
                                      </p:to>
                                    </p:set>
                                  </p:childTnLst>
                                </p:cTn>
                              </p:par>
                            </p:childTnLst>
                          </p:cTn>
                        </p:par>
                        <p:par>
                          <p:cTn id="233" fill="hold">
                            <p:stCondLst>
                              <p:cond delay="3000"/>
                            </p:stCondLst>
                            <p:childTnLst>
                              <p:par>
                                <p:cTn id="234" presetID="1" presetClass="entr" presetSubtype="0" fill="hold" nodeType="afterEffect">
                                  <p:stCondLst>
                                    <p:cond delay="0"/>
                                  </p:stCondLst>
                                  <p:childTnLst>
                                    <p:set>
                                      <p:cBhvr>
                                        <p:cTn id="235" dur="1" fill="hold">
                                          <p:stCondLst>
                                            <p:cond delay="0"/>
                                          </p:stCondLst>
                                        </p:cTn>
                                        <p:tgtEl>
                                          <p:spTgt spid="103"/>
                                        </p:tgtEl>
                                        <p:attrNameLst>
                                          <p:attrName>style.visibility</p:attrName>
                                        </p:attrNameLst>
                                      </p:cBhvr>
                                      <p:to>
                                        <p:strVal val="visible"/>
                                      </p:to>
                                    </p:set>
                                  </p:childTnLst>
                                </p:cTn>
                              </p:par>
                              <p:par>
                                <p:cTn id="236" presetID="42" presetClass="path" presetSubtype="0" accel="50000" decel="50000" fill="hold" nodeType="withEffect">
                                  <p:stCondLst>
                                    <p:cond delay="0"/>
                                  </p:stCondLst>
                                  <p:childTnLst>
                                    <p:animMotion origin="layout" path="M 0.00017 -0.00046 L 0.00017 0.21759 " pathEditMode="relative" rAng="0" ptsTypes="AA">
                                      <p:cBhvr>
                                        <p:cTn id="237" dur="1000" fill="hold"/>
                                        <p:tgtEl>
                                          <p:spTgt spid="103"/>
                                        </p:tgtEl>
                                        <p:attrNameLst>
                                          <p:attrName>ppt_x</p:attrName>
                                          <p:attrName>ppt_y</p:attrName>
                                        </p:attrNameLst>
                                      </p:cBhvr>
                                      <p:rCtr x="0" y="109"/>
                                    </p:animMotion>
                                  </p:childTnLst>
                                </p:cTn>
                              </p:par>
                            </p:childTnLst>
                          </p:cTn>
                        </p:par>
                        <p:par>
                          <p:cTn id="238" fill="hold">
                            <p:stCondLst>
                              <p:cond delay="4000"/>
                            </p:stCondLst>
                            <p:childTnLst>
                              <p:par>
                                <p:cTn id="239" presetID="10" presetClass="entr" presetSubtype="0" fill="hold" nodeType="afterEffect">
                                  <p:stCondLst>
                                    <p:cond delay="0"/>
                                  </p:stCondLst>
                                  <p:childTnLst>
                                    <p:set>
                                      <p:cBhvr>
                                        <p:cTn id="240" dur="1" fill="hold">
                                          <p:stCondLst>
                                            <p:cond delay="0"/>
                                          </p:stCondLst>
                                        </p:cTn>
                                        <p:tgtEl>
                                          <p:spTgt spid="97"/>
                                        </p:tgtEl>
                                        <p:attrNameLst>
                                          <p:attrName>style.visibility</p:attrName>
                                        </p:attrNameLst>
                                      </p:cBhvr>
                                      <p:to>
                                        <p:strVal val="visible"/>
                                      </p:to>
                                    </p:set>
                                    <p:animEffect transition="in" filter="fade">
                                      <p:cBhvr>
                                        <p:cTn id="241" dur="500"/>
                                        <p:tgtEl>
                                          <p:spTgt spid="97"/>
                                        </p:tgtEl>
                                      </p:cBhvr>
                                    </p:animEffect>
                                  </p:childTnLst>
                                </p:cTn>
                              </p:par>
                            </p:childTnLst>
                          </p:cTn>
                        </p:par>
                      </p:childTnLst>
                    </p:cTn>
                  </p:par>
                  <p:par>
                    <p:cTn id="242" fill="hold">
                      <p:stCondLst>
                        <p:cond delay="indefinite"/>
                      </p:stCondLst>
                      <p:childTnLst>
                        <p:par>
                          <p:cTn id="243" fill="hold">
                            <p:stCondLst>
                              <p:cond delay="0"/>
                            </p:stCondLst>
                            <p:childTnLst>
                              <p:par>
                                <p:cTn id="244" presetID="3" presetClass="exit" presetSubtype="10" fill="hold" grpId="0" nodeType="clickEffect">
                                  <p:stCondLst>
                                    <p:cond delay="0"/>
                                  </p:stCondLst>
                                  <p:childTnLst>
                                    <p:animEffect transition="out" filter="blinds(horizontal)">
                                      <p:cBhvr>
                                        <p:cTn id="245" dur="500"/>
                                        <p:tgtEl>
                                          <p:spTgt spid="99"/>
                                        </p:tgtEl>
                                      </p:cBhvr>
                                    </p:animEffect>
                                    <p:set>
                                      <p:cBhvr>
                                        <p:cTn id="246" dur="1" fill="hold">
                                          <p:stCondLst>
                                            <p:cond delay="499"/>
                                          </p:stCondLst>
                                        </p:cTn>
                                        <p:tgtEl>
                                          <p:spTgt spid="99"/>
                                        </p:tgtEl>
                                        <p:attrNameLst>
                                          <p:attrName>style.visibility</p:attrName>
                                        </p:attrNameLst>
                                      </p:cBhvr>
                                      <p:to>
                                        <p:strVal val="hidden"/>
                                      </p:to>
                                    </p:set>
                                  </p:childTnLst>
                                </p:cTn>
                              </p:par>
                            </p:childTnLst>
                          </p:cTn>
                        </p:par>
                        <p:par>
                          <p:cTn id="247" fill="hold">
                            <p:stCondLst>
                              <p:cond delay="500"/>
                            </p:stCondLst>
                            <p:childTnLst>
                              <p:par>
                                <p:cTn id="248" presetID="42" presetClass="path" presetSubtype="0" accel="50000" decel="50000" fill="hold" grpId="1" nodeType="afterEffect">
                                  <p:stCondLst>
                                    <p:cond delay="0"/>
                                  </p:stCondLst>
                                  <p:childTnLst>
                                    <p:animMotion origin="layout" path="M 3.33333E-6 2.96296E-6 L 3.33333E-6 0.0419 " pathEditMode="relative" rAng="0" ptsTypes="AA">
                                      <p:cBhvr>
                                        <p:cTn id="249" dur="2000" fill="hold"/>
                                        <p:tgtEl>
                                          <p:spTgt spid="100"/>
                                        </p:tgtEl>
                                        <p:attrNameLst>
                                          <p:attrName>ppt_x</p:attrName>
                                          <p:attrName>ppt_y</p:attrName>
                                        </p:attrNameLst>
                                      </p:cBhvr>
                                      <p:rCtr x="0"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71" grpId="0" animBg="1"/>
      <p:bldP spid="71" grpId="1" animBg="1"/>
      <p:bldP spid="71" grpId="2" animBg="1"/>
      <p:bldP spid="72" grpId="0" animBg="1"/>
      <p:bldP spid="72" grpId="1" animBg="1"/>
      <p:bldP spid="72" grpId="2" animBg="1"/>
      <p:bldP spid="73" grpId="0" animBg="1"/>
      <p:bldP spid="73" grpId="1" animBg="1"/>
      <p:bldP spid="73" grpId="2" animBg="1"/>
      <p:bldP spid="74" grpId="0" animBg="1"/>
      <p:bldP spid="74" grpId="1" animBg="1"/>
      <p:bldP spid="74" grpId="2" animBg="1"/>
      <p:bldP spid="75" grpId="0" animBg="1"/>
      <p:bldP spid="75" grpId="1" animBg="1"/>
      <p:bldP spid="75" grpId="2" animBg="1"/>
      <p:bldP spid="76" grpId="0" animBg="1"/>
      <p:bldP spid="76" grpId="1" animBg="1"/>
      <p:bldP spid="76" grpId="2" animBg="1"/>
      <p:bldP spid="78" grpId="0" animBg="1"/>
      <p:bldP spid="78" grpId="1" animBg="1"/>
      <p:bldP spid="78" grpId="2" animBg="1"/>
      <p:bldP spid="79" grpId="0" animBg="1"/>
      <p:bldP spid="79" grpId="1" animBg="1"/>
      <p:bldP spid="79" grpId="2" animBg="1"/>
      <p:bldP spid="84" grpId="0" animBg="1"/>
      <p:bldP spid="84" grpId="1" animBg="1"/>
      <p:bldP spid="84" grpId="2" animBg="1"/>
      <p:bldP spid="43" grpId="0"/>
      <p:bldP spid="51" grpId="0" animBg="1"/>
      <p:bldP spid="51" grpId="1" animBg="1"/>
      <p:bldP spid="51" grpId="2" animBg="1"/>
      <p:bldP spid="52" grpId="0" animBg="1"/>
      <p:bldP spid="52" grpId="1" animBg="1"/>
      <p:bldP spid="52" grpId="2" animBg="1"/>
      <p:bldP spid="53" grpId="0" animBg="1"/>
      <p:bldP spid="53" grpId="1" animBg="1"/>
      <p:bldP spid="53" grpId="2" animBg="1"/>
      <p:bldP spid="54" grpId="0" animBg="1"/>
      <p:bldP spid="54" grpId="1" animBg="1"/>
      <p:bldP spid="54" grpId="2" animBg="1"/>
      <p:bldP spid="55" grpId="0" animBg="1"/>
      <p:bldP spid="55" grpId="1" animBg="1"/>
      <p:bldP spid="55" grpId="2" animBg="1"/>
      <p:bldP spid="56" grpId="0" animBg="1"/>
      <p:bldP spid="56" grpId="1" animBg="1"/>
      <p:bldP spid="56" grpId="2" animBg="1"/>
      <p:bldP spid="57" grpId="0" animBg="1"/>
      <p:bldP spid="58" grpId="0" animBg="1"/>
      <p:bldP spid="58" grpId="1" animBg="1"/>
      <p:bldP spid="58" grpId="2" animBg="1"/>
      <p:bldP spid="96" grpId="0" animBg="1"/>
      <p:bldP spid="98" grpId="0" animBg="1"/>
      <p:bldP spid="99" grpId="0" animBg="1"/>
      <p:bldP spid="100" grpId="0" animBg="1"/>
      <p:bldP spid="100" grpId="1" animBg="1"/>
      <p:bldP spid="7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a:t>
            </a:r>
            <a:endParaRPr lang="en-US" dirty="0"/>
          </a:p>
        </p:txBody>
      </p:sp>
      <p:sp>
        <p:nvSpPr>
          <p:cNvPr id="3" name="Content Placeholder 2"/>
          <p:cNvSpPr>
            <a:spLocks noGrp="1"/>
          </p:cNvSpPr>
          <p:nvPr>
            <p:ph idx="1"/>
          </p:nvPr>
        </p:nvSpPr>
        <p:spPr/>
        <p:txBody>
          <a:bodyPr/>
          <a:lstStyle/>
          <a:p>
            <a:r>
              <a:rPr lang="en-US" dirty="0" smtClean="0"/>
              <a:t>Compared to a row hit first scheduler, SMS consumes*</a:t>
            </a:r>
          </a:p>
          <a:p>
            <a:pPr lvl="1"/>
            <a:r>
              <a:rPr lang="en-US" dirty="0" smtClean="0"/>
              <a:t>66% </a:t>
            </a:r>
            <a:r>
              <a:rPr lang="en-US" dirty="0" smtClean="0">
                <a:solidFill>
                  <a:srgbClr val="0000FF"/>
                </a:solidFill>
              </a:rPr>
              <a:t>less area</a:t>
            </a:r>
          </a:p>
          <a:p>
            <a:pPr lvl="1"/>
            <a:r>
              <a:rPr lang="en-US" dirty="0" smtClean="0"/>
              <a:t>46% </a:t>
            </a:r>
            <a:r>
              <a:rPr lang="en-US" dirty="0" smtClean="0">
                <a:solidFill>
                  <a:srgbClr val="0000FF"/>
                </a:solidFill>
              </a:rPr>
              <a:t>less static power</a:t>
            </a:r>
          </a:p>
          <a:p>
            <a:pPr lvl="1"/>
            <a:endParaRPr lang="en-US" dirty="0" smtClean="0"/>
          </a:p>
          <a:p>
            <a:pPr lvl="1"/>
            <a:endParaRPr lang="en-US" dirty="0" smtClean="0"/>
          </a:p>
          <a:p>
            <a:r>
              <a:rPr lang="en-US" dirty="0" smtClean="0"/>
              <a:t>Reduction comes from:</a:t>
            </a:r>
          </a:p>
          <a:p>
            <a:pPr lvl="1"/>
            <a:r>
              <a:rPr lang="en-US" dirty="0" smtClean="0">
                <a:solidFill>
                  <a:srgbClr val="FF0000"/>
                </a:solidFill>
              </a:rPr>
              <a:t>Monolithic scheduler </a:t>
            </a:r>
            <a:r>
              <a:rPr lang="en-US" dirty="0" smtClean="0">
                <a:solidFill>
                  <a:srgbClr val="FF0000"/>
                </a:solidFill>
                <a:sym typeface="Wingdings" pitchFamily="2" charset="2"/>
              </a:rPr>
              <a:t> stages of simpler schedulers</a:t>
            </a:r>
          </a:p>
          <a:p>
            <a:pPr lvl="1"/>
            <a:r>
              <a:rPr lang="en-US" dirty="0" smtClean="0">
                <a:solidFill>
                  <a:srgbClr val="0000FF"/>
                </a:solidFill>
                <a:sym typeface="Wingdings" pitchFamily="2" charset="2"/>
              </a:rPr>
              <a:t>Each stage has a simpler scheduler </a:t>
            </a:r>
            <a:r>
              <a:rPr lang="en-US" dirty="0" smtClean="0">
                <a:sym typeface="Wingdings" pitchFamily="2" charset="2"/>
              </a:rPr>
              <a:t>(considers fewer properties at a time to make the scheduling decision)</a:t>
            </a:r>
          </a:p>
          <a:p>
            <a:pPr lvl="1"/>
            <a:r>
              <a:rPr lang="en-US" dirty="0" smtClean="0">
                <a:solidFill>
                  <a:srgbClr val="0000FF"/>
                </a:solidFill>
                <a:sym typeface="Wingdings" pitchFamily="2" charset="2"/>
              </a:rPr>
              <a:t>Each stage has simpler buffers </a:t>
            </a:r>
            <a:r>
              <a:rPr lang="en-US" dirty="0" smtClean="0">
                <a:sym typeface="Wingdings" pitchFamily="2" charset="2"/>
              </a:rPr>
              <a:t>(FIFO instead of out-of-order)</a:t>
            </a:r>
          </a:p>
          <a:p>
            <a:pPr lvl="1"/>
            <a:r>
              <a:rPr lang="en-US" dirty="0" smtClean="0">
                <a:solidFill>
                  <a:srgbClr val="0000FF"/>
                </a:solidFill>
                <a:sym typeface="Wingdings" pitchFamily="2" charset="2"/>
              </a:rPr>
              <a:t>Each stage has a portion of the total buffer size </a:t>
            </a:r>
            <a:r>
              <a:rPr lang="en-US" dirty="0" smtClean="0">
                <a:sym typeface="Wingdings" pitchFamily="2" charset="2"/>
              </a:rPr>
              <a:t>(buffering is distributed across stages)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28</a:t>
            </a:fld>
            <a:endParaRPr lang="en-US" altLang="en-US"/>
          </a:p>
        </p:txBody>
      </p:sp>
      <p:sp>
        <p:nvSpPr>
          <p:cNvPr id="5" name="TextBox 4"/>
          <p:cNvSpPr txBox="1"/>
          <p:nvPr/>
        </p:nvSpPr>
        <p:spPr>
          <a:xfrm>
            <a:off x="251520" y="6300028"/>
            <a:ext cx="6264696" cy="369332"/>
          </a:xfrm>
          <a:prstGeom prst="rect">
            <a:avLst/>
          </a:prstGeom>
          <a:noFill/>
        </p:spPr>
        <p:txBody>
          <a:bodyPr wrap="square" rtlCol="0">
            <a:spAutoFit/>
          </a:bodyPr>
          <a:lstStyle/>
          <a:p>
            <a:r>
              <a:rPr lang="en-US" b="1" dirty="0"/>
              <a:t>* Based on a </a:t>
            </a:r>
            <a:r>
              <a:rPr lang="en-US" b="1" dirty="0" smtClean="0"/>
              <a:t>Verilog model </a:t>
            </a:r>
            <a:r>
              <a:rPr lang="en-US" b="1" dirty="0"/>
              <a:t>using 180nm </a:t>
            </a:r>
            <a:r>
              <a:rPr lang="en-US" b="1" dirty="0" smtClean="0"/>
              <a:t>library</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29</a:t>
            </a:fld>
            <a:endParaRPr lang="en-US"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lstStyle/>
          <a:p>
            <a:r>
              <a:rPr lang="en-US" b="1" dirty="0" smtClean="0"/>
              <a:t>Observation: </a:t>
            </a:r>
            <a:r>
              <a:rPr lang="en-US" sz="2200" dirty="0" smtClean="0"/>
              <a:t>Heterogeneous CPU-GPU systems require memory schedulers with </a:t>
            </a:r>
            <a:r>
              <a:rPr lang="en-US" sz="2200" dirty="0" smtClean="0">
                <a:solidFill>
                  <a:srgbClr val="FF0000"/>
                </a:solidFill>
              </a:rPr>
              <a:t>large request buffers</a:t>
            </a:r>
          </a:p>
          <a:p>
            <a:endParaRPr lang="en-US" sz="800" dirty="0" smtClean="0"/>
          </a:p>
          <a:p>
            <a:r>
              <a:rPr lang="en-US" b="1" dirty="0" smtClean="0"/>
              <a:t>Problem: </a:t>
            </a:r>
            <a:r>
              <a:rPr lang="en-US" sz="2200" dirty="0" smtClean="0"/>
              <a:t>Existing monolithic application-aware memory scheduler designs are </a:t>
            </a:r>
            <a:r>
              <a:rPr lang="en-US" sz="2200" dirty="0" smtClean="0">
                <a:solidFill>
                  <a:srgbClr val="FF0000"/>
                </a:solidFill>
              </a:rPr>
              <a:t>hard to scale</a:t>
            </a:r>
            <a:r>
              <a:rPr lang="en-US" sz="2200" dirty="0" smtClean="0"/>
              <a:t> to large request buffer sizes</a:t>
            </a:r>
          </a:p>
          <a:p>
            <a:endParaRPr lang="en-US" sz="800" dirty="0" smtClean="0"/>
          </a:p>
          <a:p>
            <a:r>
              <a:rPr lang="en-US" b="1" dirty="0" smtClean="0"/>
              <a:t>Solution: </a:t>
            </a:r>
            <a:r>
              <a:rPr lang="en-US" sz="2200" dirty="0" smtClean="0"/>
              <a:t>Staged Memory Scheduling (SMS) </a:t>
            </a:r>
          </a:p>
          <a:p>
            <a:pPr lvl="1">
              <a:buNone/>
            </a:pPr>
            <a:r>
              <a:rPr lang="en-US" dirty="0" smtClean="0">
                <a:solidFill>
                  <a:srgbClr val="0000FF"/>
                </a:solidFill>
              </a:rPr>
              <a:t>decomposes the memory controller into three simple stages</a:t>
            </a:r>
            <a:r>
              <a:rPr lang="en-US" dirty="0" smtClean="0"/>
              <a:t>:</a:t>
            </a:r>
          </a:p>
          <a:p>
            <a:pPr lvl="1">
              <a:buNone/>
            </a:pPr>
            <a:r>
              <a:rPr lang="en-US" dirty="0" smtClean="0"/>
              <a:t>1) Batch formation: maintains row buffer locality</a:t>
            </a:r>
          </a:p>
          <a:p>
            <a:pPr lvl="1">
              <a:buNone/>
            </a:pPr>
            <a:r>
              <a:rPr lang="en-US" dirty="0" smtClean="0"/>
              <a:t>2) Batch scheduler: reduces interference between applications</a:t>
            </a:r>
          </a:p>
          <a:p>
            <a:pPr lvl="1">
              <a:buNone/>
            </a:pPr>
            <a:r>
              <a:rPr lang="en-US" dirty="0" smtClean="0"/>
              <a:t>3) DRAM command scheduler: issues requests to DRAM</a:t>
            </a:r>
          </a:p>
          <a:p>
            <a:endParaRPr lang="en-US" sz="800" dirty="0" smtClean="0"/>
          </a:p>
          <a:p>
            <a:r>
              <a:rPr lang="en-US" dirty="0" smtClean="0"/>
              <a:t>Compared to state-of-the-art memory schedulers:</a:t>
            </a:r>
          </a:p>
          <a:p>
            <a:pPr lvl="1"/>
            <a:r>
              <a:rPr lang="en-US" dirty="0" smtClean="0">
                <a:solidFill>
                  <a:srgbClr val="0000FF"/>
                </a:solidFill>
              </a:rPr>
              <a:t>SMS is significantly simpler and more scalable</a:t>
            </a:r>
          </a:p>
          <a:p>
            <a:pPr lvl="1"/>
            <a:r>
              <a:rPr lang="en-US" dirty="0" smtClean="0">
                <a:solidFill>
                  <a:srgbClr val="0000FF"/>
                </a:solidFill>
              </a:rPr>
              <a:t>SMS provides higher performance and fairness</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228600" y="908720"/>
            <a:ext cx="8915400" cy="5339680"/>
          </a:xfrm>
        </p:spPr>
        <p:txBody>
          <a:bodyPr/>
          <a:lstStyle/>
          <a:p>
            <a:r>
              <a:rPr lang="en-US" dirty="0" smtClean="0"/>
              <a:t>Simulation parameters</a:t>
            </a:r>
          </a:p>
          <a:p>
            <a:pPr lvl="1"/>
            <a:r>
              <a:rPr lang="en-US" dirty="0" smtClean="0"/>
              <a:t>16 </a:t>
            </a:r>
            <a:r>
              <a:rPr lang="en-US" dirty="0" err="1" smtClean="0"/>
              <a:t>OoO</a:t>
            </a:r>
            <a:r>
              <a:rPr lang="en-US" dirty="0" smtClean="0"/>
              <a:t> CPU cores, 1 GPU modeling AMD </a:t>
            </a:r>
            <a:r>
              <a:rPr lang="en-US" dirty="0" err="1" smtClean="0"/>
              <a:t>Radeon</a:t>
            </a:r>
            <a:r>
              <a:rPr lang="en-US" dirty="0" smtClean="0"/>
              <a:t>™ 5870</a:t>
            </a:r>
          </a:p>
          <a:p>
            <a:pPr lvl="1"/>
            <a:r>
              <a:rPr lang="en-US" dirty="0" smtClean="0"/>
              <a:t>DDR3-1600 DRAM 4 channels, 1 rank/channel, 8 banks/channel</a:t>
            </a:r>
          </a:p>
          <a:p>
            <a:endParaRPr lang="en-US" dirty="0" smtClean="0"/>
          </a:p>
          <a:p>
            <a:r>
              <a:rPr lang="en-US" dirty="0" smtClean="0"/>
              <a:t>Workloads</a:t>
            </a:r>
          </a:p>
          <a:p>
            <a:pPr lvl="1"/>
            <a:r>
              <a:rPr lang="en-US" dirty="0" smtClean="0"/>
              <a:t>CPU: SPEC CPU 2006</a:t>
            </a:r>
          </a:p>
          <a:p>
            <a:pPr lvl="1"/>
            <a:r>
              <a:rPr lang="en-US" dirty="0" smtClean="0"/>
              <a:t>GPU: Recent games and GPU benchmarks</a:t>
            </a:r>
          </a:p>
          <a:p>
            <a:pPr lvl="1"/>
            <a:r>
              <a:rPr lang="en-US" dirty="0" smtClean="0"/>
              <a:t>7 workload categories based on the memory-intensity of CPU applications</a:t>
            </a:r>
          </a:p>
          <a:p>
            <a:pPr lvl="2">
              <a:buNone/>
            </a:pPr>
            <a:r>
              <a:rPr lang="en-US" dirty="0" smtClean="0">
                <a:sym typeface="Wingdings" pitchFamily="2" charset="2"/>
              </a:rPr>
              <a:t> </a:t>
            </a:r>
            <a:r>
              <a:rPr lang="en-US" dirty="0" smtClean="0"/>
              <a:t>Low memory-intensity (L)</a:t>
            </a:r>
          </a:p>
          <a:p>
            <a:pPr lvl="2">
              <a:buNone/>
            </a:pPr>
            <a:r>
              <a:rPr lang="en-US" dirty="0" smtClean="0">
                <a:sym typeface="Wingdings" pitchFamily="2" charset="2"/>
              </a:rPr>
              <a:t> </a:t>
            </a:r>
            <a:r>
              <a:rPr lang="en-US" dirty="0" smtClean="0"/>
              <a:t>Medium memory-intensity (M) </a:t>
            </a:r>
          </a:p>
          <a:p>
            <a:pPr lvl="2">
              <a:buNone/>
            </a:pPr>
            <a:r>
              <a:rPr lang="en-US" dirty="0" smtClean="0">
                <a:sym typeface="Wingdings" pitchFamily="2" charset="2"/>
              </a:rPr>
              <a:t> </a:t>
            </a:r>
            <a:r>
              <a:rPr lang="en-US" dirty="0" smtClean="0"/>
              <a:t>High memory-intensity (H)</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30</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Comparison to Previous Scheduling Algorithms</a:t>
            </a:r>
            <a:endParaRPr lang="en-US" sz="3400" dirty="0"/>
          </a:p>
        </p:txBody>
      </p:sp>
      <p:sp>
        <p:nvSpPr>
          <p:cNvPr id="3" name="Content Placeholder 2"/>
          <p:cNvSpPr>
            <a:spLocks noGrp="1"/>
          </p:cNvSpPr>
          <p:nvPr>
            <p:ph idx="1"/>
          </p:nvPr>
        </p:nvSpPr>
        <p:spPr/>
        <p:txBody>
          <a:bodyPr/>
          <a:lstStyle/>
          <a:p>
            <a:r>
              <a:rPr lang="en-US" dirty="0" smtClean="0"/>
              <a:t>FR-FCFS </a:t>
            </a:r>
            <a:r>
              <a:rPr lang="en-US" dirty="0" smtClean="0">
                <a:solidFill>
                  <a:schemeClr val="accent2"/>
                </a:solidFill>
              </a:rPr>
              <a:t>[</a:t>
            </a:r>
            <a:r>
              <a:rPr lang="en-US" dirty="0" err="1" smtClean="0">
                <a:solidFill>
                  <a:schemeClr val="accent2"/>
                </a:solidFill>
              </a:rPr>
              <a:t>Rixner</a:t>
            </a:r>
            <a:r>
              <a:rPr lang="en-US" dirty="0" smtClean="0">
                <a:solidFill>
                  <a:schemeClr val="accent2"/>
                </a:solidFill>
              </a:rPr>
              <a:t>+, ISCA’00]</a:t>
            </a:r>
          </a:p>
          <a:p>
            <a:pPr lvl="1"/>
            <a:r>
              <a:rPr lang="en-US" sz="2000" dirty="0" smtClean="0"/>
              <a:t>Prioritizes row buffer hits</a:t>
            </a:r>
          </a:p>
          <a:p>
            <a:pPr lvl="1"/>
            <a:r>
              <a:rPr lang="en-US" sz="2000" dirty="0" smtClean="0">
                <a:solidFill>
                  <a:srgbClr val="0000FF"/>
                </a:solidFill>
              </a:rPr>
              <a:t>Maximizes DRAM throughput</a:t>
            </a:r>
            <a:endParaRPr lang="en-US" sz="2000" dirty="0" smtClean="0"/>
          </a:p>
          <a:p>
            <a:pPr lvl="1"/>
            <a:r>
              <a:rPr lang="en-US" sz="2000" dirty="0" smtClean="0">
                <a:solidFill>
                  <a:srgbClr val="FF0000"/>
                </a:solidFill>
              </a:rPr>
              <a:t>Low multi-core performance </a:t>
            </a:r>
            <a:r>
              <a:rPr lang="en-US" sz="2000" dirty="0" smtClean="0">
                <a:sym typeface="Wingdings" pitchFamily="2" charset="2"/>
              </a:rPr>
              <a:t> Application unaware</a:t>
            </a:r>
          </a:p>
          <a:p>
            <a:pPr lvl="1"/>
            <a:endParaRPr lang="en-US" sz="1000" dirty="0" smtClean="0"/>
          </a:p>
          <a:p>
            <a:r>
              <a:rPr lang="en-US" dirty="0" smtClean="0"/>
              <a:t>ATLAS </a:t>
            </a:r>
            <a:r>
              <a:rPr lang="en-US" dirty="0" smtClean="0">
                <a:solidFill>
                  <a:schemeClr val="accent2"/>
                </a:solidFill>
              </a:rPr>
              <a:t>[Kim+, HPCA’10]</a:t>
            </a:r>
          </a:p>
          <a:p>
            <a:pPr lvl="1"/>
            <a:r>
              <a:rPr lang="en-US" sz="2000" dirty="0" smtClean="0"/>
              <a:t>Prioritizes latency-sensitive applications</a:t>
            </a:r>
          </a:p>
          <a:p>
            <a:pPr lvl="1"/>
            <a:r>
              <a:rPr lang="en-US" sz="2000" dirty="0" smtClean="0">
                <a:solidFill>
                  <a:srgbClr val="0000FF"/>
                </a:solidFill>
              </a:rPr>
              <a:t>Good multi-core performance</a:t>
            </a:r>
            <a:endParaRPr lang="en-US" sz="2000" dirty="0" smtClean="0"/>
          </a:p>
          <a:p>
            <a:pPr lvl="1"/>
            <a:r>
              <a:rPr lang="en-US" sz="2000" dirty="0" smtClean="0">
                <a:solidFill>
                  <a:srgbClr val="FF0000"/>
                </a:solidFill>
              </a:rPr>
              <a:t>Low fairness </a:t>
            </a:r>
            <a:r>
              <a:rPr lang="en-US" sz="2000" dirty="0" smtClean="0">
                <a:sym typeface="Wingdings" pitchFamily="2" charset="2"/>
              </a:rPr>
              <a:t> </a:t>
            </a:r>
            <a:r>
              <a:rPr lang="en-US" sz="2000" dirty="0" err="1" smtClean="0">
                <a:sym typeface="Wingdings" pitchFamily="2" charset="2"/>
              </a:rPr>
              <a:t>Deprioritizes</a:t>
            </a:r>
            <a:r>
              <a:rPr lang="en-US" sz="2000" dirty="0" smtClean="0">
                <a:sym typeface="Wingdings" pitchFamily="2" charset="2"/>
              </a:rPr>
              <a:t> memory-intensive applications</a:t>
            </a:r>
          </a:p>
          <a:p>
            <a:pPr lvl="1"/>
            <a:endParaRPr lang="en-US" sz="1000" dirty="0" smtClean="0"/>
          </a:p>
          <a:p>
            <a:r>
              <a:rPr lang="en-US" dirty="0" smtClean="0"/>
              <a:t>TCM </a:t>
            </a:r>
            <a:r>
              <a:rPr lang="en-US" dirty="0" smtClean="0">
                <a:solidFill>
                  <a:schemeClr val="accent2"/>
                </a:solidFill>
              </a:rPr>
              <a:t>[Kim+, MICRO’10]</a:t>
            </a:r>
          </a:p>
          <a:p>
            <a:pPr lvl="1"/>
            <a:r>
              <a:rPr lang="en-US" sz="2000" dirty="0" smtClean="0"/>
              <a:t>Clusters low and high-intensity applications and treats each separately</a:t>
            </a:r>
          </a:p>
          <a:p>
            <a:pPr lvl="1"/>
            <a:r>
              <a:rPr lang="en-US" sz="2000" dirty="0" smtClean="0">
                <a:solidFill>
                  <a:srgbClr val="0000FF"/>
                </a:solidFill>
              </a:rPr>
              <a:t>Good multi-core performance and fairness</a:t>
            </a:r>
            <a:endParaRPr lang="en-US" sz="2000" dirty="0" smtClean="0"/>
          </a:p>
          <a:p>
            <a:pPr lvl="1"/>
            <a:r>
              <a:rPr lang="en-US" sz="2000" dirty="0" smtClean="0">
                <a:solidFill>
                  <a:srgbClr val="FF0000"/>
                </a:solidFill>
              </a:rPr>
              <a:t>Not robust </a:t>
            </a:r>
            <a:r>
              <a:rPr lang="en-US" sz="2000" dirty="0" smtClean="0">
                <a:sym typeface="Wingdings" pitchFamily="2" charset="2"/>
              </a:rPr>
              <a:t> Misclassifies latency-sensitive applications</a:t>
            </a:r>
            <a:endParaRPr lang="en-US" sz="20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31</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Metrics</a:t>
            </a:r>
            <a:endParaRPr lang="en-US" dirty="0"/>
          </a:p>
        </p:txBody>
      </p:sp>
      <p:sp>
        <p:nvSpPr>
          <p:cNvPr id="3" name="Content Placeholder 2"/>
          <p:cNvSpPr>
            <a:spLocks noGrp="1"/>
          </p:cNvSpPr>
          <p:nvPr>
            <p:ph idx="1"/>
          </p:nvPr>
        </p:nvSpPr>
        <p:spPr/>
        <p:txBody>
          <a:bodyPr/>
          <a:lstStyle/>
          <a:p>
            <a:r>
              <a:rPr lang="en-US" dirty="0" smtClean="0"/>
              <a:t>CPU performance metric: Weighted speedup</a:t>
            </a:r>
          </a:p>
          <a:p>
            <a:pPr lvl="1"/>
            <a:endParaRPr lang="en-US" dirty="0" smtClean="0"/>
          </a:p>
          <a:p>
            <a:pPr>
              <a:buNone/>
            </a:pPr>
            <a:endParaRPr lang="en-US" dirty="0" smtClean="0"/>
          </a:p>
          <a:p>
            <a:endParaRPr lang="en-US" dirty="0" smtClean="0"/>
          </a:p>
          <a:p>
            <a:r>
              <a:rPr lang="en-US" dirty="0" smtClean="0"/>
              <a:t>GPU performance metric: Frame rate speedup</a:t>
            </a:r>
          </a:p>
          <a:p>
            <a:endParaRPr lang="en-US" dirty="0" smtClean="0"/>
          </a:p>
          <a:p>
            <a:endParaRPr lang="en-US" dirty="0" smtClean="0"/>
          </a:p>
          <a:p>
            <a:endParaRPr lang="en-US" dirty="0" smtClean="0"/>
          </a:p>
          <a:p>
            <a:endParaRPr lang="en-US" sz="500" dirty="0" smtClean="0"/>
          </a:p>
          <a:p>
            <a:r>
              <a:rPr lang="en-US" dirty="0" smtClean="0"/>
              <a:t>CPU-GPU system performance: CPU-GPU weighted speedup</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32</a:t>
            </a:fld>
            <a:endParaRPr lang="en-US" altLang="en-US"/>
          </a:p>
        </p:txBody>
      </p:sp>
      <p:sp>
        <p:nvSpPr>
          <p:cNvPr id="10" name="Rectangle 9"/>
          <p:cNvSpPr/>
          <p:nvPr/>
        </p:nvSpPr>
        <p:spPr>
          <a:xfrm>
            <a:off x="2483768" y="4434433"/>
            <a:ext cx="432048" cy="146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309360" y="502920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8" name="Picture 1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99360" y="1508760"/>
            <a:ext cx="3779520" cy="996275"/>
          </a:xfrm>
          <a:prstGeom prst="rect">
            <a:avLst/>
          </a:prstGeom>
          <a:noFill/>
        </p:spPr>
      </p:pic>
      <p:sp>
        <p:nvSpPr>
          <p:cNvPr id="1040" name="Rectangle 16"/>
          <p:cNvSpPr>
            <a:spLocks noChangeArrowheads="1"/>
          </p:cNvSpPr>
          <p:nvPr/>
        </p:nvSpPr>
        <p:spPr bwMode="auto">
          <a:xfrm>
            <a:off x="0" y="1657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3" name="Rectangle 19"/>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4" name="Picture 2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82039" y="5257800"/>
            <a:ext cx="7003915" cy="548640"/>
          </a:xfrm>
          <a:prstGeom prst="rect">
            <a:avLst/>
          </a:prstGeom>
          <a:noFill/>
        </p:spPr>
      </p:pic>
      <p:sp>
        <p:nvSpPr>
          <p:cNvPr id="1046" name="Rectangle 2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931438" y="3283528"/>
            <a:ext cx="5352589" cy="1016577"/>
          </a:xfrm>
          <a:prstGeom prst="rect">
            <a:avLst/>
          </a:prstGeom>
          <a:noFill/>
        </p:spPr>
      </p:pic>
      <p:sp>
        <p:nvSpPr>
          <p:cNvPr id="23555" name="Rectangle 3"/>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0"/>
                                          </p:stCondLst>
                                        </p:cTn>
                                        <p:tgtEl>
                                          <p:spTgt spid="103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3">
                                            <p:txEl>
                                              <p:pRg st="4" end="4"/>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235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
                                            <p:txEl>
                                              <p:pRg st="9" end="9"/>
                                            </p:txEl>
                                          </p:spTgt>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104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utoUpdateAnimBg="0"/>
      <p:bldP spid="16"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Scenarios</a:t>
            </a:r>
            <a:endParaRPr lang="en-US" dirty="0"/>
          </a:p>
        </p:txBody>
      </p:sp>
      <p:sp>
        <p:nvSpPr>
          <p:cNvPr id="3" name="Content Placeholder 2"/>
          <p:cNvSpPr>
            <a:spLocks noGrp="1"/>
          </p:cNvSpPr>
          <p:nvPr>
            <p:ph idx="1"/>
          </p:nvPr>
        </p:nvSpPr>
        <p:spPr/>
        <p:txBody>
          <a:bodyPr/>
          <a:lstStyle/>
          <a:p>
            <a:r>
              <a:rPr lang="en-US" dirty="0" smtClean="0"/>
              <a:t>CPU-focused system</a:t>
            </a:r>
          </a:p>
          <a:p>
            <a:pPr lvl="1"/>
            <a:endParaRPr lang="en-US" dirty="0" smtClean="0"/>
          </a:p>
          <a:p>
            <a:r>
              <a:rPr lang="en-US" dirty="0" smtClean="0"/>
              <a:t>GPU-focused system</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33</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 CPU Focused</a:t>
            </a:r>
            <a:endParaRPr lang="en-US" dirty="0"/>
          </a:p>
        </p:txBody>
      </p:sp>
      <p:sp>
        <p:nvSpPr>
          <p:cNvPr id="3" name="Content Placeholder 2"/>
          <p:cNvSpPr>
            <a:spLocks noGrp="1"/>
          </p:cNvSpPr>
          <p:nvPr>
            <p:ph idx="1"/>
          </p:nvPr>
        </p:nvSpPr>
        <p:spPr/>
        <p:txBody>
          <a:bodyPr/>
          <a:lstStyle/>
          <a:p>
            <a:r>
              <a:rPr lang="en-US" dirty="0" smtClean="0"/>
              <a:t>GPU has </a:t>
            </a:r>
            <a:r>
              <a:rPr lang="en-US" dirty="0" smtClean="0">
                <a:solidFill>
                  <a:srgbClr val="FF0000"/>
                </a:solidFill>
              </a:rPr>
              <a:t>low</a:t>
            </a:r>
            <a:r>
              <a:rPr lang="en-US" dirty="0" smtClean="0"/>
              <a:t> weight (weight = 1)</a:t>
            </a:r>
          </a:p>
          <a:p>
            <a:endParaRPr lang="en-US" dirty="0" smtClean="0"/>
          </a:p>
          <a:p>
            <a:endParaRPr lang="en-US" dirty="0" smtClean="0"/>
          </a:p>
          <a:p>
            <a:endParaRPr lang="en-US" dirty="0" smtClean="0"/>
          </a:p>
          <a:p>
            <a:endParaRPr lang="en-US" dirty="0" smtClean="0"/>
          </a:p>
          <a:p>
            <a:endParaRPr lang="en-US" dirty="0" smtClean="0"/>
          </a:p>
          <a:p>
            <a:r>
              <a:rPr lang="en-US" dirty="0" smtClean="0"/>
              <a:t>Configure SMS such that </a:t>
            </a:r>
            <a:r>
              <a:rPr lang="en-US" i="1" dirty="0" smtClean="0"/>
              <a:t>p</a:t>
            </a:r>
            <a:r>
              <a:rPr lang="en-US" dirty="0" smtClean="0"/>
              <a:t>, SJF probability, is set to 0.9</a:t>
            </a:r>
          </a:p>
          <a:p>
            <a:pPr lvl="1"/>
            <a:r>
              <a:rPr lang="en-US" dirty="0" smtClean="0">
                <a:solidFill>
                  <a:srgbClr val="0000FF"/>
                </a:solidFill>
                <a:sym typeface="Wingdings" pitchFamily="2" charset="2"/>
              </a:rPr>
              <a:t>Mostly uses SJF</a:t>
            </a:r>
            <a:r>
              <a:rPr lang="en-US" dirty="0" smtClean="0">
                <a:sym typeface="Wingdings" pitchFamily="2" charset="2"/>
              </a:rPr>
              <a:t> batch scheduling  prioritizes latency-sensitive applications (mainly CPU)</a:t>
            </a:r>
            <a:endParaRPr lang="en-US" dirty="0" smtClean="0"/>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34</a:t>
            </a:fld>
            <a:endParaRPr lang="en-US" altLang="en-US"/>
          </a:p>
        </p:txBody>
      </p:sp>
      <p:pic>
        <p:nvPicPr>
          <p:cNvPr id="5"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33183" y="2197906"/>
            <a:ext cx="7003915" cy="548640"/>
          </a:xfrm>
          <a:prstGeom prst="rect">
            <a:avLst/>
          </a:prstGeom>
          <a:noFill/>
        </p:spPr>
      </p:pic>
      <p:grpSp>
        <p:nvGrpSpPr>
          <p:cNvPr id="8" name="Group 7"/>
          <p:cNvGrpSpPr/>
          <p:nvPr/>
        </p:nvGrpSpPr>
        <p:grpSpPr>
          <a:xfrm>
            <a:off x="6117975" y="1948050"/>
            <a:ext cx="1935480" cy="1446658"/>
            <a:chOff x="6117975" y="4561370"/>
            <a:chExt cx="1935480" cy="1446658"/>
          </a:xfrm>
        </p:grpSpPr>
        <p:sp>
          <p:nvSpPr>
            <p:cNvPr id="6" name="Oval 5"/>
            <p:cNvSpPr/>
            <p:nvPr/>
          </p:nvSpPr>
          <p:spPr>
            <a:xfrm>
              <a:off x="6117975" y="456137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970424" y="5546363"/>
              <a:ext cx="974361" cy="461665"/>
            </a:xfrm>
            <a:prstGeom prst="rect">
              <a:avLst/>
            </a:prstGeom>
            <a:noFill/>
          </p:spPr>
          <p:txBody>
            <a:bodyPr wrap="square" rtlCol="0">
              <a:spAutoFit/>
            </a:bodyPr>
            <a:lstStyle/>
            <a:p>
              <a:r>
                <a:rPr lang="en-US" sz="2400" b="1" dirty="0" smtClean="0">
                  <a:solidFill>
                    <a:srgbClr val="FF0000"/>
                  </a:solidFill>
                </a:rPr>
                <a:t>1</a:t>
              </a:r>
              <a:endParaRPr lang="en-US" sz="2400" b="1" dirty="0">
                <a:solidFill>
                  <a:srgbClr val="FF00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SJF batch scheduling policy allows latency-sensitive applications to get serviced as fast as possible</a:t>
            </a:r>
          </a:p>
        </p:txBody>
      </p:sp>
      <p:graphicFrame>
        <p:nvGraphicFramePr>
          <p:cNvPr id="8" name="Chart 7"/>
          <p:cNvGraphicFramePr/>
          <p:nvPr/>
        </p:nvGraphicFramePr>
        <p:xfrm>
          <a:off x="179512" y="980728"/>
          <a:ext cx="8784976"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Performance: CPU-Focused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35</a:t>
            </a:fld>
            <a:endParaRPr lang="en-US" altLang="en-US"/>
          </a:p>
        </p:txBody>
      </p:sp>
      <p:sp>
        <p:nvSpPr>
          <p:cNvPr id="7" name="TextBox 6"/>
          <p:cNvSpPr txBox="1"/>
          <p:nvPr/>
        </p:nvSpPr>
        <p:spPr>
          <a:xfrm>
            <a:off x="5148064" y="2132856"/>
            <a:ext cx="2376264" cy="369332"/>
          </a:xfrm>
          <a:prstGeom prst="rect">
            <a:avLst/>
          </a:prstGeom>
          <a:solidFill>
            <a:schemeClr val="bg1">
              <a:lumMod val="75000"/>
            </a:schemeClr>
          </a:solidFill>
          <a:ln w="44450">
            <a:solidFill>
              <a:schemeClr val="tx1"/>
            </a:solidFill>
          </a:ln>
        </p:spPr>
        <p:txBody>
          <a:bodyPr wrap="square" rtlCol="0">
            <a:spAutoFit/>
          </a:bodyPr>
          <a:lstStyle/>
          <a:p>
            <a:r>
              <a:rPr lang="en-US" dirty="0" smtClean="0"/>
              <a:t>+17.2% over ATLAS</a:t>
            </a:r>
            <a:endParaRPr lang="en-US" dirty="0"/>
          </a:p>
        </p:txBody>
      </p:sp>
      <p:cxnSp>
        <p:nvCxnSpPr>
          <p:cNvPr id="10" name="Straight Connector 9"/>
          <p:cNvCxnSpPr/>
          <p:nvPr/>
        </p:nvCxnSpPr>
        <p:spPr>
          <a:xfrm>
            <a:off x="6876256" y="2636912"/>
            <a:ext cx="36004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948264" y="2636912"/>
            <a:ext cx="0" cy="216024"/>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331640" y="2906941"/>
            <a:ext cx="6192688" cy="954107"/>
          </a:xfrm>
          <a:prstGeom prst="rect">
            <a:avLst/>
          </a:prstGeom>
          <a:solidFill>
            <a:schemeClr val="bg1">
              <a:lumMod val="75000"/>
            </a:schemeClr>
          </a:solidFill>
          <a:ln w="44450">
            <a:solidFill>
              <a:schemeClr val="tx1"/>
            </a:solidFill>
          </a:ln>
        </p:spPr>
        <p:txBody>
          <a:bodyPr wrap="square" rtlCol="0">
            <a:spAutoFit/>
          </a:bodyPr>
          <a:lstStyle/>
          <a:p>
            <a:pPr algn="ctr"/>
            <a:r>
              <a:rPr lang="en-US" sz="2800" dirty="0" smtClean="0"/>
              <a:t>SMS is much less complex than previous schedulers</a:t>
            </a:r>
          </a:p>
        </p:txBody>
      </p:sp>
      <p:grpSp>
        <p:nvGrpSpPr>
          <p:cNvPr id="6" name="Group 5"/>
          <p:cNvGrpSpPr/>
          <p:nvPr/>
        </p:nvGrpSpPr>
        <p:grpSpPr>
          <a:xfrm>
            <a:off x="8305825" y="3140968"/>
            <a:ext cx="622456" cy="609766"/>
            <a:chOff x="8305825" y="3140968"/>
            <a:chExt cx="622456" cy="609766"/>
          </a:xfrm>
        </p:grpSpPr>
        <p:sp>
          <p:nvSpPr>
            <p:cNvPr id="5" name="Rectangle 4"/>
            <p:cNvSpPr/>
            <p:nvPr/>
          </p:nvSpPr>
          <p:spPr>
            <a:xfrm>
              <a:off x="8352217" y="3140968"/>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305825" y="3390694"/>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7794884" y="3402770"/>
            <a:ext cx="974361" cy="369332"/>
          </a:xfrm>
          <a:prstGeom prst="rect">
            <a:avLst/>
          </a:prstGeom>
          <a:noFill/>
        </p:spPr>
        <p:txBody>
          <a:bodyPr wrap="square" rtlCol="0">
            <a:spAutoFit/>
          </a:bodyPr>
          <a:lstStyle/>
          <a:p>
            <a:r>
              <a:rPr lang="en-US" i="1" dirty="0" smtClean="0"/>
              <a:t>p</a:t>
            </a:r>
            <a:r>
              <a:rPr lang="en-US" dirty="0" smtClean="0"/>
              <a:t>=0.9</a:t>
            </a:r>
            <a:endParaRPr lang="en-US" dirty="0"/>
          </a:p>
        </p:txBody>
      </p:sp>
      <p:sp>
        <p:nvSpPr>
          <p:cNvPr id="15" name="TextBox 14"/>
          <p:cNvSpPr txBox="1"/>
          <p:nvPr/>
        </p:nvSpPr>
        <p:spPr>
          <a:xfrm>
            <a:off x="3086100" y="4400550"/>
            <a:ext cx="2872902" cy="400110"/>
          </a:xfrm>
          <a:prstGeom prst="rect">
            <a:avLst/>
          </a:prstGeom>
          <a:noFill/>
        </p:spPr>
        <p:txBody>
          <a:bodyPr wrap="none" rtlCol="0">
            <a:spAutoFit/>
          </a:bodyPr>
          <a:lstStyle/>
          <a:p>
            <a:r>
              <a:rPr lang="en-US" sz="2000" b="1" dirty="0" smtClean="0"/>
              <a:t>Workload Categories</a:t>
            </a:r>
            <a:endParaRPr lang="en-US"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8" grpId="0">
        <p:bldAsOne/>
      </p:bldGraphic>
      <p:bldP spid="7" grpId="0" animBg="1"/>
      <p:bldP spid="9" grpId="0" animBg="1"/>
      <p:bldP spid="14" grpId="0"/>
      <p:bldP spid="1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 GPU Focused</a:t>
            </a:r>
            <a:endParaRPr lang="en-US" dirty="0"/>
          </a:p>
        </p:txBody>
      </p:sp>
      <p:sp>
        <p:nvSpPr>
          <p:cNvPr id="3" name="Content Placeholder 2"/>
          <p:cNvSpPr>
            <a:spLocks noGrp="1"/>
          </p:cNvSpPr>
          <p:nvPr>
            <p:ph idx="1"/>
          </p:nvPr>
        </p:nvSpPr>
        <p:spPr/>
        <p:txBody>
          <a:bodyPr/>
          <a:lstStyle/>
          <a:p>
            <a:r>
              <a:rPr lang="en-US" dirty="0" smtClean="0"/>
              <a:t>GPU has </a:t>
            </a:r>
            <a:r>
              <a:rPr lang="en-US" dirty="0" smtClean="0">
                <a:solidFill>
                  <a:srgbClr val="0000FF"/>
                </a:solidFill>
              </a:rPr>
              <a:t>high</a:t>
            </a:r>
            <a:r>
              <a:rPr lang="en-US" dirty="0" smtClean="0"/>
              <a:t> weight (weight = 1000)</a:t>
            </a:r>
          </a:p>
          <a:p>
            <a:endParaRPr lang="en-US" dirty="0" smtClean="0"/>
          </a:p>
          <a:p>
            <a:endParaRPr lang="en-US" dirty="0" smtClean="0"/>
          </a:p>
          <a:p>
            <a:endParaRPr lang="en-US" dirty="0" smtClean="0"/>
          </a:p>
          <a:p>
            <a:endParaRPr lang="en-US" dirty="0" smtClean="0"/>
          </a:p>
          <a:p>
            <a:endParaRPr lang="en-US" dirty="0" smtClean="0"/>
          </a:p>
          <a:p>
            <a:r>
              <a:rPr lang="en-US" dirty="0" smtClean="0"/>
              <a:t>Configure SMS such that </a:t>
            </a:r>
            <a:r>
              <a:rPr lang="en-US" i="1" dirty="0" smtClean="0"/>
              <a:t>p</a:t>
            </a:r>
            <a:r>
              <a:rPr lang="en-US" dirty="0" smtClean="0"/>
              <a:t>, SJF probability, is set to 0</a:t>
            </a:r>
          </a:p>
          <a:p>
            <a:pPr lvl="1"/>
            <a:r>
              <a:rPr lang="en-US" dirty="0" smtClean="0">
                <a:solidFill>
                  <a:srgbClr val="0000FF"/>
                </a:solidFill>
                <a:sym typeface="Wingdings" pitchFamily="2" charset="2"/>
              </a:rPr>
              <a:t>Always uses round-robin </a:t>
            </a:r>
            <a:r>
              <a:rPr lang="en-US" dirty="0" smtClean="0">
                <a:sym typeface="Wingdings" pitchFamily="2" charset="2"/>
              </a:rPr>
              <a:t>batch scheduling  prioritizes memory-intensive applications (GPU)</a:t>
            </a:r>
            <a:endParaRPr lang="en-US" dirty="0" smtClean="0"/>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36</a:t>
            </a:fld>
            <a:endParaRPr lang="en-US" altLang="en-US"/>
          </a:p>
        </p:txBody>
      </p:sp>
      <p:pic>
        <p:nvPicPr>
          <p:cNvPr id="5"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33183" y="2216956"/>
            <a:ext cx="7003915" cy="548640"/>
          </a:xfrm>
          <a:prstGeom prst="rect">
            <a:avLst/>
          </a:prstGeom>
          <a:noFill/>
        </p:spPr>
      </p:pic>
      <p:grpSp>
        <p:nvGrpSpPr>
          <p:cNvPr id="8" name="Group 7"/>
          <p:cNvGrpSpPr/>
          <p:nvPr/>
        </p:nvGrpSpPr>
        <p:grpSpPr>
          <a:xfrm>
            <a:off x="6117975" y="1967100"/>
            <a:ext cx="1935480" cy="1446658"/>
            <a:chOff x="6117975" y="4561370"/>
            <a:chExt cx="1935480" cy="1446658"/>
          </a:xfrm>
        </p:grpSpPr>
        <p:sp>
          <p:nvSpPr>
            <p:cNvPr id="6" name="Oval 5"/>
            <p:cNvSpPr/>
            <p:nvPr/>
          </p:nvSpPr>
          <p:spPr>
            <a:xfrm>
              <a:off x="6117975" y="456137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625654" y="5546363"/>
              <a:ext cx="974361" cy="461665"/>
            </a:xfrm>
            <a:prstGeom prst="rect">
              <a:avLst/>
            </a:prstGeom>
            <a:noFill/>
          </p:spPr>
          <p:txBody>
            <a:bodyPr wrap="square" rtlCol="0">
              <a:spAutoFit/>
            </a:bodyPr>
            <a:lstStyle/>
            <a:p>
              <a:r>
                <a:rPr lang="en-US" sz="2400" b="1" dirty="0" smtClean="0">
                  <a:solidFill>
                    <a:srgbClr val="FF0000"/>
                  </a:solidFill>
                </a:rPr>
                <a:t>1000</a:t>
              </a:r>
              <a:endParaRPr lang="en-US" sz="2400" b="1" dirty="0">
                <a:solidFill>
                  <a:srgbClr val="FF00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Round-robin batch scheduling policy schedules GPU requests more frequently </a:t>
            </a:r>
          </a:p>
        </p:txBody>
      </p:sp>
      <p:graphicFrame>
        <p:nvGraphicFramePr>
          <p:cNvPr id="7" name="Chart 6"/>
          <p:cNvGraphicFramePr/>
          <p:nvPr/>
        </p:nvGraphicFramePr>
        <p:xfrm>
          <a:off x="179512" y="980728"/>
          <a:ext cx="8784976"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Performance: GPU-Focused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37</a:t>
            </a:fld>
            <a:endParaRPr lang="en-US" altLang="en-US"/>
          </a:p>
        </p:txBody>
      </p:sp>
      <p:sp>
        <p:nvSpPr>
          <p:cNvPr id="8" name="TextBox 7"/>
          <p:cNvSpPr txBox="1"/>
          <p:nvPr/>
        </p:nvSpPr>
        <p:spPr>
          <a:xfrm>
            <a:off x="4355976" y="980728"/>
            <a:ext cx="2448272" cy="369332"/>
          </a:xfrm>
          <a:prstGeom prst="rect">
            <a:avLst/>
          </a:prstGeom>
          <a:solidFill>
            <a:schemeClr val="bg1">
              <a:lumMod val="75000"/>
            </a:schemeClr>
          </a:solidFill>
          <a:ln w="44450">
            <a:solidFill>
              <a:schemeClr val="tx1"/>
            </a:solidFill>
          </a:ln>
        </p:spPr>
        <p:txBody>
          <a:bodyPr wrap="square" rtlCol="0">
            <a:spAutoFit/>
          </a:bodyPr>
          <a:lstStyle/>
          <a:p>
            <a:r>
              <a:rPr lang="en-US" dirty="0" smtClean="0"/>
              <a:t>+1.6% over FR-FCFS</a:t>
            </a:r>
            <a:endParaRPr lang="en-US" dirty="0"/>
          </a:p>
        </p:txBody>
      </p:sp>
      <p:sp>
        <p:nvSpPr>
          <p:cNvPr id="9" name="Arc 8"/>
          <p:cNvSpPr/>
          <p:nvPr/>
        </p:nvSpPr>
        <p:spPr>
          <a:xfrm rot="18380143">
            <a:off x="6909713" y="1368737"/>
            <a:ext cx="566542" cy="763490"/>
          </a:xfrm>
          <a:prstGeom prst="arc">
            <a:avLst/>
          </a:prstGeom>
          <a:noFill/>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Arrow Connector 10"/>
          <p:cNvCxnSpPr/>
          <p:nvPr/>
        </p:nvCxnSpPr>
        <p:spPr>
          <a:xfrm flipH="1" flipV="1">
            <a:off x="6948264" y="1100408"/>
            <a:ext cx="14401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8342032" y="3140968"/>
            <a:ext cx="622456" cy="609766"/>
            <a:chOff x="8305825" y="3140968"/>
            <a:chExt cx="622456" cy="609766"/>
          </a:xfrm>
        </p:grpSpPr>
        <p:sp>
          <p:nvSpPr>
            <p:cNvPr id="13" name="Rectangle 12"/>
            <p:cNvSpPr/>
            <p:nvPr/>
          </p:nvSpPr>
          <p:spPr>
            <a:xfrm>
              <a:off x="8352217" y="3140968"/>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305825" y="3390694"/>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1403648" y="2780928"/>
            <a:ext cx="6192688" cy="954107"/>
          </a:xfrm>
          <a:prstGeom prst="rect">
            <a:avLst/>
          </a:prstGeom>
          <a:solidFill>
            <a:schemeClr val="bg1">
              <a:lumMod val="75000"/>
            </a:schemeClr>
          </a:solidFill>
          <a:ln w="44450">
            <a:solidFill>
              <a:schemeClr val="tx1"/>
            </a:solidFill>
          </a:ln>
        </p:spPr>
        <p:txBody>
          <a:bodyPr wrap="square" rtlCol="0">
            <a:spAutoFit/>
          </a:bodyPr>
          <a:lstStyle/>
          <a:p>
            <a:pPr algn="ctr"/>
            <a:r>
              <a:rPr lang="en-US" sz="2800" dirty="0" smtClean="0"/>
              <a:t>SMS is much less complex than previous schedulers</a:t>
            </a:r>
          </a:p>
        </p:txBody>
      </p:sp>
      <p:sp>
        <p:nvSpPr>
          <p:cNvPr id="16" name="TextBox 15"/>
          <p:cNvSpPr txBox="1"/>
          <p:nvPr/>
        </p:nvSpPr>
        <p:spPr>
          <a:xfrm>
            <a:off x="7824864" y="3402770"/>
            <a:ext cx="974361" cy="369332"/>
          </a:xfrm>
          <a:prstGeom prst="rect">
            <a:avLst/>
          </a:prstGeom>
          <a:noFill/>
        </p:spPr>
        <p:txBody>
          <a:bodyPr wrap="square" rtlCol="0">
            <a:spAutoFit/>
          </a:bodyPr>
          <a:lstStyle/>
          <a:p>
            <a:r>
              <a:rPr lang="en-US" i="1" dirty="0" smtClean="0"/>
              <a:t>p</a:t>
            </a:r>
            <a:r>
              <a:rPr lang="en-US" dirty="0" smtClean="0"/>
              <a:t>=0</a:t>
            </a:r>
            <a:endParaRPr lang="en-US" dirty="0"/>
          </a:p>
        </p:txBody>
      </p:sp>
      <p:sp>
        <p:nvSpPr>
          <p:cNvPr id="17" name="TextBox 16"/>
          <p:cNvSpPr txBox="1"/>
          <p:nvPr/>
        </p:nvSpPr>
        <p:spPr>
          <a:xfrm>
            <a:off x="3086100" y="4400550"/>
            <a:ext cx="2872902" cy="400110"/>
          </a:xfrm>
          <a:prstGeom prst="rect">
            <a:avLst/>
          </a:prstGeom>
          <a:noFill/>
        </p:spPr>
        <p:txBody>
          <a:bodyPr wrap="none" rtlCol="0">
            <a:spAutoFit/>
          </a:bodyPr>
          <a:lstStyle/>
          <a:p>
            <a:r>
              <a:rPr lang="en-US" sz="2000" b="1" dirty="0" smtClean="0"/>
              <a:t>Workload Categories</a:t>
            </a:r>
            <a:endParaRPr lang="en-US" sz="2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AsOne/>
      </p:bldGraphic>
      <p:bldP spid="8" grpId="0" animBg="1"/>
      <p:bldP spid="9" grpId="0" animBg="1"/>
      <p:bldP spid="15" grpId="0" animBg="1"/>
      <p:bldP spid="16" grpId="0"/>
      <p:bldP spid="1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Different GPU Weights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38</a:t>
            </a:fld>
            <a:endParaRPr lang="en-US" altLang="en-US"/>
          </a:p>
        </p:txBody>
      </p:sp>
      <p:graphicFrame>
        <p:nvGraphicFramePr>
          <p:cNvPr id="8" name="Chart 7"/>
          <p:cNvGraphicFramePr>
            <a:graphicFrameLocks/>
          </p:cNvGraphicFramePr>
          <p:nvPr/>
        </p:nvGraphicFramePr>
        <p:xfrm>
          <a:off x="323528" y="980728"/>
          <a:ext cx="7992888" cy="42481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473036" y="1517925"/>
            <a:ext cx="2327563" cy="830997"/>
          </a:xfrm>
          <a:prstGeom prst="rect">
            <a:avLst/>
          </a:prstGeom>
          <a:solidFill>
            <a:schemeClr val="bg1"/>
          </a:solidFill>
        </p:spPr>
        <p:txBody>
          <a:bodyPr wrap="square" rtlCol="0">
            <a:spAutoFit/>
          </a:bodyPr>
          <a:lstStyle/>
          <a:p>
            <a:r>
              <a:rPr lang="en-US" sz="2400" b="1" dirty="0" smtClean="0"/>
              <a:t>Best Previous </a:t>
            </a:r>
          </a:p>
          <a:p>
            <a:r>
              <a:rPr lang="en-US" sz="2400" b="1" dirty="0" smtClean="0"/>
              <a:t>Scheduler</a:t>
            </a:r>
            <a:endParaRPr lang="en-US" sz="2400" b="1" dirty="0"/>
          </a:p>
        </p:txBody>
      </p:sp>
      <p:sp>
        <p:nvSpPr>
          <p:cNvPr id="6" name="Right Brace 5"/>
          <p:cNvSpPr/>
          <p:nvPr/>
        </p:nvSpPr>
        <p:spPr>
          <a:xfrm rot="5400000">
            <a:off x="3210792" y="1776844"/>
            <a:ext cx="415634" cy="3719945"/>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rot="5400000">
            <a:off x="6422024" y="2507017"/>
            <a:ext cx="421698" cy="2251384"/>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p:cNvSpPr/>
          <p:nvPr/>
        </p:nvSpPr>
        <p:spPr>
          <a:xfrm rot="5400000">
            <a:off x="5179434" y="3521002"/>
            <a:ext cx="426892" cy="228601"/>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2951017" y="3803074"/>
            <a:ext cx="1003801" cy="400110"/>
          </a:xfrm>
          <a:prstGeom prst="rect">
            <a:avLst/>
          </a:prstGeom>
          <a:noFill/>
        </p:spPr>
        <p:txBody>
          <a:bodyPr wrap="none" rtlCol="0">
            <a:spAutoFit/>
          </a:bodyPr>
          <a:lstStyle/>
          <a:p>
            <a:r>
              <a:rPr lang="en-US" sz="2000" b="1" dirty="0" smtClean="0"/>
              <a:t>ATLAS</a:t>
            </a:r>
            <a:endParaRPr lang="en-US" sz="2000" b="1" dirty="0"/>
          </a:p>
        </p:txBody>
      </p:sp>
      <p:sp>
        <p:nvSpPr>
          <p:cNvPr id="11" name="TextBox 10"/>
          <p:cNvSpPr txBox="1"/>
          <p:nvPr/>
        </p:nvSpPr>
        <p:spPr>
          <a:xfrm>
            <a:off x="5056925" y="3789218"/>
            <a:ext cx="742511" cy="400110"/>
          </a:xfrm>
          <a:prstGeom prst="rect">
            <a:avLst/>
          </a:prstGeom>
          <a:noFill/>
        </p:spPr>
        <p:txBody>
          <a:bodyPr wrap="none" rtlCol="0">
            <a:spAutoFit/>
          </a:bodyPr>
          <a:lstStyle/>
          <a:p>
            <a:r>
              <a:rPr lang="en-US" sz="2000" b="1" dirty="0" smtClean="0"/>
              <a:t>TCM</a:t>
            </a:r>
            <a:endParaRPr lang="en-US" sz="2000" b="1" dirty="0"/>
          </a:p>
        </p:txBody>
      </p:sp>
      <p:sp>
        <p:nvSpPr>
          <p:cNvPr id="12" name="TextBox 9"/>
          <p:cNvSpPr txBox="1"/>
          <p:nvPr/>
        </p:nvSpPr>
        <p:spPr>
          <a:xfrm>
            <a:off x="6040023" y="3790054"/>
            <a:ext cx="1261884"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t>FR-FCFS</a:t>
            </a:r>
            <a:endParaRPr lang="en-US" sz="2000" b="1" dirty="0"/>
          </a:p>
        </p:txBody>
      </p:sp>
      <p:sp>
        <p:nvSpPr>
          <p:cNvPr id="13" name="Rectangle 12"/>
          <p:cNvSpPr/>
          <p:nvPr/>
        </p:nvSpPr>
        <p:spPr>
          <a:xfrm>
            <a:off x="2127380" y="1791478"/>
            <a:ext cx="335902"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2152648" y="1814523"/>
            <a:ext cx="26193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0433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p:bldP spid="11" grpId="0"/>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08720"/>
            <a:ext cx="8610600" cy="533968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At every GPU weight, SMS outperforms the best previous scheduling algorithm for that weight</a:t>
            </a:r>
          </a:p>
        </p:txBody>
      </p:sp>
      <p:sp>
        <p:nvSpPr>
          <p:cNvPr id="2" name="Title 1"/>
          <p:cNvSpPr>
            <a:spLocks noGrp="1"/>
          </p:cNvSpPr>
          <p:nvPr>
            <p:ph type="title"/>
          </p:nvPr>
        </p:nvSpPr>
        <p:spPr/>
        <p:txBody>
          <a:bodyPr/>
          <a:lstStyle/>
          <a:p>
            <a:r>
              <a:rPr lang="en-US" dirty="0" smtClean="0"/>
              <a:t>Performance at Different GPU Weights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39</a:t>
            </a:fld>
            <a:endParaRPr lang="en-US" altLang="en-US"/>
          </a:p>
        </p:txBody>
      </p:sp>
      <p:graphicFrame>
        <p:nvGraphicFramePr>
          <p:cNvPr id="8" name="Chart 7"/>
          <p:cNvGraphicFramePr>
            <a:graphicFrameLocks/>
          </p:cNvGraphicFramePr>
          <p:nvPr/>
        </p:nvGraphicFramePr>
        <p:xfrm>
          <a:off x="323528" y="980728"/>
          <a:ext cx="7992888" cy="424815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2043113" y="1620010"/>
            <a:ext cx="429695"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2152648" y="1814523"/>
            <a:ext cx="26193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414611" y="2110583"/>
            <a:ext cx="429695"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476502" y="2251365"/>
            <a:ext cx="2327563" cy="461665"/>
          </a:xfrm>
          <a:prstGeom prst="rect">
            <a:avLst/>
          </a:prstGeom>
          <a:solidFill>
            <a:schemeClr val="bg1"/>
          </a:solidFill>
        </p:spPr>
        <p:txBody>
          <a:bodyPr wrap="square" rtlCol="0">
            <a:spAutoFit/>
          </a:bodyPr>
          <a:lstStyle/>
          <a:p>
            <a:r>
              <a:rPr lang="en-US" sz="2400" b="1" dirty="0" smtClean="0"/>
              <a:t>SMS</a:t>
            </a:r>
            <a:endParaRPr lang="en-US" sz="2400" b="1" dirty="0"/>
          </a:p>
        </p:txBody>
      </p:sp>
      <p:sp>
        <p:nvSpPr>
          <p:cNvPr id="10" name="TextBox 9"/>
          <p:cNvSpPr txBox="1"/>
          <p:nvPr/>
        </p:nvSpPr>
        <p:spPr>
          <a:xfrm>
            <a:off x="2473036" y="1517925"/>
            <a:ext cx="2327563" cy="830997"/>
          </a:xfrm>
          <a:prstGeom prst="rect">
            <a:avLst/>
          </a:prstGeom>
          <a:solidFill>
            <a:schemeClr val="bg1"/>
          </a:solidFill>
        </p:spPr>
        <p:txBody>
          <a:bodyPr wrap="square" rtlCol="0">
            <a:spAutoFit/>
          </a:bodyPr>
          <a:lstStyle/>
          <a:p>
            <a:r>
              <a:rPr lang="en-US" sz="2400" b="1" dirty="0" smtClean="0"/>
              <a:t>Best Previous </a:t>
            </a:r>
          </a:p>
          <a:p>
            <a:r>
              <a:rPr lang="en-US" sz="2400" b="1" dirty="0" smtClean="0"/>
              <a:t>Scheduler</a:t>
            </a:r>
            <a:endParaRPr lang="en-US" sz="2400" b="1" dirty="0"/>
          </a:p>
        </p:txBody>
      </p:sp>
      <p:sp>
        <p:nvSpPr>
          <p:cNvPr id="14" name="Rectangle 13"/>
          <p:cNvSpPr/>
          <p:nvPr/>
        </p:nvSpPr>
        <p:spPr>
          <a:xfrm>
            <a:off x="1933575" y="2053473"/>
            <a:ext cx="215406"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0433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a:t>
            </a:r>
          </a:p>
          <a:p>
            <a:r>
              <a:rPr lang="en-US" dirty="0" smtClean="0">
                <a:solidFill>
                  <a:schemeClr val="tx1">
                    <a:lumMod val="50000"/>
                    <a:lumOff val="50000"/>
                  </a:schemeClr>
                </a:solidFill>
              </a:rPr>
              <a:t>Motivation</a:t>
            </a:r>
          </a:p>
          <a:p>
            <a:r>
              <a:rPr lang="en-US" dirty="0" smtClean="0">
                <a:solidFill>
                  <a:schemeClr val="tx1">
                    <a:lumMod val="50000"/>
                    <a:lumOff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a:t>
            </a:fld>
            <a:endParaRPr lang="en-US" alt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Results in the Paper</a:t>
            </a:r>
            <a:endParaRPr lang="en-US" dirty="0"/>
          </a:p>
        </p:txBody>
      </p:sp>
      <p:sp>
        <p:nvSpPr>
          <p:cNvPr id="3" name="Content Placeholder 2"/>
          <p:cNvSpPr>
            <a:spLocks noGrp="1"/>
          </p:cNvSpPr>
          <p:nvPr>
            <p:ph idx="1"/>
          </p:nvPr>
        </p:nvSpPr>
        <p:spPr/>
        <p:txBody>
          <a:bodyPr/>
          <a:lstStyle/>
          <a:p>
            <a:r>
              <a:rPr lang="en-US" dirty="0" smtClean="0"/>
              <a:t>Fairness evaluation</a:t>
            </a:r>
          </a:p>
          <a:p>
            <a:pPr lvl="1"/>
            <a:r>
              <a:rPr lang="en-US" dirty="0" smtClean="0">
                <a:solidFill>
                  <a:srgbClr val="0000FF"/>
                </a:solidFill>
              </a:rPr>
              <a:t>47.6%</a:t>
            </a:r>
            <a:r>
              <a:rPr lang="en-US" dirty="0" smtClean="0"/>
              <a:t> </a:t>
            </a:r>
            <a:r>
              <a:rPr lang="en-US" dirty="0" smtClean="0">
                <a:solidFill>
                  <a:srgbClr val="0000FF"/>
                </a:solidFill>
              </a:rPr>
              <a:t>improvement</a:t>
            </a:r>
            <a:r>
              <a:rPr lang="en-US" dirty="0" smtClean="0"/>
              <a:t> over the best previous algorithms</a:t>
            </a:r>
          </a:p>
          <a:p>
            <a:pPr lvl="1"/>
            <a:endParaRPr lang="en-US" sz="1000" dirty="0" smtClean="0"/>
          </a:p>
          <a:p>
            <a:r>
              <a:rPr lang="en-US" dirty="0" smtClean="0"/>
              <a:t>Individual CPU and GPU performance breakdowns</a:t>
            </a:r>
          </a:p>
          <a:p>
            <a:endParaRPr lang="en-US" sz="1000" dirty="0" smtClean="0"/>
          </a:p>
          <a:p>
            <a:r>
              <a:rPr lang="en-US" dirty="0" smtClean="0"/>
              <a:t>CPU-only scenarios</a:t>
            </a:r>
          </a:p>
          <a:p>
            <a:pPr lvl="1"/>
            <a:r>
              <a:rPr lang="en-US" dirty="0" smtClean="0">
                <a:solidFill>
                  <a:srgbClr val="0000FF"/>
                </a:solidFill>
              </a:rPr>
              <a:t>Competitive performance </a:t>
            </a:r>
            <a:r>
              <a:rPr lang="en-US" dirty="0" smtClean="0"/>
              <a:t>with previous algorithms</a:t>
            </a:r>
          </a:p>
          <a:p>
            <a:endParaRPr lang="en-US" sz="1000" dirty="0" smtClean="0"/>
          </a:p>
          <a:p>
            <a:r>
              <a:rPr lang="en-US" dirty="0" smtClean="0"/>
              <a:t>Scalability results</a:t>
            </a:r>
          </a:p>
          <a:p>
            <a:pPr lvl="1"/>
            <a:r>
              <a:rPr lang="en-US" dirty="0" smtClean="0"/>
              <a:t>SMS’ performance and fairness </a:t>
            </a:r>
            <a:r>
              <a:rPr lang="en-US" dirty="0" smtClean="0">
                <a:solidFill>
                  <a:srgbClr val="0000FF"/>
                </a:solidFill>
              </a:rPr>
              <a:t>scales better </a:t>
            </a:r>
            <a:r>
              <a:rPr lang="en-US" dirty="0" smtClean="0"/>
              <a:t>than previous algorithms as the number of cores and memory channels increases</a:t>
            </a:r>
          </a:p>
          <a:p>
            <a:endParaRPr lang="en-US" sz="1000" dirty="0" smtClean="0"/>
          </a:p>
          <a:p>
            <a:r>
              <a:rPr lang="en-US" dirty="0" smtClean="0"/>
              <a:t>Analysis of SMS design parameters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40</a:t>
            </a:fld>
            <a:endParaRPr lang="en-US" altLang="en-US"/>
          </a:p>
        </p:txBody>
      </p:sp>
    </p:spTree>
    <p:extLst>
      <p:ext uri="{BB962C8B-B14F-4D97-AF65-F5344CB8AC3E}">
        <p14:creationId xmlns:p14="http://schemas.microsoft.com/office/powerpoint/2010/main" val="35099141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t>Conclusion</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41</a:t>
            </a:fld>
            <a:endParaRPr lang="en-US" alt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b="1" dirty="0" smtClean="0"/>
              <a:t>Observation: </a:t>
            </a:r>
            <a:r>
              <a:rPr lang="en-US" sz="2200" dirty="0" smtClean="0"/>
              <a:t>Heterogeneous CPU-GPU systems require memory schedulers with </a:t>
            </a:r>
            <a:r>
              <a:rPr lang="en-US" sz="2200" dirty="0" smtClean="0">
                <a:solidFill>
                  <a:srgbClr val="FF0000"/>
                </a:solidFill>
              </a:rPr>
              <a:t>large request buffers</a:t>
            </a:r>
          </a:p>
          <a:p>
            <a:endParaRPr lang="en-US" sz="1000" dirty="0" smtClean="0"/>
          </a:p>
          <a:p>
            <a:r>
              <a:rPr lang="en-US" b="1" dirty="0" smtClean="0"/>
              <a:t>Problem: </a:t>
            </a:r>
            <a:r>
              <a:rPr lang="en-US" sz="2200" dirty="0" smtClean="0"/>
              <a:t>Existing monolithic application-aware memory scheduler designs are </a:t>
            </a:r>
            <a:r>
              <a:rPr lang="en-US" sz="2200" dirty="0" smtClean="0">
                <a:solidFill>
                  <a:srgbClr val="FF0000"/>
                </a:solidFill>
              </a:rPr>
              <a:t>hard to scale</a:t>
            </a:r>
            <a:r>
              <a:rPr lang="en-US" sz="2200" dirty="0" smtClean="0"/>
              <a:t> to large request buffer size</a:t>
            </a:r>
          </a:p>
          <a:p>
            <a:endParaRPr lang="en-US" sz="1000" dirty="0" smtClean="0"/>
          </a:p>
          <a:p>
            <a:r>
              <a:rPr lang="en-US" b="1" dirty="0" smtClean="0"/>
              <a:t>Solution: </a:t>
            </a:r>
            <a:r>
              <a:rPr lang="en-US" sz="2200" dirty="0" smtClean="0"/>
              <a:t>Staged Memory Scheduling (SMS) </a:t>
            </a:r>
          </a:p>
          <a:p>
            <a:pPr lvl="1">
              <a:buNone/>
            </a:pPr>
            <a:r>
              <a:rPr lang="en-US" dirty="0" smtClean="0">
                <a:solidFill>
                  <a:srgbClr val="0000FF"/>
                </a:solidFill>
              </a:rPr>
              <a:t>decomposes the memory controller into three simple stages</a:t>
            </a:r>
            <a:r>
              <a:rPr lang="en-US" dirty="0" smtClean="0"/>
              <a:t>:</a:t>
            </a:r>
          </a:p>
          <a:p>
            <a:pPr lvl="1">
              <a:buNone/>
            </a:pPr>
            <a:r>
              <a:rPr lang="en-US" dirty="0" smtClean="0"/>
              <a:t>1) Batch formation: maintains row buffer locality</a:t>
            </a:r>
          </a:p>
          <a:p>
            <a:pPr lvl="1">
              <a:buNone/>
            </a:pPr>
            <a:r>
              <a:rPr lang="en-US" dirty="0" smtClean="0"/>
              <a:t>2) Batch scheduler: reduces interference between applications</a:t>
            </a:r>
          </a:p>
          <a:p>
            <a:pPr lvl="1">
              <a:buNone/>
            </a:pPr>
            <a:r>
              <a:rPr lang="en-US" dirty="0" smtClean="0"/>
              <a:t>3) DRAM </a:t>
            </a:r>
            <a:r>
              <a:rPr lang="en-US" dirty="0"/>
              <a:t>c</a:t>
            </a:r>
            <a:r>
              <a:rPr lang="en-US" dirty="0" smtClean="0"/>
              <a:t>ommand scheduler: issues requests to DRAM</a:t>
            </a:r>
          </a:p>
          <a:p>
            <a:endParaRPr lang="en-US" sz="1000" dirty="0" smtClean="0"/>
          </a:p>
          <a:p>
            <a:r>
              <a:rPr lang="en-US" dirty="0" smtClean="0"/>
              <a:t>Compared to state-of-the-art memory schedulers:</a:t>
            </a:r>
          </a:p>
          <a:p>
            <a:pPr lvl="1"/>
            <a:r>
              <a:rPr lang="en-US" dirty="0" smtClean="0">
                <a:solidFill>
                  <a:srgbClr val="0000FF"/>
                </a:solidFill>
              </a:rPr>
              <a:t>SMS is significantly simpler and more scalable</a:t>
            </a:r>
          </a:p>
          <a:p>
            <a:pPr lvl="1"/>
            <a:r>
              <a:rPr lang="en-US" dirty="0" smtClean="0">
                <a:solidFill>
                  <a:srgbClr val="0000FF"/>
                </a:solidFill>
              </a:rPr>
              <a:t>SMS provides higher performance and fairness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42</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A725FBE-FD26-486C-A269-86C1C2320BEF}" type="slidenum">
              <a:rPr lang="en-US" altLang="en-US">
                <a:solidFill>
                  <a:srgbClr val="000000"/>
                </a:solidFill>
                <a:latin typeface="Garamond" pitchFamily="18" charset="0"/>
              </a:rPr>
              <a:pPr eaLnBrk="1" hangingPunct="1"/>
              <a:t>43</a:t>
            </a:fld>
            <a:endParaRPr lang="en-US" altLang="en-US">
              <a:solidFill>
                <a:srgbClr val="000000"/>
              </a:solidFill>
              <a:latin typeface="Garamond" pitchFamily="18" charset="0"/>
            </a:endParaRPr>
          </a:p>
        </p:txBody>
      </p:sp>
      <p:sp>
        <p:nvSpPr>
          <p:cNvPr id="117764" name="Rectangle 6"/>
          <p:cNvSpPr>
            <a:spLocks noChangeArrowheads="1"/>
          </p:cNvSpPr>
          <p:nvPr/>
        </p:nvSpPr>
        <p:spPr bwMode="auto">
          <a:xfrm>
            <a:off x="0" y="4267200"/>
            <a:ext cx="9144000"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500" dirty="0" err="1" smtClean="0">
                <a:solidFill>
                  <a:srgbClr val="000000"/>
                </a:solidFill>
                <a:latin typeface="Tahoma" pitchFamily="34" charset="0"/>
              </a:rPr>
              <a:t>Eiman</a:t>
            </a:r>
            <a:r>
              <a:rPr lang="en-US" sz="1500" dirty="0" smtClean="0">
                <a:solidFill>
                  <a:srgbClr val="000000"/>
                </a:solidFill>
                <a:latin typeface="Tahoma" pitchFamily="34" charset="0"/>
              </a:rPr>
              <a:t> </a:t>
            </a:r>
            <a:r>
              <a:rPr lang="en-US" sz="1500" dirty="0" err="1">
                <a:solidFill>
                  <a:srgbClr val="000000"/>
                </a:solidFill>
                <a:latin typeface="Tahoma" pitchFamily="34" charset="0"/>
              </a:rPr>
              <a:t>Ebrahimi</a:t>
            </a:r>
            <a:r>
              <a:rPr lang="en-US" sz="1500" dirty="0">
                <a:solidFill>
                  <a:srgbClr val="000000"/>
                </a:solidFill>
                <a:latin typeface="Tahoma" pitchFamily="34" charset="0"/>
              </a:rPr>
              <a:t>, </a:t>
            </a:r>
            <a:r>
              <a:rPr lang="en-US" sz="1500" u="sng" dirty="0" err="1">
                <a:solidFill>
                  <a:srgbClr val="000000"/>
                </a:solidFill>
                <a:latin typeface="Tahoma" pitchFamily="34" charset="0"/>
              </a:rPr>
              <a:t>Onur</a:t>
            </a:r>
            <a:r>
              <a:rPr lang="en-US" sz="1500" u="sng" dirty="0">
                <a:solidFill>
                  <a:srgbClr val="000000"/>
                </a:solidFill>
                <a:latin typeface="Tahoma" pitchFamily="34" charset="0"/>
              </a:rPr>
              <a:t> </a:t>
            </a:r>
            <a:r>
              <a:rPr lang="en-US" sz="1500" u="sng" dirty="0" err="1">
                <a:solidFill>
                  <a:srgbClr val="000000"/>
                </a:solidFill>
                <a:latin typeface="Tahoma" pitchFamily="34" charset="0"/>
              </a:rPr>
              <a:t>Mutlu</a:t>
            </a:r>
            <a:r>
              <a:rPr lang="en-US" sz="1500" dirty="0">
                <a:solidFill>
                  <a:srgbClr val="000000"/>
                </a:solidFill>
                <a:latin typeface="Tahoma" pitchFamily="34" charset="0"/>
              </a:rPr>
              <a:t>, Chang </a:t>
            </a:r>
            <a:r>
              <a:rPr lang="en-US" sz="1500" dirty="0" err="1">
                <a:solidFill>
                  <a:srgbClr val="000000"/>
                </a:solidFill>
                <a:latin typeface="Tahoma" pitchFamily="34" charset="0"/>
              </a:rPr>
              <a:t>Joo</a:t>
            </a:r>
            <a:r>
              <a:rPr lang="en-US" sz="1500" dirty="0">
                <a:solidFill>
                  <a:srgbClr val="000000"/>
                </a:solidFill>
                <a:latin typeface="Tahoma" pitchFamily="34" charset="0"/>
              </a:rPr>
              <a:t> Lee, Yale N. </a:t>
            </a:r>
            <a:r>
              <a:rPr lang="en-US" sz="1500" dirty="0" err="1" smtClean="0">
                <a:solidFill>
                  <a:srgbClr val="000000"/>
                </a:solidFill>
                <a:latin typeface="Tahoma" pitchFamily="34" charset="0"/>
              </a:rPr>
              <a:t>Patt</a:t>
            </a:r>
            <a:r>
              <a:rPr lang="en-US" sz="1500" dirty="0">
                <a:solidFill>
                  <a:srgbClr val="000000"/>
                </a:solidFill>
                <a:latin typeface="Tahoma" pitchFamily="34" charset="0"/>
              </a:rPr>
              <a:t/>
            </a:r>
            <a:br>
              <a:rPr lang="en-US" sz="1500" dirty="0">
                <a:solidFill>
                  <a:srgbClr val="000000"/>
                </a:solidFill>
                <a:latin typeface="Tahoma" pitchFamily="34" charset="0"/>
              </a:rPr>
            </a:br>
            <a:r>
              <a:rPr lang="en-US" b="1" dirty="0" smtClean="0">
                <a:solidFill>
                  <a:srgbClr val="000000"/>
                </a:solidFill>
                <a:latin typeface="Tahoma" pitchFamily="34" charset="0"/>
                <a:hlinkClick r:id="rId2"/>
              </a:rPr>
              <a:t>“Coordinated </a:t>
            </a:r>
            <a:r>
              <a:rPr lang="en-US" b="1" dirty="0">
                <a:solidFill>
                  <a:srgbClr val="000000"/>
                </a:solidFill>
                <a:latin typeface="Tahoma" pitchFamily="34" charset="0"/>
                <a:hlinkClick r:id="rId2"/>
              </a:rPr>
              <a:t>Control of Multiple </a:t>
            </a:r>
            <a:r>
              <a:rPr lang="en-US" b="1" dirty="0" err="1">
                <a:solidFill>
                  <a:srgbClr val="000000"/>
                </a:solidFill>
                <a:latin typeface="Tahoma" pitchFamily="34" charset="0"/>
                <a:hlinkClick r:id="rId2"/>
              </a:rPr>
              <a:t>Prefetchers</a:t>
            </a:r>
            <a:r>
              <a:rPr lang="en-US" b="1" dirty="0">
                <a:solidFill>
                  <a:srgbClr val="000000"/>
                </a:solidFill>
                <a:latin typeface="Tahoma" pitchFamily="34" charset="0"/>
                <a:hlinkClick r:id="rId2"/>
              </a:rPr>
              <a:t> in Multi-Core </a:t>
            </a:r>
            <a:r>
              <a:rPr lang="en-US" b="1" dirty="0" smtClean="0">
                <a:solidFill>
                  <a:srgbClr val="000000"/>
                </a:solidFill>
                <a:latin typeface="Tahoma" pitchFamily="34" charset="0"/>
                <a:hlinkClick r:id="rId2"/>
              </a:rPr>
              <a:t>Systems</a:t>
            </a:r>
            <a:r>
              <a:rPr lang="en-US" altLang="en-US" b="1" dirty="0" smtClean="0">
                <a:solidFill>
                  <a:srgbClr val="000000"/>
                </a:solidFill>
                <a:latin typeface="Tahoma" pitchFamily="34" charset="0"/>
                <a:hlinkClick r:id="rId2"/>
              </a:rPr>
              <a:t>”</a:t>
            </a:r>
            <a:r>
              <a:rPr lang="en-US" altLang="ja-JP" dirty="0" smtClean="0">
                <a:solidFill>
                  <a:srgbClr val="000000"/>
                </a:solidFill>
                <a:latin typeface="Tahoma" pitchFamily="34" charset="0"/>
              </a:rPr>
              <a:t/>
            </a:r>
            <a:br>
              <a:rPr lang="en-US" altLang="ja-JP" dirty="0" smtClean="0">
                <a:solidFill>
                  <a:srgbClr val="000000"/>
                </a:solidFill>
                <a:latin typeface="Tahoma" pitchFamily="34" charset="0"/>
              </a:rPr>
            </a:br>
            <a:r>
              <a:rPr lang="en-US" altLang="ja-JP" i="1" dirty="0" smtClean="0">
                <a:solidFill>
                  <a:srgbClr val="000000"/>
                </a:solidFill>
                <a:latin typeface="Tahoma" pitchFamily="34" charset="0"/>
                <a:hlinkClick r:id="rId3"/>
              </a:rPr>
              <a:t>42nd </a:t>
            </a:r>
            <a:r>
              <a:rPr lang="en-US" altLang="ja-JP" i="1" dirty="0">
                <a:solidFill>
                  <a:srgbClr val="000000"/>
                </a:solidFill>
                <a:latin typeface="Tahoma" pitchFamily="34" charset="0"/>
                <a:hlinkClick r:id="rId3"/>
              </a:rPr>
              <a:t>International Symposium on </a:t>
            </a:r>
            <a:r>
              <a:rPr lang="en-US" altLang="ja-JP" i="1" dirty="0" smtClean="0">
                <a:solidFill>
                  <a:srgbClr val="000000"/>
                </a:solidFill>
                <a:latin typeface="Tahoma" pitchFamily="34" charset="0"/>
                <a:hlinkClick r:id="rId3"/>
              </a:rPr>
              <a:t>Microarchitecture (HPCA 2009)</a:t>
            </a:r>
            <a:r>
              <a:rPr lang="en-US" altLang="ja-JP" dirty="0" smtClean="0">
                <a:solidFill>
                  <a:srgbClr val="000000"/>
                </a:solidFill>
                <a:latin typeface="Tahoma" pitchFamily="34" charset="0"/>
              </a:rPr>
              <a:t>,</a:t>
            </a:r>
          </a:p>
          <a:p>
            <a:pPr algn="ctr"/>
            <a:r>
              <a:rPr lang="en-US" dirty="0" smtClean="0">
                <a:solidFill>
                  <a:srgbClr val="000000"/>
                </a:solidFill>
                <a:latin typeface="Tahoma" pitchFamily="34" charset="0"/>
              </a:rPr>
              <a:t>New York, NY, December 2009</a:t>
            </a:r>
            <a:endParaRPr lang="en-US" dirty="0">
              <a:solidFill>
                <a:srgbClr val="000000"/>
              </a:solidFill>
              <a:latin typeface="Tahoma" pitchFamily="34" charset="0"/>
            </a:endParaRPr>
          </a:p>
        </p:txBody>
      </p:sp>
      <p:sp>
        <p:nvSpPr>
          <p:cNvPr id="6" name="Rectangle 4"/>
          <p:cNvSpPr>
            <a:spLocks noGrp="1" noChangeArrowheads="1"/>
          </p:cNvSpPr>
          <p:nvPr>
            <p:ph type="ctrTitle"/>
          </p:nvPr>
        </p:nvSpPr>
        <p:spPr>
          <a:xfrm>
            <a:off x="366713" y="1844675"/>
            <a:ext cx="8428037" cy="822325"/>
          </a:xfrm>
        </p:spPr>
        <p:txBody>
          <a:bodyPr/>
          <a:lstStyle/>
          <a:p>
            <a:pPr algn="ctr" eaLnBrk="1" hangingPunct="1"/>
            <a:r>
              <a:rPr lang="en-US" sz="4000" dirty="0">
                <a:ea typeface="ＭＳ Ｐゴシック" pitchFamily="34" charset="-128"/>
              </a:rPr>
              <a:t>Coordinated Control of Multiple </a:t>
            </a:r>
            <a:r>
              <a:rPr lang="en-US" sz="4000" dirty="0" err="1">
                <a:ea typeface="ＭＳ Ｐゴシック" pitchFamily="34" charset="-128"/>
              </a:rPr>
              <a:t>Prefetchers</a:t>
            </a:r>
            <a:r>
              <a:rPr lang="en-US" sz="4000" dirty="0">
                <a:ea typeface="ＭＳ Ｐゴシック" pitchFamily="34" charset="-128"/>
              </a:rPr>
              <a:t> in Multi-Core Systems</a:t>
            </a:r>
            <a:endParaRPr lang="en-US" sz="4000" dirty="0" smtClean="0">
              <a:ea typeface="ＭＳ Ｐゴシック" pitchFamily="34" charset="-128"/>
            </a:endParaRPr>
          </a:p>
        </p:txBody>
      </p:sp>
    </p:spTree>
    <p:extLst>
      <p:ext uri="{BB962C8B-B14F-4D97-AF65-F5344CB8AC3E}">
        <p14:creationId xmlns:p14="http://schemas.microsoft.com/office/powerpoint/2010/main" val="3774619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363A97DB-AC0A-484F-A354-47F6A362B05D}" type="slidenum">
              <a:rPr lang="en-US">
                <a:solidFill>
                  <a:srgbClr val="000000"/>
                </a:solidFill>
              </a:rPr>
              <a:pPr/>
              <a:t>44</a:t>
            </a:fld>
            <a:endParaRPr lang="en-US">
              <a:solidFill>
                <a:srgbClr val="000000"/>
              </a:solidFill>
            </a:endParaRPr>
          </a:p>
        </p:txBody>
      </p:sp>
      <p:sp>
        <p:nvSpPr>
          <p:cNvPr id="31747" name="Title 1"/>
          <p:cNvSpPr>
            <a:spLocks noGrp="1"/>
          </p:cNvSpPr>
          <p:nvPr>
            <p:ph type="title"/>
          </p:nvPr>
        </p:nvSpPr>
        <p:spPr/>
        <p:txBody>
          <a:bodyPr/>
          <a:lstStyle/>
          <a:p>
            <a:r>
              <a:rPr lang="en-US" smtClean="0"/>
              <a:t>Motivation</a:t>
            </a:r>
          </a:p>
        </p:txBody>
      </p:sp>
      <p:sp>
        <p:nvSpPr>
          <p:cNvPr id="15367" name="Rectangle 7"/>
          <p:cNvSpPr>
            <a:spLocks noGrp="1" noChangeArrowheads="1"/>
          </p:cNvSpPr>
          <p:nvPr>
            <p:ph type="body" idx="1"/>
          </p:nvPr>
        </p:nvSpPr>
        <p:spPr>
          <a:xfrm>
            <a:off x="395288" y="1447800"/>
            <a:ext cx="8353425" cy="4876800"/>
          </a:xfrm>
        </p:spPr>
        <p:txBody>
          <a:bodyPr/>
          <a:lstStyle/>
          <a:p>
            <a:pPr>
              <a:lnSpc>
                <a:spcPct val="80000"/>
              </a:lnSpc>
            </a:pPr>
            <a:r>
              <a:rPr lang="en-US" sz="2600" smtClean="0"/>
              <a:t>Aggressive prefetching improves </a:t>
            </a:r>
            <a:br>
              <a:rPr lang="en-US" sz="2600" smtClean="0"/>
            </a:br>
            <a:r>
              <a:rPr lang="en-US" sz="2600" smtClean="0"/>
              <a:t>memory latency tolerance of </a:t>
            </a:r>
            <a:br>
              <a:rPr lang="en-US" sz="2600" smtClean="0"/>
            </a:br>
            <a:r>
              <a:rPr lang="en-US" sz="2600" smtClean="0"/>
              <a:t>many applications when they run alone</a:t>
            </a:r>
          </a:p>
          <a:p>
            <a:pPr>
              <a:lnSpc>
                <a:spcPct val="80000"/>
              </a:lnSpc>
              <a:buFont typeface="Wingdings" charset="2"/>
              <a:buNone/>
            </a:pPr>
            <a:endParaRPr lang="en-US" sz="2600" smtClean="0"/>
          </a:p>
          <a:p>
            <a:pPr>
              <a:lnSpc>
                <a:spcPct val="80000"/>
              </a:lnSpc>
            </a:pPr>
            <a:r>
              <a:rPr lang="en-US" sz="2600" smtClean="0"/>
              <a:t>Prefetching for concurrently-executing applications on a CMP can lead to</a:t>
            </a:r>
          </a:p>
          <a:p>
            <a:pPr lvl="1">
              <a:lnSpc>
                <a:spcPct val="80000"/>
              </a:lnSpc>
            </a:pPr>
            <a:r>
              <a:rPr lang="en-US" sz="2200" smtClean="0"/>
              <a:t>Significant </a:t>
            </a:r>
            <a:r>
              <a:rPr lang="en-US" sz="2200" smtClean="0">
                <a:solidFill>
                  <a:srgbClr val="FF0000"/>
                </a:solidFill>
              </a:rPr>
              <a:t>system performance</a:t>
            </a:r>
            <a:r>
              <a:rPr lang="en-US" sz="2200" smtClean="0"/>
              <a:t> degradation and bandwidth waste</a:t>
            </a:r>
          </a:p>
          <a:p>
            <a:pPr>
              <a:lnSpc>
                <a:spcPct val="80000"/>
              </a:lnSpc>
            </a:pPr>
            <a:endParaRPr lang="en-US" sz="2600" smtClean="0"/>
          </a:p>
          <a:p>
            <a:pPr>
              <a:lnSpc>
                <a:spcPct val="80000"/>
              </a:lnSpc>
            </a:pPr>
            <a:r>
              <a:rPr lang="en-US" sz="2600" smtClean="0">
                <a:solidFill>
                  <a:srgbClr val="FF0000"/>
                </a:solidFill>
              </a:rPr>
              <a:t>Problem:</a:t>
            </a:r>
            <a:br>
              <a:rPr lang="en-US" sz="2600" smtClean="0">
                <a:solidFill>
                  <a:srgbClr val="FF0000"/>
                </a:solidFill>
              </a:rPr>
            </a:br>
            <a:r>
              <a:rPr lang="en-US" sz="2600" smtClean="0"/>
              <a:t>Prefetcher-caused inter-core interference</a:t>
            </a:r>
          </a:p>
          <a:p>
            <a:pPr lvl="1">
              <a:lnSpc>
                <a:spcPct val="80000"/>
              </a:lnSpc>
            </a:pPr>
            <a:r>
              <a:rPr lang="en-US" sz="2200" smtClean="0"/>
              <a:t>Prefetches of one application contend with prefetches and demands of other applications</a:t>
            </a:r>
          </a:p>
          <a:p>
            <a:pPr>
              <a:lnSpc>
                <a:spcPct val="80000"/>
              </a:lnSpc>
            </a:pPr>
            <a:endParaRPr lang="en-US" sz="2600" smtClean="0"/>
          </a:p>
          <a:p>
            <a:pPr>
              <a:lnSpc>
                <a:spcPct val="80000"/>
              </a:lnSpc>
            </a:pPr>
            <a:endParaRPr lang="en-US" sz="2600" smtClean="0"/>
          </a:p>
        </p:txBody>
      </p:sp>
      <p:sp>
        <p:nvSpPr>
          <p:cNvPr id="31749" name="Rectangle 3"/>
          <p:cNvSpPr txBox="1">
            <a:spLocks noChangeArrowheads="1"/>
          </p:cNvSpPr>
          <p:nvPr/>
        </p:nvSpPr>
        <p:spPr bwMode="auto">
          <a:xfrm>
            <a:off x="533400" y="1447800"/>
            <a:ext cx="8534400" cy="4191000"/>
          </a:xfrm>
          <a:prstGeom prst="rect">
            <a:avLst/>
          </a:prstGeom>
          <a:noFill/>
          <a:ln w="9525">
            <a:noFill/>
            <a:miter lim="800000"/>
            <a:headEnd/>
            <a:tailEnd/>
          </a:ln>
        </p:spPr>
        <p:txBody>
          <a:bodyPr/>
          <a:lstStyle/>
          <a:p>
            <a:pPr marL="469900" indent="-469900" fontAlgn="base">
              <a:spcBef>
                <a:spcPct val="20000"/>
              </a:spcBef>
              <a:spcAft>
                <a:spcPct val="0"/>
              </a:spcAft>
              <a:buClr>
                <a:srgbClr val="CC5500"/>
              </a:buClr>
              <a:buFont typeface="Wingdings" charset="2"/>
              <a:buNone/>
            </a:pPr>
            <a:endParaRPr lang="en-US" sz="200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4"/>
          <p:cNvSpPr>
            <a:spLocks noGrp="1"/>
          </p:cNvSpPr>
          <p:nvPr>
            <p:ph type="sldNum" sz="quarter" idx="11"/>
          </p:nvPr>
        </p:nvSpPr>
        <p:spPr>
          <a:noFill/>
        </p:spPr>
        <p:txBody>
          <a:bodyPr/>
          <a:lstStyle/>
          <a:p>
            <a:fld id="{C75EF401-603B-4483-AB29-23A2C414259F}" type="slidenum">
              <a:rPr lang="en-US">
                <a:solidFill>
                  <a:srgbClr val="000000"/>
                </a:solidFill>
              </a:rPr>
              <a:pPr/>
              <a:t>45</a:t>
            </a:fld>
            <a:endParaRPr lang="en-US">
              <a:solidFill>
                <a:srgbClr val="000000"/>
              </a:solidFill>
            </a:endParaRPr>
          </a:p>
        </p:txBody>
      </p:sp>
      <p:sp>
        <p:nvSpPr>
          <p:cNvPr id="33796" name="Rectangle 5"/>
          <p:cNvSpPr>
            <a:spLocks noGrp="1" noChangeArrowheads="1"/>
          </p:cNvSpPr>
          <p:nvPr>
            <p:ph type="title"/>
          </p:nvPr>
        </p:nvSpPr>
        <p:spPr/>
        <p:txBody>
          <a:bodyPr/>
          <a:lstStyle/>
          <a:p>
            <a:r>
              <a:rPr lang="en-US" smtClean="0"/>
              <a:t>Potential Performance</a:t>
            </a:r>
          </a:p>
        </p:txBody>
      </p:sp>
      <p:sp>
        <p:nvSpPr>
          <p:cNvPr id="33797" name="Rectangle 12"/>
          <p:cNvSpPr>
            <a:spLocks noChangeArrowheads="1"/>
          </p:cNvSpPr>
          <p:nvPr/>
        </p:nvSpPr>
        <p:spPr bwMode="auto">
          <a:xfrm>
            <a:off x="566738" y="1349375"/>
            <a:ext cx="8001000" cy="433388"/>
          </a:xfrm>
          <a:prstGeom prst="rect">
            <a:avLst/>
          </a:prstGeom>
          <a:noFill/>
          <a:ln w="9525">
            <a:noFill/>
            <a:miter lim="800000"/>
            <a:headEnd/>
            <a:tailEnd/>
          </a:ln>
        </p:spPr>
        <p:txBody>
          <a:bodyPr/>
          <a:lstStyle/>
          <a:p>
            <a:pPr marL="469900" indent="-469900" eaLnBrk="0" fontAlgn="base" hangingPunct="0">
              <a:spcBef>
                <a:spcPct val="20000"/>
              </a:spcBef>
              <a:spcAft>
                <a:spcPct val="0"/>
              </a:spcAft>
              <a:buClr>
                <a:srgbClr val="CC5500"/>
              </a:buClr>
              <a:buFont typeface="Wingdings" charset="2"/>
              <a:buNone/>
            </a:pPr>
            <a:r>
              <a:rPr lang="en-US" smtClean="0">
                <a:solidFill>
                  <a:srgbClr val="000000"/>
                </a:solidFill>
              </a:rPr>
              <a:t>	System performance improvement of </a:t>
            </a:r>
            <a:r>
              <a:rPr lang="en-US" i="1" smtClean="0">
                <a:solidFill>
                  <a:srgbClr val="000000"/>
                </a:solidFill>
              </a:rPr>
              <a:t>ideally</a:t>
            </a:r>
            <a:r>
              <a:rPr lang="en-US" smtClean="0">
                <a:solidFill>
                  <a:srgbClr val="000000"/>
                </a:solidFill>
              </a:rPr>
              <a:t> removing all prefetcher-caused inter-core interference in shared resources</a:t>
            </a:r>
          </a:p>
        </p:txBody>
      </p:sp>
      <p:graphicFrame>
        <p:nvGraphicFramePr>
          <p:cNvPr id="33794" name="Object 2"/>
          <p:cNvGraphicFramePr>
            <a:graphicFrameLocks noGrp="1" noChangeAspect="1"/>
          </p:cNvGraphicFramePr>
          <p:nvPr>
            <p:ph idx="1"/>
          </p:nvPr>
        </p:nvGraphicFramePr>
        <p:xfrm>
          <a:off x="566738" y="2170113"/>
          <a:ext cx="8001000" cy="3914775"/>
        </p:xfrm>
        <a:graphic>
          <a:graphicData uri="http://schemas.openxmlformats.org/presentationml/2006/ole">
            <mc:AlternateContent xmlns:mc="http://schemas.openxmlformats.org/markup-compatibility/2006">
              <mc:Choice xmlns:v="urn:schemas-microsoft-com:vml" Requires="v">
                <p:oleObj spid="_x0000_s7174" name="Chart" r:id="rId4" imgW="5781751" imgH="2828849" progId="Excel.Chart.8">
                  <p:embed/>
                </p:oleObj>
              </mc:Choice>
              <mc:Fallback>
                <p:oleObj name="Chart" r:id="rId4" imgW="5781751" imgH="2828849" progId="Excel.Char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738" y="2170113"/>
                        <a:ext cx="8001000" cy="3914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8" name="Line 19"/>
          <p:cNvSpPr>
            <a:spLocks noChangeShapeType="1"/>
          </p:cNvSpPr>
          <p:nvPr/>
        </p:nvSpPr>
        <p:spPr bwMode="auto">
          <a:xfrm flipH="1">
            <a:off x="7851775" y="2235200"/>
            <a:ext cx="14288" cy="3787775"/>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33799" name="Line 20"/>
          <p:cNvSpPr>
            <a:spLocks noChangeShapeType="1"/>
          </p:cNvSpPr>
          <p:nvPr/>
        </p:nvSpPr>
        <p:spPr bwMode="auto">
          <a:xfrm>
            <a:off x="1393825" y="3817938"/>
            <a:ext cx="6965950" cy="0"/>
          </a:xfrm>
          <a:prstGeom prst="line">
            <a:avLst/>
          </a:prstGeom>
          <a:noFill/>
          <a:ln w="38100">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263189" name="Text Box 21"/>
          <p:cNvSpPr txBox="1">
            <a:spLocks noChangeArrowheads="1"/>
          </p:cNvSpPr>
          <p:nvPr/>
        </p:nvSpPr>
        <p:spPr bwMode="auto">
          <a:xfrm>
            <a:off x="7907338" y="2765425"/>
            <a:ext cx="790575" cy="406400"/>
          </a:xfrm>
          <a:prstGeom prst="rect">
            <a:avLst/>
          </a:prstGeom>
          <a:solidFill>
            <a:srgbClr val="FFCC00"/>
          </a:solidFill>
          <a:ln w="9525">
            <a:solidFill>
              <a:schemeClr val="tx1"/>
            </a:solidFill>
            <a:miter lim="800000"/>
            <a:headEnd/>
            <a:tailEnd/>
          </a:ln>
        </p:spPr>
        <p:txBody>
          <a:bodyPr wrap="none">
            <a:spAutoFit/>
          </a:bodyPr>
          <a:lstStyle/>
          <a:p>
            <a:pPr fontAlgn="base">
              <a:spcBef>
                <a:spcPct val="0"/>
              </a:spcBef>
              <a:spcAft>
                <a:spcPct val="0"/>
              </a:spcAft>
            </a:pPr>
            <a:r>
              <a:rPr lang="en-US" sz="2000" smtClean="0">
                <a:solidFill>
                  <a:srgbClr val="FF0000"/>
                </a:solidFill>
              </a:rPr>
              <a:t>56%</a:t>
            </a:r>
          </a:p>
        </p:txBody>
      </p:sp>
      <p:sp>
        <p:nvSpPr>
          <p:cNvPr id="33801" name="Text Box 22"/>
          <p:cNvSpPr txBox="1">
            <a:spLocks noChangeArrowheads="1"/>
          </p:cNvSpPr>
          <p:nvPr/>
        </p:nvSpPr>
        <p:spPr bwMode="auto">
          <a:xfrm>
            <a:off x="527050" y="6121400"/>
            <a:ext cx="4805363" cy="30480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Exact workload combinations can be found in paper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8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p>
            <a:fld id="{3B0D7FC8-B9CA-4D01-A990-D8A6728F438F}" type="slidenum">
              <a:rPr lang="en-US">
                <a:solidFill>
                  <a:srgbClr val="000000"/>
                </a:solidFill>
              </a:rPr>
              <a:pPr/>
              <a:t>46</a:t>
            </a:fld>
            <a:endParaRPr lang="en-US">
              <a:solidFill>
                <a:srgbClr val="000000"/>
              </a:solidFill>
            </a:endParaRPr>
          </a:p>
        </p:txBody>
      </p:sp>
      <p:sp>
        <p:nvSpPr>
          <p:cNvPr id="35843" name="Rectangle 2"/>
          <p:cNvSpPr>
            <a:spLocks noGrp="1" noChangeArrowheads="1"/>
          </p:cNvSpPr>
          <p:nvPr>
            <p:ph type="title"/>
          </p:nvPr>
        </p:nvSpPr>
        <p:spPr/>
        <p:txBody>
          <a:bodyPr/>
          <a:lstStyle/>
          <a:p>
            <a:r>
              <a:rPr lang="en-US" smtClean="0"/>
              <a:t>Outline</a:t>
            </a:r>
          </a:p>
        </p:txBody>
      </p:sp>
      <p:sp>
        <p:nvSpPr>
          <p:cNvPr id="35844" name="Rectangle 3"/>
          <p:cNvSpPr>
            <a:spLocks noGrp="1" noChangeArrowheads="1"/>
          </p:cNvSpPr>
          <p:nvPr>
            <p:ph type="body" idx="1"/>
          </p:nvPr>
        </p:nvSpPr>
        <p:spPr>
          <a:xfrm>
            <a:off x="566738" y="1447800"/>
            <a:ext cx="8305800" cy="4876800"/>
          </a:xfrm>
        </p:spPr>
        <p:txBody>
          <a:bodyPr/>
          <a:lstStyle/>
          <a:p>
            <a:r>
              <a:rPr lang="en-US" smtClean="0">
                <a:solidFill>
                  <a:schemeClr val="accent2"/>
                </a:solidFill>
              </a:rPr>
              <a:t>Background</a:t>
            </a:r>
          </a:p>
          <a:p>
            <a:r>
              <a:rPr lang="en-US" smtClean="0"/>
              <a:t>Shortcoming of Prior Approaches to </a:t>
            </a:r>
            <a:br>
              <a:rPr lang="en-US" smtClean="0"/>
            </a:br>
            <a:r>
              <a:rPr lang="en-US" smtClean="0"/>
              <a:t>Prefetcher Control</a:t>
            </a:r>
          </a:p>
          <a:p>
            <a:r>
              <a:rPr lang="en-US" smtClean="0"/>
              <a:t>Hierarchical </a:t>
            </a:r>
            <a:br>
              <a:rPr lang="en-US" smtClean="0"/>
            </a:br>
            <a:r>
              <a:rPr lang="en-US" smtClean="0"/>
              <a:t>Prefetcher Aggressiveness Control</a:t>
            </a:r>
          </a:p>
          <a:p>
            <a:r>
              <a:rPr lang="en-US" smtClean="0"/>
              <a:t>Evaluation</a:t>
            </a:r>
          </a:p>
          <a:p>
            <a:r>
              <a:rPr lang="en-US" smtClean="0"/>
              <a:t>Conclusion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p:spPr>
        <p:txBody>
          <a:bodyPr/>
          <a:lstStyle/>
          <a:p>
            <a:fld id="{5202D2E2-F12F-4BD1-933E-6086CD25AED6}" type="slidenum">
              <a:rPr lang="en-US">
                <a:solidFill>
                  <a:srgbClr val="000000"/>
                </a:solidFill>
              </a:rPr>
              <a:pPr/>
              <a:t>47</a:t>
            </a:fld>
            <a:endParaRPr lang="en-US">
              <a:solidFill>
                <a:srgbClr val="000000"/>
              </a:solidFill>
            </a:endParaRPr>
          </a:p>
        </p:txBody>
      </p:sp>
      <p:sp>
        <p:nvSpPr>
          <p:cNvPr id="37891" name="Rectangle 2"/>
          <p:cNvSpPr>
            <a:spLocks noGrp="1" noChangeArrowheads="1"/>
          </p:cNvSpPr>
          <p:nvPr>
            <p:ph type="title"/>
          </p:nvPr>
        </p:nvSpPr>
        <p:spPr>
          <a:xfrm>
            <a:off x="336550" y="209550"/>
            <a:ext cx="8562975" cy="838200"/>
          </a:xfrm>
        </p:spPr>
        <p:txBody>
          <a:bodyPr/>
          <a:lstStyle/>
          <a:p>
            <a:r>
              <a:rPr lang="en-US" smtClean="0"/>
              <a:t>Increasing Prefetcher Accuracy</a:t>
            </a:r>
          </a:p>
        </p:txBody>
      </p:sp>
      <p:sp>
        <p:nvSpPr>
          <p:cNvPr id="329731" name="Rectangle 3"/>
          <p:cNvSpPr>
            <a:spLocks noGrp="1" noChangeArrowheads="1"/>
          </p:cNvSpPr>
          <p:nvPr>
            <p:ph type="body" idx="1"/>
          </p:nvPr>
        </p:nvSpPr>
        <p:spPr>
          <a:xfrm>
            <a:off x="566738" y="1447800"/>
            <a:ext cx="8361362" cy="3787775"/>
          </a:xfrm>
        </p:spPr>
        <p:txBody>
          <a:bodyPr/>
          <a:lstStyle/>
          <a:p>
            <a:r>
              <a:rPr lang="en-US" sz="2800" smtClean="0"/>
              <a:t>Increasing prefetcher accuracy can reduce prefetcher-caused inter-core interference </a:t>
            </a:r>
          </a:p>
          <a:p>
            <a:pPr lvl="1"/>
            <a:r>
              <a:rPr lang="en-US" smtClean="0"/>
              <a:t>Single-core prefetcher aggressiveness throttling (e.g., Srinath et al., HPCA ’07)</a:t>
            </a:r>
          </a:p>
          <a:p>
            <a:pPr lvl="1"/>
            <a:r>
              <a:rPr lang="en-US" smtClean="0"/>
              <a:t>Filtering inaccurate prefetches </a:t>
            </a:r>
            <a:br>
              <a:rPr lang="en-US" smtClean="0"/>
            </a:br>
            <a:r>
              <a:rPr lang="en-US" smtClean="0"/>
              <a:t>(e.g., Zhuang and Lee, ICPP ’03)</a:t>
            </a:r>
          </a:p>
          <a:p>
            <a:pPr lvl="1"/>
            <a:r>
              <a:rPr lang="en-US" smtClean="0"/>
              <a:t>Dropping inaccurate prefetches at memory controller (Lee et al., MICRO ’08)</a:t>
            </a:r>
          </a:p>
          <a:p>
            <a:pPr lvl="1">
              <a:buFont typeface="Wingdings" charset="2"/>
              <a:buNone/>
            </a:pPr>
            <a:endParaRPr lang="en-US" smtClean="0"/>
          </a:p>
        </p:txBody>
      </p:sp>
      <p:sp>
        <p:nvSpPr>
          <p:cNvPr id="329735" name="Rectangle 7"/>
          <p:cNvSpPr>
            <a:spLocks noChangeArrowheads="1"/>
          </p:cNvSpPr>
          <p:nvPr/>
        </p:nvSpPr>
        <p:spPr bwMode="auto">
          <a:xfrm>
            <a:off x="547688" y="5289550"/>
            <a:ext cx="8001000" cy="798513"/>
          </a:xfrm>
          <a:prstGeom prst="rect">
            <a:avLst/>
          </a:prstGeom>
          <a:noFill/>
          <a:ln w="9525">
            <a:solidFill>
              <a:schemeClr val="tx1"/>
            </a:solidFill>
            <a:miter lim="800000"/>
            <a:headEnd/>
            <a:tailEnd/>
          </a:ln>
        </p:spPr>
        <p:txBody>
          <a:bodyPr/>
          <a:lstStyle/>
          <a:p>
            <a:pPr marL="469900" indent="-469900" algn="ctr" eaLnBrk="0" fontAlgn="base" hangingPunct="0">
              <a:spcBef>
                <a:spcPct val="20000"/>
              </a:spcBef>
              <a:spcAft>
                <a:spcPct val="0"/>
              </a:spcAft>
              <a:buClr>
                <a:srgbClr val="CC5500"/>
              </a:buClr>
              <a:buFont typeface="Wingdings" charset="2"/>
              <a:buNone/>
            </a:pPr>
            <a:r>
              <a:rPr lang="en-US" sz="2400" smtClean="0">
                <a:solidFill>
                  <a:srgbClr val="000000"/>
                </a:solidFill>
              </a:rPr>
              <a:t>   All such techniques operate </a:t>
            </a:r>
            <a:r>
              <a:rPr lang="en-US" sz="2400" i="1" smtClean="0">
                <a:solidFill>
                  <a:srgbClr val="000000"/>
                </a:solidFill>
              </a:rPr>
              <a:t>independently</a:t>
            </a:r>
            <a:r>
              <a:rPr lang="en-US" sz="2400" smtClean="0">
                <a:solidFill>
                  <a:srgbClr val="000000"/>
                </a:solidFill>
              </a:rPr>
              <a:t> on the prefetches of each 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9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9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97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97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97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500" fill="hold"/>
                                        <p:tgtEl>
                                          <p:spTgt spid="329731">
                                            <p:txEl>
                                              <p:pRg st="1" end="1"/>
                                            </p:txEl>
                                          </p:spTgt>
                                        </p:tgtEl>
                                        <p:attrNameLst>
                                          <p:attrName>style.color</p:attrName>
                                        </p:attrNameLst>
                                      </p:cBhvr>
                                      <p:to>
                                        <a:schemeClr val="accent2"/>
                                      </p:to>
                                    </p:animClr>
                                  </p:childTnLst>
                                </p:cTn>
                              </p:par>
                              <p:par>
                                <p:cTn id="27" presetID="3" presetClass="emph" presetSubtype="2" fill="hold" nodeType="withEffect">
                                  <p:stCondLst>
                                    <p:cond delay="0"/>
                                  </p:stCondLst>
                                  <p:childTnLst>
                                    <p:animClr clrSpc="rgb" dir="cw">
                                      <p:cBhvr override="childStyle">
                                        <p:cTn id="28" dur="500" fill="hold"/>
                                        <p:tgtEl>
                                          <p:spTgt spid="329731">
                                            <p:txEl>
                                              <p:pRg st="2" end="2"/>
                                            </p:txEl>
                                          </p:spTgt>
                                        </p:tgtEl>
                                        <p:attrNameLst>
                                          <p:attrName>style.color</p:attrName>
                                        </p:attrNameLst>
                                      </p:cBhvr>
                                      <p:to>
                                        <a:schemeClr val="accent1"/>
                                      </p:to>
                                    </p:animClr>
                                  </p:childTnLst>
                                </p:cTn>
                              </p:par>
                              <p:par>
                                <p:cTn id="29" presetID="3" presetClass="emph" presetSubtype="2" fill="hold" nodeType="withEffect">
                                  <p:stCondLst>
                                    <p:cond delay="0"/>
                                  </p:stCondLst>
                                  <p:childTnLst>
                                    <p:animClr clrSpc="rgb" dir="cw">
                                      <p:cBhvr override="childStyle">
                                        <p:cTn id="30" dur="500" fill="hold"/>
                                        <p:tgtEl>
                                          <p:spTgt spid="329731">
                                            <p:txEl>
                                              <p:pRg st="3" end="3"/>
                                            </p:txEl>
                                          </p:spTgt>
                                        </p:tgtEl>
                                        <p:attrNameLst>
                                          <p:attrName>style.color</p:attrName>
                                        </p:attrNameLst>
                                      </p:cBhvr>
                                      <p:to>
                                        <a:schemeClr val="accent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p:spPr>
        <p:txBody>
          <a:bodyPr/>
          <a:lstStyle/>
          <a:p>
            <a:fld id="{DB08CE67-6FBD-433E-A79B-79903FE9E626}" type="slidenum">
              <a:rPr lang="en-US">
                <a:solidFill>
                  <a:srgbClr val="000000"/>
                </a:solidFill>
              </a:rPr>
              <a:pPr/>
              <a:t>48</a:t>
            </a:fld>
            <a:endParaRPr lang="en-US">
              <a:solidFill>
                <a:srgbClr val="000000"/>
              </a:solidFill>
            </a:endParaRPr>
          </a:p>
        </p:txBody>
      </p:sp>
      <p:sp>
        <p:nvSpPr>
          <p:cNvPr id="39939" name="Rectangle 2"/>
          <p:cNvSpPr>
            <a:spLocks noGrp="1" noChangeArrowheads="1"/>
          </p:cNvSpPr>
          <p:nvPr>
            <p:ph type="title"/>
          </p:nvPr>
        </p:nvSpPr>
        <p:spPr>
          <a:xfrm>
            <a:off x="574675" y="304800"/>
            <a:ext cx="8334375" cy="838200"/>
          </a:xfrm>
        </p:spPr>
        <p:txBody>
          <a:bodyPr/>
          <a:lstStyle/>
          <a:p>
            <a:r>
              <a:rPr lang="en-US" sz="3400" smtClean="0"/>
              <a:t>Feedback-Directed Prefetching (FDP)</a:t>
            </a:r>
            <a:br>
              <a:rPr lang="en-US" sz="3400" smtClean="0"/>
            </a:br>
            <a:r>
              <a:rPr lang="en-US" sz="3400" smtClean="0"/>
              <a:t>(Srinath et al., HPCA ’07)</a:t>
            </a:r>
          </a:p>
        </p:txBody>
      </p:sp>
      <p:sp>
        <p:nvSpPr>
          <p:cNvPr id="327683" name="Rectangle 3"/>
          <p:cNvSpPr>
            <a:spLocks noGrp="1" noChangeArrowheads="1"/>
          </p:cNvSpPr>
          <p:nvPr>
            <p:ph type="body" idx="1"/>
          </p:nvPr>
        </p:nvSpPr>
        <p:spPr>
          <a:xfrm>
            <a:off x="561975" y="1377950"/>
            <a:ext cx="8001000" cy="2568575"/>
          </a:xfrm>
        </p:spPr>
        <p:txBody>
          <a:bodyPr/>
          <a:lstStyle/>
          <a:p>
            <a:pPr>
              <a:lnSpc>
                <a:spcPct val="80000"/>
              </a:lnSpc>
            </a:pPr>
            <a:r>
              <a:rPr lang="en-US" sz="1900" smtClean="0"/>
              <a:t>Uses prefetcher feedback information local to the prefetcher’s core</a:t>
            </a:r>
          </a:p>
          <a:p>
            <a:pPr lvl="1">
              <a:lnSpc>
                <a:spcPct val="80000"/>
              </a:lnSpc>
            </a:pPr>
            <a:r>
              <a:rPr lang="en-US" sz="1700" smtClean="0"/>
              <a:t>Prefetch accuracy</a:t>
            </a:r>
          </a:p>
          <a:p>
            <a:pPr lvl="1">
              <a:lnSpc>
                <a:spcPct val="80000"/>
              </a:lnSpc>
            </a:pPr>
            <a:r>
              <a:rPr lang="en-US" sz="1700" smtClean="0"/>
              <a:t>Prefetch timeliness</a:t>
            </a:r>
          </a:p>
          <a:p>
            <a:pPr lvl="1">
              <a:lnSpc>
                <a:spcPct val="80000"/>
              </a:lnSpc>
            </a:pPr>
            <a:r>
              <a:rPr lang="en-US" sz="1700" smtClean="0"/>
              <a:t>Prefetch cache pollution</a:t>
            </a:r>
          </a:p>
          <a:p>
            <a:pPr>
              <a:lnSpc>
                <a:spcPct val="80000"/>
              </a:lnSpc>
            </a:pPr>
            <a:r>
              <a:rPr lang="en-US" sz="1900" smtClean="0"/>
              <a:t>Dynamically adapts the prefetcher’s aggressiveness</a:t>
            </a:r>
          </a:p>
          <a:p>
            <a:pPr>
              <a:lnSpc>
                <a:spcPct val="80000"/>
              </a:lnSpc>
            </a:pPr>
            <a:r>
              <a:rPr lang="en-US" sz="1900" smtClean="0"/>
              <a:t>Stream Prefetcher Aggressiveness</a:t>
            </a:r>
          </a:p>
          <a:p>
            <a:pPr lvl="1">
              <a:lnSpc>
                <a:spcPct val="80000"/>
              </a:lnSpc>
            </a:pPr>
            <a:r>
              <a:rPr lang="en-US" sz="1700" smtClean="0"/>
              <a:t>Prefetch Distance</a:t>
            </a:r>
          </a:p>
          <a:p>
            <a:pPr lvl="1">
              <a:lnSpc>
                <a:spcPct val="80000"/>
              </a:lnSpc>
            </a:pPr>
            <a:r>
              <a:rPr lang="en-US" sz="1700" smtClean="0"/>
              <a:t>Prefetch Degree</a:t>
            </a:r>
          </a:p>
          <a:p>
            <a:pPr>
              <a:lnSpc>
                <a:spcPct val="80000"/>
              </a:lnSpc>
            </a:pPr>
            <a:endParaRPr lang="en-US" sz="2000" smtClean="0"/>
          </a:p>
        </p:txBody>
      </p:sp>
      <p:sp>
        <p:nvSpPr>
          <p:cNvPr id="327684" name="Rectangle 4"/>
          <p:cNvSpPr>
            <a:spLocks noChangeArrowheads="1"/>
          </p:cNvSpPr>
          <p:nvPr/>
        </p:nvSpPr>
        <p:spPr bwMode="auto">
          <a:xfrm>
            <a:off x="2016125" y="3967163"/>
            <a:ext cx="1873250" cy="792162"/>
          </a:xfrm>
          <a:prstGeom prst="rect">
            <a:avLst/>
          </a:prstGeom>
          <a:solidFill>
            <a:srgbClr val="99CC00"/>
          </a:solidFill>
          <a:ln w="9525">
            <a:solidFill>
              <a:schemeClr val="tx1"/>
            </a:solidFill>
            <a:miter lim="800000"/>
            <a:headEnd/>
            <a:tailEnd/>
          </a:ln>
        </p:spPr>
        <p:txBody>
          <a:bodyPr wrap="none" anchor="ctr"/>
          <a:lstStyle/>
          <a:p>
            <a:pPr algn="ctr" fontAlgn="base">
              <a:spcBef>
                <a:spcPct val="0"/>
              </a:spcBef>
              <a:spcAft>
                <a:spcPct val="0"/>
              </a:spcAft>
            </a:pPr>
            <a:r>
              <a:rPr lang="en-US" smtClean="0">
                <a:solidFill>
                  <a:srgbClr val="000000"/>
                </a:solidFill>
                <a:latin typeface="Arial" charset="0"/>
              </a:rPr>
              <a:t>Access Stream</a:t>
            </a:r>
          </a:p>
        </p:txBody>
      </p:sp>
      <p:sp>
        <p:nvSpPr>
          <p:cNvPr id="327685" name="Rectangle 5" descr="Green marble"/>
          <p:cNvSpPr>
            <a:spLocks noChangeArrowheads="1"/>
          </p:cNvSpPr>
          <p:nvPr/>
        </p:nvSpPr>
        <p:spPr bwMode="auto">
          <a:xfrm>
            <a:off x="3889375" y="3967163"/>
            <a:ext cx="250825" cy="792162"/>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86" name="Text Box 6"/>
          <p:cNvSpPr txBox="1">
            <a:spLocks noChangeArrowheads="1"/>
          </p:cNvSpPr>
          <p:nvPr/>
        </p:nvSpPr>
        <p:spPr bwMode="auto">
          <a:xfrm>
            <a:off x="3781425" y="4783138"/>
            <a:ext cx="3302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A</a:t>
            </a:r>
          </a:p>
        </p:txBody>
      </p:sp>
      <p:sp>
        <p:nvSpPr>
          <p:cNvPr id="327687" name="Rectangle 7"/>
          <p:cNvSpPr>
            <a:spLocks noChangeArrowheads="1"/>
          </p:cNvSpPr>
          <p:nvPr/>
        </p:nvSpPr>
        <p:spPr bwMode="auto">
          <a:xfrm>
            <a:off x="4168775" y="4856163"/>
            <a:ext cx="1873250" cy="792162"/>
          </a:xfrm>
          <a:prstGeom prst="rect">
            <a:avLst/>
          </a:prstGeom>
          <a:solidFill>
            <a:srgbClr val="FFCC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88" name="Text Box 8"/>
          <p:cNvSpPr txBox="1">
            <a:spLocks noChangeArrowheads="1"/>
          </p:cNvSpPr>
          <p:nvPr/>
        </p:nvSpPr>
        <p:spPr bwMode="auto">
          <a:xfrm>
            <a:off x="4097338" y="4376738"/>
            <a:ext cx="2125662" cy="366712"/>
          </a:xfrm>
          <a:prstGeom prst="rect">
            <a:avLst/>
          </a:prstGeom>
          <a:noFill/>
          <a:ln w="9525">
            <a:noFill/>
            <a:miter lim="800000"/>
            <a:headEnd/>
            <a:tailEnd/>
          </a:ln>
        </p:spPr>
        <p:txBody>
          <a:bodyPr>
            <a:spAutoFit/>
          </a:bodyPr>
          <a:lstStyle/>
          <a:p>
            <a:pPr fontAlgn="base">
              <a:spcBef>
                <a:spcPct val="0"/>
              </a:spcBef>
              <a:spcAft>
                <a:spcPct val="0"/>
              </a:spcAft>
            </a:pPr>
            <a:r>
              <a:rPr lang="en-US" smtClean="0">
                <a:solidFill>
                  <a:srgbClr val="000000"/>
                </a:solidFill>
                <a:latin typeface="Arial" charset="0"/>
              </a:rPr>
              <a:t>Prefetch Distance</a:t>
            </a:r>
          </a:p>
        </p:txBody>
      </p:sp>
      <p:sp>
        <p:nvSpPr>
          <p:cNvPr id="327689" name="Rectangle 9" descr="Stationery"/>
          <p:cNvSpPr>
            <a:spLocks noChangeArrowheads="1"/>
          </p:cNvSpPr>
          <p:nvPr/>
        </p:nvSpPr>
        <p:spPr bwMode="auto">
          <a:xfrm>
            <a:off x="6042025" y="4856163"/>
            <a:ext cx="252413" cy="792162"/>
          </a:xfrm>
          <a:prstGeom prst="rect">
            <a:avLst/>
          </a:prstGeom>
          <a:blipFill dpi="0" rotWithShape="1">
            <a:blip r:embed="rId4"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90" name="Text Box 10"/>
          <p:cNvSpPr txBox="1">
            <a:spLocks noChangeArrowheads="1"/>
          </p:cNvSpPr>
          <p:nvPr/>
        </p:nvSpPr>
        <p:spPr bwMode="auto">
          <a:xfrm rot="-5400000">
            <a:off x="5898356" y="4412457"/>
            <a:ext cx="55086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P+1</a:t>
            </a:r>
          </a:p>
        </p:txBody>
      </p:sp>
      <p:sp>
        <p:nvSpPr>
          <p:cNvPr id="327691" name="Rectangle 11" descr="Stationery"/>
          <p:cNvSpPr>
            <a:spLocks noChangeArrowheads="1"/>
          </p:cNvSpPr>
          <p:nvPr/>
        </p:nvSpPr>
        <p:spPr bwMode="auto">
          <a:xfrm>
            <a:off x="6294438" y="4856163"/>
            <a:ext cx="252412" cy="792162"/>
          </a:xfrm>
          <a:prstGeom prst="rect">
            <a:avLst/>
          </a:prstGeom>
          <a:blipFill dpi="0" rotWithShape="1">
            <a:blip r:embed="rId4"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92" name="Text Box 12"/>
          <p:cNvSpPr txBox="1">
            <a:spLocks noChangeArrowheads="1"/>
          </p:cNvSpPr>
          <p:nvPr/>
        </p:nvSpPr>
        <p:spPr bwMode="auto">
          <a:xfrm>
            <a:off x="5938838" y="3665538"/>
            <a:ext cx="1103312" cy="641350"/>
          </a:xfrm>
          <a:prstGeom prst="rect">
            <a:avLst/>
          </a:prstGeom>
          <a:noFill/>
          <a:ln w="9525">
            <a:noFill/>
            <a:miter lim="800000"/>
            <a:headEnd/>
            <a:tailEnd/>
          </a:ln>
        </p:spPr>
        <p:txBody>
          <a:bodyPr>
            <a:spAutoFit/>
          </a:bodyPr>
          <a:lstStyle/>
          <a:p>
            <a:pPr algn="ctr" fontAlgn="base">
              <a:spcBef>
                <a:spcPct val="0"/>
              </a:spcBef>
              <a:spcAft>
                <a:spcPct val="0"/>
              </a:spcAft>
            </a:pPr>
            <a:r>
              <a:rPr lang="en-US" smtClean="0">
                <a:solidFill>
                  <a:srgbClr val="000000"/>
                </a:solidFill>
                <a:latin typeface="Arial" charset="0"/>
              </a:rPr>
              <a:t>Prefetch</a:t>
            </a:r>
          </a:p>
          <a:p>
            <a:pPr algn="ctr" fontAlgn="base">
              <a:spcBef>
                <a:spcPct val="0"/>
              </a:spcBef>
              <a:spcAft>
                <a:spcPct val="0"/>
              </a:spcAft>
            </a:pPr>
            <a:r>
              <a:rPr lang="en-US" smtClean="0">
                <a:solidFill>
                  <a:srgbClr val="000000"/>
                </a:solidFill>
                <a:latin typeface="Arial" charset="0"/>
              </a:rPr>
              <a:t> Degree</a:t>
            </a:r>
          </a:p>
        </p:txBody>
      </p:sp>
      <p:sp>
        <p:nvSpPr>
          <p:cNvPr id="327693" name="Rectangle 13" descr="Green marble"/>
          <p:cNvSpPr>
            <a:spLocks noChangeArrowheads="1"/>
          </p:cNvSpPr>
          <p:nvPr/>
        </p:nvSpPr>
        <p:spPr bwMode="auto">
          <a:xfrm>
            <a:off x="4140200" y="3967163"/>
            <a:ext cx="252413" cy="792162"/>
          </a:xfrm>
          <a:prstGeom prst="rect">
            <a:avLst/>
          </a:prstGeom>
          <a:blipFill dpi="0" rotWithShape="1">
            <a:blip r:embed="rId3"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94" name="Text Box 14"/>
          <p:cNvSpPr txBox="1">
            <a:spLocks noChangeArrowheads="1"/>
          </p:cNvSpPr>
          <p:nvPr/>
        </p:nvSpPr>
        <p:spPr bwMode="auto">
          <a:xfrm>
            <a:off x="4330700" y="3881438"/>
            <a:ext cx="561975"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A+1</a:t>
            </a:r>
          </a:p>
        </p:txBody>
      </p:sp>
      <p:sp>
        <p:nvSpPr>
          <p:cNvPr id="327695" name="Text Box 15"/>
          <p:cNvSpPr txBox="1">
            <a:spLocks noChangeArrowheads="1"/>
          </p:cNvSpPr>
          <p:nvPr/>
        </p:nvSpPr>
        <p:spPr bwMode="auto">
          <a:xfrm rot="-5400000">
            <a:off x="6150768" y="4412457"/>
            <a:ext cx="55086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P+2</a:t>
            </a:r>
          </a:p>
        </p:txBody>
      </p:sp>
      <p:sp>
        <p:nvSpPr>
          <p:cNvPr id="327696" name="Text Box 16"/>
          <p:cNvSpPr txBox="1">
            <a:spLocks noChangeArrowheads="1"/>
          </p:cNvSpPr>
          <p:nvPr/>
        </p:nvSpPr>
        <p:spPr bwMode="auto">
          <a:xfrm rot="-5400000">
            <a:off x="6403181" y="4412457"/>
            <a:ext cx="55086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P+3</a:t>
            </a:r>
          </a:p>
        </p:txBody>
      </p:sp>
      <p:sp>
        <p:nvSpPr>
          <p:cNvPr id="327697" name="Text Box 17"/>
          <p:cNvSpPr txBox="1">
            <a:spLocks noChangeArrowheads="1"/>
          </p:cNvSpPr>
          <p:nvPr/>
        </p:nvSpPr>
        <p:spPr bwMode="auto">
          <a:xfrm rot="-5400000">
            <a:off x="6654006" y="4412457"/>
            <a:ext cx="55086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P+4</a:t>
            </a:r>
          </a:p>
        </p:txBody>
      </p:sp>
      <p:sp>
        <p:nvSpPr>
          <p:cNvPr id="327698" name="Rectangle 18"/>
          <p:cNvSpPr>
            <a:spLocks noChangeArrowheads="1"/>
          </p:cNvSpPr>
          <p:nvPr/>
        </p:nvSpPr>
        <p:spPr bwMode="auto">
          <a:xfrm>
            <a:off x="5789613" y="4856163"/>
            <a:ext cx="252412" cy="792162"/>
          </a:xfrm>
          <a:prstGeom prst="rect">
            <a:avLst/>
          </a:prstGeom>
          <a:solidFill>
            <a:srgbClr val="FFCC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699" name="Text Box 19"/>
          <p:cNvSpPr txBox="1">
            <a:spLocks noChangeArrowheads="1"/>
          </p:cNvSpPr>
          <p:nvPr/>
        </p:nvSpPr>
        <p:spPr bwMode="auto">
          <a:xfrm rot="-5400000">
            <a:off x="5726906" y="4528344"/>
            <a:ext cx="319088"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latin typeface="Arial" charset="0"/>
              </a:rPr>
              <a:t>P</a:t>
            </a:r>
          </a:p>
        </p:txBody>
      </p:sp>
      <p:sp>
        <p:nvSpPr>
          <p:cNvPr id="327700" name="Rectangle 20" descr="Stationery"/>
          <p:cNvSpPr>
            <a:spLocks noChangeArrowheads="1"/>
          </p:cNvSpPr>
          <p:nvPr/>
        </p:nvSpPr>
        <p:spPr bwMode="auto">
          <a:xfrm>
            <a:off x="6545263" y="4856163"/>
            <a:ext cx="252412" cy="792162"/>
          </a:xfrm>
          <a:prstGeom prst="rect">
            <a:avLst/>
          </a:prstGeom>
          <a:blipFill dpi="0" rotWithShape="1">
            <a:blip r:embed="rId4"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701" name="Rectangle 21" descr="Stationery"/>
          <p:cNvSpPr>
            <a:spLocks noChangeArrowheads="1"/>
          </p:cNvSpPr>
          <p:nvPr/>
        </p:nvSpPr>
        <p:spPr bwMode="auto">
          <a:xfrm>
            <a:off x="6797675" y="4856163"/>
            <a:ext cx="252413" cy="792162"/>
          </a:xfrm>
          <a:prstGeom prst="rect">
            <a:avLst/>
          </a:prstGeom>
          <a:blipFill dpi="0" rotWithShape="1">
            <a:blip r:embed="rId4" cstate="print"/>
            <a:srcRect/>
            <a:tile tx="0" ty="0" sx="100000" sy="100000" flip="none" algn="tl"/>
          </a:blip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327702" name="Line 22"/>
          <p:cNvSpPr>
            <a:spLocks noChangeShapeType="1"/>
          </p:cNvSpPr>
          <p:nvPr/>
        </p:nvSpPr>
        <p:spPr bwMode="auto">
          <a:xfrm>
            <a:off x="4183063" y="4752975"/>
            <a:ext cx="1873250" cy="1588"/>
          </a:xfrm>
          <a:prstGeom prst="line">
            <a:avLst/>
          </a:prstGeom>
          <a:noFill/>
          <a:ln w="9525">
            <a:solidFill>
              <a:schemeClr val="tx1"/>
            </a:solidFill>
            <a:round/>
            <a:headEnd type="triangle" w="med" len="med"/>
            <a:tailEnd type="triangle" w="med" len="med"/>
          </a:ln>
        </p:spPr>
        <p:txBody>
          <a:bodyPr/>
          <a:lstStyle/>
          <a:p>
            <a:pPr fontAlgn="base">
              <a:spcBef>
                <a:spcPct val="0"/>
              </a:spcBef>
              <a:spcAft>
                <a:spcPct val="0"/>
              </a:spcAft>
            </a:pPr>
            <a:endParaRPr lang="en-US" smtClean="0">
              <a:solidFill>
                <a:srgbClr val="000000"/>
              </a:solidFill>
            </a:endParaRPr>
          </a:p>
        </p:txBody>
      </p:sp>
      <p:sp>
        <p:nvSpPr>
          <p:cNvPr id="327703" name="Line 23"/>
          <p:cNvSpPr>
            <a:spLocks noChangeShapeType="1"/>
          </p:cNvSpPr>
          <p:nvPr/>
        </p:nvSpPr>
        <p:spPr bwMode="auto">
          <a:xfrm>
            <a:off x="6057900" y="4275138"/>
            <a:ext cx="1008063" cy="1587"/>
          </a:xfrm>
          <a:prstGeom prst="line">
            <a:avLst/>
          </a:prstGeom>
          <a:noFill/>
          <a:ln w="9525">
            <a:solidFill>
              <a:schemeClr val="tx1"/>
            </a:solidFill>
            <a:round/>
            <a:headEnd type="triangle" w="med" len="med"/>
            <a:tailEnd type="triangle" w="med" len="med"/>
          </a:ln>
        </p:spPr>
        <p:txBody>
          <a:bodyPr/>
          <a:lstStyle/>
          <a:p>
            <a:pPr fontAlgn="base">
              <a:spcBef>
                <a:spcPct val="0"/>
              </a:spcBef>
              <a:spcAft>
                <a:spcPct val="0"/>
              </a:spcAft>
            </a:pPr>
            <a:endParaRPr lang="en-US" smtClean="0">
              <a:solidFill>
                <a:srgbClr val="000000"/>
              </a:solidFill>
            </a:endParaRPr>
          </a:p>
        </p:txBody>
      </p:sp>
      <p:sp>
        <p:nvSpPr>
          <p:cNvPr id="327705" name="Text Box 25"/>
          <p:cNvSpPr txBox="1">
            <a:spLocks noChangeArrowheads="1"/>
          </p:cNvSpPr>
          <p:nvPr/>
        </p:nvSpPr>
        <p:spPr bwMode="auto">
          <a:xfrm>
            <a:off x="825500" y="5688013"/>
            <a:ext cx="7491413" cy="669925"/>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900" smtClean="0">
                <a:solidFill>
                  <a:srgbClr val="000000"/>
                </a:solidFill>
              </a:rPr>
              <a:t>Shown to perform better than and consume less bandwidth </a:t>
            </a:r>
          </a:p>
          <a:p>
            <a:pPr algn="ctr" fontAlgn="base">
              <a:spcBef>
                <a:spcPct val="0"/>
              </a:spcBef>
              <a:spcAft>
                <a:spcPct val="0"/>
              </a:spcAft>
            </a:pPr>
            <a:r>
              <a:rPr lang="en-US" sz="1900" smtClean="0">
                <a:solidFill>
                  <a:srgbClr val="000000"/>
                </a:solidFill>
              </a:rPr>
              <a:t>than static aggressiveness configurations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68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68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68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768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327684"/>
                                        </p:tgtEl>
                                        <p:attrNameLst>
                                          <p:attrName>style.visibility</p:attrName>
                                        </p:attrNameLst>
                                      </p:cBhvr>
                                      <p:to>
                                        <p:strVal val="visible"/>
                                      </p:to>
                                    </p:set>
                                    <p:animEffect transition="in" filter="blinds(horizontal)">
                                      <p:cBhvr>
                                        <p:cTn id="19" dur="500"/>
                                        <p:tgtEl>
                                          <p:spTgt spid="32768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27685"/>
                                        </p:tgtEl>
                                        <p:attrNameLst>
                                          <p:attrName>style.visibility</p:attrName>
                                        </p:attrNameLst>
                                      </p:cBhvr>
                                      <p:to>
                                        <p:strVal val="visible"/>
                                      </p:to>
                                    </p:set>
                                    <p:animEffect transition="in" filter="blinds(horizontal)">
                                      <p:cBhvr>
                                        <p:cTn id="22" dur="500"/>
                                        <p:tgtEl>
                                          <p:spTgt spid="32768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27686"/>
                                        </p:tgtEl>
                                        <p:attrNameLst>
                                          <p:attrName>style.visibility</p:attrName>
                                        </p:attrNameLst>
                                      </p:cBhvr>
                                      <p:to>
                                        <p:strVal val="visible"/>
                                      </p:to>
                                    </p:set>
                                    <p:animEffect transition="in" filter="blinds(horizontal)">
                                      <p:cBhvr>
                                        <p:cTn id="25" dur="500"/>
                                        <p:tgtEl>
                                          <p:spTgt spid="32768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27687"/>
                                        </p:tgtEl>
                                        <p:attrNameLst>
                                          <p:attrName>style.visibility</p:attrName>
                                        </p:attrNameLst>
                                      </p:cBhvr>
                                      <p:to>
                                        <p:strVal val="visible"/>
                                      </p:to>
                                    </p:set>
                                    <p:animEffect transition="in" filter="blinds(horizontal)">
                                      <p:cBhvr>
                                        <p:cTn id="28" dur="500"/>
                                        <p:tgtEl>
                                          <p:spTgt spid="32768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27688"/>
                                        </p:tgtEl>
                                        <p:attrNameLst>
                                          <p:attrName>style.visibility</p:attrName>
                                        </p:attrNameLst>
                                      </p:cBhvr>
                                      <p:to>
                                        <p:strVal val="visible"/>
                                      </p:to>
                                    </p:set>
                                    <p:animEffect transition="in" filter="blinds(horizontal)">
                                      <p:cBhvr>
                                        <p:cTn id="31" dur="500"/>
                                        <p:tgtEl>
                                          <p:spTgt spid="32768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27689"/>
                                        </p:tgtEl>
                                        <p:attrNameLst>
                                          <p:attrName>style.visibility</p:attrName>
                                        </p:attrNameLst>
                                      </p:cBhvr>
                                      <p:to>
                                        <p:strVal val="visible"/>
                                      </p:to>
                                    </p:set>
                                    <p:animEffect transition="in" filter="blinds(horizontal)">
                                      <p:cBhvr>
                                        <p:cTn id="34" dur="500"/>
                                        <p:tgtEl>
                                          <p:spTgt spid="327689"/>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27690"/>
                                        </p:tgtEl>
                                        <p:attrNameLst>
                                          <p:attrName>style.visibility</p:attrName>
                                        </p:attrNameLst>
                                      </p:cBhvr>
                                      <p:to>
                                        <p:strVal val="visible"/>
                                      </p:to>
                                    </p:set>
                                    <p:animEffect transition="in" filter="blinds(horizontal)">
                                      <p:cBhvr>
                                        <p:cTn id="37" dur="500"/>
                                        <p:tgtEl>
                                          <p:spTgt spid="32769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27702"/>
                                        </p:tgtEl>
                                        <p:attrNameLst>
                                          <p:attrName>style.visibility</p:attrName>
                                        </p:attrNameLst>
                                      </p:cBhvr>
                                      <p:to>
                                        <p:strVal val="visible"/>
                                      </p:to>
                                    </p:set>
                                    <p:animEffect transition="in" filter="blinds(horizontal)">
                                      <p:cBhvr>
                                        <p:cTn id="40" dur="500"/>
                                        <p:tgtEl>
                                          <p:spTgt spid="327702"/>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1" nodeType="clickEffect">
                                  <p:stCondLst>
                                    <p:cond delay="0"/>
                                  </p:stCondLst>
                                  <p:childTnLst>
                                    <p:animEffect transition="out" filter="blinds(horizontal)">
                                      <p:cBhvr>
                                        <p:cTn id="44" dur="500"/>
                                        <p:tgtEl>
                                          <p:spTgt spid="327688"/>
                                        </p:tgtEl>
                                      </p:cBhvr>
                                    </p:animEffect>
                                    <p:set>
                                      <p:cBhvr>
                                        <p:cTn id="45" dur="1" fill="hold">
                                          <p:stCondLst>
                                            <p:cond delay="499"/>
                                          </p:stCondLst>
                                        </p:cTn>
                                        <p:tgtEl>
                                          <p:spTgt spid="327688"/>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327689"/>
                                        </p:tgtEl>
                                      </p:cBhvr>
                                    </p:animEffect>
                                    <p:set>
                                      <p:cBhvr>
                                        <p:cTn id="48" dur="1" fill="hold">
                                          <p:stCondLst>
                                            <p:cond delay="499"/>
                                          </p:stCondLst>
                                        </p:cTn>
                                        <p:tgtEl>
                                          <p:spTgt spid="327689"/>
                                        </p:tgtEl>
                                        <p:attrNameLst>
                                          <p:attrName>style.visibility</p:attrName>
                                        </p:attrNameLst>
                                      </p:cBhvr>
                                      <p:to>
                                        <p:strVal val="hidden"/>
                                      </p:to>
                                    </p:set>
                                  </p:childTnLst>
                                </p:cTn>
                              </p:par>
                              <p:par>
                                <p:cTn id="49" presetID="3" presetClass="exit" presetSubtype="10" fill="hold" grpId="1" nodeType="withEffect">
                                  <p:stCondLst>
                                    <p:cond delay="0"/>
                                  </p:stCondLst>
                                  <p:childTnLst>
                                    <p:animEffect transition="out" filter="blinds(horizontal)">
                                      <p:cBhvr>
                                        <p:cTn id="50" dur="500"/>
                                        <p:tgtEl>
                                          <p:spTgt spid="327690"/>
                                        </p:tgtEl>
                                      </p:cBhvr>
                                    </p:animEffect>
                                    <p:set>
                                      <p:cBhvr>
                                        <p:cTn id="51" dur="1" fill="hold">
                                          <p:stCondLst>
                                            <p:cond delay="499"/>
                                          </p:stCondLst>
                                        </p:cTn>
                                        <p:tgtEl>
                                          <p:spTgt spid="327690"/>
                                        </p:tgtEl>
                                        <p:attrNameLst>
                                          <p:attrName>style.visibility</p:attrName>
                                        </p:attrNameLst>
                                      </p:cBhvr>
                                      <p:to>
                                        <p:strVal val="hidden"/>
                                      </p:to>
                                    </p:set>
                                  </p:childTnLst>
                                </p:cTn>
                              </p:par>
                              <p:par>
                                <p:cTn id="52" presetID="3" presetClass="exit" presetSubtype="10" fill="hold" grpId="1" nodeType="withEffect">
                                  <p:stCondLst>
                                    <p:cond delay="0"/>
                                  </p:stCondLst>
                                  <p:childTnLst>
                                    <p:animEffect transition="out" filter="blinds(horizontal)">
                                      <p:cBhvr>
                                        <p:cTn id="53" dur="500"/>
                                        <p:tgtEl>
                                          <p:spTgt spid="327702"/>
                                        </p:tgtEl>
                                      </p:cBhvr>
                                    </p:animEffect>
                                    <p:set>
                                      <p:cBhvr>
                                        <p:cTn id="54" dur="1" fill="hold">
                                          <p:stCondLst>
                                            <p:cond delay="499"/>
                                          </p:stCondLst>
                                        </p:cTn>
                                        <p:tgtEl>
                                          <p:spTgt spid="327702"/>
                                        </p:tgtEl>
                                        <p:attrNameLst>
                                          <p:attrName>style.visibility</p:attrName>
                                        </p:attrNameLst>
                                      </p:cBhvr>
                                      <p:to>
                                        <p:strVal val="hidden"/>
                                      </p:to>
                                    </p:set>
                                  </p:childTnLst>
                                </p:cTn>
                              </p:par>
                              <p:par>
                                <p:cTn id="55" presetID="3" presetClass="entr" presetSubtype="10" fill="hold" grpId="0" nodeType="withEffect">
                                  <p:stCondLst>
                                    <p:cond delay="0"/>
                                  </p:stCondLst>
                                  <p:childTnLst>
                                    <p:set>
                                      <p:cBhvr>
                                        <p:cTn id="56" dur="1" fill="hold">
                                          <p:stCondLst>
                                            <p:cond delay="0"/>
                                          </p:stCondLst>
                                        </p:cTn>
                                        <p:tgtEl>
                                          <p:spTgt spid="327698"/>
                                        </p:tgtEl>
                                        <p:attrNameLst>
                                          <p:attrName>style.visibility</p:attrName>
                                        </p:attrNameLst>
                                      </p:cBhvr>
                                      <p:to>
                                        <p:strVal val="visible"/>
                                      </p:to>
                                    </p:set>
                                    <p:animEffect transition="in" filter="blinds(horizontal)">
                                      <p:cBhvr>
                                        <p:cTn id="57" dur="500"/>
                                        <p:tgtEl>
                                          <p:spTgt spid="32769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27699"/>
                                        </p:tgtEl>
                                        <p:attrNameLst>
                                          <p:attrName>style.visibility</p:attrName>
                                        </p:attrNameLst>
                                      </p:cBhvr>
                                      <p:to>
                                        <p:strVal val="visible"/>
                                      </p:to>
                                    </p:set>
                                    <p:animEffect transition="in" filter="blinds(horizontal)">
                                      <p:cBhvr>
                                        <p:cTn id="60" dur="500"/>
                                        <p:tgtEl>
                                          <p:spTgt spid="32769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327693"/>
                                        </p:tgtEl>
                                        <p:attrNameLst>
                                          <p:attrName>style.visibility</p:attrName>
                                        </p:attrNameLst>
                                      </p:cBhvr>
                                      <p:to>
                                        <p:strVal val="visible"/>
                                      </p:to>
                                    </p:set>
                                    <p:animEffect transition="in" filter="blinds(horizontal)">
                                      <p:cBhvr>
                                        <p:cTn id="65" dur="500"/>
                                        <p:tgtEl>
                                          <p:spTgt spid="327693"/>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27694"/>
                                        </p:tgtEl>
                                        <p:attrNameLst>
                                          <p:attrName>style.visibility</p:attrName>
                                        </p:attrNameLst>
                                      </p:cBhvr>
                                      <p:to>
                                        <p:strVal val="visible"/>
                                      </p:to>
                                    </p:set>
                                    <p:animEffect transition="in" filter="blinds(horizontal)">
                                      <p:cBhvr>
                                        <p:cTn id="68" dur="500"/>
                                        <p:tgtEl>
                                          <p:spTgt spid="327694"/>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327692"/>
                                        </p:tgtEl>
                                        <p:attrNameLst>
                                          <p:attrName>style.visibility</p:attrName>
                                        </p:attrNameLst>
                                      </p:cBhvr>
                                      <p:to>
                                        <p:strVal val="visible"/>
                                      </p:to>
                                    </p:set>
                                    <p:animEffect transition="in" filter="blinds(horizontal)">
                                      <p:cBhvr>
                                        <p:cTn id="73" dur="500"/>
                                        <p:tgtEl>
                                          <p:spTgt spid="327692"/>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27691"/>
                                        </p:tgtEl>
                                        <p:attrNameLst>
                                          <p:attrName>style.visibility</p:attrName>
                                        </p:attrNameLst>
                                      </p:cBhvr>
                                      <p:to>
                                        <p:strVal val="visible"/>
                                      </p:to>
                                    </p:set>
                                    <p:animEffect transition="in" filter="blinds(horizontal)">
                                      <p:cBhvr>
                                        <p:cTn id="76" dur="500"/>
                                        <p:tgtEl>
                                          <p:spTgt spid="327691"/>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327695"/>
                                        </p:tgtEl>
                                        <p:attrNameLst>
                                          <p:attrName>style.visibility</p:attrName>
                                        </p:attrNameLst>
                                      </p:cBhvr>
                                      <p:to>
                                        <p:strVal val="visible"/>
                                      </p:to>
                                    </p:set>
                                    <p:animEffect transition="in" filter="blinds(horizontal)">
                                      <p:cBhvr>
                                        <p:cTn id="79" dur="500"/>
                                        <p:tgtEl>
                                          <p:spTgt spid="327695"/>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27696"/>
                                        </p:tgtEl>
                                        <p:attrNameLst>
                                          <p:attrName>style.visibility</p:attrName>
                                        </p:attrNameLst>
                                      </p:cBhvr>
                                      <p:to>
                                        <p:strVal val="visible"/>
                                      </p:to>
                                    </p:set>
                                    <p:animEffect transition="in" filter="blinds(horizontal)">
                                      <p:cBhvr>
                                        <p:cTn id="82" dur="500"/>
                                        <p:tgtEl>
                                          <p:spTgt spid="327696"/>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327697"/>
                                        </p:tgtEl>
                                        <p:attrNameLst>
                                          <p:attrName>style.visibility</p:attrName>
                                        </p:attrNameLst>
                                      </p:cBhvr>
                                      <p:to>
                                        <p:strVal val="visible"/>
                                      </p:to>
                                    </p:set>
                                    <p:animEffect transition="in" filter="blinds(horizontal)">
                                      <p:cBhvr>
                                        <p:cTn id="85" dur="500"/>
                                        <p:tgtEl>
                                          <p:spTgt spid="327697"/>
                                        </p:tgtEl>
                                      </p:cBhvr>
                                    </p:animEffect>
                                  </p:childTnLst>
                                </p:cTn>
                              </p:par>
                              <p:par>
                                <p:cTn id="86" presetID="3" presetClass="entr" presetSubtype="10" fill="hold" grpId="2" nodeType="withEffect">
                                  <p:stCondLst>
                                    <p:cond delay="0"/>
                                  </p:stCondLst>
                                  <p:childTnLst>
                                    <p:set>
                                      <p:cBhvr>
                                        <p:cTn id="87" dur="1" fill="hold">
                                          <p:stCondLst>
                                            <p:cond delay="0"/>
                                          </p:stCondLst>
                                        </p:cTn>
                                        <p:tgtEl>
                                          <p:spTgt spid="327690"/>
                                        </p:tgtEl>
                                        <p:attrNameLst>
                                          <p:attrName>style.visibility</p:attrName>
                                        </p:attrNameLst>
                                      </p:cBhvr>
                                      <p:to>
                                        <p:strVal val="visible"/>
                                      </p:to>
                                    </p:set>
                                    <p:animEffect transition="in" filter="blinds(horizontal)">
                                      <p:cBhvr>
                                        <p:cTn id="88" dur="500"/>
                                        <p:tgtEl>
                                          <p:spTgt spid="327690"/>
                                        </p:tgtEl>
                                      </p:cBhvr>
                                    </p:animEffect>
                                  </p:childTnLst>
                                </p:cTn>
                              </p:par>
                              <p:par>
                                <p:cTn id="89" presetID="3" presetClass="entr" presetSubtype="10" fill="hold" grpId="2" nodeType="withEffect">
                                  <p:stCondLst>
                                    <p:cond delay="0"/>
                                  </p:stCondLst>
                                  <p:childTnLst>
                                    <p:set>
                                      <p:cBhvr>
                                        <p:cTn id="90" dur="1" fill="hold">
                                          <p:stCondLst>
                                            <p:cond delay="0"/>
                                          </p:stCondLst>
                                        </p:cTn>
                                        <p:tgtEl>
                                          <p:spTgt spid="327689"/>
                                        </p:tgtEl>
                                        <p:attrNameLst>
                                          <p:attrName>style.visibility</p:attrName>
                                        </p:attrNameLst>
                                      </p:cBhvr>
                                      <p:to>
                                        <p:strVal val="visible"/>
                                      </p:to>
                                    </p:set>
                                    <p:animEffect transition="in" filter="blinds(horizontal)">
                                      <p:cBhvr>
                                        <p:cTn id="91" dur="500"/>
                                        <p:tgtEl>
                                          <p:spTgt spid="327689"/>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327700"/>
                                        </p:tgtEl>
                                        <p:attrNameLst>
                                          <p:attrName>style.visibility</p:attrName>
                                        </p:attrNameLst>
                                      </p:cBhvr>
                                      <p:to>
                                        <p:strVal val="visible"/>
                                      </p:to>
                                    </p:set>
                                    <p:animEffect transition="in" filter="blinds(horizontal)">
                                      <p:cBhvr>
                                        <p:cTn id="94" dur="500"/>
                                        <p:tgtEl>
                                          <p:spTgt spid="327700"/>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327701"/>
                                        </p:tgtEl>
                                        <p:attrNameLst>
                                          <p:attrName>style.visibility</p:attrName>
                                        </p:attrNameLst>
                                      </p:cBhvr>
                                      <p:to>
                                        <p:strVal val="visible"/>
                                      </p:to>
                                    </p:set>
                                    <p:animEffect transition="in" filter="blinds(horizontal)">
                                      <p:cBhvr>
                                        <p:cTn id="97" dur="500"/>
                                        <p:tgtEl>
                                          <p:spTgt spid="327701"/>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327703"/>
                                        </p:tgtEl>
                                        <p:attrNameLst>
                                          <p:attrName>style.visibility</p:attrName>
                                        </p:attrNameLst>
                                      </p:cBhvr>
                                      <p:to>
                                        <p:strVal val="visible"/>
                                      </p:to>
                                    </p:set>
                                    <p:animEffect transition="in" filter="blinds(horizontal)">
                                      <p:cBhvr>
                                        <p:cTn id="100" dur="500"/>
                                        <p:tgtEl>
                                          <p:spTgt spid="327703"/>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277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4" grpId="0" animBg="1"/>
      <p:bldP spid="327685" grpId="0" animBg="1"/>
      <p:bldP spid="327686" grpId="0"/>
      <p:bldP spid="327687" grpId="0" animBg="1"/>
      <p:bldP spid="327688" grpId="0"/>
      <p:bldP spid="327688" grpId="1"/>
      <p:bldP spid="327689" grpId="0" animBg="1"/>
      <p:bldP spid="327689" grpId="1" animBg="1"/>
      <p:bldP spid="327689" grpId="2" animBg="1"/>
      <p:bldP spid="327690" grpId="0"/>
      <p:bldP spid="327690" grpId="1"/>
      <p:bldP spid="327690" grpId="2"/>
      <p:bldP spid="327691" grpId="0" animBg="1"/>
      <p:bldP spid="327692" grpId="0"/>
      <p:bldP spid="327693" grpId="0" animBg="1"/>
      <p:bldP spid="327694" grpId="0"/>
      <p:bldP spid="327695" grpId="0"/>
      <p:bldP spid="327696" grpId="0"/>
      <p:bldP spid="327697" grpId="0"/>
      <p:bldP spid="327698" grpId="0" animBg="1"/>
      <p:bldP spid="327699" grpId="0"/>
      <p:bldP spid="327700" grpId="0" animBg="1"/>
      <p:bldP spid="327701" grpId="0" animBg="1"/>
      <p:bldP spid="327702" grpId="0" animBg="1"/>
      <p:bldP spid="327702" grpId="1" animBg="1"/>
      <p:bldP spid="327703" grpId="0" animBg="1"/>
      <p:bldP spid="32770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p:spPr>
        <p:txBody>
          <a:bodyPr/>
          <a:lstStyle/>
          <a:p>
            <a:fld id="{36873500-D4D6-4575-A52C-3BFCE2848C88}" type="slidenum">
              <a:rPr lang="en-US">
                <a:solidFill>
                  <a:srgbClr val="000000"/>
                </a:solidFill>
              </a:rPr>
              <a:pPr/>
              <a:t>49</a:t>
            </a:fld>
            <a:endParaRPr lang="en-US">
              <a:solidFill>
                <a:srgbClr val="000000"/>
              </a:solidFill>
            </a:endParaRPr>
          </a:p>
        </p:txBody>
      </p:sp>
      <p:sp>
        <p:nvSpPr>
          <p:cNvPr id="41987" name="Rectangle 2"/>
          <p:cNvSpPr>
            <a:spLocks noGrp="1" noChangeArrowheads="1"/>
          </p:cNvSpPr>
          <p:nvPr>
            <p:ph type="title"/>
          </p:nvPr>
        </p:nvSpPr>
        <p:spPr/>
        <p:txBody>
          <a:bodyPr/>
          <a:lstStyle/>
          <a:p>
            <a:r>
              <a:rPr lang="en-US" smtClean="0"/>
              <a:t>Outline</a:t>
            </a:r>
          </a:p>
        </p:txBody>
      </p:sp>
      <p:sp>
        <p:nvSpPr>
          <p:cNvPr id="41988" name="Rectangle 3"/>
          <p:cNvSpPr>
            <a:spLocks noGrp="1" noChangeArrowheads="1"/>
          </p:cNvSpPr>
          <p:nvPr>
            <p:ph type="body" idx="1"/>
          </p:nvPr>
        </p:nvSpPr>
        <p:spPr>
          <a:xfrm>
            <a:off x="566738" y="1447800"/>
            <a:ext cx="8305800" cy="4876800"/>
          </a:xfrm>
        </p:spPr>
        <p:txBody>
          <a:bodyPr/>
          <a:lstStyle/>
          <a:p>
            <a:r>
              <a:rPr lang="en-US" smtClean="0"/>
              <a:t>Background</a:t>
            </a:r>
          </a:p>
          <a:p>
            <a:r>
              <a:rPr lang="en-US" smtClean="0">
                <a:solidFill>
                  <a:schemeClr val="accent2"/>
                </a:solidFill>
              </a:rPr>
              <a:t>Shortcoming of Prior Approaches to </a:t>
            </a:r>
            <a:br>
              <a:rPr lang="en-US" smtClean="0">
                <a:solidFill>
                  <a:schemeClr val="accent2"/>
                </a:solidFill>
              </a:rPr>
            </a:br>
            <a:r>
              <a:rPr lang="en-US" smtClean="0">
                <a:solidFill>
                  <a:schemeClr val="accent2"/>
                </a:solidFill>
              </a:rPr>
              <a:t>Prefetcher Control</a:t>
            </a:r>
          </a:p>
          <a:p>
            <a:r>
              <a:rPr lang="en-US" smtClean="0"/>
              <a:t>Hierarchical </a:t>
            </a:r>
            <a:br>
              <a:rPr lang="en-US" smtClean="0"/>
            </a:br>
            <a:r>
              <a:rPr lang="en-US" smtClean="0"/>
              <a:t>Prefetcher Aggressiveness Control</a:t>
            </a:r>
          </a:p>
          <a:p>
            <a:r>
              <a:rPr lang="en-US" smtClean="0"/>
              <a:t>Evaluation</a:t>
            </a:r>
          </a:p>
          <a:p>
            <a:r>
              <a:rPr lang="en-US" smtClean="0"/>
              <a:t>Conclusion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ontent Placeholder 2"/>
          <p:cNvSpPr>
            <a:spLocks noGrp="1"/>
          </p:cNvSpPr>
          <p:nvPr>
            <p:ph idx="1"/>
          </p:nvPr>
        </p:nvSpPr>
        <p:spPr>
          <a:xfrm>
            <a:off x="228600" y="908720"/>
            <a:ext cx="8610600" cy="5339680"/>
          </a:xfrm>
        </p:spPr>
        <p:txBody>
          <a:bodyPr/>
          <a:lstStyle/>
          <a:p>
            <a:endParaRPr lang="en-US" dirty="0" smtClean="0"/>
          </a:p>
          <a:p>
            <a:pPr marL="0" indent="0">
              <a:buNone/>
            </a:pPr>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r>
              <a:rPr lang="en-US" dirty="0" smtClean="0"/>
              <a:t>All cores contend for limited off-chip bandwidth</a:t>
            </a:r>
          </a:p>
          <a:p>
            <a:pPr lvl="1"/>
            <a:r>
              <a:rPr lang="en-US" dirty="0" smtClean="0"/>
              <a:t>Inter-application interference </a:t>
            </a:r>
            <a:r>
              <a:rPr lang="en-US" dirty="0" smtClean="0">
                <a:solidFill>
                  <a:srgbClr val="FF0000"/>
                </a:solidFill>
              </a:rPr>
              <a:t>degrades system performance</a:t>
            </a:r>
          </a:p>
          <a:p>
            <a:pPr lvl="1"/>
            <a:r>
              <a:rPr lang="en-US" dirty="0" smtClean="0"/>
              <a:t>The memory scheduler can help mitigate the problem</a:t>
            </a:r>
          </a:p>
          <a:p>
            <a:r>
              <a:rPr lang="en-US" dirty="0" smtClean="0"/>
              <a:t>How does the memory scheduler deliver good performance and fairness?</a:t>
            </a:r>
          </a:p>
        </p:txBody>
      </p:sp>
      <p:sp>
        <p:nvSpPr>
          <p:cNvPr id="2" name="Title 1"/>
          <p:cNvSpPr>
            <a:spLocks noGrp="1"/>
          </p:cNvSpPr>
          <p:nvPr>
            <p:ph type="title"/>
          </p:nvPr>
        </p:nvSpPr>
        <p:spPr/>
        <p:txBody>
          <a:bodyPr/>
          <a:lstStyle/>
          <a:p>
            <a:r>
              <a:rPr lang="en-US" dirty="0" smtClean="0"/>
              <a:t>Main Memory is a Bottleneck</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a:t>
            </a:fld>
            <a:endParaRPr lang="en-US" altLang="en-US"/>
          </a:p>
        </p:txBody>
      </p:sp>
      <p:sp>
        <p:nvSpPr>
          <p:cNvPr id="3" name="Rectangle 2"/>
          <p:cNvSpPr/>
          <p:nvPr/>
        </p:nvSpPr>
        <p:spPr>
          <a:xfrm>
            <a:off x="755576" y="1772816"/>
            <a:ext cx="7632848" cy="122413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55576" y="2996952"/>
            <a:ext cx="7632847"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23" name="TextBox 22"/>
          <p:cNvSpPr txBox="1"/>
          <p:nvPr/>
        </p:nvSpPr>
        <p:spPr>
          <a:xfrm>
            <a:off x="1687011" y="889556"/>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24" name="TextBox 23"/>
          <p:cNvSpPr txBox="1"/>
          <p:nvPr/>
        </p:nvSpPr>
        <p:spPr>
          <a:xfrm>
            <a:off x="3168473" y="889556"/>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25" name="TextBox 24"/>
          <p:cNvSpPr txBox="1"/>
          <p:nvPr/>
        </p:nvSpPr>
        <p:spPr>
          <a:xfrm>
            <a:off x="4649936" y="889556"/>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26" name="TextBox 25"/>
          <p:cNvSpPr txBox="1"/>
          <p:nvPr/>
        </p:nvSpPr>
        <p:spPr>
          <a:xfrm>
            <a:off x="6064060" y="889556"/>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27" name="Down Arrow 26"/>
          <p:cNvSpPr/>
          <p:nvPr/>
        </p:nvSpPr>
        <p:spPr>
          <a:xfrm>
            <a:off x="2051720"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356388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a:off x="500404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644420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3719946" y="3573016"/>
            <a:ext cx="128965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627784" y="4365104"/>
            <a:ext cx="3456384" cy="369332"/>
          </a:xfrm>
          <a:prstGeom prst="rect">
            <a:avLst/>
          </a:prstGeom>
          <a:noFill/>
        </p:spPr>
        <p:txBody>
          <a:bodyPr wrap="square" rtlCol="0">
            <a:spAutoFit/>
          </a:bodyPr>
          <a:lstStyle/>
          <a:p>
            <a:pPr algn="ctr"/>
            <a:r>
              <a:rPr lang="en-US" dirty="0" smtClean="0"/>
              <a:t>To DRAM</a:t>
            </a:r>
            <a:endParaRPr lang="en-US" dirty="0"/>
          </a:p>
        </p:txBody>
      </p:sp>
      <p:sp>
        <p:nvSpPr>
          <p:cNvPr id="13" name="Rectangle 12"/>
          <p:cNvSpPr/>
          <p:nvPr/>
        </p:nvSpPr>
        <p:spPr>
          <a:xfrm>
            <a:off x="82758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82758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76368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9979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635896"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4572000"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0810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644420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738031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rot="16200000">
            <a:off x="-1225225" y="2097433"/>
            <a:ext cx="3384377" cy="430887"/>
          </a:xfrm>
          <a:prstGeom prst="rect">
            <a:avLst/>
          </a:prstGeom>
          <a:noFill/>
        </p:spPr>
        <p:txBody>
          <a:bodyPr wrap="square" rtlCol="0">
            <a:spAutoFit/>
          </a:bodyPr>
          <a:lstStyle/>
          <a:p>
            <a:r>
              <a:rPr lang="en-US" sz="2200" dirty="0" smtClean="0"/>
              <a:t>Memory Request Buffer</a:t>
            </a:r>
            <a:endParaRPr lang="en-US" sz="2200" dirty="0"/>
          </a:p>
        </p:txBody>
      </p:sp>
      <p:sp>
        <p:nvSpPr>
          <p:cNvPr id="74" name="TextBox 73"/>
          <p:cNvSpPr txBox="1"/>
          <p:nvPr/>
        </p:nvSpPr>
        <p:spPr>
          <a:xfrm>
            <a:off x="3635896"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8" name="TextBox 77"/>
          <p:cNvSpPr txBox="1"/>
          <p:nvPr/>
        </p:nvSpPr>
        <p:spPr>
          <a:xfrm>
            <a:off x="2699792"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9" name="TextBox 78"/>
          <p:cNvSpPr txBox="1"/>
          <p:nvPr/>
        </p:nvSpPr>
        <p:spPr>
          <a:xfrm>
            <a:off x="5508104" y="1844824"/>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81" name="TextBox 80"/>
          <p:cNvSpPr txBox="1"/>
          <p:nvPr/>
        </p:nvSpPr>
        <p:spPr>
          <a:xfrm>
            <a:off x="7380312" y="1844824"/>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5" name="TextBox 74"/>
          <p:cNvSpPr txBox="1"/>
          <p:nvPr/>
        </p:nvSpPr>
        <p:spPr>
          <a:xfrm>
            <a:off x="4572000" y="184482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6" name="TextBox 75"/>
          <p:cNvSpPr txBox="1"/>
          <p:nvPr/>
        </p:nvSpPr>
        <p:spPr>
          <a:xfrm>
            <a:off x="6444208"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3" name="TextBox 72"/>
          <p:cNvSpPr txBox="1"/>
          <p:nvPr/>
        </p:nvSpPr>
        <p:spPr>
          <a:xfrm>
            <a:off x="827584"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42" name="Rectangle 41"/>
          <p:cNvSpPr/>
          <p:nvPr/>
        </p:nvSpPr>
        <p:spPr>
          <a:xfrm>
            <a:off x="176368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76368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69979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69979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3635896"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635896"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572000"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4572000"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550810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550810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644420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644420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738031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738031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82758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3896721" y="3933056"/>
            <a:ext cx="936104" cy="369332"/>
          </a:xfrm>
          <a:prstGeom prst="rect">
            <a:avLst/>
          </a:prstGeom>
          <a:solidFill>
            <a:srgbClr val="FFCC00"/>
          </a:solidFill>
          <a:ln w="22225">
            <a:solidFill>
              <a:schemeClr val="tx1"/>
            </a:solidFill>
          </a:ln>
        </p:spPr>
        <p:txBody>
          <a:bodyPr wrap="square" rtlCol="0">
            <a:spAutoFit/>
          </a:bodyPr>
          <a:lstStyle/>
          <a:p>
            <a:pPr algn="ctr"/>
            <a:r>
              <a:rPr lang="en-US" dirty="0" smtClean="0"/>
              <a:t>Data</a:t>
            </a:r>
            <a:endParaRPr lang="en-US" dirty="0"/>
          </a:p>
        </p:txBody>
      </p:sp>
      <p:sp>
        <p:nvSpPr>
          <p:cNvPr id="84" name="TextBox 83"/>
          <p:cNvSpPr txBox="1"/>
          <p:nvPr/>
        </p:nvSpPr>
        <p:spPr>
          <a:xfrm>
            <a:off x="3923928" y="4005064"/>
            <a:ext cx="936104" cy="369332"/>
          </a:xfrm>
          <a:prstGeom prst="rect">
            <a:avLst/>
          </a:prstGeom>
          <a:solidFill>
            <a:srgbClr val="00B0F0"/>
          </a:solidFill>
          <a:ln w="22225">
            <a:solidFill>
              <a:schemeClr val="tx1"/>
            </a:solidFill>
          </a:ln>
        </p:spPr>
        <p:txBody>
          <a:bodyPr wrap="square" rtlCol="0">
            <a:spAutoFit/>
          </a:bodyPr>
          <a:lstStyle/>
          <a:p>
            <a:pPr algn="ctr"/>
            <a:r>
              <a:rPr lang="en-US" dirty="0" smtClean="0"/>
              <a:t>Data</a:t>
            </a:r>
            <a:endParaRPr lang="en-US" dirty="0"/>
          </a:p>
        </p:txBody>
      </p:sp>
      <p:sp>
        <p:nvSpPr>
          <p:cNvPr id="33" name="TextBox 32"/>
          <p:cNvSpPr txBox="1"/>
          <p:nvPr/>
        </p:nvSpPr>
        <p:spPr>
          <a:xfrm>
            <a:off x="827584" y="184482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2" name="TextBox 71"/>
          <p:cNvSpPr txBox="1"/>
          <p:nvPr/>
        </p:nvSpPr>
        <p:spPr>
          <a:xfrm>
            <a:off x="1763688"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0.09062 -0.13185 L 3.33333E-6 1.76729E-6 " pathEditMode="relative" rAng="0" ptsTypes="AA">
                                      <p:cBhvr>
                                        <p:cTn id="8" dur="1000" fill="hold"/>
                                        <p:tgtEl>
                                          <p:spTgt spid="33"/>
                                        </p:tgtEl>
                                        <p:attrNameLst>
                                          <p:attrName>ppt_x</p:attrName>
                                          <p:attrName>ppt_y</p:attrName>
                                        </p:attrNameLst>
                                      </p:cBhvr>
                                      <p:rCtr x="-4531" y="6593"/>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42" presetClass="path" presetSubtype="0" accel="50000" decel="50000" fill="hold" grpId="5" nodeType="withEffect">
                                  <p:stCondLst>
                                    <p:cond delay="0"/>
                                  </p:stCondLst>
                                  <p:childTnLst>
                                    <p:animMotion origin="layout" path="M 0.15347 -0.14074 L 2.77778E-6 0.00162 " pathEditMode="relative" rAng="0" ptsTypes="AA">
                                      <p:cBhvr>
                                        <p:cTn id="14" dur="1000" fill="hold"/>
                                        <p:tgtEl>
                                          <p:spTgt spid="72"/>
                                        </p:tgtEl>
                                        <p:attrNameLst>
                                          <p:attrName>ppt_x</p:attrName>
                                          <p:attrName>ppt_y</p:attrName>
                                        </p:attrNameLst>
                                      </p:cBhvr>
                                      <p:rCtr x="-77" y="71"/>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81"/>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5"/>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76"/>
                                        </p:tgtEl>
                                        <p:attrNameLst>
                                          <p:attrName>style.visibility</p:attrName>
                                        </p:attrNameLst>
                                      </p:cBhvr>
                                      <p:to>
                                        <p:strVal val="visible"/>
                                      </p:to>
                                    </p:set>
                                  </p:childTnLst>
                                </p:cTn>
                              </p:par>
                              <p:par>
                                <p:cTn id="29" presetID="1" presetClass="entr" presetSubtype="0" fill="hold" grpId="3"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42" presetClass="path" presetSubtype="0" accel="50000" decel="50000" fill="hold" grpId="2" nodeType="withEffect">
                                  <p:stCondLst>
                                    <p:cond delay="0"/>
                                  </p:stCondLst>
                                  <p:childTnLst>
                                    <p:animMotion origin="layout" path="M 0.06701 -0.16343 L 3.33333E-6 3.7037E-7 " pathEditMode="relative" rAng="0" ptsTypes="AA">
                                      <p:cBhvr>
                                        <p:cTn id="32" dur="1000" fill="hold"/>
                                        <p:tgtEl>
                                          <p:spTgt spid="73"/>
                                        </p:tgtEl>
                                        <p:attrNameLst>
                                          <p:attrName>ppt_x</p:attrName>
                                          <p:attrName>ppt_y</p:attrName>
                                        </p:attrNameLst>
                                      </p:cBhvr>
                                      <p:rCtr x="-34" y="82"/>
                                    </p:animMotion>
                                  </p:childTnLst>
                                </p:cTn>
                              </p:par>
                              <p:par>
                                <p:cTn id="33" presetID="42" presetClass="path" presetSubtype="0" accel="50000" decel="50000" fill="hold" grpId="2" nodeType="withEffect">
                                  <p:stCondLst>
                                    <p:cond delay="0"/>
                                  </p:stCondLst>
                                  <p:childTnLst>
                                    <p:animMotion origin="layout" path="M -0.32673 -0.12129 L -2.77778E-6 -3.33333E-6 " pathEditMode="relative" rAng="0" ptsTypes="AA">
                                      <p:cBhvr>
                                        <p:cTn id="34" dur="1000" fill="hold"/>
                                        <p:tgtEl>
                                          <p:spTgt spid="76"/>
                                        </p:tgtEl>
                                        <p:attrNameLst>
                                          <p:attrName>ppt_x</p:attrName>
                                          <p:attrName>ppt_y</p:attrName>
                                        </p:attrNameLst>
                                      </p:cBhvr>
                                      <p:rCtr x="163" y="61"/>
                                    </p:animMotion>
                                  </p:childTnLst>
                                </p:cTn>
                              </p:par>
                              <p:par>
                                <p:cTn id="35" presetID="42" presetClass="path" presetSubtype="0" accel="50000" decel="50000" fill="hold" grpId="2" nodeType="withEffect">
                                  <p:stCondLst>
                                    <p:cond delay="0"/>
                                  </p:stCondLst>
                                  <p:childTnLst>
                                    <p:animMotion origin="layout" path="M 0.05122 -0.14074 L -4.16667E-6 0.00162 " pathEditMode="relative" rAng="0" ptsTypes="AA">
                                      <p:cBhvr>
                                        <p:cTn id="36" dur="1000" fill="hold"/>
                                        <p:tgtEl>
                                          <p:spTgt spid="78"/>
                                        </p:tgtEl>
                                        <p:attrNameLst>
                                          <p:attrName>ppt_x</p:attrName>
                                          <p:attrName>ppt_y</p:attrName>
                                        </p:attrNameLst>
                                      </p:cBhvr>
                                      <p:rCtr x="-26" y="71"/>
                                    </p:animMotion>
                                  </p:childTnLst>
                                </p:cTn>
                              </p:par>
                              <p:par>
                                <p:cTn id="37" presetID="42" presetClass="path" presetSubtype="0" accel="50000" decel="50000" fill="hold" grpId="2" nodeType="withEffect">
                                  <p:stCondLst>
                                    <p:cond delay="0"/>
                                  </p:stCondLst>
                                  <p:childTnLst>
                                    <p:animMotion origin="layout" path="M -0.05121 -0.14074 L -4.72222E-6 0.00162 " pathEditMode="relative" rAng="0" ptsTypes="AA">
                                      <p:cBhvr>
                                        <p:cTn id="38" dur="1000" fill="hold"/>
                                        <p:tgtEl>
                                          <p:spTgt spid="74"/>
                                        </p:tgtEl>
                                        <p:attrNameLst>
                                          <p:attrName>ppt_x</p:attrName>
                                          <p:attrName>ppt_y</p:attrName>
                                        </p:attrNameLst>
                                      </p:cBhvr>
                                      <p:rCtr x="26" y="71"/>
                                    </p:animMotion>
                                  </p:childTnLst>
                                </p:cTn>
                              </p:par>
                              <p:par>
                                <p:cTn id="39" presetID="42" presetClass="path" presetSubtype="0" accel="50000" decel="50000" fill="hold" grpId="0" nodeType="withEffect">
                                  <p:stCondLst>
                                    <p:cond delay="0"/>
                                  </p:stCondLst>
                                  <p:childTnLst>
                                    <p:animMotion origin="layout" path="M -0.09826 -0.12121 L -2.22222E-6 1.96391E-6 " pathEditMode="relative" rAng="0" ptsTypes="AA">
                                      <p:cBhvr>
                                        <p:cTn id="40" dur="1000" fill="hold"/>
                                        <p:tgtEl>
                                          <p:spTgt spid="79"/>
                                        </p:tgtEl>
                                        <p:attrNameLst>
                                          <p:attrName>ppt_x</p:attrName>
                                          <p:attrName>ppt_y</p:attrName>
                                        </p:attrNameLst>
                                      </p:cBhvr>
                                      <p:rCtr x="4913" y="6061"/>
                                    </p:animMotion>
                                  </p:childTnLst>
                                </p:cTn>
                              </p:par>
                              <p:par>
                                <p:cTn id="41" presetID="42" presetClass="path" presetSubtype="0" accel="50000" decel="50000" fill="hold" grpId="0" nodeType="withEffect">
                                  <p:stCondLst>
                                    <p:cond delay="0"/>
                                  </p:stCondLst>
                                  <p:childTnLst>
                                    <p:animMotion origin="layout" path="M -0.13784 -0.12121 L -3.33333E-6 1.96391E-6 " pathEditMode="relative" rAng="0" ptsTypes="AA">
                                      <p:cBhvr>
                                        <p:cTn id="42" dur="1000" fill="hold"/>
                                        <p:tgtEl>
                                          <p:spTgt spid="81"/>
                                        </p:tgtEl>
                                        <p:attrNameLst>
                                          <p:attrName>ppt_x</p:attrName>
                                          <p:attrName>ppt_y</p:attrName>
                                        </p:attrNameLst>
                                      </p:cBhvr>
                                      <p:rCtr x="6892" y="6061"/>
                                    </p:animMotion>
                                  </p:childTnLst>
                                </p:cTn>
                              </p:par>
                              <p:par>
                                <p:cTn id="43" presetID="42" presetClass="path" presetSubtype="0" accel="50000" decel="50000" fill="hold" grpId="0" nodeType="withEffect">
                                  <p:stCondLst>
                                    <p:cond delay="0"/>
                                  </p:stCondLst>
                                  <p:childTnLst>
                                    <p:animMotion origin="layout" path="M -0.32691 -0.13185 L 4.72222E-6 1.76729E-6 " pathEditMode="relative" rAng="0" ptsTypes="AA">
                                      <p:cBhvr>
                                        <p:cTn id="44" dur="1000" fill="hold"/>
                                        <p:tgtEl>
                                          <p:spTgt spid="75"/>
                                        </p:tgtEl>
                                        <p:attrNameLst>
                                          <p:attrName>ppt_x</p:attrName>
                                          <p:attrName>ppt_y</p:attrName>
                                        </p:attrNameLst>
                                      </p:cBhvr>
                                      <p:rCtr x="16337" y="6593"/>
                                    </p:animMotion>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grpId="2" nodeType="clickEffect">
                                  <p:stCondLst>
                                    <p:cond delay="0"/>
                                  </p:stCondLst>
                                  <p:childTnLst>
                                    <p:animMotion origin="layout" path="M 3.33333E-6 1.76729E-6 L 0.33472 0.23548 " pathEditMode="relative" rAng="0" ptsTypes="AA">
                                      <p:cBhvr>
                                        <p:cTn id="48" dur="1000" fill="hold"/>
                                        <p:tgtEl>
                                          <p:spTgt spid="33"/>
                                        </p:tgtEl>
                                        <p:attrNameLst>
                                          <p:attrName>ppt_x</p:attrName>
                                          <p:attrName>ppt_y</p:attrName>
                                        </p:attrNameLst>
                                      </p:cBhvr>
                                      <p:rCtr x="16736" y="11774"/>
                                    </p:animMotion>
                                  </p:childTnLst>
                                </p:cTn>
                              </p:par>
                            </p:childTnLst>
                          </p:cTn>
                        </p:par>
                        <p:par>
                          <p:cTn id="49" fill="hold">
                            <p:stCondLst>
                              <p:cond delay="1000"/>
                            </p:stCondLst>
                            <p:childTnLst>
                              <p:par>
                                <p:cTn id="50" presetID="42" presetClass="path" presetSubtype="0" accel="50000" decel="50000" fill="hold" grpId="3" nodeType="afterEffect">
                                  <p:stCondLst>
                                    <p:cond delay="0"/>
                                  </p:stCondLst>
                                  <p:childTnLst>
                                    <p:animMotion origin="layout" path="M 0.33472 0.23541 L 0.33472 0.33009 " pathEditMode="relative" rAng="0" ptsTypes="AA">
                                      <p:cBhvr>
                                        <p:cTn id="51" dur="1000" fill="hold"/>
                                        <p:tgtEl>
                                          <p:spTgt spid="33"/>
                                        </p:tgtEl>
                                        <p:attrNameLst>
                                          <p:attrName>ppt_x</p:attrName>
                                          <p:attrName>ppt_y</p:attrName>
                                        </p:attrNameLst>
                                      </p:cBhvr>
                                      <p:rCtr x="0" y="4722"/>
                                    </p:animMotion>
                                  </p:childTnLst>
                                </p:cTn>
                              </p:par>
                            </p:childTnLst>
                          </p:cTn>
                        </p:par>
                        <p:par>
                          <p:cTn id="52" fill="hold">
                            <p:stCondLst>
                              <p:cond delay="2000"/>
                            </p:stCondLst>
                            <p:childTnLst>
                              <p:par>
                                <p:cTn id="53" presetID="10" presetClass="exit" presetSubtype="0" fill="hold" grpId="4" nodeType="afterEffect">
                                  <p:stCondLst>
                                    <p:cond delay="0"/>
                                  </p:stCondLst>
                                  <p:childTnLst>
                                    <p:animEffect transition="out" filter="fade">
                                      <p:cBhvr>
                                        <p:cTn id="54" dur="500"/>
                                        <p:tgtEl>
                                          <p:spTgt spid="33"/>
                                        </p:tgtEl>
                                      </p:cBhvr>
                                    </p:animEffect>
                                    <p:set>
                                      <p:cBhvr>
                                        <p:cTn id="55" dur="1" fill="hold">
                                          <p:stCondLst>
                                            <p:cond delay="499"/>
                                          </p:stCondLst>
                                        </p:cTn>
                                        <p:tgtEl>
                                          <p:spTgt spid="33"/>
                                        </p:tgtEl>
                                        <p:attrNameLst>
                                          <p:attrName>style.visibility</p:attrName>
                                        </p:attrNameLst>
                                      </p:cBhvr>
                                      <p:to>
                                        <p:strVal val="hidden"/>
                                      </p:to>
                                    </p:set>
                                  </p:childTnLst>
                                </p:cTn>
                              </p:par>
                            </p:childTnLst>
                          </p:cTn>
                        </p:par>
                        <p:par>
                          <p:cTn id="56" fill="hold">
                            <p:stCondLst>
                              <p:cond delay="2500"/>
                            </p:stCondLst>
                            <p:childTnLst>
                              <p:par>
                                <p:cTn id="57" presetID="1" presetClass="entr" presetSubtype="0" fill="hold" grpId="1" nodeType="afterEffect">
                                  <p:stCondLst>
                                    <p:cond delay="0"/>
                                  </p:stCondLst>
                                  <p:childTnLst>
                                    <p:set>
                                      <p:cBhvr>
                                        <p:cTn id="58" dur="1" fill="hold">
                                          <p:stCondLst>
                                            <p:cond delay="0"/>
                                          </p:stCondLst>
                                        </p:cTn>
                                        <p:tgtEl>
                                          <p:spTgt spid="82"/>
                                        </p:tgtEl>
                                        <p:attrNameLst>
                                          <p:attrName>style.visibility</p:attrName>
                                        </p:attrNameLst>
                                      </p:cBhvr>
                                      <p:to>
                                        <p:strVal val="visible"/>
                                      </p:to>
                                    </p:set>
                                  </p:childTnLst>
                                </p:cTn>
                              </p:par>
                              <p:par>
                                <p:cTn id="59" presetID="42" presetClass="path" presetSubtype="0" accel="50000" decel="50000" fill="hold" grpId="0" nodeType="withEffect">
                                  <p:stCondLst>
                                    <p:cond delay="0"/>
                                  </p:stCondLst>
                                  <p:childTnLst>
                                    <p:animMotion origin="layout" path="M 3.05556E-6 3.7037E-6 L -0.24497 -0.4257 " pathEditMode="relative" rAng="0" ptsTypes="AA">
                                      <p:cBhvr>
                                        <p:cTn id="60" dur="1000" fill="hold"/>
                                        <p:tgtEl>
                                          <p:spTgt spid="82"/>
                                        </p:tgtEl>
                                        <p:attrNameLst>
                                          <p:attrName>ppt_x</p:attrName>
                                          <p:attrName>ppt_y</p:attrName>
                                        </p:attrNameLst>
                                      </p:cBhvr>
                                      <p:rCtr x="-12257" y="-21296"/>
                                    </p:animMotion>
                                  </p:childTnLst>
                                </p:cTn>
                              </p:par>
                            </p:childTnLst>
                          </p:cTn>
                        </p:par>
                        <p:par>
                          <p:cTn id="61" fill="hold">
                            <p:stCondLst>
                              <p:cond delay="3500"/>
                            </p:stCondLst>
                            <p:childTnLst>
                              <p:par>
                                <p:cTn id="62" presetID="10" presetClass="exit" presetSubtype="0" fill="hold" grpId="2" nodeType="afterEffect">
                                  <p:stCondLst>
                                    <p:cond delay="0"/>
                                  </p:stCondLst>
                                  <p:childTnLst>
                                    <p:animEffect transition="out" filter="fade">
                                      <p:cBhvr>
                                        <p:cTn id="63" dur="500"/>
                                        <p:tgtEl>
                                          <p:spTgt spid="82"/>
                                        </p:tgtEl>
                                      </p:cBhvr>
                                    </p:animEffect>
                                    <p:set>
                                      <p:cBhvr>
                                        <p:cTn id="64" dur="1" fill="hold">
                                          <p:stCondLst>
                                            <p:cond delay="499"/>
                                          </p:stCondLst>
                                        </p:cTn>
                                        <p:tgtEl>
                                          <p:spTgt spid="8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grpId="2" nodeType="clickEffect">
                                  <p:stCondLst>
                                    <p:cond delay="0"/>
                                  </p:stCondLst>
                                  <p:childTnLst>
                                    <p:animMotion origin="layout" path="M 2.77778E-6 1.96391E-6 L 0.23229 0.23548 " pathEditMode="relative" rAng="0" ptsTypes="AA">
                                      <p:cBhvr>
                                        <p:cTn id="68" dur="1000" fill="hold"/>
                                        <p:tgtEl>
                                          <p:spTgt spid="72"/>
                                        </p:tgtEl>
                                        <p:attrNameLst>
                                          <p:attrName>ppt_x</p:attrName>
                                          <p:attrName>ppt_y</p:attrName>
                                        </p:attrNameLst>
                                      </p:cBhvr>
                                      <p:rCtr x="11615" y="11774"/>
                                    </p:animMotion>
                                  </p:childTnLst>
                                </p:cTn>
                              </p:par>
                            </p:childTnLst>
                          </p:cTn>
                        </p:par>
                        <p:par>
                          <p:cTn id="69" fill="hold">
                            <p:stCondLst>
                              <p:cond delay="1000"/>
                            </p:stCondLst>
                            <p:childTnLst>
                              <p:par>
                                <p:cTn id="70" presetID="42" presetClass="path" presetSubtype="0" accel="50000" decel="50000" fill="hold" grpId="3" nodeType="afterEffect">
                                  <p:stCondLst>
                                    <p:cond delay="0"/>
                                  </p:stCondLst>
                                  <p:childTnLst>
                                    <p:animMotion origin="layout" path="M 0.23229 0.23525 L 0.23229 0.32986 " pathEditMode="relative" rAng="0" ptsTypes="AA">
                                      <p:cBhvr>
                                        <p:cTn id="71" dur="1000" fill="hold"/>
                                        <p:tgtEl>
                                          <p:spTgt spid="72"/>
                                        </p:tgtEl>
                                        <p:attrNameLst>
                                          <p:attrName>ppt_x</p:attrName>
                                          <p:attrName>ppt_y</p:attrName>
                                        </p:attrNameLst>
                                      </p:cBhvr>
                                      <p:rCtr x="0" y="4719"/>
                                    </p:animMotion>
                                  </p:childTnLst>
                                </p:cTn>
                              </p:par>
                            </p:childTnLst>
                          </p:cTn>
                        </p:par>
                        <p:par>
                          <p:cTn id="72" fill="hold">
                            <p:stCondLst>
                              <p:cond delay="2000"/>
                            </p:stCondLst>
                            <p:childTnLst>
                              <p:par>
                                <p:cTn id="73" presetID="10" presetClass="exit" presetSubtype="0" fill="hold" grpId="4" nodeType="afterEffect">
                                  <p:stCondLst>
                                    <p:cond delay="0"/>
                                  </p:stCondLst>
                                  <p:childTnLst>
                                    <p:animEffect transition="out" filter="fade">
                                      <p:cBhvr>
                                        <p:cTn id="74" dur="500"/>
                                        <p:tgtEl>
                                          <p:spTgt spid="72"/>
                                        </p:tgtEl>
                                      </p:cBhvr>
                                    </p:animEffect>
                                    <p:set>
                                      <p:cBhvr>
                                        <p:cTn id="75" dur="1" fill="hold">
                                          <p:stCondLst>
                                            <p:cond delay="499"/>
                                          </p:stCondLst>
                                        </p:cTn>
                                        <p:tgtEl>
                                          <p:spTgt spid="72"/>
                                        </p:tgtEl>
                                        <p:attrNameLst>
                                          <p:attrName>style.visibility</p:attrName>
                                        </p:attrNameLst>
                                      </p:cBhvr>
                                      <p:to>
                                        <p:strVal val="hidden"/>
                                      </p:to>
                                    </p:set>
                                  </p:childTnLst>
                                </p:cTn>
                              </p:par>
                            </p:childTnLst>
                          </p:cTn>
                        </p:par>
                        <p:par>
                          <p:cTn id="76" fill="hold">
                            <p:stCondLst>
                              <p:cond delay="2500"/>
                            </p:stCondLst>
                            <p:childTnLst>
                              <p:par>
                                <p:cTn id="77" presetID="1" presetClass="entr" presetSubtype="0" fill="hold" grpId="1" nodeType="afterEffect">
                                  <p:stCondLst>
                                    <p:cond delay="0"/>
                                  </p:stCondLst>
                                  <p:childTnLst>
                                    <p:set>
                                      <p:cBhvr>
                                        <p:cTn id="78" dur="1" fill="hold">
                                          <p:stCondLst>
                                            <p:cond delay="0"/>
                                          </p:stCondLst>
                                        </p:cTn>
                                        <p:tgtEl>
                                          <p:spTgt spid="84"/>
                                        </p:tgtEl>
                                        <p:attrNameLst>
                                          <p:attrName>style.visibility</p:attrName>
                                        </p:attrNameLst>
                                      </p:cBhvr>
                                      <p:to>
                                        <p:strVal val="visible"/>
                                      </p:to>
                                    </p:set>
                                  </p:childTnLst>
                                </p:cTn>
                              </p:par>
                              <p:par>
                                <p:cTn id="79" presetID="42" presetClass="path" presetSubtype="0" accel="50000" decel="50000" fill="hold" grpId="0" nodeType="withEffect">
                                  <p:stCondLst>
                                    <p:cond delay="0"/>
                                  </p:stCondLst>
                                  <p:childTnLst>
                                    <p:animMotion origin="layout" path="M -0.00798 -0.01042 L -0.08263 -0.45579 " pathEditMode="relative" rAng="0" ptsTypes="AA">
                                      <p:cBhvr>
                                        <p:cTn id="80" dur="1000" fill="hold"/>
                                        <p:tgtEl>
                                          <p:spTgt spid="84"/>
                                        </p:tgtEl>
                                        <p:attrNameLst>
                                          <p:attrName>ppt_x</p:attrName>
                                          <p:attrName>ppt_y</p:attrName>
                                        </p:attrNameLst>
                                      </p:cBhvr>
                                      <p:rCtr x="-3733" y="-22269"/>
                                    </p:animMotion>
                                  </p:childTnLst>
                                </p:cTn>
                              </p:par>
                            </p:childTnLst>
                          </p:cTn>
                        </p:par>
                        <p:par>
                          <p:cTn id="81" fill="hold">
                            <p:stCondLst>
                              <p:cond delay="3500"/>
                            </p:stCondLst>
                            <p:childTnLst>
                              <p:par>
                                <p:cTn id="82" presetID="10" presetClass="exit" presetSubtype="0" fill="hold" grpId="2" nodeType="afterEffect">
                                  <p:stCondLst>
                                    <p:cond delay="0"/>
                                  </p:stCondLst>
                                  <p:childTnLst>
                                    <p:animEffect transition="out" filter="fade">
                                      <p:cBhvr>
                                        <p:cTn id="83" dur="500"/>
                                        <p:tgtEl>
                                          <p:spTgt spid="84"/>
                                        </p:tgtEl>
                                      </p:cBhvr>
                                    </p:animEffect>
                                    <p:set>
                                      <p:cBhvr>
                                        <p:cTn id="84" dur="1" fill="hold">
                                          <p:stCondLst>
                                            <p:cond delay="499"/>
                                          </p:stCondLst>
                                        </p:cTn>
                                        <p:tgtEl>
                                          <p:spTgt spid="84"/>
                                        </p:tgtEl>
                                        <p:attrNameLst>
                                          <p:attrName>style.visibility</p:attrName>
                                        </p:attrNameLst>
                                      </p:cBhvr>
                                      <p:to>
                                        <p:strVal val="hidden"/>
                                      </p:to>
                                    </p:set>
                                  </p:childTnLst>
                                </p:cTn>
                              </p:par>
                              <p:par>
                                <p:cTn id="85" presetID="10" presetClass="exit" presetSubtype="0" fill="hold" grpId="0" nodeType="withEffect">
                                  <p:stCondLst>
                                    <p:cond delay="0"/>
                                  </p:stCondLst>
                                  <p:childTnLst>
                                    <p:animEffect transition="out" filter="fade">
                                      <p:cBhvr>
                                        <p:cTn id="86" dur="500"/>
                                        <p:tgtEl>
                                          <p:spTgt spid="31"/>
                                        </p:tgtEl>
                                      </p:cBhvr>
                                    </p:animEffect>
                                    <p:set>
                                      <p:cBhvr>
                                        <p:cTn id="87" dur="1" fill="hold">
                                          <p:stCondLst>
                                            <p:cond delay="499"/>
                                          </p:stCondLst>
                                        </p:cTn>
                                        <p:tgtEl>
                                          <p:spTgt spid="31"/>
                                        </p:tgtEl>
                                        <p:attrNameLst>
                                          <p:attrName>style.visibility</p:attrName>
                                        </p:attrNameLst>
                                      </p:cBhvr>
                                      <p:to>
                                        <p:strVal val="hidden"/>
                                      </p:to>
                                    </p:set>
                                  </p:childTnLst>
                                </p:cTn>
                              </p:par>
                              <p:par>
                                <p:cTn id="88" presetID="10" presetClass="exit" presetSubtype="0" fill="hold" grpId="0" nodeType="withEffect">
                                  <p:stCondLst>
                                    <p:cond delay="0"/>
                                  </p:stCondLst>
                                  <p:childTnLst>
                                    <p:animEffect transition="out" filter="fade">
                                      <p:cBhvr>
                                        <p:cTn id="89" dur="500"/>
                                        <p:tgtEl>
                                          <p:spTgt spid="32"/>
                                        </p:tgtEl>
                                      </p:cBhvr>
                                    </p:animEffect>
                                    <p:set>
                                      <p:cBhvr>
                                        <p:cTn id="90" dur="1" fill="hold">
                                          <p:stCondLst>
                                            <p:cond delay="499"/>
                                          </p:stCondLst>
                                        </p:cTn>
                                        <p:tgtEl>
                                          <p:spTgt spid="32"/>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5">
                                            <p:txEl>
                                              <p:pRg st="8" end="8"/>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85">
                                            <p:txEl>
                                              <p:pRg st="9" end="9"/>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8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uiExpand="1" build="p"/>
      <p:bldP spid="31" grpId="0" animBg="1"/>
      <p:bldP spid="32" grpId="0"/>
      <p:bldP spid="74" grpId="2" animBg="1"/>
      <p:bldP spid="74" grpId="3" animBg="1"/>
      <p:bldP spid="78" grpId="1" animBg="1"/>
      <p:bldP spid="78" grpId="2" animBg="1"/>
      <p:bldP spid="79" grpId="0" animBg="1"/>
      <p:bldP spid="79" grpId="1" animBg="1"/>
      <p:bldP spid="81" grpId="0" animBg="1"/>
      <p:bldP spid="81" grpId="1" animBg="1"/>
      <p:bldP spid="75" grpId="0" animBg="1"/>
      <p:bldP spid="75" grpId="1" animBg="1"/>
      <p:bldP spid="76" grpId="1" animBg="1"/>
      <p:bldP spid="76" grpId="2" animBg="1"/>
      <p:bldP spid="73" grpId="1" animBg="1"/>
      <p:bldP spid="73" grpId="2" animBg="1"/>
      <p:bldP spid="82" grpId="0" animBg="1"/>
      <p:bldP spid="82" grpId="1" animBg="1"/>
      <p:bldP spid="82" grpId="2" animBg="1"/>
      <p:bldP spid="84" grpId="0" animBg="1"/>
      <p:bldP spid="84" grpId="1" animBg="1"/>
      <p:bldP spid="84" grpId="2" animBg="1"/>
      <p:bldP spid="33" grpId="0" animBg="1"/>
      <p:bldP spid="33" grpId="1" animBg="1"/>
      <p:bldP spid="33" grpId="2" animBg="1"/>
      <p:bldP spid="33" grpId="3" animBg="1"/>
      <p:bldP spid="33" grpId="4" animBg="1"/>
      <p:bldP spid="72" grpId="1" animBg="1"/>
      <p:bldP spid="72" grpId="2" animBg="1"/>
      <p:bldP spid="72" grpId="3" animBg="1"/>
      <p:bldP spid="72" grpId="4" animBg="1"/>
      <p:bldP spid="72" grpId="5"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1"/>
          </p:nvPr>
        </p:nvSpPr>
        <p:spPr>
          <a:noFill/>
        </p:spPr>
        <p:txBody>
          <a:bodyPr/>
          <a:lstStyle/>
          <a:p>
            <a:fld id="{5F9A7193-4474-4D05-87F3-407C7258E485}" type="slidenum">
              <a:rPr lang="en-US">
                <a:solidFill>
                  <a:srgbClr val="000000"/>
                </a:solidFill>
              </a:rPr>
              <a:pPr/>
              <a:t>50</a:t>
            </a:fld>
            <a:endParaRPr lang="en-US">
              <a:solidFill>
                <a:srgbClr val="000000"/>
              </a:solidFill>
            </a:endParaRPr>
          </a:p>
        </p:txBody>
      </p:sp>
      <p:sp>
        <p:nvSpPr>
          <p:cNvPr id="513114" name="Text Box 90"/>
          <p:cNvSpPr txBox="1">
            <a:spLocks noChangeArrowheads="1"/>
          </p:cNvSpPr>
          <p:nvPr/>
        </p:nvSpPr>
        <p:spPr bwMode="auto">
          <a:xfrm>
            <a:off x="1538288" y="5167313"/>
            <a:ext cx="7937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DRAM</a:t>
            </a:r>
          </a:p>
        </p:txBody>
      </p:sp>
      <p:sp>
        <p:nvSpPr>
          <p:cNvPr id="513111" name="Text Box 87"/>
          <p:cNvSpPr txBox="1">
            <a:spLocks noChangeArrowheads="1"/>
          </p:cNvSpPr>
          <p:nvPr/>
        </p:nvSpPr>
        <p:spPr bwMode="auto">
          <a:xfrm>
            <a:off x="371475" y="4216400"/>
            <a:ext cx="2081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Memory Controller</a:t>
            </a:r>
          </a:p>
        </p:txBody>
      </p:sp>
      <p:sp>
        <p:nvSpPr>
          <p:cNvPr id="44037" name="Rectangle 2"/>
          <p:cNvSpPr>
            <a:spLocks noGrp="1" noChangeArrowheads="1"/>
          </p:cNvSpPr>
          <p:nvPr>
            <p:ph type="title"/>
          </p:nvPr>
        </p:nvSpPr>
        <p:spPr/>
        <p:txBody>
          <a:bodyPr/>
          <a:lstStyle/>
          <a:p>
            <a:r>
              <a:rPr lang="en-US" sz="3400" smtClean="0"/>
              <a:t>High Interference caused by  </a:t>
            </a:r>
            <a:br>
              <a:rPr lang="en-US" sz="3400" smtClean="0"/>
            </a:br>
            <a:r>
              <a:rPr lang="en-US" sz="3400" smtClean="0"/>
              <a:t>Accurate Prefetchers</a:t>
            </a:r>
          </a:p>
        </p:txBody>
      </p:sp>
      <p:sp>
        <p:nvSpPr>
          <p:cNvPr id="513030" name="Text Box 6"/>
          <p:cNvSpPr txBox="1">
            <a:spLocks noChangeArrowheads="1"/>
          </p:cNvSpPr>
          <p:nvPr/>
        </p:nvSpPr>
        <p:spPr bwMode="auto">
          <a:xfrm>
            <a:off x="4591050" y="1460500"/>
            <a:ext cx="862013"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Core2</a:t>
            </a:r>
          </a:p>
        </p:txBody>
      </p:sp>
      <p:sp>
        <p:nvSpPr>
          <p:cNvPr id="513032" name="Text Box 8"/>
          <p:cNvSpPr txBox="1">
            <a:spLocks noChangeArrowheads="1"/>
          </p:cNvSpPr>
          <p:nvPr/>
        </p:nvSpPr>
        <p:spPr bwMode="auto">
          <a:xfrm>
            <a:off x="5618163" y="1468438"/>
            <a:ext cx="862012"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Core3</a:t>
            </a:r>
          </a:p>
        </p:txBody>
      </p:sp>
      <p:sp>
        <p:nvSpPr>
          <p:cNvPr id="513036" name="Rectangle 12"/>
          <p:cNvSpPr>
            <a:spLocks noChangeArrowheads="1"/>
          </p:cNvSpPr>
          <p:nvPr/>
        </p:nvSpPr>
        <p:spPr bwMode="auto">
          <a:xfrm>
            <a:off x="2568575" y="1362075"/>
            <a:ext cx="855663" cy="582613"/>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037" name="Text Box 13"/>
          <p:cNvSpPr txBox="1">
            <a:spLocks noChangeArrowheads="1"/>
          </p:cNvSpPr>
          <p:nvPr/>
        </p:nvSpPr>
        <p:spPr bwMode="auto">
          <a:xfrm>
            <a:off x="2565400" y="1463675"/>
            <a:ext cx="862013"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Core0</a:t>
            </a:r>
          </a:p>
        </p:txBody>
      </p:sp>
      <p:sp>
        <p:nvSpPr>
          <p:cNvPr id="513038" name="Rectangle 14"/>
          <p:cNvSpPr>
            <a:spLocks noChangeArrowheads="1"/>
          </p:cNvSpPr>
          <p:nvPr/>
        </p:nvSpPr>
        <p:spPr bwMode="auto">
          <a:xfrm>
            <a:off x="3578225" y="1362075"/>
            <a:ext cx="855663" cy="582613"/>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039" name="Rectangle 15"/>
          <p:cNvSpPr>
            <a:spLocks noChangeArrowheads="1"/>
          </p:cNvSpPr>
          <p:nvPr/>
        </p:nvSpPr>
        <p:spPr bwMode="auto">
          <a:xfrm>
            <a:off x="4606925" y="1362075"/>
            <a:ext cx="855663" cy="582613"/>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040" name="Rectangle 16"/>
          <p:cNvSpPr>
            <a:spLocks noChangeArrowheads="1"/>
          </p:cNvSpPr>
          <p:nvPr/>
        </p:nvSpPr>
        <p:spPr bwMode="auto">
          <a:xfrm>
            <a:off x="5635625" y="1362075"/>
            <a:ext cx="855663" cy="582613"/>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041" name="Text Box 17"/>
          <p:cNvSpPr txBox="1">
            <a:spLocks noChangeArrowheads="1"/>
          </p:cNvSpPr>
          <p:nvPr/>
        </p:nvSpPr>
        <p:spPr bwMode="auto">
          <a:xfrm>
            <a:off x="2693988" y="2584450"/>
            <a:ext cx="760412" cy="488950"/>
          </a:xfrm>
          <a:prstGeom prst="rect">
            <a:avLst/>
          </a:prstGeom>
          <a:noFill/>
          <a:ln w="9525">
            <a:noFill/>
            <a:miter lim="800000"/>
            <a:headEnd/>
            <a:tailEnd/>
          </a:ln>
        </p:spPr>
        <p:txBody>
          <a:bodyPr wrap="none">
            <a:spAutoFit/>
          </a:bodyPr>
          <a:lstStyle/>
          <a:p>
            <a:pPr fontAlgn="base">
              <a:spcBef>
                <a:spcPct val="0"/>
              </a:spcBef>
              <a:spcAft>
                <a:spcPct val="0"/>
              </a:spcAft>
            </a:pPr>
            <a:r>
              <a:rPr lang="en-US" sz="1300" smtClean="0">
                <a:solidFill>
                  <a:srgbClr val="000000"/>
                </a:solidFill>
              </a:rPr>
              <a:t>Dem 2</a:t>
            </a:r>
          </a:p>
          <a:p>
            <a:pPr fontAlgn="base">
              <a:spcBef>
                <a:spcPct val="0"/>
              </a:spcBef>
              <a:spcAft>
                <a:spcPct val="0"/>
              </a:spcAft>
            </a:pPr>
            <a:r>
              <a:rPr lang="en-US" sz="1300" smtClean="0">
                <a:solidFill>
                  <a:srgbClr val="000000"/>
                </a:solidFill>
              </a:rPr>
              <a:t>Addr:A</a:t>
            </a:r>
          </a:p>
        </p:txBody>
      </p:sp>
      <p:sp>
        <p:nvSpPr>
          <p:cNvPr id="513042" name="Text Box 18"/>
          <p:cNvSpPr txBox="1">
            <a:spLocks noChangeArrowheads="1"/>
          </p:cNvSpPr>
          <p:nvPr/>
        </p:nvSpPr>
        <p:spPr bwMode="auto">
          <a:xfrm>
            <a:off x="3706813" y="2568575"/>
            <a:ext cx="760412" cy="488950"/>
          </a:xfrm>
          <a:prstGeom prst="rect">
            <a:avLst/>
          </a:prstGeom>
          <a:noFill/>
          <a:ln w="9525">
            <a:noFill/>
            <a:miter lim="800000"/>
            <a:headEnd/>
            <a:tailEnd/>
          </a:ln>
        </p:spPr>
        <p:txBody>
          <a:bodyPr wrap="none">
            <a:spAutoFit/>
          </a:bodyPr>
          <a:lstStyle/>
          <a:p>
            <a:pPr fontAlgn="base">
              <a:spcBef>
                <a:spcPct val="0"/>
              </a:spcBef>
              <a:spcAft>
                <a:spcPct val="0"/>
              </a:spcAft>
            </a:pPr>
            <a:r>
              <a:rPr lang="en-US" sz="1300" smtClean="0">
                <a:solidFill>
                  <a:srgbClr val="000000"/>
                </a:solidFill>
              </a:rPr>
              <a:t>Dem 2</a:t>
            </a:r>
          </a:p>
          <a:p>
            <a:pPr fontAlgn="base">
              <a:spcBef>
                <a:spcPct val="0"/>
              </a:spcBef>
              <a:spcAft>
                <a:spcPct val="0"/>
              </a:spcAft>
            </a:pPr>
            <a:r>
              <a:rPr lang="en-US" sz="1300" smtClean="0">
                <a:solidFill>
                  <a:srgbClr val="000000"/>
                </a:solidFill>
              </a:rPr>
              <a:t>Addr:B</a:t>
            </a:r>
          </a:p>
        </p:txBody>
      </p:sp>
      <p:sp>
        <p:nvSpPr>
          <p:cNvPr id="513043" name="Text Box 19"/>
          <p:cNvSpPr txBox="1">
            <a:spLocks noChangeArrowheads="1"/>
          </p:cNvSpPr>
          <p:nvPr/>
        </p:nvSpPr>
        <p:spPr bwMode="auto">
          <a:xfrm>
            <a:off x="4699000" y="2644775"/>
            <a:ext cx="7858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Pref 0</a:t>
            </a:r>
          </a:p>
        </p:txBody>
      </p:sp>
      <p:sp>
        <p:nvSpPr>
          <p:cNvPr id="513044" name="Text Box 20"/>
          <p:cNvSpPr txBox="1">
            <a:spLocks noChangeArrowheads="1"/>
          </p:cNvSpPr>
          <p:nvPr/>
        </p:nvSpPr>
        <p:spPr bwMode="auto">
          <a:xfrm>
            <a:off x="5678488" y="2646363"/>
            <a:ext cx="860425"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Dem 0</a:t>
            </a:r>
          </a:p>
        </p:txBody>
      </p:sp>
      <p:sp>
        <p:nvSpPr>
          <p:cNvPr id="513045" name="Text Box 21"/>
          <p:cNvSpPr txBox="1">
            <a:spLocks noChangeArrowheads="1"/>
          </p:cNvSpPr>
          <p:nvPr/>
        </p:nvSpPr>
        <p:spPr bwMode="auto">
          <a:xfrm>
            <a:off x="4646613" y="1355725"/>
            <a:ext cx="741362" cy="406400"/>
          </a:xfrm>
          <a:prstGeom prst="rect">
            <a:avLst/>
          </a:prstGeom>
          <a:solidFill>
            <a:srgbClr val="FF0000"/>
          </a:solidFill>
          <a:ln w="9525">
            <a:solidFill>
              <a:schemeClr val="tx1"/>
            </a:solidFill>
            <a:miter lim="800000"/>
            <a:headEnd/>
            <a:tailEnd/>
          </a:ln>
        </p:spPr>
        <p:txBody>
          <a:bodyPr wrap="none">
            <a:spAutoFit/>
          </a:bodyPr>
          <a:lstStyle/>
          <a:p>
            <a:pPr fontAlgn="base">
              <a:spcBef>
                <a:spcPct val="0"/>
              </a:spcBef>
              <a:spcAft>
                <a:spcPct val="0"/>
              </a:spcAft>
            </a:pPr>
            <a:r>
              <a:rPr lang="en-US" sz="2000" smtClean="0">
                <a:solidFill>
                  <a:srgbClr val="000000"/>
                </a:solidFill>
              </a:rPr>
              <a:t>Miss</a:t>
            </a:r>
          </a:p>
        </p:txBody>
      </p:sp>
      <p:graphicFrame>
        <p:nvGraphicFramePr>
          <p:cNvPr id="513113" name="Group 89"/>
          <p:cNvGraphicFramePr>
            <a:graphicFrameLocks noGrp="1"/>
          </p:cNvGraphicFramePr>
          <p:nvPr/>
        </p:nvGraphicFramePr>
        <p:xfrm>
          <a:off x="2590800" y="2579688"/>
          <a:ext cx="4010025" cy="487680"/>
        </p:xfrm>
        <a:graphic>
          <a:graphicData uri="http://schemas.openxmlformats.org/drawingml/2006/table">
            <a:tbl>
              <a:tblPr/>
              <a:tblGrid>
                <a:gridCol w="1009650"/>
                <a:gridCol w="1000125"/>
                <a:gridCol w="1000125"/>
                <a:gridCol w="1000125"/>
              </a:tblGrid>
              <a:tr h="4826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endParaRPr kumimoji="0" lang="en-US" sz="2600" b="0" i="0" u="none" strike="noStrike" cap="none" normalizeH="0" baseline="0">
                        <a:ln>
                          <a:noFill/>
                        </a:ln>
                        <a:solidFill>
                          <a:schemeClr val="tx1"/>
                        </a:solidFill>
                        <a:effectLst/>
                        <a:latin typeface="Verdana"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endParaRPr kumimoji="0" lang="en-US" sz="2600" b="0" i="0" u="none" strike="noStrike" cap="none" normalizeH="0" baseline="0">
                        <a:ln>
                          <a:noFill/>
                        </a:ln>
                        <a:solidFill>
                          <a:schemeClr val="tx1"/>
                        </a:solidFill>
                        <a:effectLst/>
                        <a:latin typeface="Verdan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endParaRPr kumimoji="0" lang="en-US" sz="2600" b="0" i="0" u="none" strike="noStrike" cap="none" normalizeH="0" baseline="0">
                        <a:ln>
                          <a:noFill/>
                        </a:ln>
                        <a:solidFill>
                          <a:schemeClr val="tx1"/>
                        </a:solidFill>
                        <a:effectLst/>
                        <a:latin typeface="Verdan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endParaRPr kumimoji="0" lang="en-US" sz="2600" b="0" i="0" u="none" strike="noStrike" cap="none" normalizeH="0" baseline="0">
                        <a:ln>
                          <a:noFill/>
                        </a:ln>
                        <a:solidFill>
                          <a:schemeClr val="tx1"/>
                        </a:solidFill>
                        <a:effectLst/>
                        <a:latin typeface="Verdan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3059" name="Rectangle 35"/>
          <p:cNvSpPr>
            <a:spLocks noChangeArrowheads="1"/>
          </p:cNvSpPr>
          <p:nvPr/>
        </p:nvSpPr>
        <p:spPr bwMode="auto">
          <a:xfrm>
            <a:off x="2514600" y="2551113"/>
            <a:ext cx="4148138" cy="1117600"/>
          </a:xfrm>
          <a:prstGeom prst="rect">
            <a:avLst/>
          </a:prstGeom>
          <a:noFill/>
          <a:ln w="9525">
            <a:solidFill>
              <a:schemeClr val="tx1"/>
            </a:solidFill>
            <a:prstDash val="dash"/>
            <a:miter lim="800000"/>
            <a:headEnd/>
            <a:tailEnd/>
          </a:ln>
        </p:spPr>
        <p:txBody>
          <a:bodyPr wrap="none" anchor="ctr"/>
          <a:lstStyle/>
          <a:p>
            <a:pPr algn="ctr" fontAlgn="base">
              <a:spcBef>
                <a:spcPct val="0"/>
              </a:spcBef>
              <a:spcAft>
                <a:spcPct val="0"/>
              </a:spcAft>
            </a:pPr>
            <a:endParaRPr lang="en-US" sz="2800" smtClean="0">
              <a:solidFill>
                <a:srgbClr val="000000"/>
              </a:solidFill>
            </a:endParaRPr>
          </a:p>
        </p:txBody>
      </p:sp>
      <p:sp>
        <p:nvSpPr>
          <p:cNvPr id="513060" name="Text Box 36"/>
          <p:cNvSpPr txBox="1">
            <a:spLocks noChangeArrowheads="1"/>
          </p:cNvSpPr>
          <p:nvPr/>
        </p:nvSpPr>
        <p:spPr bwMode="auto">
          <a:xfrm>
            <a:off x="852488" y="2540000"/>
            <a:ext cx="16002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Shared Cache</a:t>
            </a:r>
          </a:p>
        </p:txBody>
      </p:sp>
      <p:sp>
        <p:nvSpPr>
          <p:cNvPr id="513061" name="Oval 37"/>
          <p:cNvSpPr>
            <a:spLocks noChangeArrowheads="1"/>
          </p:cNvSpPr>
          <p:nvPr/>
        </p:nvSpPr>
        <p:spPr bwMode="auto">
          <a:xfrm>
            <a:off x="2536825" y="2227263"/>
            <a:ext cx="1069975" cy="1363662"/>
          </a:xfrm>
          <a:prstGeom prst="ellipse">
            <a:avLst/>
          </a:prstGeom>
          <a:noFill/>
          <a:ln w="28575">
            <a:solidFill>
              <a:srgbClr val="FF0000"/>
            </a:solidFill>
            <a:round/>
            <a:headEnd/>
            <a:tailEnd/>
          </a:ln>
        </p:spPr>
        <p:txBody>
          <a:bodyPr wrap="none" anchor="ctr"/>
          <a:lstStyle/>
          <a:p>
            <a:pPr algn="ctr" fontAlgn="base">
              <a:spcBef>
                <a:spcPct val="0"/>
              </a:spcBef>
              <a:spcAft>
                <a:spcPct val="0"/>
              </a:spcAft>
            </a:pPr>
            <a:endParaRPr lang="en-US" smtClean="0">
              <a:solidFill>
                <a:srgbClr val="000000"/>
              </a:solidFill>
            </a:endParaRPr>
          </a:p>
        </p:txBody>
      </p:sp>
      <p:sp>
        <p:nvSpPr>
          <p:cNvPr id="513063" name="Rectangle 39"/>
          <p:cNvSpPr>
            <a:spLocks noChangeArrowheads="1"/>
          </p:cNvSpPr>
          <p:nvPr/>
        </p:nvSpPr>
        <p:spPr bwMode="auto">
          <a:xfrm>
            <a:off x="3797300" y="5022850"/>
            <a:ext cx="930275" cy="406400"/>
          </a:xfrm>
          <a:prstGeom prst="rect">
            <a:avLst/>
          </a:prstGeom>
          <a:solidFill>
            <a:srgbClr val="FF9900"/>
          </a:solid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Pref 1</a:t>
            </a:r>
          </a:p>
        </p:txBody>
      </p:sp>
      <p:sp>
        <p:nvSpPr>
          <p:cNvPr id="513064" name="Rectangle 40"/>
          <p:cNvSpPr>
            <a:spLocks noChangeArrowheads="1"/>
          </p:cNvSpPr>
          <p:nvPr/>
        </p:nvSpPr>
        <p:spPr bwMode="auto">
          <a:xfrm>
            <a:off x="5014913" y="5002213"/>
            <a:ext cx="930275" cy="406400"/>
          </a:xfrm>
          <a:prstGeom prst="rect">
            <a:avLst/>
          </a:prstGeom>
          <a:solidFill>
            <a:srgbClr val="FF9900"/>
          </a:solid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Pref 3</a:t>
            </a:r>
          </a:p>
        </p:txBody>
      </p:sp>
      <p:sp>
        <p:nvSpPr>
          <p:cNvPr id="513067" name="Rectangle 43"/>
          <p:cNvSpPr>
            <a:spLocks noChangeArrowheads="1"/>
          </p:cNvSpPr>
          <p:nvPr/>
        </p:nvSpPr>
        <p:spPr bwMode="auto">
          <a:xfrm>
            <a:off x="4989513" y="4470400"/>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Dem 2</a:t>
            </a:r>
          </a:p>
        </p:txBody>
      </p:sp>
      <p:sp>
        <p:nvSpPr>
          <p:cNvPr id="513069" name="Rectangle 45"/>
          <p:cNvSpPr>
            <a:spLocks noChangeArrowheads="1"/>
          </p:cNvSpPr>
          <p:nvPr/>
        </p:nvSpPr>
        <p:spPr bwMode="auto">
          <a:xfrm>
            <a:off x="2662238" y="4949825"/>
            <a:ext cx="3557587" cy="1408113"/>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070" name="Text Box 46"/>
          <p:cNvSpPr txBox="1">
            <a:spLocks noChangeArrowheads="1"/>
          </p:cNvSpPr>
          <p:nvPr/>
        </p:nvSpPr>
        <p:spPr bwMode="auto">
          <a:xfrm>
            <a:off x="3706813" y="6354763"/>
            <a:ext cx="1073150"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000000"/>
                </a:solidFill>
              </a:rPr>
              <a:t>Bank 0</a:t>
            </a:r>
          </a:p>
        </p:txBody>
      </p:sp>
      <p:sp>
        <p:nvSpPr>
          <p:cNvPr id="513071" name="Text Box 47"/>
          <p:cNvSpPr txBox="1">
            <a:spLocks noChangeArrowheads="1"/>
          </p:cNvSpPr>
          <p:nvPr/>
        </p:nvSpPr>
        <p:spPr bwMode="auto">
          <a:xfrm>
            <a:off x="4913313" y="6375400"/>
            <a:ext cx="1073150"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000000"/>
                </a:solidFill>
              </a:rPr>
              <a:t>Bank 1</a:t>
            </a:r>
          </a:p>
        </p:txBody>
      </p:sp>
      <p:sp>
        <p:nvSpPr>
          <p:cNvPr id="513072" name="Rectangle 48"/>
          <p:cNvSpPr>
            <a:spLocks noChangeArrowheads="1"/>
          </p:cNvSpPr>
          <p:nvPr/>
        </p:nvSpPr>
        <p:spPr bwMode="auto">
          <a:xfrm>
            <a:off x="5600700" y="1565275"/>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Pref 3</a:t>
            </a:r>
          </a:p>
        </p:txBody>
      </p:sp>
      <p:sp>
        <p:nvSpPr>
          <p:cNvPr id="513073" name="Rectangle 49"/>
          <p:cNvSpPr>
            <a:spLocks noChangeArrowheads="1"/>
          </p:cNvSpPr>
          <p:nvPr/>
        </p:nvSpPr>
        <p:spPr bwMode="auto">
          <a:xfrm>
            <a:off x="3538538" y="1562100"/>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Pref 1</a:t>
            </a:r>
          </a:p>
        </p:txBody>
      </p:sp>
      <p:sp>
        <p:nvSpPr>
          <p:cNvPr id="513074" name="Text Box 50"/>
          <p:cNvSpPr txBox="1">
            <a:spLocks noChangeArrowheads="1"/>
          </p:cNvSpPr>
          <p:nvPr/>
        </p:nvSpPr>
        <p:spPr bwMode="auto">
          <a:xfrm>
            <a:off x="2630488" y="5683250"/>
            <a:ext cx="1000125" cy="641350"/>
          </a:xfrm>
          <a:prstGeom prst="rect">
            <a:avLst/>
          </a:prstGeom>
          <a:noFill/>
          <a:ln w="9525">
            <a:noFill/>
            <a:miter lim="800000"/>
            <a:headEnd/>
            <a:tailEnd/>
          </a:ln>
        </p:spPr>
        <p:txBody>
          <a:bodyPr wrap="none">
            <a:spAutoFit/>
          </a:bodyPr>
          <a:lstStyle/>
          <a:p>
            <a:pPr algn="ctr" fontAlgn="base">
              <a:spcBef>
                <a:spcPct val="0"/>
              </a:spcBef>
              <a:spcAft>
                <a:spcPct val="0"/>
              </a:spcAft>
            </a:pPr>
            <a:r>
              <a:rPr lang="en-US" smtClean="0">
                <a:solidFill>
                  <a:srgbClr val="000000"/>
                </a:solidFill>
              </a:rPr>
              <a:t>Row</a:t>
            </a:r>
          </a:p>
          <a:p>
            <a:pPr algn="ctr" fontAlgn="base">
              <a:spcBef>
                <a:spcPct val="0"/>
              </a:spcBef>
              <a:spcAft>
                <a:spcPct val="0"/>
              </a:spcAft>
            </a:pPr>
            <a:r>
              <a:rPr lang="en-US" smtClean="0">
                <a:solidFill>
                  <a:srgbClr val="000000"/>
                </a:solidFill>
              </a:rPr>
              <a:t>Buffers</a:t>
            </a:r>
          </a:p>
        </p:txBody>
      </p:sp>
      <p:sp>
        <p:nvSpPr>
          <p:cNvPr id="513075" name="Rectangle 51"/>
          <p:cNvSpPr>
            <a:spLocks noChangeArrowheads="1"/>
          </p:cNvSpPr>
          <p:nvPr/>
        </p:nvSpPr>
        <p:spPr bwMode="auto">
          <a:xfrm>
            <a:off x="3800475" y="5799138"/>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400" smtClean="0">
                <a:solidFill>
                  <a:srgbClr val="000000"/>
                </a:solidFill>
              </a:rPr>
              <a:t>Pref 1</a:t>
            </a:r>
          </a:p>
          <a:p>
            <a:pPr algn="ctr" fontAlgn="base">
              <a:spcBef>
                <a:spcPct val="0"/>
              </a:spcBef>
              <a:spcAft>
                <a:spcPct val="0"/>
              </a:spcAft>
            </a:pPr>
            <a:r>
              <a:rPr lang="en-US" sz="1400" smtClean="0">
                <a:solidFill>
                  <a:srgbClr val="000000"/>
                </a:solidFill>
              </a:rPr>
              <a:t>Row Addr.</a:t>
            </a:r>
          </a:p>
        </p:txBody>
      </p:sp>
      <p:sp>
        <p:nvSpPr>
          <p:cNvPr id="513076" name="Rectangle 52"/>
          <p:cNvSpPr>
            <a:spLocks noChangeArrowheads="1"/>
          </p:cNvSpPr>
          <p:nvPr/>
        </p:nvSpPr>
        <p:spPr bwMode="auto">
          <a:xfrm>
            <a:off x="5027613" y="5821363"/>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400" smtClean="0">
                <a:solidFill>
                  <a:srgbClr val="000000"/>
                </a:solidFill>
              </a:rPr>
              <a:t>Pref 3</a:t>
            </a:r>
          </a:p>
          <a:p>
            <a:pPr algn="ctr" fontAlgn="base">
              <a:spcBef>
                <a:spcPct val="0"/>
              </a:spcBef>
              <a:spcAft>
                <a:spcPct val="0"/>
              </a:spcAft>
            </a:pPr>
            <a:r>
              <a:rPr lang="en-US" sz="1400" smtClean="0">
                <a:solidFill>
                  <a:srgbClr val="000000"/>
                </a:solidFill>
              </a:rPr>
              <a:t>Row Addr.</a:t>
            </a:r>
          </a:p>
        </p:txBody>
      </p:sp>
      <p:sp>
        <p:nvSpPr>
          <p:cNvPr id="513077" name="Line 53"/>
          <p:cNvSpPr>
            <a:spLocks noChangeShapeType="1"/>
          </p:cNvSpPr>
          <p:nvPr/>
        </p:nvSpPr>
        <p:spPr bwMode="auto">
          <a:xfrm>
            <a:off x="2662238" y="5667375"/>
            <a:ext cx="3554412" cy="0"/>
          </a:xfrm>
          <a:prstGeom prst="line">
            <a:avLst/>
          </a:prstGeom>
          <a:noFill/>
          <a:ln w="9525">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513078" name="Text Box 54"/>
          <p:cNvSpPr txBox="1">
            <a:spLocks noChangeArrowheads="1"/>
          </p:cNvSpPr>
          <p:nvPr/>
        </p:nvSpPr>
        <p:spPr bwMode="auto">
          <a:xfrm>
            <a:off x="2700338" y="4929188"/>
            <a:ext cx="998537" cy="73025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400" smtClean="0">
                <a:solidFill>
                  <a:srgbClr val="000000"/>
                </a:solidFill>
              </a:rPr>
              <a:t>Requests</a:t>
            </a:r>
          </a:p>
          <a:p>
            <a:pPr algn="ctr" fontAlgn="base">
              <a:spcBef>
                <a:spcPct val="0"/>
              </a:spcBef>
              <a:spcAft>
                <a:spcPct val="0"/>
              </a:spcAft>
            </a:pPr>
            <a:r>
              <a:rPr lang="en-US" sz="1400" smtClean="0">
                <a:solidFill>
                  <a:srgbClr val="000000"/>
                </a:solidFill>
              </a:rPr>
              <a:t>Being</a:t>
            </a:r>
          </a:p>
          <a:p>
            <a:pPr algn="ctr" fontAlgn="base">
              <a:spcBef>
                <a:spcPct val="0"/>
              </a:spcBef>
              <a:spcAft>
                <a:spcPct val="0"/>
              </a:spcAft>
            </a:pPr>
            <a:r>
              <a:rPr lang="en-US" sz="1400" smtClean="0">
                <a:solidFill>
                  <a:srgbClr val="000000"/>
                </a:solidFill>
              </a:rPr>
              <a:t>Serviced</a:t>
            </a:r>
          </a:p>
        </p:txBody>
      </p:sp>
      <p:sp>
        <p:nvSpPr>
          <p:cNvPr id="513079" name="Line 55"/>
          <p:cNvSpPr>
            <a:spLocks noChangeShapeType="1"/>
          </p:cNvSpPr>
          <p:nvPr/>
        </p:nvSpPr>
        <p:spPr bwMode="auto">
          <a:xfrm>
            <a:off x="3694113" y="4937125"/>
            <a:ext cx="0" cy="1495425"/>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513080" name="Line 56"/>
          <p:cNvSpPr>
            <a:spLocks noChangeShapeType="1"/>
          </p:cNvSpPr>
          <p:nvPr/>
        </p:nvSpPr>
        <p:spPr bwMode="auto">
          <a:xfrm>
            <a:off x="4841875" y="3913188"/>
            <a:ext cx="0" cy="2562225"/>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513081" name="Text Box 57"/>
          <p:cNvSpPr txBox="1">
            <a:spLocks noChangeArrowheads="1"/>
          </p:cNvSpPr>
          <p:nvPr/>
        </p:nvSpPr>
        <p:spPr bwMode="auto">
          <a:xfrm>
            <a:off x="2786063" y="3840163"/>
            <a:ext cx="812800" cy="835025"/>
          </a:xfrm>
          <a:prstGeom prst="rect">
            <a:avLst/>
          </a:prstGeom>
          <a:solidFill>
            <a:srgbClr val="FFCC00"/>
          </a:solidFill>
          <a:ln w="9525">
            <a:solidFill>
              <a:schemeClr val="tx1"/>
            </a:solidFill>
            <a:miter lim="800000"/>
            <a:headEnd/>
            <a:tailEnd/>
          </a:ln>
        </p:spPr>
        <p:txBody>
          <a:bodyPr wrap="none">
            <a:spAutoFit/>
          </a:bodyPr>
          <a:lstStyle/>
          <a:p>
            <a:pPr algn="ctr" fontAlgn="base">
              <a:spcBef>
                <a:spcPct val="0"/>
              </a:spcBef>
              <a:spcAft>
                <a:spcPct val="0"/>
              </a:spcAft>
            </a:pPr>
            <a:r>
              <a:rPr lang="en-US" sz="1600" smtClean="0">
                <a:solidFill>
                  <a:srgbClr val="000000"/>
                </a:solidFill>
              </a:rPr>
              <a:t>Row </a:t>
            </a:r>
          </a:p>
          <a:p>
            <a:pPr algn="ctr" fontAlgn="base">
              <a:spcBef>
                <a:spcPct val="0"/>
              </a:spcBef>
              <a:spcAft>
                <a:spcPct val="0"/>
              </a:spcAft>
            </a:pPr>
            <a:r>
              <a:rPr lang="en-US" sz="1600" smtClean="0">
                <a:solidFill>
                  <a:srgbClr val="000000"/>
                </a:solidFill>
              </a:rPr>
              <a:t>Buffer</a:t>
            </a:r>
          </a:p>
          <a:p>
            <a:pPr algn="ctr" fontAlgn="base">
              <a:spcBef>
                <a:spcPct val="0"/>
              </a:spcBef>
              <a:spcAft>
                <a:spcPct val="0"/>
              </a:spcAft>
            </a:pPr>
            <a:r>
              <a:rPr lang="en-US" sz="1600" smtClean="0">
                <a:solidFill>
                  <a:srgbClr val="000000"/>
                </a:solidFill>
              </a:rPr>
              <a:t>Hit</a:t>
            </a:r>
          </a:p>
        </p:txBody>
      </p:sp>
      <p:sp>
        <p:nvSpPr>
          <p:cNvPr id="513082" name="Oval 58"/>
          <p:cNvSpPr>
            <a:spLocks noChangeArrowheads="1"/>
          </p:cNvSpPr>
          <p:nvPr/>
        </p:nvSpPr>
        <p:spPr bwMode="auto">
          <a:xfrm>
            <a:off x="3605213" y="3667125"/>
            <a:ext cx="2627312" cy="871538"/>
          </a:xfrm>
          <a:prstGeom prst="ellipse">
            <a:avLst/>
          </a:prstGeom>
          <a:noFill/>
          <a:ln w="38100">
            <a:solidFill>
              <a:srgbClr val="FF0000"/>
            </a:solidFill>
            <a:round/>
            <a:headEnd/>
            <a:tailEnd/>
          </a:ln>
        </p:spPr>
        <p:txBody>
          <a:bodyPr wrap="none" anchor="ctr"/>
          <a:lstStyle/>
          <a:p>
            <a:pPr algn="ctr" fontAlgn="base">
              <a:spcBef>
                <a:spcPct val="0"/>
              </a:spcBef>
              <a:spcAft>
                <a:spcPct val="0"/>
              </a:spcAft>
            </a:pPr>
            <a:endParaRPr lang="en-US" sz="1200" smtClean="0">
              <a:solidFill>
                <a:srgbClr val="000000"/>
              </a:solidFill>
            </a:endParaRPr>
          </a:p>
        </p:txBody>
      </p:sp>
      <p:sp>
        <p:nvSpPr>
          <p:cNvPr id="513083" name="Text Box 59"/>
          <p:cNvSpPr txBox="1">
            <a:spLocks noChangeArrowheads="1"/>
          </p:cNvSpPr>
          <p:nvPr/>
        </p:nvSpPr>
        <p:spPr bwMode="auto">
          <a:xfrm>
            <a:off x="4460875" y="3240088"/>
            <a:ext cx="458788" cy="279400"/>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mtClean="0">
                <a:solidFill>
                  <a:srgbClr val="000000"/>
                </a:solidFill>
              </a:rPr>
              <a:t>…</a:t>
            </a:r>
          </a:p>
        </p:txBody>
      </p:sp>
      <p:sp>
        <p:nvSpPr>
          <p:cNvPr id="513103" name="Rectangle 79"/>
          <p:cNvSpPr>
            <a:spLocks noChangeArrowheads="1"/>
          </p:cNvSpPr>
          <p:nvPr/>
        </p:nvSpPr>
        <p:spPr bwMode="auto">
          <a:xfrm>
            <a:off x="4560888" y="1557338"/>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300" smtClean="0">
                <a:solidFill>
                  <a:srgbClr val="000000"/>
                </a:solidFill>
              </a:rPr>
              <a:t>Dem 2</a:t>
            </a:r>
          </a:p>
          <a:p>
            <a:pPr algn="ctr" fontAlgn="base">
              <a:spcBef>
                <a:spcPct val="0"/>
              </a:spcBef>
              <a:spcAft>
                <a:spcPct val="0"/>
              </a:spcAft>
            </a:pPr>
            <a:r>
              <a:rPr lang="en-US" sz="1300" smtClean="0">
                <a:solidFill>
                  <a:srgbClr val="000000"/>
                </a:solidFill>
              </a:rPr>
              <a:t>Addr:A</a:t>
            </a:r>
          </a:p>
        </p:txBody>
      </p:sp>
      <p:sp>
        <p:nvSpPr>
          <p:cNvPr id="513034" name="Text Box 10"/>
          <p:cNvSpPr txBox="1">
            <a:spLocks noChangeArrowheads="1"/>
          </p:cNvSpPr>
          <p:nvPr/>
        </p:nvSpPr>
        <p:spPr bwMode="auto">
          <a:xfrm>
            <a:off x="3584575" y="1460500"/>
            <a:ext cx="862013"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Core1</a:t>
            </a:r>
          </a:p>
        </p:txBody>
      </p:sp>
      <p:sp>
        <p:nvSpPr>
          <p:cNvPr id="513108" name="Rectangle 84"/>
          <p:cNvSpPr>
            <a:spLocks noChangeArrowheads="1"/>
          </p:cNvSpPr>
          <p:nvPr/>
        </p:nvSpPr>
        <p:spPr bwMode="auto">
          <a:xfrm>
            <a:off x="3532188" y="1565275"/>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600" smtClean="0">
                <a:solidFill>
                  <a:srgbClr val="000000"/>
                </a:solidFill>
              </a:rPr>
              <a:t>Dem 1</a:t>
            </a:r>
          </a:p>
        </p:txBody>
      </p:sp>
      <p:sp>
        <p:nvSpPr>
          <p:cNvPr id="513109" name="AutoShape 85"/>
          <p:cNvSpPr>
            <a:spLocks noChangeArrowheads="1"/>
          </p:cNvSpPr>
          <p:nvPr/>
        </p:nvSpPr>
        <p:spPr bwMode="auto">
          <a:xfrm>
            <a:off x="890588" y="5146675"/>
            <a:ext cx="7126287" cy="1219200"/>
          </a:xfrm>
          <a:prstGeom prst="roundRect">
            <a:avLst>
              <a:gd name="adj" fmla="val 16667"/>
            </a:avLst>
          </a:prstGeom>
          <a:solidFill>
            <a:srgbClr val="FFCC00"/>
          </a:solidFill>
          <a:ln w="9525">
            <a:solidFill>
              <a:schemeClr val="tx1"/>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3110" name="Text Box 86"/>
          <p:cNvSpPr txBox="1">
            <a:spLocks noChangeArrowheads="1"/>
          </p:cNvSpPr>
          <p:nvPr/>
        </p:nvSpPr>
        <p:spPr bwMode="auto">
          <a:xfrm>
            <a:off x="885825" y="5145088"/>
            <a:ext cx="7146925" cy="1187450"/>
          </a:xfrm>
          <a:prstGeom prst="rect">
            <a:avLst/>
          </a:prstGeom>
          <a:noFill/>
          <a:ln w="9525">
            <a:noFill/>
            <a:miter lim="800000"/>
            <a:headEnd/>
            <a:tailEnd/>
          </a:ln>
        </p:spPr>
        <p:txBody>
          <a:bodyPr>
            <a:spAutoFit/>
          </a:bodyPr>
          <a:lstStyle/>
          <a:p>
            <a:pPr algn="ctr" fontAlgn="base">
              <a:spcBef>
                <a:spcPct val="0"/>
              </a:spcBef>
              <a:spcAft>
                <a:spcPct val="0"/>
              </a:spcAft>
            </a:pPr>
            <a:r>
              <a:rPr lang="en-US" sz="2400" smtClean="0">
                <a:solidFill>
                  <a:srgbClr val="000000"/>
                </a:solidFill>
              </a:rPr>
              <a:t>In a CMP system, accurate prefetchers can</a:t>
            </a:r>
          </a:p>
          <a:p>
            <a:pPr algn="ctr" fontAlgn="base">
              <a:spcBef>
                <a:spcPct val="0"/>
              </a:spcBef>
              <a:spcAft>
                <a:spcPct val="0"/>
              </a:spcAft>
            </a:pPr>
            <a:r>
              <a:rPr lang="en-US" sz="2400" smtClean="0">
                <a:solidFill>
                  <a:srgbClr val="000000"/>
                </a:solidFill>
              </a:rPr>
              <a:t>cause significant interference with</a:t>
            </a:r>
          </a:p>
          <a:p>
            <a:pPr algn="ctr" fontAlgn="base">
              <a:spcBef>
                <a:spcPct val="0"/>
              </a:spcBef>
              <a:spcAft>
                <a:spcPct val="0"/>
              </a:spcAft>
            </a:pPr>
            <a:r>
              <a:rPr lang="en-US" sz="2400" smtClean="0">
                <a:solidFill>
                  <a:srgbClr val="000000"/>
                </a:solidFill>
              </a:rPr>
              <a:t>concurrently-executing applications</a:t>
            </a:r>
          </a:p>
        </p:txBody>
      </p:sp>
      <p:sp>
        <p:nvSpPr>
          <p:cNvPr id="513115" name="Rectangle 91"/>
          <p:cNvSpPr>
            <a:spLocks noChangeArrowheads="1"/>
          </p:cNvSpPr>
          <p:nvPr/>
        </p:nvSpPr>
        <p:spPr bwMode="auto">
          <a:xfrm>
            <a:off x="2520950" y="3806825"/>
            <a:ext cx="4148138" cy="1117600"/>
          </a:xfrm>
          <a:prstGeom prst="rect">
            <a:avLst/>
          </a:prstGeom>
          <a:noFill/>
          <a:ln w="9525">
            <a:solidFill>
              <a:schemeClr val="tx1"/>
            </a:solidFill>
            <a:prstDash val="dash"/>
            <a:miter lim="800000"/>
            <a:headEnd/>
            <a:tailEnd/>
          </a:ln>
        </p:spPr>
        <p:txBody>
          <a:bodyPr wrap="none" anchor="ctr"/>
          <a:lstStyle/>
          <a:p>
            <a:pPr algn="ctr" fontAlgn="base">
              <a:spcBef>
                <a:spcPct val="0"/>
              </a:spcBef>
              <a:spcAft>
                <a:spcPct val="0"/>
              </a:spcAft>
            </a:pPr>
            <a:endParaRPr lang="en-US" sz="2800" smtClean="0">
              <a:solidFill>
                <a:srgbClr val="000000"/>
              </a:solidFill>
            </a:endParaRPr>
          </a:p>
        </p:txBody>
      </p:sp>
      <p:sp>
        <p:nvSpPr>
          <p:cNvPr id="513117" name="Rectangle 93"/>
          <p:cNvSpPr>
            <a:spLocks noChangeArrowheads="1"/>
          </p:cNvSpPr>
          <p:nvPr/>
        </p:nvSpPr>
        <p:spPr bwMode="auto">
          <a:xfrm>
            <a:off x="4090988" y="2270125"/>
            <a:ext cx="930275" cy="406400"/>
          </a:xfrm>
          <a:prstGeom prst="rect">
            <a:avLst/>
          </a:prstGeom>
          <a:noFill/>
          <a:ln w="9525">
            <a:solidFill>
              <a:schemeClr val="tx1"/>
            </a:solidFill>
            <a:miter lim="800000"/>
            <a:headEnd/>
            <a:tailEnd/>
          </a:ln>
        </p:spPr>
        <p:txBody>
          <a:bodyPr wrap="none" anchor="ctr"/>
          <a:lstStyle/>
          <a:p>
            <a:pPr algn="ctr" fontAlgn="base">
              <a:spcBef>
                <a:spcPct val="0"/>
              </a:spcBef>
              <a:spcAft>
                <a:spcPct val="0"/>
              </a:spcAft>
            </a:pPr>
            <a:r>
              <a:rPr lang="en-US" sz="1300" smtClean="0">
                <a:solidFill>
                  <a:srgbClr val="000000"/>
                </a:solidFill>
              </a:rPr>
              <a:t>Dem X</a:t>
            </a:r>
          </a:p>
          <a:p>
            <a:pPr algn="ctr" fontAlgn="base">
              <a:spcBef>
                <a:spcPct val="0"/>
              </a:spcBef>
              <a:spcAft>
                <a:spcPct val="0"/>
              </a:spcAft>
            </a:pPr>
            <a:r>
              <a:rPr lang="en-US" sz="1300" smtClean="0">
                <a:solidFill>
                  <a:srgbClr val="000000"/>
                </a:solidFill>
              </a:rPr>
              <a:t>Addr: Y</a:t>
            </a:r>
          </a:p>
        </p:txBody>
      </p:sp>
      <p:sp>
        <p:nvSpPr>
          <p:cNvPr id="513118" name="Text Box 94"/>
          <p:cNvSpPr txBox="1">
            <a:spLocks noChangeArrowheads="1"/>
          </p:cNvSpPr>
          <p:nvPr/>
        </p:nvSpPr>
        <p:spPr bwMode="auto">
          <a:xfrm>
            <a:off x="3692525" y="2649538"/>
            <a:ext cx="1776413" cy="73025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400" smtClean="0">
                <a:solidFill>
                  <a:srgbClr val="000000"/>
                </a:solidFill>
              </a:rPr>
              <a:t>Demand Request </a:t>
            </a:r>
          </a:p>
          <a:p>
            <a:pPr algn="ctr" fontAlgn="base">
              <a:spcBef>
                <a:spcPct val="0"/>
              </a:spcBef>
              <a:spcAft>
                <a:spcPct val="0"/>
              </a:spcAft>
            </a:pPr>
            <a:r>
              <a:rPr lang="en-US" sz="1400" smtClean="0">
                <a:solidFill>
                  <a:srgbClr val="000000"/>
                </a:solidFill>
              </a:rPr>
              <a:t>From Core X</a:t>
            </a:r>
          </a:p>
          <a:p>
            <a:pPr algn="ctr" fontAlgn="base">
              <a:spcBef>
                <a:spcPct val="0"/>
              </a:spcBef>
              <a:spcAft>
                <a:spcPct val="0"/>
              </a:spcAft>
            </a:pPr>
            <a:r>
              <a:rPr lang="en-US" sz="1400" smtClean="0">
                <a:solidFill>
                  <a:srgbClr val="000000"/>
                </a:solidFill>
              </a:rPr>
              <a:t>For Addr Y</a:t>
            </a:r>
          </a:p>
        </p:txBody>
      </p:sp>
      <p:sp>
        <p:nvSpPr>
          <p:cNvPr id="513119" name="Line 95"/>
          <p:cNvSpPr>
            <a:spLocks noChangeShapeType="1"/>
          </p:cNvSpPr>
          <p:nvPr/>
        </p:nvSpPr>
        <p:spPr bwMode="auto">
          <a:xfrm flipH="1">
            <a:off x="2743200" y="3124200"/>
            <a:ext cx="619125" cy="409575"/>
          </a:xfrm>
          <a:prstGeom prst="line">
            <a:avLst/>
          </a:prstGeom>
          <a:noFill/>
          <a:ln w="28575">
            <a:solidFill>
              <a:srgbClr val="FF0000"/>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513120" name="Line 96"/>
          <p:cNvSpPr>
            <a:spLocks noChangeShapeType="1"/>
          </p:cNvSpPr>
          <p:nvPr/>
        </p:nvSpPr>
        <p:spPr bwMode="auto">
          <a:xfrm flipH="1">
            <a:off x="3762375" y="3133725"/>
            <a:ext cx="619125" cy="409575"/>
          </a:xfrm>
          <a:prstGeom prst="line">
            <a:avLst/>
          </a:prstGeom>
          <a:noFill/>
          <a:ln w="28575">
            <a:solidFill>
              <a:srgbClr val="FF0000"/>
            </a:solidFill>
            <a:prstDash val="dash"/>
            <a:round/>
            <a:headEnd/>
            <a:tailEnd/>
          </a:ln>
        </p:spPr>
        <p:txBody>
          <a:bodyPr/>
          <a:lstStyle/>
          <a:p>
            <a:pPr fontAlgn="base">
              <a:spcBef>
                <a:spcPct val="0"/>
              </a:spcBef>
              <a:spcAft>
                <a:spcPct val="0"/>
              </a:spcAft>
            </a:pPr>
            <a:endParaRPr lang="en-US"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31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31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6" presetClass="path" presetSubtype="0" accel="50000" decel="50000" fill="hold" grpId="1" nodeType="clickEffect">
                                  <p:stCondLst>
                                    <p:cond delay="0"/>
                                  </p:stCondLst>
                                  <p:childTnLst>
                                    <p:animMotion origin="layout" path="M -3.88889E-6 1.85185E-6 L 0.40209 -0.14861 " pathEditMode="relative" rAng="0" ptsTypes="AA">
                                      <p:cBhvr>
                                        <p:cTn id="12" dur="2000" fill="hold"/>
                                        <p:tgtEl>
                                          <p:spTgt spid="513117"/>
                                        </p:tgtEl>
                                        <p:attrNameLst>
                                          <p:attrName>ppt_x</p:attrName>
                                          <p:attrName>ppt_y</p:attrName>
                                        </p:attrNameLst>
                                      </p:cBhvr>
                                      <p:rCtr x="201" y="-74"/>
                                    </p:animMotion>
                                  </p:childTnLst>
                                </p:cTn>
                              </p:par>
                              <p:par>
                                <p:cTn id="13" presetID="56" presetClass="path" presetSubtype="0" accel="50000" decel="50000" fill="hold" grpId="1" nodeType="withEffect">
                                  <p:stCondLst>
                                    <p:cond delay="0"/>
                                  </p:stCondLst>
                                  <p:childTnLst>
                                    <p:animMotion origin="layout" path="M -4.44444E-6 2.22222E-6 L 0.40417 -0.14815 " pathEditMode="relative" rAng="0" ptsTypes="AA">
                                      <p:cBhvr>
                                        <p:cTn id="14" dur="2000" fill="hold"/>
                                        <p:tgtEl>
                                          <p:spTgt spid="513118"/>
                                        </p:tgtEl>
                                        <p:attrNameLst>
                                          <p:attrName>ppt_x</p:attrName>
                                          <p:attrName>ppt_y</p:attrName>
                                        </p:attrNameLst>
                                      </p:cBhvr>
                                      <p:rCtr x="202" y="-74"/>
                                    </p:animMotion>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513036"/>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13037"/>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1303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1303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13040"/>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13030"/>
                                        </p:tgtEl>
                                        <p:attrNameLst>
                                          <p:attrName>style.visibility</p:attrName>
                                        </p:attrNameLst>
                                      </p:cBhvr>
                                      <p:to>
                                        <p:strVal val="visible"/>
                                      </p:to>
                                    </p:set>
                                  </p:childTnLst>
                                </p:cTn>
                              </p:par>
                              <p:par>
                                <p:cTn id="28" presetID="1" presetClass="entr" presetSubtype="0" fill="hold" grpId="1" nodeType="withEffect">
                                  <p:stCondLst>
                                    <p:cond delay="0"/>
                                  </p:stCondLst>
                                  <p:childTnLst>
                                    <p:set>
                                      <p:cBhvr>
                                        <p:cTn id="29" dur="1" fill="hold">
                                          <p:stCondLst>
                                            <p:cond delay="0"/>
                                          </p:stCondLst>
                                        </p:cTn>
                                        <p:tgtEl>
                                          <p:spTgt spid="51304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51303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513039"/>
                                        </p:tgtEl>
                                        <p:attrNameLst>
                                          <p:attrName>style.visibility</p:attrName>
                                        </p:attrNameLst>
                                      </p:cBhvr>
                                      <p:to>
                                        <p:strVal val="visible"/>
                                      </p:to>
                                    </p:set>
                                  </p:childTnLst>
                                </p:cTn>
                              </p:par>
                              <p:par>
                                <p:cTn id="34" presetID="1" presetClass="entr" presetSubtype="0" fill="hold" grpId="4" nodeType="withEffect">
                                  <p:stCondLst>
                                    <p:cond delay="0"/>
                                  </p:stCondLst>
                                  <p:childTnLst>
                                    <p:set>
                                      <p:cBhvr>
                                        <p:cTn id="35" dur="1" fill="hold">
                                          <p:stCondLst>
                                            <p:cond delay="0"/>
                                          </p:stCondLst>
                                        </p:cTn>
                                        <p:tgtEl>
                                          <p:spTgt spid="513041"/>
                                        </p:tgtEl>
                                        <p:attrNameLst>
                                          <p:attrName>style.visibility</p:attrName>
                                        </p:attrNameLst>
                                      </p:cBhvr>
                                      <p:to>
                                        <p:strVal val="visible"/>
                                      </p:to>
                                    </p:set>
                                  </p:childTnLst>
                                </p:cTn>
                              </p:par>
                              <p:par>
                                <p:cTn id="36" presetID="1" presetClass="entr" presetSubtype="0" fill="hold" grpId="2" nodeType="withEffect">
                                  <p:stCondLst>
                                    <p:cond delay="0"/>
                                  </p:stCondLst>
                                  <p:childTnLst>
                                    <p:set>
                                      <p:cBhvr>
                                        <p:cTn id="37" dur="1" fill="hold">
                                          <p:stCondLst>
                                            <p:cond delay="0"/>
                                          </p:stCondLst>
                                        </p:cTn>
                                        <p:tgtEl>
                                          <p:spTgt spid="51304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51304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51304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51305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13060"/>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513113"/>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51308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1306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513069"/>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513064"/>
                                        </p:tgtEl>
                                        <p:attrNameLst>
                                          <p:attrName>style.visibility</p:attrName>
                                        </p:attrNameLst>
                                      </p:cBhvr>
                                      <p:to>
                                        <p:strVal val="visible"/>
                                      </p:to>
                                    </p:set>
                                  </p:childTnLst>
                                </p:cTn>
                              </p:par>
                              <p:par>
                                <p:cTn id="58" presetID="1" presetClass="entr" presetSubtype="0" fill="hold" grpId="2" nodeType="withEffect">
                                  <p:stCondLst>
                                    <p:cond delay="0"/>
                                  </p:stCondLst>
                                  <p:childTnLst>
                                    <p:set>
                                      <p:cBhvr>
                                        <p:cTn id="59" dur="1" fill="hold">
                                          <p:stCondLst>
                                            <p:cond delay="0"/>
                                          </p:stCondLst>
                                        </p:cTn>
                                        <p:tgtEl>
                                          <p:spTgt spid="513063"/>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513078"/>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13074"/>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513075"/>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513076"/>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513071"/>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513070"/>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13111"/>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513077"/>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513080"/>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513079"/>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13114"/>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1311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mph" presetSubtype="2" fill="hold" nodeType="clickEffect">
                                  <p:stCondLst>
                                    <p:cond delay="0"/>
                                  </p:stCondLst>
                                  <p:childTnLst>
                                    <p:animClr clrSpc="rgb" dir="cw">
                                      <p:cBhvr>
                                        <p:cTn id="87" dur="500" fill="hold"/>
                                        <p:tgtEl>
                                          <p:spTgt spid="513064"/>
                                        </p:tgtEl>
                                        <p:attrNameLst>
                                          <p:attrName>fillcolor</p:attrName>
                                        </p:attrNameLst>
                                      </p:cBhvr>
                                      <p:to>
                                        <a:schemeClr val="bg1"/>
                                      </p:to>
                                    </p:animClr>
                                    <p:set>
                                      <p:cBhvr>
                                        <p:cTn id="88" dur="500" fill="hold"/>
                                        <p:tgtEl>
                                          <p:spTgt spid="513064"/>
                                        </p:tgtEl>
                                        <p:attrNameLst>
                                          <p:attrName>fill.type</p:attrName>
                                        </p:attrNameLst>
                                      </p:cBhvr>
                                      <p:to>
                                        <p:strVal val="solid"/>
                                      </p:to>
                                    </p:set>
                                    <p:set>
                                      <p:cBhvr>
                                        <p:cTn id="89" dur="500" fill="hold"/>
                                        <p:tgtEl>
                                          <p:spTgt spid="513064"/>
                                        </p:tgtEl>
                                        <p:attrNameLst>
                                          <p:attrName>fill.on</p:attrName>
                                        </p:attrNameLst>
                                      </p:cBhvr>
                                      <p:to>
                                        <p:strVal val="true"/>
                                      </p:to>
                                    </p:set>
                                  </p:childTnLst>
                                </p:cTn>
                              </p:par>
                              <p:par>
                                <p:cTn id="90" presetID="1" presetClass="emph" presetSubtype="2" fill="hold" nodeType="withEffect">
                                  <p:stCondLst>
                                    <p:cond delay="0"/>
                                  </p:stCondLst>
                                  <p:childTnLst>
                                    <p:animClr clrSpc="rgb" dir="cw">
                                      <p:cBhvr>
                                        <p:cTn id="91" dur="500" fill="hold"/>
                                        <p:tgtEl>
                                          <p:spTgt spid="513063"/>
                                        </p:tgtEl>
                                        <p:attrNameLst>
                                          <p:attrName>fillcolor</p:attrName>
                                        </p:attrNameLst>
                                      </p:cBhvr>
                                      <p:to>
                                        <a:schemeClr val="bg1"/>
                                      </p:to>
                                    </p:animClr>
                                    <p:set>
                                      <p:cBhvr>
                                        <p:cTn id="92" dur="500" fill="hold"/>
                                        <p:tgtEl>
                                          <p:spTgt spid="513063"/>
                                        </p:tgtEl>
                                        <p:attrNameLst>
                                          <p:attrName>fill.type</p:attrName>
                                        </p:attrNameLst>
                                      </p:cBhvr>
                                      <p:to>
                                        <p:strVal val="solid"/>
                                      </p:to>
                                    </p:set>
                                    <p:set>
                                      <p:cBhvr>
                                        <p:cTn id="93" dur="500" fill="hold"/>
                                        <p:tgtEl>
                                          <p:spTgt spid="513063"/>
                                        </p:tgtEl>
                                        <p:attrNameLst>
                                          <p:attrName>fill.on</p:attrName>
                                        </p:attrNameLst>
                                      </p:cBhvr>
                                      <p:to>
                                        <p:strVal val="true"/>
                                      </p:to>
                                    </p:set>
                                  </p:childTnLst>
                                </p:cTn>
                              </p:par>
                            </p:childTnLst>
                          </p:cTn>
                        </p:par>
                        <p:par>
                          <p:cTn id="94" fill="hold">
                            <p:stCondLst>
                              <p:cond delay="500"/>
                            </p:stCondLst>
                            <p:childTnLst>
                              <p:par>
                                <p:cTn id="95" presetID="42" presetClass="path" presetSubtype="0" accel="50000" decel="50000" fill="hold" grpId="0" nodeType="afterEffect">
                                  <p:stCondLst>
                                    <p:cond delay="500"/>
                                  </p:stCondLst>
                                  <p:childTnLst>
                                    <p:animMotion origin="layout" path="M 2.77778E-6 -3.81503E-6 L 2.77778E-6 0.06659 " pathEditMode="relative" rAng="0" ptsTypes="AA">
                                      <p:cBhvr>
                                        <p:cTn id="96" dur="500" fill="hold"/>
                                        <p:tgtEl>
                                          <p:spTgt spid="513041"/>
                                        </p:tgtEl>
                                        <p:attrNameLst>
                                          <p:attrName>ppt_x</p:attrName>
                                          <p:attrName>ppt_y</p:attrName>
                                        </p:attrNameLst>
                                      </p:cBhvr>
                                      <p:rCtr x="0" y="33"/>
                                    </p:animMotion>
                                  </p:childTnLst>
                                </p:cTn>
                              </p:par>
                            </p:childTnLst>
                          </p:cTn>
                        </p:par>
                        <p:par>
                          <p:cTn id="97" fill="hold">
                            <p:stCondLst>
                              <p:cond delay="1500"/>
                            </p:stCondLst>
                            <p:childTnLst>
                              <p:par>
                                <p:cTn id="98" presetID="22" presetClass="entr" presetSubtype="4" fill="hold" grpId="0" nodeType="afterEffect">
                                  <p:stCondLst>
                                    <p:cond delay="0"/>
                                  </p:stCondLst>
                                  <p:childTnLst>
                                    <p:set>
                                      <p:cBhvr>
                                        <p:cTn id="99" dur="1" fill="hold">
                                          <p:stCondLst>
                                            <p:cond delay="0"/>
                                          </p:stCondLst>
                                        </p:cTn>
                                        <p:tgtEl>
                                          <p:spTgt spid="513119"/>
                                        </p:tgtEl>
                                        <p:attrNameLst>
                                          <p:attrName>style.visibility</p:attrName>
                                        </p:attrNameLst>
                                      </p:cBhvr>
                                      <p:to>
                                        <p:strVal val="visible"/>
                                      </p:to>
                                    </p:set>
                                    <p:animEffect transition="in" filter="wipe(down)">
                                      <p:cBhvr>
                                        <p:cTn id="100" dur="500"/>
                                        <p:tgtEl>
                                          <p:spTgt spid="513119"/>
                                        </p:tgtEl>
                                      </p:cBhvr>
                                    </p:animEffect>
                                  </p:childTnLst>
                                </p:cTn>
                              </p:par>
                            </p:childTnLst>
                          </p:cTn>
                        </p:par>
                        <p:par>
                          <p:cTn id="101" fill="hold">
                            <p:stCondLst>
                              <p:cond delay="2000"/>
                            </p:stCondLst>
                            <p:childTnLst>
                              <p:par>
                                <p:cTn id="102" presetID="42" presetClass="path" presetSubtype="0" accel="50000" decel="50000" fill="hold" grpId="0" nodeType="afterEffect">
                                  <p:stCondLst>
                                    <p:cond delay="0"/>
                                  </p:stCondLst>
                                  <p:childTnLst>
                                    <p:animMotion origin="layout" path="M 5E-6 3.7037E-6 L -0.12848 -0.35255 " pathEditMode="relative" rAng="0" ptsTypes="AA">
                                      <p:cBhvr>
                                        <p:cTn id="103" dur="1000" fill="hold"/>
                                        <p:tgtEl>
                                          <p:spTgt spid="513063"/>
                                        </p:tgtEl>
                                        <p:attrNameLst>
                                          <p:attrName>ppt_x</p:attrName>
                                          <p:attrName>ppt_y</p:attrName>
                                        </p:attrNameLst>
                                      </p:cBhvr>
                                      <p:rCtr x="-64" y="-176"/>
                                    </p:animMotion>
                                  </p:childTnLst>
                                </p:cTn>
                              </p:par>
                            </p:childTnLst>
                          </p:cTn>
                        </p:par>
                        <p:par>
                          <p:cTn id="104" fill="hold">
                            <p:stCondLst>
                              <p:cond delay="3000"/>
                            </p:stCondLst>
                            <p:childTnLst>
                              <p:par>
                                <p:cTn id="105" presetID="7" presetClass="emph" presetSubtype="2" fill="hold" nodeType="afterEffect">
                                  <p:stCondLst>
                                    <p:cond delay="0"/>
                                  </p:stCondLst>
                                  <p:childTnLst>
                                    <p:animClr clrSpc="rgb" dir="cw">
                                      <p:cBhvr>
                                        <p:cTn id="106" dur="500" fill="hold"/>
                                        <p:tgtEl>
                                          <p:spTgt spid="513063"/>
                                        </p:tgtEl>
                                        <p:attrNameLst>
                                          <p:attrName>stroke.color</p:attrName>
                                        </p:attrNameLst>
                                      </p:cBhvr>
                                      <p:to>
                                        <a:schemeClr val="bg1"/>
                                      </p:to>
                                    </p:animClr>
                                    <p:set>
                                      <p:cBhvr>
                                        <p:cTn id="107" dur="500" fill="hold"/>
                                        <p:tgtEl>
                                          <p:spTgt spid="513063"/>
                                        </p:tgtEl>
                                        <p:attrNameLst>
                                          <p:attrName>stroke.on</p:attrName>
                                        </p:attrNameLst>
                                      </p:cBhvr>
                                      <p:to>
                                        <p:strVal val="true"/>
                                      </p:to>
                                    </p:set>
                                  </p:childTnLst>
                                </p:cTn>
                              </p:par>
                            </p:childTnLst>
                          </p:cTn>
                        </p:par>
                      </p:childTnLst>
                    </p:cTn>
                  </p:par>
                  <p:par>
                    <p:cTn id="108" fill="hold">
                      <p:stCondLst>
                        <p:cond delay="indefinite"/>
                      </p:stCondLst>
                      <p:childTnLst>
                        <p:par>
                          <p:cTn id="109" fill="hold">
                            <p:stCondLst>
                              <p:cond delay="0"/>
                            </p:stCondLst>
                            <p:childTnLst>
                              <p:par>
                                <p:cTn id="110" presetID="42" presetClass="path" presetSubtype="0" accel="50000" decel="50000" fill="hold" grpId="0" nodeType="clickEffect">
                                  <p:stCondLst>
                                    <p:cond delay="0"/>
                                  </p:stCondLst>
                                  <p:childTnLst>
                                    <p:animMotion origin="layout" path="M -3.88889E-6 -4.81481E-6 L -3.88889E-6 0.07223 " pathEditMode="relative" rAng="0" ptsTypes="AA">
                                      <p:cBhvr>
                                        <p:cTn id="111" dur="500" fill="hold"/>
                                        <p:tgtEl>
                                          <p:spTgt spid="513042"/>
                                        </p:tgtEl>
                                        <p:attrNameLst>
                                          <p:attrName>ppt_x</p:attrName>
                                          <p:attrName>ppt_y</p:attrName>
                                        </p:attrNameLst>
                                      </p:cBhvr>
                                      <p:rCtr x="0" y="36"/>
                                    </p:animMotion>
                                  </p:childTnLst>
                                </p:cTn>
                              </p:par>
                            </p:childTnLst>
                          </p:cTn>
                        </p:par>
                        <p:par>
                          <p:cTn id="112" fill="hold">
                            <p:stCondLst>
                              <p:cond delay="500"/>
                            </p:stCondLst>
                            <p:childTnLst>
                              <p:par>
                                <p:cTn id="113" presetID="22" presetClass="entr" presetSubtype="4" fill="hold" grpId="0" nodeType="afterEffect">
                                  <p:stCondLst>
                                    <p:cond delay="0"/>
                                  </p:stCondLst>
                                  <p:childTnLst>
                                    <p:set>
                                      <p:cBhvr>
                                        <p:cTn id="114" dur="1" fill="hold">
                                          <p:stCondLst>
                                            <p:cond delay="0"/>
                                          </p:stCondLst>
                                        </p:cTn>
                                        <p:tgtEl>
                                          <p:spTgt spid="513120"/>
                                        </p:tgtEl>
                                        <p:attrNameLst>
                                          <p:attrName>style.visibility</p:attrName>
                                        </p:attrNameLst>
                                      </p:cBhvr>
                                      <p:to>
                                        <p:strVal val="visible"/>
                                      </p:to>
                                    </p:set>
                                    <p:animEffect transition="in" filter="wipe(down)">
                                      <p:cBhvr>
                                        <p:cTn id="115" dur="500"/>
                                        <p:tgtEl>
                                          <p:spTgt spid="513120"/>
                                        </p:tgtEl>
                                      </p:cBhvr>
                                    </p:animEffect>
                                  </p:childTnLst>
                                </p:cTn>
                              </p:par>
                            </p:childTnLst>
                          </p:cTn>
                        </p:par>
                        <p:par>
                          <p:cTn id="116" fill="hold">
                            <p:stCondLst>
                              <p:cond delay="1000"/>
                            </p:stCondLst>
                            <p:childTnLst>
                              <p:par>
                                <p:cTn id="117" presetID="42" presetClass="path" presetSubtype="0" accel="50000" decel="50000" fill="hold" grpId="0" nodeType="afterEffect">
                                  <p:stCondLst>
                                    <p:cond delay="0"/>
                                  </p:stCondLst>
                                  <p:childTnLst>
                                    <p:animMotion origin="layout" path="M -0.00451 -0.00116 L -0.15243 -0.34885 " pathEditMode="relative" rAng="0" ptsTypes="AA">
                                      <p:cBhvr>
                                        <p:cTn id="118" dur="1000" fill="hold"/>
                                        <p:tgtEl>
                                          <p:spTgt spid="513064"/>
                                        </p:tgtEl>
                                        <p:attrNameLst>
                                          <p:attrName>ppt_x</p:attrName>
                                          <p:attrName>ppt_y</p:attrName>
                                        </p:attrNameLst>
                                      </p:cBhvr>
                                      <p:rCtr x="-74" y="-174"/>
                                    </p:animMotion>
                                  </p:childTnLst>
                                </p:cTn>
                              </p:par>
                            </p:childTnLst>
                          </p:cTn>
                        </p:par>
                        <p:par>
                          <p:cTn id="119" fill="hold">
                            <p:stCondLst>
                              <p:cond delay="2000"/>
                            </p:stCondLst>
                            <p:childTnLst>
                              <p:par>
                                <p:cTn id="120" presetID="7" presetClass="emph" presetSubtype="2" fill="hold" nodeType="afterEffect">
                                  <p:stCondLst>
                                    <p:cond delay="0"/>
                                  </p:stCondLst>
                                  <p:childTnLst>
                                    <p:animClr clrSpc="rgb" dir="cw">
                                      <p:cBhvr>
                                        <p:cTn id="121" dur="500" fill="hold"/>
                                        <p:tgtEl>
                                          <p:spTgt spid="513064"/>
                                        </p:tgtEl>
                                        <p:attrNameLst>
                                          <p:attrName>stroke.color</p:attrName>
                                        </p:attrNameLst>
                                      </p:cBhvr>
                                      <p:to>
                                        <a:schemeClr val="bg1"/>
                                      </p:to>
                                    </p:animClr>
                                    <p:set>
                                      <p:cBhvr>
                                        <p:cTn id="122" dur="500" fill="hold"/>
                                        <p:tgtEl>
                                          <p:spTgt spid="513064"/>
                                        </p:tgtEl>
                                        <p:attrNameLst>
                                          <p:attrName>stroke.on</p:attrName>
                                        </p:attrNameLst>
                                      </p:cBhvr>
                                      <p:to>
                                        <p:strVal val="tru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13103"/>
                                        </p:tgtEl>
                                        <p:attrNameLst>
                                          <p:attrName>style.visibility</p:attrName>
                                        </p:attrNameLst>
                                      </p:cBhvr>
                                      <p:to>
                                        <p:strVal val="visible"/>
                                      </p:to>
                                    </p:set>
                                  </p:childTnLst>
                                </p:cTn>
                              </p:par>
                            </p:childTnLst>
                          </p:cTn>
                        </p:par>
                        <p:par>
                          <p:cTn id="127" fill="hold">
                            <p:stCondLst>
                              <p:cond delay="0"/>
                            </p:stCondLst>
                            <p:childTnLst>
                              <p:par>
                                <p:cTn id="128" presetID="42" presetClass="path" presetSubtype="0" accel="50000" decel="50000" fill="hold" grpId="1" nodeType="afterEffect">
                                  <p:stCondLst>
                                    <p:cond delay="0"/>
                                  </p:stCondLst>
                                  <p:childTnLst>
                                    <p:animMotion origin="layout" path="M -2.77778E-6 -3.7037E-6 L -2.77778E-6 0.06528 " pathEditMode="relative" rAng="0" ptsTypes="AA">
                                      <p:cBhvr>
                                        <p:cTn id="129" dur="1000" fill="hold"/>
                                        <p:tgtEl>
                                          <p:spTgt spid="513103"/>
                                        </p:tgtEl>
                                        <p:attrNameLst>
                                          <p:attrName>ppt_x</p:attrName>
                                          <p:attrName>ppt_y</p:attrName>
                                        </p:attrNameLst>
                                      </p:cBhvr>
                                      <p:rCtr x="0" y="33"/>
                                    </p:animMotion>
                                  </p:childTnLst>
                                </p:cTn>
                              </p:par>
                            </p:childTnLst>
                          </p:cTn>
                        </p:par>
                      </p:childTnLst>
                    </p:cTn>
                  </p:par>
                  <p:par>
                    <p:cTn id="130" fill="hold">
                      <p:stCondLst>
                        <p:cond delay="indefinite"/>
                      </p:stCondLst>
                      <p:childTnLst>
                        <p:par>
                          <p:cTn id="131" fill="hold">
                            <p:stCondLst>
                              <p:cond delay="0"/>
                            </p:stCondLst>
                            <p:childTnLst>
                              <p:par>
                                <p:cTn id="132" presetID="3" presetClass="emph" presetSubtype="2" fill="hold" grpId="1" nodeType="clickEffect">
                                  <p:stCondLst>
                                    <p:cond delay="0"/>
                                  </p:stCondLst>
                                  <p:childTnLst>
                                    <p:animClr clrSpc="rgb" dir="cw">
                                      <p:cBhvr override="childStyle">
                                        <p:cTn id="133" dur="500" fill="hold"/>
                                        <p:tgtEl>
                                          <p:spTgt spid="513041"/>
                                        </p:tgtEl>
                                        <p:attrNameLst>
                                          <p:attrName>style.color</p:attrName>
                                        </p:attrNameLst>
                                      </p:cBhvr>
                                      <p:to>
                                        <a:schemeClr val="accent2"/>
                                      </p:to>
                                    </p:animClr>
                                  </p:childTnLst>
                                </p:cTn>
                              </p:par>
                            </p:childTnLst>
                          </p:cTn>
                        </p:par>
                        <p:par>
                          <p:cTn id="134" fill="hold">
                            <p:stCondLst>
                              <p:cond delay="500"/>
                            </p:stCondLst>
                            <p:childTnLst>
                              <p:par>
                                <p:cTn id="135" presetID="1" presetClass="entr" presetSubtype="0" fill="hold" grpId="0" nodeType="afterEffect">
                                  <p:stCondLst>
                                    <p:cond delay="0"/>
                                  </p:stCondLst>
                                  <p:childTnLst>
                                    <p:set>
                                      <p:cBhvr>
                                        <p:cTn id="136" dur="1" fill="hold">
                                          <p:stCondLst>
                                            <p:cond delay="0"/>
                                          </p:stCondLst>
                                        </p:cTn>
                                        <p:tgtEl>
                                          <p:spTgt spid="51306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13045"/>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2" nodeType="clickEffect">
                                  <p:stCondLst>
                                    <p:cond delay="0"/>
                                  </p:stCondLst>
                                  <p:childTnLst>
                                    <p:set>
                                      <p:cBhvr>
                                        <p:cTn id="144" dur="1" fill="hold">
                                          <p:stCondLst>
                                            <p:cond delay="0"/>
                                          </p:stCondLst>
                                        </p:cTn>
                                        <p:tgtEl>
                                          <p:spTgt spid="513108"/>
                                        </p:tgtEl>
                                        <p:attrNameLst>
                                          <p:attrName>style.visibility</p:attrName>
                                        </p:attrNameLst>
                                      </p:cBhvr>
                                      <p:to>
                                        <p:strVal val="visible"/>
                                      </p:to>
                                    </p:set>
                                  </p:childTnLst>
                                </p:cTn>
                              </p:par>
                            </p:childTnLst>
                          </p:cTn>
                        </p:par>
                        <p:par>
                          <p:cTn id="145" fill="hold">
                            <p:stCondLst>
                              <p:cond delay="0"/>
                            </p:stCondLst>
                            <p:childTnLst>
                              <p:par>
                                <p:cTn id="146" presetID="42" presetClass="path" presetSubtype="0" accel="50000" decel="50000" fill="hold" grpId="0" nodeType="afterEffect">
                                  <p:stCondLst>
                                    <p:cond delay="0"/>
                                  </p:stCondLst>
                                  <p:childTnLst>
                                    <p:animMotion origin="layout" path="M 2.77778E-6 -2.22222E-6 L 2.77778E-6 0.06528 " pathEditMode="relative" rAng="0" ptsTypes="AA">
                                      <p:cBhvr>
                                        <p:cTn id="147" dur="1000" fill="hold"/>
                                        <p:tgtEl>
                                          <p:spTgt spid="513108"/>
                                        </p:tgtEl>
                                        <p:attrNameLst>
                                          <p:attrName>ppt_x</p:attrName>
                                          <p:attrName>ppt_y</p:attrName>
                                        </p:attrNameLst>
                                      </p:cBhvr>
                                      <p:rCtr x="0" y="33"/>
                                    </p:animMotion>
                                  </p:childTnLst>
                                </p:cTn>
                              </p:par>
                            </p:childTnLst>
                          </p:cTn>
                        </p:par>
                        <p:par>
                          <p:cTn id="148" fill="hold">
                            <p:stCondLst>
                              <p:cond delay="1000"/>
                            </p:stCondLst>
                            <p:childTnLst>
                              <p:par>
                                <p:cTn id="149" presetID="1" presetClass="exit" presetSubtype="0" fill="hold" grpId="1" nodeType="afterEffect">
                                  <p:stCondLst>
                                    <p:cond delay="0"/>
                                  </p:stCondLst>
                                  <p:childTnLst>
                                    <p:set>
                                      <p:cBhvr>
                                        <p:cTn id="150" dur="1" fill="hold">
                                          <p:stCondLst>
                                            <p:cond delay="0"/>
                                          </p:stCondLst>
                                        </p:cTn>
                                        <p:tgtEl>
                                          <p:spTgt spid="513063"/>
                                        </p:tgtEl>
                                        <p:attrNameLst>
                                          <p:attrName>style.visibility</p:attrName>
                                        </p:attrNameLst>
                                      </p:cBhvr>
                                      <p:to>
                                        <p:strVal val="hidden"/>
                                      </p:to>
                                    </p:set>
                                  </p:childTnLst>
                                </p:cTn>
                              </p:par>
                            </p:childTnLst>
                          </p:cTn>
                        </p:par>
                        <p:par>
                          <p:cTn id="151" fill="hold">
                            <p:stCondLst>
                              <p:cond delay="1000"/>
                            </p:stCondLst>
                            <p:childTnLst>
                              <p:par>
                                <p:cTn id="152" presetID="56" presetClass="path" presetSubtype="0" accel="50000" decel="50000" fill="hold" grpId="1" nodeType="afterEffect">
                                  <p:stCondLst>
                                    <p:cond delay="0"/>
                                  </p:stCondLst>
                                  <p:childTnLst>
                                    <p:animMotion origin="layout" path="M -2.77778E-6 0.0652 L -0.09948 0.1533 " pathEditMode="relative" rAng="0" ptsTypes="AA">
                                      <p:cBhvr>
                                        <p:cTn id="153" dur="1000" fill="hold"/>
                                        <p:tgtEl>
                                          <p:spTgt spid="513108"/>
                                        </p:tgtEl>
                                        <p:attrNameLst>
                                          <p:attrName>ppt_x</p:attrName>
                                          <p:attrName>ppt_y</p:attrName>
                                        </p:attrNameLst>
                                      </p:cBhvr>
                                      <p:rCtr x="-50" y="44"/>
                                    </p:animMotion>
                                  </p:childTnLst>
                                </p:cTn>
                              </p:par>
                            </p:childTnLst>
                          </p:cTn>
                        </p:par>
                        <p:par>
                          <p:cTn id="154" fill="hold">
                            <p:stCondLst>
                              <p:cond delay="2000"/>
                            </p:stCondLst>
                            <p:childTnLst>
                              <p:par>
                                <p:cTn id="155" presetID="7" presetClass="emph" presetSubtype="2" fill="hold" nodeType="afterEffect">
                                  <p:stCondLst>
                                    <p:cond delay="0"/>
                                  </p:stCondLst>
                                  <p:childTnLst>
                                    <p:animClr clrSpc="rgb" dir="cw">
                                      <p:cBhvr>
                                        <p:cTn id="156" dur="500" fill="hold"/>
                                        <p:tgtEl>
                                          <p:spTgt spid="513108"/>
                                        </p:tgtEl>
                                        <p:attrNameLst>
                                          <p:attrName>stroke.color</p:attrName>
                                        </p:attrNameLst>
                                      </p:cBhvr>
                                      <p:to>
                                        <a:schemeClr val="bg1"/>
                                      </p:to>
                                    </p:animClr>
                                    <p:set>
                                      <p:cBhvr>
                                        <p:cTn id="157" dur="500" fill="hold"/>
                                        <p:tgtEl>
                                          <p:spTgt spid="513108"/>
                                        </p:tgtEl>
                                        <p:attrNameLst>
                                          <p:attrName>stroke.on</p:attrName>
                                        </p:attrNameLst>
                                      </p:cBhvr>
                                      <p:to>
                                        <p:strVal val="true"/>
                                      </p:to>
                                    </p:set>
                                  </p:childTnLst>
                                </p:cTn>
                              </p:par>
                            </p:childTnLst>
                          </p:cTn>
                        </p:par>
                        <p:par>
                          <p:cTn id="158" fill="hold">
                            <p:stCondLst>
                              <p:cond delay="2500"/>
                            </p:stCondLst>
                            <p:childTnLst>
                              <p:par>
                                <p:cTn id="159" presetID="3" presetClass="emph" presetSubtype="2" fill="hold" grpId="3" nodeType="afterEffect">
                                  <p:stCondLst>
                                    <p:cond delay="0"/>
                                  </p:stCondLst>
                                  <p:childTnLst>
                                    <p:animClr clrSpc="rgb" dir="cw">
                                      <p:cBhvr override="childStyle">
                                        <p:cTn id="160" dur="500" fill="hold"/>
                                        <p:tgtEl>
                                          <p:spTgt spid="513108">
                                            <p:txEl>
                                              <p:charRg st="4294967295" end="4294967295"/>
                                            </p:txEl>
                                          </p:spTgt>
                                        </p:tgtEl>
                                        <p:attrNameLst>
                                          <p:attrName>style.color</p:attrName>
                                        </p:attrNameLst>
                                      </p:cBhvr>
                                      <p:to>
                                        <a:srgbClr val="35DF07"/>
                                      </p:to>
                                    </p:animClr>
                                  </p:childTnLst>
                                </p:cTn>
                              </p:par>
                              <p:par>
                                <p:cTn id="161" presetID="1" presetClass="emph" presetSubtype="2" fill="hold" nodeType="withEffect">
                                  <p:stCondLst>
                                    <p:cond delay="0"/>
                                  </p:stCondLst>
                                  <p:childTnLst>
                                    <p:animClr clrSpc="rgb" dir="cw">
                                      <p:cBhvr>
                                        <p:cTn id="162" dur="500" fill="hold"/>
                                        <p:tgtEl>
                                          <p:spTgt spid="513038"/>
                                        </p:tgtEl>
                                        <p:attrNameLst>
                                          <p:attrName>fillcolor</p:attrName>
                                        </p:attrNameLst>
                                      </p:cBhvr>
                                      <p:to>
                                        <a:srgbClr val="35DF07"/>
                                      </p:to>
                                    </p:animClr>
                                    <p:set>
                                      <p:cBhvr>
                                        <p:cTn id="163" dur="500" fill="hold"/>
                                        <p:tgtEl>
                                          <p:spTgt spid="513038"/>
                                        </p:tgtEl>
                                        <p:attrNameLst>
                                          <p:attrName>fill.type</p:attrName>
                                        </p:attrNameLst>
                                      </p:cBhvr>
                                      <p:to>
                                        <p:strVal val="solid"/>
                                      </p:to>
                                    </p:set>
                                    <p:set>
                                      <p:cBhvr>
                                        <p:cTn id="164" dur="500" fill="hold"/>
                                        <p:tgtEl>
                                          <p:spTgt spid="513038"/>
                                        </p:tgtEl>
                                        <p:attrNameLst>
                                          <p:attrName>fill.on</p:attrName>
                                        </p:attrNameLst>
                                      </p:cBhvr>
                                      <p:to>
                                        <p:strVal val="true"/>
                                      </p:to>
                                    </p:set>
                                  </p:childTnLst>
                                </p:cTn>
                              </p:par>
                            </p:childTnLst>
                          </p:cTn>
                        </p:par>
                      </p:childTnLst>
                    </p:cTn>
                  </p:par>
                  <p:par>
                    <p:cTn id="165" fill="hold">
                      <p:stCondLst>
                        <p:cond delay="indefinite"/>
                      </p:stCondLst>
                      <p:childTnLst>
                        <p:par>
                          <p:cTn id="166" fill="hold">
                            <p:stCondLst>
                              <p:cond delay="0"/>
                            </p:stCondLst>
                            <p:childTnLst>
                              <p:par>
                                <p:cTn id="167" presetID="3" presetClass="exit" presetSubtype="10" fill="hold" grpId="1" nodeType="clickEffect">
                                  <p:stCondLst>
                                    <p:cond delay="0"/>
                                  </p:stCondLst>
                                  <p:childTnLst>
                                    <p:animEffect transition="out" filter="blinds(horizontal)">
                                      <p:cBhvr>
                                        <p:cTn id="168" dur="500"/>
                                        <p:tgtEl>
                                          <p:spTgt spid="513045"/>
                                        </p:tgtEl>
                                      </p:cBhvr>
                                    </p:animEffect>
                                    <p:set>
                                      <p:cBhvr>
                                        <p:cTn id="169" dur="1" fill="hold">
                                          <p:stCondLst>
                                            <p:cond delay="499"/>
                                          </p:stCondLst>
                                        </p:cTn>
                                        <p:tgtEl>
                                          <p:spTgt spid="513045"/>
                                        </p:tgtEl>
                                        <p:attrNameLst>
                                          <p:attrName>style.visibility</p:attrName>
                                        </p:attrNameLst>
                                      </p:cBhvr>
                                      <p:to>
                                        <p:strVal val="hidden"/>
                                      </p:to>
                                    </p:set>
                                  </p:childTnLst>
                                </p:cTn>
                              </p:par>
                              <p:par>
                                <p:cTn id="170" presetID="1" presetClass="exit" presetSubtype="0" fill="hold" grpId="1" nodeType="withEffect">
                                  <p:stCondLst>
                                    <p:cond delay="0"/>
                                  </p:stCondLst>
                                  <p:childTnLst>
                                    <p:set>
                                      <p:cBhvr>
                                        <p:cTn id="171" dur="1" fill="hold">
                                          <p:stCondLst>
                                            <p:cond delay="0"/>
                                          </p:stCondLst>
                                        </p:cTn>
                                        <p:tgtEl>
                                          <p:spTgt spid="513061"/>
                                        </p:tgtEl>
                                        <p:attrNameLst>
                                          <p:attrName>style.visibility</p:attrName>
                                        </p:attrNameLst>
                                      </p:cBhvr>
                                      <p:to>
                                        <p:strVal val="hidden"/>
                                      </p:to>
                                    </p:set>
                                  </p:childTnLst>
                                </p:cTn>
                              </p:par>
                              <p:par>
                                <p:cTn id="172" presetID="1" presetClass="exit" presetSubtype="0" fill="hold" grpId="1" nodeType="withEffect">
                                  <p:stCondLst>
                                    <p:cond delay="0"/>
                                  </p:stCondLst>
                                  <p:childTnLst>
                                    <p:set>
                                      <p:cBhvr>
                                        <p:cTn id="173" dur="1" fill="hold">
                                          <p:stCondLst>
                                            <p:cond delay="0"/>
                                          </p:stCondLst>
                                        </p:cTn>
                                        <p:tgtEl>
                                          <p:spTgt spid="513119"/>
                                        </p:tgtEl>
                                        <p:attrNameLst>
                                          <p:attrName>style.visibility</p:attrName>
                                        </p:attrNameLst>
                                      </p:cBhvr>
                                      <p:to>
                                        <p:strVal val="hidden"/>
                                      </p:to>
                                    </p:set>
                                  </p:childTnLst>
                                </p:cTn>
                              </p:par>
                              <p:par>
                                <p:cTn id="174" presetID="1" presetClass="exit" presetSubtype="0" fill="hold" grpId="1" nodeType="withEffect">
                                  <p:stCondLst>
                                    <p:cond delay="0"/>
                                  </p:stCondLst>
                                  <p:childTnLst>
                                    <p:set>
                                      <p:cBhvr>
                                        <p:cTn id="175" dur="1" fill="hold">
                                          <p:stCondLst>
                                            <p:cond delay="0"/>
                                          </p:stCondLst>
                                        </p:cTn>
                                        <p:tgtEl>
                                          <p:spTgt spid="513120"/>
                                        </p:tgtEl>
                                        <p:attrNameLst>
                                          <p:attrName>style.visibility</p:attrName>
                                        </p:attrNameLst>
                                      </p:cBhvr>
                                      <p:to>
                                        <p:strVal val="hidden"/>
                                      </p:to>
                                    </p:set>
                                  </p:childTnLst>
                                </p:cTn>
                              </p:par>
                              <p:par>
                                <p:cTn id="176" presetID="3" presetClass="emph" presetSubtype="2" fill="hold" grpId="2" nodeType="withEffect">
                                  <p:stCondLst>
                                    <p:cond delay="0"/>
                                  </p:stCondLst>
                                  <p:childTnLst>
                                    <p:animClr clrSpc="rgb" dir="cw">
                                      <p:cBhvr override="childStyle">
                                        <p:cTn id="177" dur="500" fill="hold"/>
                                        <p:tgtEl>
                                          <p:spTgt spid="513041"/>
                                        </p:tgtEl>
                                        <p:attrNameLst>
                                          <p:attrName>style.color</p:attrName>
                                        </p:attrNameLst>
                                      </p:cBhvr>
                                      <p:to>
                                        <a:schemeClr val="tx1"/>
                                      </p:to>
                                    </p:animClr>
                                  </p:childTnLst>
                                </p:cTn>
                              </p:par>
                              <p:par>
                                <p:cTn id="178" presetID="1" presetClass="emph" presetSubtype="2" fill="hold" nodeType="withEffect">
                                  <p:stCondLst>
                                    <p:cond delay="0"/>
                                  </p:stCondLst>
                                  <p:childTnLst>
                                    <p:animClr clrSpc="rgb" dir="cw">
                                      <p:cBhvr>
                                        <p:cTn id="179" dur="500" fill="hold"/>
                                        <p:tgtEl>
                                          <p:spTgt spid="513038"/>
                                        </p:tgtEl>
                                        <p:attrNameLst>
                                          <p:attrName>fillcolor</p:attrName>
                                        </p:attrNameLst>
                                      </p:cBhvr>
                                      <p:to>
                                        <a:schemeClr val="bg1"/>
                                      </p:to>
                                    </p:animClr>
                                    <p:set>
                                      <p:cBhvr>
                                        <p:cTn id="180" dur="500" fill="hold"/>
                                        <p:tgtEl>
                                          <p:spTgt spid="513038"/>
                                        </p:tgtEl>
                                        <p:attrNameLst>
                                          <p:attrName>fill.type</p:attrName>
                                        </p:attrNameLst>
                                      </p:cBhvr>
                                      <p:to>
                                        <p:strVal val="solid"/>
                                      </p:to>
                                    </p:set>
                                    <p:set>
                                      <p:cBhvr>
                                        <p:cTn id="181" dur="500" fill="hold"/>
                                        <p:tgtEl>
                                          <p:spTgt spid="513038"/>
                                        </p:tgtEl>
                                        <p:attrNameLst>
                                          <p:attrName>fill.on</p:attrName>
                                        </p:attrNameLst>
                                      </p:cBhvr>
                                      <p:to>
                                        <p:strVal val="true"/>
                                      </p:to>
                                    </p:set>
                                  </p:childTnLst>
                                </p:cTn>
                              </p:par>
                              <p:par>
                                <p:cTn id="182" presetID="1" presetClass="exit" presetSubtype="0" fill="hold" grpId="1" nodeType="withEffect">
                                  <p:stCondLst>
                                    <p:cond delay="0"/>
                                  </p:stCondLst>
                                  <p:childTnLst>
                                    <p:set>
                                      <p:cBhvr>
                                        <p:cTn id="183" dur="1" fill="hold">
                                          <p:stCondLst>
                                            <p:cond delay="0"/>
                                          </p:stCondLst>
                                        </p:cTn>
                                        <p:tgtEl>
                                          <p:spTgt spid="513042"/>
                                        </p:tgtEl>
                                        <p:attrNameLst>
                                          <p:attrName>style.visibility</p:attrName>
                                        </p:attrNameLst>
                                      </p:cBhvr>
                                      <p:to>
                                        <p:strVal val="hidden"/>
                                      </p:to>
                                    </p:set>
                                  </p:childTnLst>
                                </p:cTn>
                              </p:par>
                              <p:par>
                                <p:cTn id="184" presetID="1" presetClass="exit" presetSubtype="0" fill="hold" grpId="3" nodeType="withEffect">
                                  <p:stCondLst>
                                    <p:cond delay="0"/>
                                  </p:stCondLst>
                                  <p:childTnLst>
                                    <p:set>
                                      <p:cBhvr>
                                        <p:cTn id="185" dur="1" fill="hold">
                                          <p:stCondLst>
                                            <p:cond delay="0"/>
                                          </p:stCondLst>
                                        </p:cTn>
                                        <p:tgtEl>
                                          <p:spTgt spid="513041"/>
                                        </p:tgtEl>
                                        <p:attrNameLst>
                                          <p:attrName>style.visibility</p:attrName>
                                        </p:attrNameLst>
                                      </p:cBhvr>
                                      <p:to>
                                        <p:strVal val="hidden"/>
                                      </p:to>
                                    </p:set>
                                  </p:childTnLst>
                                </p:cTn>
                              </p:par>
                              <p:par>
                                <p:cTn id="186" presetID="3" presetClass="emph" presetSubtype="2" fill="hold" grpId="4" nodeType="withEffect">
                                  <p:stCondLst>
                                    <p:cond delay="0"/>
                                  </p:stCondLst>
                                  <p:childTnLst>
                                    <p:animClr clrSpc="rgb" dir="cw">
                                      <p:cBhvr override="childStyle">
                                        <p:cTn id="187" dur="500" fill="hold"/>
                                        <p:tgtEl>
                                          <p:spTgt spid="513108">
                                            <p:txEl>
                                              <p:charRg st="4294967295" end="4294967295"/>
                                            </p:txEl>
                                          </p:spTgt>
                                        </p:tgtEl>
                                        <p:attrNameLst>
                                          <p:attrName>style.color</p:attrName>
                                        </p:attrNameLst>
                                      </p:cBhvr>
                                      <p:to>
                                        <a:schemeClr val="tx1"/>
                                      </p:to>
                                    </p:animClr>
                                  </p:childTnLst>
                                </p:cTn>
                              </p:par>
                            </p:childTnLst>
                          </p:cTn>
                        </p:par>
                      </p:childTnLst>
                    </p:cTn>
                  </p:par>
                  <p:par>
                    <p:cTn id="188" fill="hold">
                      <p:stCondLst>
                        <p:cond delay="indefinite"/>
                      </p:stCondLst>
                      <p:childTnLst>
                        <p:par>
                          <p:cTn id="189" fill="hold">
                            <p:stCondLst>
                              <p:cond delay="0"/>
                            </p:stCondLst>
                            <p:childTnLst>
                              <p:par>
                                <p:cTn id="190" presetID="56" presetClass="path" presetSubtype="0" accel="50000" decel="50000" fill="hold" grpId="2" nodeType="clickEffect">
                                  <p:stCondLst>
                                    <p:cond delay="0"/>
                                  </p:stCondLst>
                                  <p:childTnLst>
                                    <p:animMotion origin="layout" path="M -2.77778E-6 0.06528 L -0.08229 0.42778 " pathEditMode="relative" rAng="0" ptsTypes="AA">
                                      <p:cBhvr>
                                        <p:cTn id="191" dur="2000" fill="hold"/>
                                        <p:tgtEl>
                                          <p:spTgt spid="513103"/>
                                        </p:tgtEl>
                                        <p:attrNameLst>
                                          <p:attrName>ppt_x</p:attrName>
                                          <p:attrName>ppt_y</p:attrName>
                                        </p:attrNameLst>
                                      </p:cBhvr>
                                      <p:rCtr x="-41" y="181"/>
                                    </p:animMotion>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513072"/>
                                        </p:tgtEl>
                                        <p:attrNameLst>
                                          <p:attrName>style.visibility</p:attrName>
                                        </p:attrNameLst>
                                      </p:cBhvr>
                                      <p:to>
                                        <p:strVal val="visible"/>
                                      </p:to>
                                    </p:set>
                                  </p:childTnLst>
                                </p:cTn>
                              </p:par>
                              <p:par>
                                <p:cTn id="196" presetID="42" presetClass="path" presetSubtype="0" accel="50000" decel="50000" fill="hold" nodeType="withEffect">
                                  <p:stCondLst>
                                    <p:cond delay="0"/>
                                  </p:stCondLst>
                                  <p:childTnLst>
                                    <p:animMotion origin="layout" path="M 1.94444E-6 2.59259E-6 L 1.94444E-6 0.06759 " pathEditMode="relative" rAng="0" ptsTypes="AA">
                                      <p:cBhvr>
                                        <p:cTn id="197" dur="1000" fill="hold"/>
                                        <p:tgtEl>
                                          <p:spTgt spid="513072"/>
                                        </p:tgtEl>
                                        <p:attrNameLst>
                                          <p:attrName>ppt_x</p:attrName>
                                          <p:attrName>ppt_y</p:attrName>
                                        </p:attrNameLst>
                                      </p:cBhvr>
                                      <p:rCtr x="0" y="34"/>
                                    </p:animMotion>
                                  </p:childTnLst>
                                </p:cTn>
                              </p:par>
                            </p:childTnLst>
                          </p:cTn>
                        </p:par>
                        <p:par>
                          <p:cTn id="198" fill="hold">
                            <p:stCondLst>
                              <p:cond delay="1000"/>
                            </p:stCondLst>
                            <p:childTnLst>
                              <p:par>
                                <p:cTn id="199" presetID="56" presetClass="path" presetSubtype="0" accel="50000" decel="50000" fill="hold" grpId="1" nodeType="afterEffect">
                                  <p:stCondLst>
                                    <p:cond delay="0"/>
                                  </p:stCondLst>
                                  <p:childTnLst>
                                    <p:animMotion origin="layout" path="M 1.94444E-6 0.06759 L -0.06771 0.34537 " pathEditMode="relative" rAng="0" ptsTypes="AA">
                                      <p:cBhvr>
                                        <p:cTn id="200" dur="1000" fill="hold"/>
                                        <p:tgtEl>
                                          <p:spTgt spid="513072"/>
                                        </p:tgtEl>
                                        <p:attrNameLst>
                                          <p:attrName>ppt_x</p:attrName>
                                          <p:attrName>ppt_y</p:attrName>
                                        </p:attrNameLst>
                                      </p:cBhvr>
                                      <p:rCtr x="-34" y="139"/>
                                    </p:animMotion>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513073"/>
                                        </p:tgtEl>
                                        <p:attrNameLst>
                                          <p:attrName>style.visibility</p:attrName>
                                        </p:attrNameLst>
                                      </p:cBhvr>
                                      <p:to>
                                        <p:strVal val="visible"/>
                                      </p:to>
                                    </p:set>
                                  </p:childTnLst>
                                </p:cTn>
                              </p:par>
                              <p:par>
                                <p:cTn id="205" presetID="42" presetClass="path" presetSubtype="0" accel="50000" decel="50000" fill="hold" grpId="1" nodeType="withEffect">
                                  <p:stCondLst>
                                    <p:cond delay="0"/>
                                  </p:stCondLst>
                                  <p:childTnLst>
                                    <p:animMotion origin="layout" path="M 2.77778E-6 2.59259E-6 L 2.77778E-6 0.06342 " pathEditMode="relative" rAng="0" ptsTypes="AA">
                                      <p:cBhvr>
                                        <p:cTn id="206" dur="1000" fill="hold"/>
                                        <p:tgtEl>
                                          <p:spTgt spid="513073"/>
                                        </p:tgtEl>
                                        <p:attrNameLst>
                                          <p:attrName>ppt_x</p:attrName>
                                          <p:attrName>ppt_y</p:attrName>
                                        </p:attrNameLst>
                                      </p:cBhvr>
                                      <p:rCtr x="0" y="32"/>
                                    </p:animMotion>
                                  </p:childTnLst>
                                </p:cTn>
                              </p:par>
                            </p:childTnLst>
                          </p:cTn>
                        </p:par>
                        <p:par>
                          <p:cTn id="207" fill="hold">
                            <p:stCondLst>
                              <p:cond delay="1000"/>
                            </p:stCondLst>
                            <p:childTnLst>
                              <p:par>
                                <p:cTn id="208" presetID="56" presetClass="path" presetSubtype="0" accel="50000" decel="50000" fill="hold" grpId="2" nodeType="afterEffect">
                                  <p:stCondLst>
                                    <p:cond delay="0"/>
                                  </p:stCondLst>
                                  <p:childTnLst>
                                    <p:animMotion origin="layout" path="M 2.77778E-6 0.06342 L 0.02708 0.34537 " pathEditMode="relative" rAng="0" ptsTypes="AA">
                                      <p:cBhvr>
                                        <p:cTn id="209" dur="1000" fill="hold"/>
                                        <p:tgtEl>
                                          <p:spTgt spid="513073"/>
                                        </p:tgtEl>
                                        <p:attrNameLst>
                                          <p:attrName>ppt_x</p:attrName>
                                          <p:attrName>ppt_y</p:attrName>
                                        </p:attrNameLst>
                                      </p:cBhvr>
                                      <p:rCtr x="14" y="141"/>
                                    </p:animMotion>
                                  </p:childTnLst>
                                </p:cTn>
                              </p:par>
                            </p:childTnLst>
                          </p:cTn>
                        </p:par>
                      </p:childTnLst>
                    </p:cTn>
                  </p:par>
                  <p:par>
                    <p:cTn id="210" fill="hold">
                      <p:stCondLst>
                        <p:cond delay="indefinite"/>
                      </p:stCondLst>
                      <p:childTnLst>
                        <p:par>
                          <p:cTn id="211" fill="hold">
                            <p:stCondLst>
                              <p:cond delay="0"/>
                            </p:stCondLst>
                            <p:childTnLst>
                              <p:par>
                                <p:cTn id="212" presetID="1" presetClass="entr" presetSubtype="0" fill="hold" grpId="0" nodeType="clickEffect">
                                  <p:stCondLst>
                                    <p:cond delay="0"/>
                                  </p:stCondLst>
                                  <p:childTnLst>
                                    <p:set>
                                      <p:cBhvr>
                                        <p:cTn id="213" dur="1" fill="hold">
                                          <p:stCondLst>
                                            <p:cond delay="0"/>
                                          </p:stCondLst>
                                        </p:cTn>
                                        <p:tgtEl>
                                          <p:spTgt spid="513082"/>
                                        </p:tgtEl>
                                        <p:attrNameLst>
                                          <p:attrName>style.visibility</p:attrName>
                                        </p:attrNameLst>
                                      </p:cBhvr>
                                      <p:to>
                                        <p:strVal val="visible"/>
                                      </p:to>
                                    </p:set>
                                  </p:childTnLst>
                                </p:cTn>
                              </p:par>
                              <p:par>
                                <p:cTn id="214" presetID="1" presetClass="emph" presetSubtype="2" fill="hold" nodeType="withEffect">
                                  <p:stCondLst>
                                    <p:cond delay="0"/>
                                  </p:stCondLst>
                                  <p:childTnLst>
                                    <p:animClr clrSpc="rgb" dir="cw">
                                      <p:cBhvr>
                                        <p:cTn id="215" dur="500" fill="hold"/>
                                        <p:tgtEl>
                                          <p:spTgt spid="513075"/>
                                        </p:tgtEl>
                                        <p:attrNameLst>
                                          <p:attrName>fillcolor</p:attrName>
                                        </p:attrNameLst>
                                      </p:cBhvr>
                                      <p:to>
                                        <a:srgbClr val="E0D612"/>
                                      </p:to>
                                    </p:animClr>
                                    <p:set>
                                      <p:cBhvr>
                                        <p:cTn id="216" dur="500" fill="hold"/>
                                        <p:tgtEl>
                                          <p:spTgt spid="513075"/>
                                        </p:tgtEl>
                                        <p:attrNameLst>
                                          <p:attrName>fill.type</p:attrName>
                                        </p:attrNameLst>
                                      </p:cBhvr>
                                      <p:to>
                                        <p:strVal val="solid"/>
                                      </p:to>
                                    </p:set>
                                    <p:set>
                                      <p:cBhvr>
                                        <p:cTn id="217" dur="500" fill="hold"/>
                                        <p:tgtEl>
                                          <p:spTgt spid="513075"/>
                                        </p:tgtEl>
                                        <p:attrNameLst>
                                          <p:attrName>fill.on</p:attrName>
                                        </p:attrNameLst>
                                      </p:cBhvr>
                                      <p:to>
                                        <p:strVal val="true"/>
                                      </p:to>
                                    </p:set>
                                  </p:childTnLst>
                                </p:cTn>
                              </p:par>
                              <p:par>
                                <p:cTn id="218" presetID="1" presetClass="emph" presetSubtype="2" fill="hold" nodeType="withEffect">
                                  <p:stCondLst>
                                    <p:cond delay="0"/>
                                  </p:stCondLst>
                                  <p:childTnLst>
                                    <p:animClr clrSpc="rgb" dir="cw">
                                      <p:cBhvr>
                                        <p:cTn id="219" dur="500" fill="hold"/>
                                        <p:tgtEl>
                                          <p:spTgt spid="513076"/>
                                        </p:tgtEl>
                                        <p:attrNameLst>
                                          <p:attrName>fillcolor</p:attrName>
                                        </p:attrNameLst>
                                      </p:cBhvr>
                                      <p:to>
                                        <a:srgbClr val="E0D612"/>
                                      </p:to>
                                    </p:animClr>
                                    <p:set>
                                      <p:cBhvr>
                                        <p:cTn id="220" dur="500" fill="hold"/>
                                        <p:tgtEl>
                                          <p:spTgt spid="513076"/>
                                        </p:tgtEl>
                                        <p:attrNameLst>
                                          <p:attrName>fill.type</p:attrName>
                                        </p:attrNameLst>
                                      </p:cBhvr>
                                      <p:to>
                                        <p:strVal val="solid"/>
                                      </p:to>
                                    </p:set>
                                    <p:set>
                                      <p:cBhvr>
                                        <p:cTn id="221" dur="500" fill="hold"/>
                                        <p:tgtEl>
                                          <p:spTgt spid="513076"/>
                                        </p:tgtEl>
                                        <p:attrNameLst>
                                          <p:attrName>fill.on</p:attrName>
                                        </p:attrNameLst>
                                      </p:cBhvr>
                                      <p:to>
                                        <p:strVal val="true"/>
                                      </p:to>
                                    </p:set>
                                  </p:childTnLst>
                                </p:cTn>
                              </p:par>
                              <p:par>
                                <p:cTn id="222" presetID="1" presetClass="entr" presetSubtype="0" fill="hold" grpId="0" nodeType="withEffect">
                                  <p:stCondLst>
                                    <p:cond delay="0"/>
                                  </p:stCondLst>
                                  <p:childTnLst>
                                    <p:set>
                                      <p:cBhvr>
                                        <p:cTn id="223" dur="1" fill="hold">
                                          <p:stCondLst>
                                            <p:cond delay="0"/>
                                          </p:stCondLst>
                                        </p:cTn>
                                        <p:tgtEl>
                                          <p:spTgt spid="513081"/>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42" presetClass="path" presetSubtype="0" accel="50000" decel="50000" fill="hold" grpId="3" nodeType="clickEffect">
                                  <p:stCondLst>
                                    <p:cond delay="0"/>
                                  </p:stCondLst>
                                  <p:childTnLst>
                                    <p:animMotion origin="layout" path="M 0.02708 0.34543 L 0.02812 0.5059 " pathEditMode="relative" rAng="0" ptsTypes="AA">
                                      <p:cBhvr>
                                        <p:cTn id="227" dur="1000" fill="hold"/>
                                        <p:tgtEl>
                                          <p:spTgt spid="513073"/>
                                        </p:tgtEl>
                                        <p:attrNameLst>
                                          <p:attrName>ppt_x</p:attrName>
                                          <p:attrName>ppt_y</p:attrName>
                                        </p:attrNameLst>
                                      </p:cBhvr>
                                      <p:rCtr x="1" y="80"/>
                                    </p:animMotion>
                                  </p:childTnLst>
                                </p:cTn>
                              </p:par>
                              <p:par>
                                <p:cTn id="228" presetID="42" presetClass="path" presetSubtype="0" accel="50000" decel="50000" fill="hold" grpId="2" nodeType="withEffect">
                                  <p:stCondLst>
                                    <p:cond delay="0"/>
                                  </p:stCondLst>
                                  <p:childTnLst>
                                    <p:animMotion origin="layout" path="M -0.06771 0.34543 L -0.06771 0.50497 " pathEditMode="relative" rAng="0" ptsTypes="AA">
                                      <p:cBhvr>
                                        <p:cTn id="229" dur="1000" fill="hold"/>
                                        <p:tgtEl>
                                          <p:spTgt spid="513072"/>
                                        </p:tgtEl>
                                        <p:attrNameLst>
                                          <p:attrName>ppt_x</p:attrName>
                                          <p:attrName>ppt_y</p:attrName>
                                        </p:attrNameLst>
                                      </p:cBhvr>
                                      <p:rCtr x="0" y="80"/>
                                    </p:animMotion>
                                  </p:childTnLst>
                                </p:cTn>
                              </p:par>
                              <p:par>
                                <p:cTn id="230" presetID="1" presetClass="exit" presetSubtype="0" fill="hold" grpId="1" nodeType="withEffect">
                                  <p:stCondLst>
                                    <p:cond delay="0"/>
                                  </p:stCondLst>
                                  <p:childTnLst>
                                    <p:set>
                                      <p:cBhvr>
                                        <p:cTn id="231" dur="1" fill="hold">
                                          <p:stCondLst>
                                            <p:cond delay="0"/>
                                          </p:stCondLst>
                                        </p:cTn>
                                        <p:tgtEl>
                                          <p:spTgt spid="513082"/>
                                        </p:tgtEl>
                                        <p:attrNameLst>
                                          <p:attrName>style.visibility</p:attrName>
                                        </p:attrNameLst>
                                      </p:cBhvr>
                                      <p:to>
                                        <p:strVal val="hidden"/>
                                      </p:to>
                                    </p:set>
                                  </p:childTnLst>
                                </p:cTn>
                              </p:par>
                            </p:childTnLst>
                          </p:cTn>
                        </p:par>
                        <p:par>
                          <p:cTn id="232" fill="hold">
                            <p:stCondLst>
                              <p:cond delay="1000"/>
                            </p:stCondLst>
                            <p:childTnLst>
                              <p:par>
                                <p:cTn id="233" presetID="3" presetClass="exit" presetSubtype="10" fill="hold" grpId="1" nodeType="afterEffect">
                                  <p:stCondLst>
                                    <p:cond delay="0"/>
                                  </p:stCondLst>
                                  <p:childTnLst>
                                    <p:animEffect transition="out" filter="blinds(horizontal)">
                                      <p:cBhvr>
                                        <p:cTn id="234" dur="500"/>
                                        <p:tgtEl>
                                          <p:spTgt spid="513081"/>
                                        </p:tgtEl>
                                      </p:cBhvr>
                                    </p:animEffect>
                                    <p:set>
                                      <p:cBhvr>
                                        <p:cTn id="235" dur="1" fill="hold">
                                          <p:stCondLst>
                                            <p:cond delay="499"/>
                                          </p:stCondLst>
                                        </p:cTn>
                                        <p:tgtEl>
                                          <p:spTgt spid="513081"/>
                                        </p:tgtEl>
                                        <p:attrNameLst>
                                          <p:attrName>style.visibility</p:attrName>
                                        </p:attrNameLst>
                                      </p:cBhvr>
                                      <p:to>
                                        <p:strVal val="hidden"/>
                                      </p:to>
                                    </p:set>
                                  </p:childTnLst>
                                </p:cTn>
                              </p:par>
                            </p:childTnLst>
                          </p:cTn>
                        </p:par>
                        <p:par>
                          <p:cTn id="236" fill="hold">
                            <p:stCondLst>
                              <p:cond delay="1500"/>
                            </p:stCondLst>
                            <p:childTnLst>
                              <p:par>
                                <p:cTn id="237" presetID="1" presetClass="emph" presetSubtype="2" fill="hold" nodeType="afterEffect">
                                  <p:stCondLst>
                                    <p:cond delay="0"/>
                                  </p:stCondLst>
                                  <p:childTnLst>
                                    <p:animClr clrSpc="rgb" dir="cw">
                                      <p:cBhvr>
                                        <p:cTn id="238" dur="500" fill="hold"/>
                                        <p:tgtEl>
                                          <p:spTgt spid="513072"/>
                                        </p:tgtEl>
                                        <p:attrNameLst>
                                          <p:attrName>fillcolor</p:attrName>
                                        </p:attrNameLst>
                                      </p:cBhvr>
                                      <p:to>
                                        <a:srgbClr val="FF9900"/>
                                      </p:to>
                                    </p:animClr>
                                    <p:set>
                                      <p:cBhvr>
                                        <p:cTn id="239" dur="500" fill="hold"/>
                                        <p:tgtEl>
                                          <p:spTgt spid="513072"/>
                                        </p:tgtEl>
                                        <p:attrNameLst>
                                          <p:attrName>fill.type</p:attrName>
                                        </p:attrNameLst>
                                      </p:cBhvr>
                                      <p:to>
                                        <p:strVal val="solid"/>
                                      </p:to>
                                    </p:set>
                                    <p:set>
                                      <p:cBhvr>
                                        <p:cTn id="240" dur="500" fill="hold"/>
                                        <p:tgtEl>
                                          <p:spTgt spid="513072"/>
                                        </p:tgtEl>
                                        <p:attrNameLst>
                                          <p:attrName>fill.on</p:attrName>
                                        </p:attrNameLst>
                                      </p:cBhvr>
                                      <p:to>
                                        <p:strVal val="true"/>
                                      </p:to>
                                    </p:set>
                                  </p:childTnLst>
                                </p:cTn>
                              </p:par>
                              <p:par>
                                <p:cTn id="241" presetID="1" presetClass="emph" presetSubtype="2" fill="hold" nodeType="withEffect">
                                  <p:stCondLst>
                                    <p:cond delay="0"/>
                                  </p:stCondLst>
                                  <p:childTnLst>
                                    <p:animClr clrSpc="rgb" dir="cw">
                                      <p:cBhvr>
                                        <p:cTn id="242" dur="500" fill="hold"/>
                                        <p:tgtEl>
                                          <p:spTgt spid="513073"/>
                                        </p:tgtEl>
                                        <p:attrNameLst>
                                          <p:attrName>fillcolor</p:attrName>
                                        </p:attrNameLst>
                                      </p:cBhvr>
                                      <p:to>
                                        <a:srgbClr val="FF9900"/>
                                      </p:to>
                                    </p:animClr>
                                    <p:set>
                                      <p:cBhvr>
                                        <p:cTn id="243" dur="500" fill="hold"/>
                                        <p:tgtEl>
                                          <p:spTgt spid="513073"/>
                                        </p:tgtEl>
                                        <p:attrNameLst>
                                          <p:attrName>fill.type</p:attrName>
                                        </p:attrNameLst>
                                      </p:cBhvr>
                                      <p:to>
                                        <p:strVal val="solid"/>
                                      </p:to>
                                    </p:set>
                                    <p:set>
                                      <p:cBhvr>
                                        <p:cTn id="244" dur="500" fill="hold"/>
                                        <p:tgtEl>
                                          <p:spTgt spid="513073"/>
                                        </p:tgtEl>
                                        <p:attrNameLst>
                                          <p:attrName>fill.on</p:attrName>
                                        </p:attrNameLst>
                                      </p:cBhvr>
                                      <p:to>
                                        <p:strVal val="true"/>
                                      </p:to>
                                    </p:set>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grpId="0" nodeType="clickEffect">
                                  <p:stCondLst>
                                    <p:cond delay="0"/>
                                  </p:stCondLst>
                                  <p:childTnLst>
                                    <p:set>
                                      <p:cBhvr>
                                        <p:cTn id="248" dur="1" fill="hold">
                                          <p:stCondLst>
                                            <p:cond delay="0"/>
                                          </p:stCondLst>
                                        </p:cTn>
                                        <p:tgtEl>
                                          <p:spTgt spid="513110"/>
                                        </p:tgtEl>
                                        <p:attrNameLst>
                                          <p:attrName>style.visibility</p:attrName>
                                        </p:attrNameLst>
                                      </p:cBhvr>
                                      <p:to>
                                        <p:strVal val="visible"/>
                                      </p:to>
                                    </p:set>
                                  </p:childTnLst>
                                </p:cTn>
                              </p:par>
                              <p:par>
                                <p:cTn id="249" presetID="1" presetClass="entr" presetSubtype="0" fill="hold" grpId="0" nodeType="withEffect">
                                  <p:stCondLst>
                                    <p:cond delay="0"/>
                                  </p:stCondLst>
                                  <p:childTnLst>
                                    <p:set>
                                      <p:cBhvr>
                                        <p:cTn id="250" dur="1" fill="hold">
                                          <p:stCondLst>
                                            <p:cond delay="0"/>
                                          </p:stCondLst>
                                        </p:cTn>
                                        <p:tgtEl>
                                          <p:spTgt spid="513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14" grpId="0"/>
      <p:bldP spid="513111" grpId="0"/>
      <p:bldP spid="513030" grpId="0"/>
      <p:bldP spid="513032" grpId="0"/>
      <p:bldP spid="513036" grpId="0" animBg="1"/>
      <p:bldP spid="513038" grpId="0" animBg="1"/>
      <p:bldP spid="513039" grpId="0" animBg="1"/>
      <p:bldP spid="513040" grpId="0" animBg="1"/>
      <p:bldP spid="513040" grpId="1" animBg="1"/>
      <p:bldP spid="513041" grpId="0"/>
      <p:bldP spid="513041" grpId="1"/>
      <p:bldP spid="513041" grpId="2"/>
      <p:bldP spid="513041" grpId="3"/>
      <p:bldP spid="513041" grpId="4"/>
      <p:bldP spid="513042" grpId="0"/>
      <p:bldP spid="513042" grpId="1"/>
      <p:bldP spid="513042" grpId="2"/>
      <p:bldP spid="513043" grpId="0"/>
      <p:bldP spid="513044" grpId="0"/>
      <p:bldP spid="513045" grpId="0" animBg="1"/>
      <p:bldP spid="513045" grpId="1" animBg="1"/>
      <p:bldP spid="513059" grpId="0" animBg="1"/>
      <p:bldP spid="513060" grpId="0"/>
      <p:bldP spid="513061" grpId="0" animBg="1"/>
      <p:bldP spid="513061" grpId="1" animBg="1"/>
      <p:bldP spid="513063" grpId="0" animBg="1"/>
      <p:bldP spid="513063" grpId="1" animBg="1"/>
      <p:bldP spid="513063" grpId="2" animBg="1"/>
      <p:bldP spid="513064" grpId="0" animBg="1"/>
      <p:bldP spid="513064" grpId="1" animBg="1"/>
      <p:bldP spid="513067" grpId="0" animBg="1"/>
      <p:bldP spid="513069" grpId="0" animBg="1"/>
      <p:bldP spid="513070" grpId="0"/>
      <p:bldP spid="513071" grpId="0"/>
      <p:bldP spid="513072" grpId="0" animBg="1"/>
      <p:bldP spid="513072" grpId="1" animBg="1"/>
      <p:bldP spid="513072" grpId="2" animBg="1"/>
      <p:bldP spid="513073" grpId="0" animBg="1"/>
      <p:bldP spid="513073" grpId="1" animBg="1"/>
      <p:bldP spid="513073" grpId="2" animBg="1"/>
      <p:bldP spid="513073" grpId="3" animBg="1"/>
      <p:bldP spid="513074" grpId="0"/>
      <p:bldP spid="513075" grpId="0" animBg="1"/>
      <p:bldP spid="513076" grpId="0" animBg="1"/>
      <p:bldP spid="513077" grpId="0" animBg="1"/>
      <p:bldP spid="513078" grpId="0"/>
      <p:bldP spid="513079" grpId="0" animBg="1"/>
      <p:bldP spid="513080" grpId="0" animBg="1"/>
      <p:bldP spid="513081" grpId="0" animBg="1"/>
      <p:bldP spid="513081" grpId="1" animBg="1"/>
      <p:bldP spid="513082" grpId="0" animBg="1"/>
      <p:bldP spid="513082" grpId="1" animBg="1"/>
      <p:bldP spid="513083" grpId="0"/>
      <p:bldP spid="513103" grpId="0" animBg="1"/>
      <p:bldP spid="513103" grpId="1" animBg="1"/>
      <p:bldP spid="513103" grpId="2" animBg="1"/>
      <p:bldP spid="513108" grpId="0" animBg="1"/>
      <p:bldP spid="513108" grpId="1" animBg="1"/>
      <p:bldP spid="513108" grpId="2" animBg="1"/>
      <p:bldP spid="513108" grpId="3"/>
      <p:bldP spid="513108" grpId="4"/>
      <p:bldP spid="513109" grpId="0" animBg="1"/>
      <p:bldP spid="513110" grpId="0"/>
      <p:bldP spid="513115" grpId="0" animBg="1"/>
      <p:bldP spid="513117" grpId="0" animBg="1"/>
      <p:bldP spid="513117" grpId="1" animBg="1"/>
      <p:bldP spid="513118" grpId="0"/>
      <p:bldP spid="513118" grpId="1"/>
      <p:bldP spid="513119" grpId="0" animBg="1"/>
      <p:bldP spid="513119" grpId="1" animBg="1"/>
      <p:bldP spid="513120" grpId="0" animBg="1"/>
      <p:bldP spid="513120"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a:noFill/>
        </p:spPr>
        <p:txBody>
          <a:bodyPr/>
          <a:lstStyle/>
          <a:p>
            <a:fld id="{13419AD5-F68C-4929-9495-F32A67EEE01F}" type="slidenum">
              <a:rPr lang="en-US">
                <a:solidFill>
                  <a:srgbClr val="000000"/>
                </a:solidFill>
              </a:rPr>
              <a:pPr/>
              <a:t>51</a:t>
            </a:fld>
            <a:endParaRPr lang="en-US">
              <a:solidFill>
                <a:srgbClr val="000000"/>
              </a:solidFill>
            </a:endParaRPr>
          </a:p>
        </p:txBody>
      </p:sp>
      <p:sp>
        <p:nvSpPr>
          <p:cNvPr id="534640" name="Text Box 112"/>
          <p:cNvSpPr txBox="1">
            <a:spLocks noChangeArrowheads="1"/>
          </p:cNvSpPr>
          <p:nvPr/>
        </p:nvSpPr>
        <p:spPr bwMode="auto">
          <a:xfrm>
            <a:off x="812800" y="5661025"/>
            <a:ext cx="458788" cy="279400"/>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mtClean="0">
                <a:solidFill>
                  <a:srgbClr val="000000"/>
                </a:solidFill>
              </a:rPr>
              <a:t>…</a:t>
            </a:r>
          </a:p>
        </p:txBody>
      </p:sp>
      <p:sp>
        <p:nvSpPr>
          <p:cNvPr id="534636" name="Text Box 108"/>
          <p:cNvSpPr txBox="1">
            <a:spLocks noChangeArrowheads="1"/>
          </p:cNvSpPr>
          <p:nvPr/>
        </p:nvSpPr>
        <p:spPr bwMode="auto">
          <a:xfrm>
            <a:off x="604838" y="5168900"/>
            <a:ext cx="7239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Set 2</a:t>
            </a:r>
          </a:p>
        </p:txBody>
      </p:sp>
      <p:sp>
        <p:nvSpPr>
          <p:cNvPr id="534633" name="Text Box 105"/>
          <p:cNvSpPr txBox="1">
            <a:spLocks noChangeArrowheads="1"/>
          </p:cNvSpPr>
          <p:nvPr/>
        </p:nvSpPr>
        <p:spPr bwMode="auto">
          <a:xfrm>
            <a:off x="4479925" y="5726113"/>
            <a:ext cx="458788" cy="279400"/>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mtClean="0">
                <a:solidFill>
                  <a:srgbClr val="000000"/>
                </a:solidFill>
              </a:rPr>
              <a:t>…</a:t>
            </a:r>
          </a:p>
        </p:txBody>
      </p:sp>
      <p:sp>
        <p:nvSpPr>
          <p:cNvPr id="534530" name="Rectangle 2"/>
          <p:cNvSpPr>
            <a:spLocks noChangeArrowheads="1"/>
          </p:cNvSpPr>
          <p:nvPr/>
        </p:nvSpPr>
        <p:spPr bwMode="auto">
          <a:xfrm>
            <a:off x="514350" y="3848100"/>
            <a:ext cx="8010525" cy="2390775"/>
          </a:xfrm>
          <a:prstGeom prst="rect">
            <a:avLst/>
          </a:prstGeom>
          <a:noFill/>
          <a:ln w="9525">
            <a:solidFill>
              <a:schemeClr val="tx1"/>
            </a:solidFill>
            <a:prstDash val="dash"/>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46087" name="Rectangle 3"/>
          <p:cNvSpPr>
            <a:spLocks noGrp="1" noChangeArrowheads="1"/>
          </p:cNvSpPr>
          <p:nvPr>
            <p:ph type="title"/>
          </p:nvPr>
        </p:nvSpPr>
        <p:spPr>
          <a:xfrm>
            <a:off x="279400" y="304800"/>
            <a:ext cx="8636000" cy="838200"/>
          </a:xfrm>
        </p:spPr>
        <p:txBody>
          <a:bodyPr/>
          <a:lstStyle/>
          <a:p>
            <a:r>
              <a:rPr lang="en-US" sz="3400" smtClean="0"/>
              <a:t>Shortcoming of Per-Core (Local-Only) </a:t>
            </a:r>
            <a:br>
              <a:rPr lang="en-US" sz="3400" smtClean="0"/>
            </a:br>
            <a:r>
              <a:rPr lang="en-US" sz="3400" smtClean="0"/>
              <a:t>Prefetcher Aggressiveness Control</a:t>
            </a:r>
          </a:p>
        </p:txBody>
      </p:sp>
      <p:sp>
        <p:nvSpPr>
          <p:cNvPr id="534532" name="Rectangle 4"/>
          <p:cNvSpPr>
            <a:spLocks noChangeArrowheads="1"/>
          </p:cNvSpPr>
          <p:nvPr/>
        </p:nvSpPr>
        <p:spPr bwMode="auto">
          <a:xfrm>
            <a:off x="985838" y="1646238"/>
            <a:ext cx="1508125" cy="1508125"/>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33" name="Text Box 5"/>
          <p:cNvSpPr txBox="1">
            <a:spLocks noChangeArrowheads="1"/>
          </p:cNvSpPr>
          <p:nvPr/>
        </p:nvSpPr>
        <p:spPr bwMode="auto">
          <a:xfrm>
            <a:off x="1292225" y="1760538"/>
            <a:ext cx="8572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0</a:t>
            </a:r>
          </a:p>
        </p:txBody>
      </p:sp>
      <p:sp>
        <p:nvSpPr>
          <p:cNvPr id="534534" name="Rectangle 6"/>
          <p:cNvSpPr>
            <a:spLocks noChangeArrowheads="1"/>
          </p:cNvSpPr>
          <p:nvPr/>
        </p:nvSpPr>
        <p:spPr bwMode="auto">
          <a:xfrm>
            <a:off x="2840038" y="1638300"/>
            <a:ext cx="1508125" cy="1508125"/>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35" name="Text Box 7"/>
          <p:cNvSpPr txBox="1">
            <a:spLocks noChangeArrowheads="1"/>
          </p:cNvSpPr>
          <p:nvPr/>
        </p:nvSpPr>
        <p:spPr bwMode="auto">
          <a:xfrm>
            <a:off x="3168650" y="1781175"/>
            <a:ext cx="8572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1</a:t>
            </a:r>
          </a:p>
        </p:txBody>
      </p:sp>
      <p:sp>
        <p:nvSpPr>
          <p:cNvPr id="534536" name="Rectangle 8"/>
          <p:cNvSpPr>
            <a:spLocks noChangeArrowheads="1"/>
          </p:cNvSpPr>
          <p:nvPr/>
        </p:nvSpPr>
        <p:spPr bwMode="auto">
          <a:xfrm>
            <a:off x="4732338" y="1624013"/>
            <a:ext cx="1508125" cy="1508125"/>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37" name="Text Box 9"/>
          <p:cNvSpPr txBox="1">
            <a:spLocks noChangeArrowheads="1"/>
          </p:cNvSpPr>
          <p:nvPr/>
        </p:nvSpPr>
        <p:spPr bwMode="auto">
          <a:xfrm>
            <a:off x="5033963" y="1754188"/>
            <a:ext cx="8572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2</a:t>
            </a:r>
          </a:p>
        </p:txBody>
      </p:sp>
      <p:sp>
        <p:nvSpPr>
          <p:cNvPr id="534538" name="Rectangle 10"/>
          <p:cNvSpPr>
            <a:spLocks noChangeArrowheads="1"/>
          </p:cNvSpPr>
          <p:nvPr/>
        </p:nvSpPr>
        <p:spPr bwMode="auto">
          <a:xfrm>
            <a:off x="6538913" y="1611313"/>
            <a:ext cx="1508125" cy="1508125"/>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39" name="Text Box 11"/>
          <p:cNvSpPr txBox="1">
            <a:spLocks noChangeArrowheads="1"/>
          </p:cNvSpPr>
          <p:nvPr/>
        </p:nvSpPr>
        <p:spPr bwMode="auto">
          <a:xfrm>
            <a:off x="6854825" y="1755775"/>
            <a:ext cx="8572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3</a:t>
            </a:r>
          </a:p>
        </p:txBody>
      </p:sp>
      <p:sp>
        <p:nvSpPr>
          <p:cNvPr id="46096" name="Text Box 12"/>
          <p:cNvSpPr txBox="1">
            <a:spLocks noChangeArrowheads="1"/>
          </p:cNvSpPr>
          <p:nvPr/>
        </p:nvSpPr>
        <p:spPr bwMode="auto">
          <a:xfrm>
            <a:off x="3873500" y="4227513"/>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41" name="Rectangle 13"/>
          <p:cNvSpPr>
            <a:spLocks noChangeArrowheads="1"/>
          </p:cNvSpPr>
          <p:nvPr/>
        </p:nvSpPr>
        <p:spPr bwMode="auto">
          <a:xfrm>
            <a:off x="1384300" y="4067175"/>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42" name="Text Box 14"/>
          <p:cNvSpPr txBox="1">
            <a:spLocks noChangeArrowheads="1"/>
          </p:cNvSpPr>
          <p:nvPr/>
        </p:nvSpPr>
        <p:spPr bwMode="auto">
          <a:xfrm>
            <a:off x="1330325" y="4137025"/>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43" name="Rectangle 15"/>
          <p:cNvSpPr>
            <a:spLocks noChangeArrowheads="1"/>
          </p:cNvSpPr>
          <p:nvPr/>
        </p:nvSpPr>
        <p:spPr bwMode="auto">
          <a:xfrm>
            <a:off x="2243138" y="4075113"/>
            <a:ext cx="855662" cy="498475"/>
          </a:xfrm>
          <a:prstGeom prst="rect">
            <a:avLst/>
          </a:prstGeom>
          <a:solidFill>
            <a:srgbClr val="FF6600"/>
          </a:solidFill>
          <a:ln w="9525">
            <a:solidFill>
              <a:schemeClr val="tx1"/>
            </a:solidFill>
            <a:miter lim="800000"/>
            <a:headEnd/>
            <a:tailEnd/>
          </a:ln>
        </p:spPr>
        <p:txBody>
          <a:bodyPr wrap="none" anchor="ctr"/>
          <a:lstStyle/>
          <a:p>
            <a:pPr algn="ctr" fontAlgn="base">
              <a:spcBef>
                <a:spcPct val="0"/>
              </a:spcBef>
              <a:spcAft>
                <a:spcPct val="0"/>
              </a:spcAft>
            </a:pPr>
            <a:endParaRPr lang="en-US" smtClean="0">
              <a:solidFill>
                <a:srgbClr val="000000"/>
              </a:solidFill>
            </a:endParaRPr>
          </a:p>
        </p:txBody>
      </p:sp>
      <p:sp>
        <p:nvSpPr>
          <p:cNvPr id="534544" name="Text Box 16"/>
          <p:cNvSpPr txBox="1">
            <a:spLocks noChangeArrowheads="1"/>
          </p:cNvSpPr>
          <p:nvPr/>
        </p:nvSpPr>
        <p:spPr bwMode="auto">
          <a:xfrm>
            <a:off x="218440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45" name="Rectangle 17"/>
          <p:cNvSpPr>
            <a:spLocks noChangeArrowheads="1"/>
          </p:cNvSpPr>
          <p:nvPr/>
        </p:nvSpPr>
        <p:spPr bwMode="auto">
          <a:xfrm>
            <a:off x="3103563" y="4067175"/>
            <a:ext cx="855662"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46" name="Text Box 18"/>
          <p:cNvSpPr txBox="1">
            <a:spLocks noChangeArrowheads="1"/>
          </p:cNvSpPr>
          <p:nvPr/>
        </p:nvSpPr>
        <p:spPr bwMode="auto">
          <a:xfrm>
            <a:off x="305435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47" name="Rectangle 19"/>
          <p:cNvSpPr>
            <a:spLocks noChangeArrowheads="1"/>
          </p:cNvSpPr>
          <p:nvPr/>
        </p:nvSpPr>
        <p:spPr bwMode="auto">
          <a:xfrm>
            <a:off x="3952875" y="4070350"/>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48" name="Text Box 20"/>
          <p:cNvSpPr txBox="1">
            <a:spLocks noChangeArrowheads="1"/>
          </p:cNvSpPr>
          <p:nvPr/>
        </p:nvSpPr>
        <p:spPr bwMode="auto">
          <a:xfrm>
            <a:off x="3908425"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46105" name="Text Box 21"/>
          <p:cNvSpPr txBox="1">
            <a:spLocks noChangeArrowheads="1"/>
          </p:cNvSpPr>
          <p:nvPr/>
        </p:nvSpPr>
        <p:spPr bwMode="auto">
          <a:xfrm>
            <a:off x="7292975" y="4227513"/>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50" name="Rectangle 22"/>
          <p:cNvSpPr>
            <a:spLocks noChangeArrowheads="1"/>
          </p:cNvSpPr>
          <p:nvPr/>
        </p:nvSpPr>
        <p:spPr bwMode="auto">
          <a:xfrm>
            <a:off x="4803775" y="4067175"/>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51" name="Text Box 23"/>
          <p:cNvSpPr txBox="1">
            <a:spLocks noChangeArrowheads="1"/>
          </p:cNvSpPr>
          <p:nvPr/>
        </p:nvSpPr>
        <p:spPr bwMode="auto">
          <a:xfrm>
            <a:off x="474980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52" name="Rectangle 24"/>
          <p:cNvSpPr>
            <a:spLocks noChangeArrowheads="1"/>
          </p:cNvSpPr>
          <p:nvPr/>
        </p:nvSpPr>
        <p:spPr bwMode="auto">
          <a:xfrm>
            <a:off x="5662613" y="4075113"/>
            <a:ext cx="855662" cy="498475"/>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53" name="Text Box 25"/>
          <p:cNvSpPr txBox="1">
            <a:spLocks noChangeArrowheads="1"/>
          </p:cNvSpPr>
          <p:nvPr/>
        </p:nvSpPr>
        <p:spPr bwMode="auto">
          <a:xfrm>
            <a:off x="563245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54" name="Rectangle 26"/>
          <p:cNvSpPr>
            <a:spLocks noChangeArrowheads="1"/>
          </p:cNvSpPr>
          <p:nvPr/>
        </p:nvSpPr>
        <p:spPr bwMode="auto">
          <a:xfrm>
            <a:off x="6523038" y="4067175"/>
            <a:ext cx="855662"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55" name="Text Box 27"/>
          <p:cNvSpPr txBox="1">
            <a:spLocks noChangeArrowheads="1"/>
          </p:cNvSpPr>
          <p:nvPr/>
        </p:nvSpPr>
        <p:spPr bwMode="auto">
          <a:xfrm>
            <a:off x="6497638"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56" name="Rectangle 28"/>
          <p:cNvSpPr>
            <a:spLocks noChangeArrowheads="1"/>
          </p:cNvSpPr>
          <p:nvPr/>
        </p:nvSpPr>
        <p:spPr bwMode="auto">
          <a:xfrm>
            <a:off x="7372350" y="4070350"/>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57" name="Text Box 29"/>
          <p:cNvSpPr txBox="1">
            <a:spLocks noChangeArrowheads="1"/>
          </p:cNvSpPr>
          <p:nvPr/>
        </p:nvSpPr>
        <p:spPr bwMode="auto">
          <a:xfrm>
            <a:off x="7335838"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46114" name="Text Box 30"/>
          <p:cNvSpPr txBox="1">
            <a:spLocks noChangeArrowheads="1"/>
          </p:cNvSpPr>
          <p:nvPr/>
        </p:nvSpPr>
        <p:spPr bwMode="auto">
          <a:xfrm>
            <a:off x="3873500" y="4732338"/>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59" name="Rectangle 31"/>
          <p:cNvSpPr>
            <a:spLocks noChangeArrowheads="1"/>
          </p:cNvSpPr>
          <p:nvPr/>
        </p:nvSpPr>
        <p:spPr bwMode="auto">
          <a:xfrm>
            <a:off x="1384300" y="4572000"/>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60" name="Text Box 32"/>
          <p:cNvSpPr txBox="1">
            <a:spLocks noChangeArrowheads="1"/>
          </p:cNvSpPr>
          <p:nvPr/>
        </p:nvSpPr>
        <p:spPr bwMode="auto">
          <a:xfrm>
            <a:off x="1333500"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61" name="Rectangle 33"/>
          <p:cNvSpPr>
            <a:spLocks noChangeArrowheads="1"/>
          </p:cNvSpPr>
          <p:nvPr/>
        </p:nvSpPr>
        <p:spPr bwMode="auto">
          <a:xfrm>
            <a:off x="2243138" y="4579938"/>
            <a:ext cx="855662" cy="498475"/>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62" name="Text Box 34"/>
          <p:cNvSpPr txBox="1">
            <a:spLocks noChangeArrowheads="1"/>
          </p:cNvSpPr>
          <p:nvPr/>
        </p:nvSpPr>
        <p:spPr bwMode="auto">
          <a:xfrm>
            <a:off x="2184400"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63" name="Rectangle 35"/>
          <p:cNvSpPr>
            <a:spLocks noChangeArrowheads="1"/>
          </p:cNvSpPr>
          <p:nvPr/>
        </p:nvSpPr>
        <p:spPr bwMode="auto">
          <a:xfrm>
            <a:off x="3103563" y="4572000"/>
            <a:ext cx="855662"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64" name="Text Box 36"/>
          <p:cNvSpPr txBox="1">
            <a:spLocks noChangeArrowheads="1"/>
          </p:cNvSpPr>
          <p:nvPr/>
        </p:nvSpPr>
        <p:spPr bwMode="auto">
          <a:xfrm>
            <a:off x="3054350"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65" name="Rectangle 37"/>
          <p:cNvSpPr>
            <a:spLocks noChangeArrowheads="1"/>
          </p:cNvSpPr>
          <p:nvPr/>
        </p:nvSpPr>
        <p:spPr bwMode="auto">
          <a:xfrm>
            <a:off x="3952875" y="4575175"/>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66" name="Text Box 38"/>
          <p:cNvSpPr txBox="1">
            <a:spLocks noChangeArrowheads="1"/>
          </p:cNvSpPr>
          <p:nvPr/>
        </p:nvSpPr>
        <p:spPr bwMode="auto">
          <a:xfrm>
            <a:off x="3908425"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46123" name="Text Box 39"/>
          <p:cNvSpPr txBox="1">
            <a:spLocks noChangeArrowheads="1"/>
          </p:cNvSpPr>
          <p:nvPr/>
        </p:nvSpPr>
        <p:spPr bwMode="auto">
          <a:xfrm>
            <a:off x="7292975" y="4732338"/>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68" name="Rectangle 40"/>
          <p:cNvSpPr>
            <a:spLocks noChangeArrowheads="1"/>
          </p:cNvSpPr>
          <p:nvPr/>
        </p:nvSpPr>
        <p:spPr bwMode="auto">
          <a:xfrm>
            <a:off x="4803775" y="4572000"/>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69" name="Text Box 41"/>
          <p:cNvSpPr txBox="1">
            <a:spLocks noChangeArrowheads="1"/>
          </p:cNvSpPr>
          <p:nvPr/>
        </p:nvSpPr>
        <p:spPr bwMode="auto">
          <a:xfrm>
            <a:off x="4752975"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70" name="Rectangle 42"/>
          <p:cNvSpPr>
            <a:spLocks noChangeArrowheads="1"/>
          </p:cNvSpPr>
          <p:nvPr/>
        </p:nvSpPr>
        <p:spPr bwMode="auto">
          <a:xfrm>
            <a:off x="5662613" y="4579938"/>
            <a:ext cx="855662" cy="498475"/>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71" name="Text Box 43"/>
          <p:cNvSpPr txBox="1">
            <a:spLocks noChangeArrowheads="1"/>
          </p:cNvSpPr>
          <p:nvPr/>
        </p:nvSpPr>
        <p:spPr bwMode="auto">
          <a:xfrm>
            <a:off x="5630863"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72" name="Rectangle 44"/>
          <p:cNvSpPr>
            <a:spLocks noChangeArrowheads="1"/>
          </p:cNvSpPr>
          <p:nvPr/>
        </p:nvSpPr>
        <p:spPr bwMode="auto">
          <a:xfrm>
            <a:off x="6523038" y="4572000"/>
            <a:ext cx="855662"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73" name="Text Box 45"/>
          <p:cNvSpPr txBox="1">
            <a:spLocks noChangeArrowheads="1"/>
          </p:cNvSpPr>
          <p:nvPr/>
        </p:nvSpPr>
        <p:spPr bwMode="auto">
          <a:xfrm>
            <a:off x="6499225"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74" name="Rectangle 46"/>
          <p:cNvSpPr>
            <a:spLocks noChangeArrowheads="1"/>
          </p:cNvSpPr>
          <p:nvPr/>
        </p:nvSpPr>
        <p:spPr bwMode="auto">
          <a:xfrm>
            <a:off x="7372350" y="4575175"/>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75" name="Text Box 47"/>
          <p:cNvSpPr txBox="1">
            <a:spLocks noChangeArrowheads="1"/>
          </p:cNvSpPr>
          <p:nvPr/>
        </p:nvSpPr>
        <p:spPr bwMode="auto">
          <a:xfrm>
            <a:off x="7339013" y="46339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46132" name="Text Box 48"/>
          <p:cNvSpPr txBox="1">
            <a:spLocks noChangeArrowheads="1"/>
          </p:cNvSpPr>
          <p:nvPr/>
        </p:nvSpPr>
        <p:spPr bwMode="auto">
          <a:xfrm>
            <a:off x="3873500" y="5237163"/>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77" name="Rectangle 49"/>
          <p:cNvSpPr>
            <a:spLocks noChangeArrowheads="1"/>
          </p:cNvSpPr>
          <p:nvPr/>
        </p:nvSpPr>
        <p:spPr bwMode="auto">
          <a:xfrm>
            <a:off x="1384300" y="5076825"/>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78" name="Text Box 50"/>
          <p:cNvSpPr txBox="1">
            <a:spLocks noChangeArrowheads="1"/>
          </p:cNvSpPr>
          <p:nvPr/>
        </p:nvSpPr>
        <p:spPr bwMode="auto">
          <a:xfrm>
            <a:off x="1333500" y="5156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79" name="Rectangle 51"/>
          <p:cNvSpPr>
            <a:spLocks noChangeArrowheads="1"/>
          </p:cNvSpPr>
          <p:nvPr/>
        </p:nvSpPr>
        <p:spPr bwMode="auto">
          <a:xfrm>
            <a:off x="2243138" y="5084763"/>
            <a:ext cx="855662" cy="498475"/>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80" name="Text Box 52"/>
          <p:cNvSpPr txBox="1">
            <a:spLocks noChangeArrowheads="1"/>
          </p:cNvSpPr>
          <p:nvPr/>
        </p:nvSpPr>
        <p:spPr bwMode="auto">
          <a:xfrm>
            <a:off x="2184400"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81" name="Rectangle 53"/>
          <p:cNvSpPr>
            <a:spLocks noChangeArrowheads="1"/>
          </p:cNvSpPr>
          <p:nvPr/>
        </p:nvSpPr>
        <p:spPr bwMode="auto">
          <a:xfrm>
            <a:off x="3103563" y="5076825"/>
            <a:ext cx="855662"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82" name="Text Box 54"/>
          <p:cNvSpPr txBox="1">
            <a:spLocks noChangeArrowheads="1"/>
          </p:cNvSpPr>
          <p:nvPr/>
        </p:nvSpPr>
        <p:spPr bwMode="auto">
          <a:xfrm>
            <a:off x="3052763"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583" name="Rectangle 55"/>
          <p:cNvSpPr>
            <a:spLocks noChangeArrowheads="1"/>
          </p:cNvSpPr>
          <p:nvPr/>
        </p:nvSpPr>
        <p:spPr bwMode="auto">
          <a:xfrm>
            <a:off x="3952875" y="5080000"/>
            <a:ext cx="855663" cy="508000"/>
          </a:xfrm>
          <a:prstGeom prst="rect">
            <a:avLst/>
          </a:prstGeom>
          <a:solidFill>
            <a:srgbClr val="FF6600"/>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84" name="Text Box 56"/>
          <p:cNvSpPr txBox="1">
            <a:spLocks noChangeArrowheads="1"/>
          </p:cNvSpPr>
          <p:nvPr/>
        </p:nvSpPr>
        <p:spPr bwMode="auto">
          <a:xfrm>
            <a:off x="3911600"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46141" name="Text Box 57"/>
          <p:cNvSpPr txBox="1">
            <a:spLocks noChangeArrowheads="1"/>
          </p:cNvSpPr>
          <p:nvPr/>
        </p:nvSpPr>
        <p:spPr bwMode="auto">
          <a:xfrm>
            <a:off x="7292975" y="5218113"/>
            <a:ext cx="184150" cy="274637"/>
          </a:xfrm>
          <a:prstGeom prst="rect">
            <a:avLst/>
          </a:prstGeom>
          <a:noFill/>
          <a:ln w="9525">
            <a:noFill/>
            <a:miter lim="800000"/>
            <a:headEnd/>
            <a:tailEnd/>
          </a:ln>
        </p:spPr>
        <p:txBody>
          <a:bodyPr wrap="none">
            <a:spAutoFit/>
          </a:bodyPr>
          <a:lstStyle/>
          <a:p>
            <a:pPr fontAlgn="base">
              <a:spcBef>
                <a:spcPct val="0"/>
              </a:spcBef>
              <a:spcAft>
                <a:spcPct val="0"/>
              </a:spcAft>
            </a:pPr>
            <a:endParaRPr lang="en-US" sz="1200" smtClean="0">
              <a:solidFill>
                <a:srgbClr val="000000"/>
              </a:solidFill>
            </a:endParaRPr>
          </a:p>
        </p:txBody>
      </p:sp>
      <p:sp>
        <p:nvSpPr>
          <p:cNvPr id="534586" name="Rectangle 58"/>
          <p:cNvSpPr>
            <a:spLocks noChangeArrowheads="1"/>
          </p:cNvSpPr>
          <p:nvPr/>
        </p:nvSpPr>
        <p:spPr bwMode="auto">
          <a:xfrm>
            <a:off x="4803775" y="5076825"/>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87" name="Text Box 59"/>
          <p:cNvSpPr txBox="1">
            <a:spLocks noChangeArrowheads="1"/>
          </p:cNvSpPr>
          <p:nvPr/>
        </p:nvSpPr>
        <p:spPr bwMode="auto">
          <a:xfrm>
            <a:off x="4752975"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88" name="Rectangle 60"/>
          <p:cNvSpPr>
            <a:spLocks noChangeArrowheads="1"/>
          </p:cNvSpPr>
          <p:nvPr/>
        </p:nvSpPr>
        <p:spPr bwMode="auto">
          <a:xfrm>
            <a:off x="5662613" y="5084763"/>
            <a:ext cx="855662" cy="498475"/>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89" name="Text Box 61"/>
          <p:cNvSpPr txBox="1">
            <a:spLocks noChangeArrowheads="1"/>
          </p:cNvSpPr>
          <p:nvPr/>
        </p:nvSpPr>
        <p:spPr bwMode="auto">
          <a:xfrm>
            <a:off x="5630863"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90" name="Rectangle 62"/>
          <p:cNvSpPr>
            <a:spLocks noChangeArrowheads="1"/>
          </p:cNvSpPr>
          <p:nvPr/>
        </p:nvSpPr>
        <p:spPr bwMode="auto">
          <a:xfrm>
            <a:off x="6523038" y="5076825"/>
            <a:ext cx="855662"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91" name="Text Box 63"/>
          <p:cNvSpPr txBox="1">
            <a:spLocks noChangeArrowheads="1"/>
          </p:cNvSpPr>
          <p:nvPr/>
        </p:nvSpPr>
        <p:spPr bwMode="auto">
          <a:xfrm>
            <a:off x="6499225"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92" name="Rectangle 64"/>
          <p:cNvSpPr>
            <a:spLocks noChangeArrowheads="1"/>
          </p:cNvSpPr>
          <p:nvPr/>
        </p:nvSpPr>
        <p:spPr bwMode="auto">
          <a:xfrm>
            <a:off x="7372350" y="5080000"/>
            <a:ext cx="855663" cy="508000"/>
          </a:xfrm>
          <a:prstGeom prst="rect">
            <a:avLst/>
          </a:prstGeom>
          <a:solidFill>
            <a:srgbClr val="66FF66"/>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593" name="Text Box 65"/>
          <p:cNvSpPr txBox="1">
            <a:spLocks noChangeArrowheads="1"/>
          </p:cNvSpPr>
          <p:nvPr/>
        </p:nvSpPr>
        <p:spPr bwMode="auto">
          <a:xfrm>
            <a:off x="7339013" y="5154613"/>
            <a:ext cx="9461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594" name="Text Box 66"/>
          <p:cNvSpPr txBox="1">
            <a:spLocks noChangeArrowheads="1"/>
          </p:cNvSpPr>
          <p:nvPr/>
        </p:nvSpPr>
        <p:spPr bwMode="auto">
          <a:xfrm>
            <a:off x="1333500" y="4140200"/>
            <a:ext cx="86360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595" name="Text Box 67"/>
          <p:cNvSpPr txBox="1">
            <a:spLocks noChangeArrowheads="1"/>
          </p:cNvSpPr>
          <p:nvPr/>
        </p:nvSpPr>
        <p:spPr bwMode="auto">
          <a:xfrm>
            <a:off x="1333500" y="4140200"/>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596" name="Text Box 68"/>
          <p:cNvSpPr txBox="1">
            <a:spLocks noChangeArrowheads="1"/>
          </p:cNvSpPr>
          <p:nvPr/>
        </p:nvSpPr>
        <p:spPr bwMode="auto">
          <a:xfrm>
            <a:off x="2184400" y="4140200"/>
            <a:ext cx="86360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597" name="Text Box 69"/>
          <p:cNvSpPr txBox="1">
            <a:spLocks noChangeArrowheads="1"/>
          </p:cNvSpPr>
          <p:nvPr/>
        </p:nvSpPr>
        <p:spPr bwMode="auto">
          <a:xfrm>
            <a:off x="3052763" y="4140200"/>
            <a:ext cx="86360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598" name="Text Box 70"/>
          <p:cNvSpPr txBox="1">
            <a:spLocks noChangeArrowheads="1"/>
          </p:cNvSpPr>
          <p:nvPr/>
        </p:nvSpPr>
        <p:spPr bwMode="auto">
          <a:xfrm>
            <a:off x="3911600" y="4140200"/>
            <a:ext cx="86360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599" name="Text Box 71"/>
          <p:cNvSpPr txBox="1">
            <a:spLocks noChangeArrowheads="1"/>
          </p:cNvSpPr>
          <p:nvPr/>
        </p:nvSpPr>
        <p:spPr bwMode="auto">
          <a:xfrm>
            <a:off x="1155700" y="2538413"/>
            <a:ext cx="13001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Prefetcher </a:t>
            </a:r>
          </a:p>
          <a:p>
            <a:pPr fontAlgn="base">
              <a:spcBef>
                <a:spcPct val="0"/>
              </a:spcBef>
              <a:spcAft>
                <a:spcPct val="0"/>
              </a:spcAft>
            </a:pPr>
            <a:r>
              <a:rPr lang="en-US" sz="1600" smtClean="0">
                <a:solidFill>
                  <a:srgbClr val="000000"/>
                </a:solidFill>
              </a:rPr>
              <a:t>Degree:</a:t>
            </a:r>
            <a:endParaRPr lang="en-US" sz="1600" b="1" smtClean="0">
              <a:solidFill>
                <a:srgbClr val="000000"/>
              </a:solidFill>
            </a:endParaRPr>
          </a:p>
        </p:txBody>
      </p:sp>
      <p:sp>
        <p:nvSpPr>
          <p:cNvPr id="534600" name="Text Box 72"/>
          <p:cNvSpPr txBox="1">
            <a:spLocks noChangeArrowheads="1"/>
          </p:cNvSpPr>
          <p:nvPr/>
        </p:nvSpPr>
        <p:spPr bwMode="auto">
          <a:xfrm>
            <a:off x="3003550" y="2514600"/>
            <a:ext cx="13001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Prefetcher </a:t>
            </a:r>
          </a:p>
          <a:p>
            <a:pPr fontAlgn="base">
              <a:spcBef>
                <a:spcPct val="0"/>
              </a:spcBef>
              <a:spcAft>
                <a:spcPct val="0"/>
              </a:spcAft>
            </a:pPr>
            <a:r>
              <a:rPr lang="en-US" sz="1600" smtClean="0">
                <a:solidFill>
                  <a:srgbClr val="000000"/>
                </a:solidFill>
              </a:rPr>
              <a:t>Degree:</a:t>
            </a:r>
            <a:endParaRPr lang="en-US" sz="1600" b="1" smtClean="0">
              <a:solidFill>
                <a:srgbClr val="000000"/>
              </a:solidFill>
            </a:endParaRPr>
          </a:p>
        </p:txBody>
      </p:sp>
      <p:sp>
        <p:nvSpPr>
          <p:cNvPr id="534601" name="Text Box 73"/>
          <p:cNvSpPr txBox="1">
            <a:spLocks noChangeArrowheads="1"/>
          </p:cNvSpPr>
          <p:nvPr/>
        </p:nvSpPr>
        <p:spPr bwMode="auto">
          <a:xfrm>
            <a:off x="2184400" y="4140200"/>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02" name="Text Box 74"/>
          <p:cNvSpPr txBox="1">
            <a:spLocks noChangeArrowheads="1"/>
          </p:cNvSpPr>
          <p:nvPr/>
        </p:nvSpPr>
        <p:spPr bwMode="auto">
          <a:xfrm>
            <a:off x="3052763" y="4140200"/>
            <a:ext cx="938212" cy="336550"/>
          </a:xfrm>
          <a:prstGeom prst="rect">
            <a:avLst/>
          </a:prstGeom>
          <a:noFill/>
          <a:ln w="9525">
            <a:noFill/>
            <a:miter lim="800000"/>
            <a:headEnd/>
            <a:tailEnd/>
          </a:ln>
        </p:spPr>
        <p:txBody>
          <a:bodyPr>
            <a:spAutoFit/>
          </a:bodyPr>
          <a:lstStyle/>
          <a:p>
            <a:pPr fontAlgn="base">
              <a:spcBef>
                <a:spcPct val="0"/>
              </a:spcBef>
              <a:spcAft>
                <a:spcPct val="0"/>
              </a:spcAft>
            </a:pPr>
            <a:r>
              <a:rPr lang="en-US" sz="1600" smtClean="0">
                <a:solidFill>
                  <a:srgbClr val="000000"/>
                </a:solidFill>
              </a:rPr>
              <a:t>Used_P</a:t>
            </a:r>
          </a:p>
        </p:txBody>
      </p:sp>
      <p:sp>
        <p:nvSpPr>
          <p:cNvPr id="534603" name="Text Box 75"/>
          <p:cNvSpPr txBox="1">
            <a:spLocks noChangeArrowheads="1"/>
          </p:cNvSpPr>
          <p:nvPr/>
        </p:nvSpPr>
        <p:spPr bwMode="auto">
          <a:xfrm>
            <a:off x="3911600" y="4140200"/>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04" name="Text Box 76"/>
          <p:cNvSpPr txBox="1">
            <a:spLocks noChangeArrowheads="1"/>
          </p:cNvSpPr>
          <p:nvPr/>
        </p:nvSpPr>
        <p:spPr bwMode="auto">
          <a:xfrm>
            <a:off x="2184400" y="46339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05" name="Text Box 77"/>
          <p:cNvSpPr txBox="1">
            <a:spLocks noChangeArrowheads="1"/>
          </p:cNvSpPr>
          <p:nvPr/>
        </p:nvSpPr>
        <p:spPr bwMode="auto">
          <a:xfrm>
            <a:off x="1333500" y="46339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06" name="Text Box 78"/>
          <p:cNvSpPr txBox="1">
            <a:spLocks noChangeArrowheads="1"/>
          </p:cNvSpPr>
          <p:nvPr/>
        </p:nvSpPr>
        <p:spPr bwMode="auto">
          <a:xfrm>
            <a:off x="3052763" y="46339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07" name="Text Box 79"/>
          <p:cNvSpPr txBox="1">
            <a:spLocks noChangeArrowheads="1"/>
          </p:cNvSpPr>
          <p:nvPr/>
        </p:nvSpPr>
        <p:spPr bwMode="auto">
          <a:xfrm>
            <a:off x="3911600" y="46339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08" name="Text Box 80"/>
          <p:cNvSpPr txBox="1">
            <a:spLocks noChangeArrowheads="1"/>
          </p:cNvSpPr>
          <p:nvPr/>
        </p:nvSpPr>
        <p:spPr bwMode="auto">
          <a:xfrm>
            <a:off x="1333500" y="4633913"/>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09" name="Text Box 81"/>
          <p:cNvSpPr txBox="1">
            <a:spLocks noChangeArrowheads="1"/>
          </p:cNvSpPr>
          <p:nvPr/>
        </p:nvSpPr>
        <p:spPr bwMode="auto">
          <a:xfrm>
            <a:off x="2184400" y="4633913"/>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10" name="Text Box 82"/>
          <p:cNvSpPr txBox="1">
            <a:spLocks noChangeArrowheads="1"/>
          </p:cNvSpPr>
          <p:nvPr/>
        </p:nvSpPr>
        <p:spPr bwMode="auto">
          <a:xfrm>
            <a:off x="3054350" y="4633913"/>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11" name="Text Box 83"/>
          <p:cNvSpPr txBox="1">
            <a:spLocks noChangeArrowheads="1"/>
          </p:cNvSpPr>
          <p:nvPr/>
        </p:nvSpPr>
        <p:spPr bwMode="auto">
          <a:xfrm>
            <a:off x="3911600" y="4633913"/>
            <a:ext cx="9382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Used_P</a:t>
            </a:r>
          </a:p>
        </p:txBody>
      </p:sp>
      <p:sp>
        <p:nvSpPr>
          <p:cNvPr id="534612" name="Text Box 84"/>
          <p:cNvSpPr txBox="1">
            <a:spLocks noChangeArrowheads="1"/>
          </p:cNvSpPr>
          <p:nvPr/>
        </p:nvSpPr>
        <p:spPr bwMode="auto">
          <a:xfrm>
            <a:off x="717550" y="3086100"/>
            <a:ext cx="19939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i="1" smtClean="0">
                <a:solidFill>
                  <a:srgbClr val="FF0000"/>
                </a:solidFill>
              </a:rPr>
              <a:t>FDP Throttle Up</a:t>
            </a:r>
          </a:p>
        </p:txBody>
      </p:sp>
      <p:sp>
        <p:nvSpPr>
          <p:cNvPr id="534613" name="Text Box 85"/>
          <p:cNvSpPr txBox="1">
            <a:spLocks noChangeArrowheads="1"/>
          </p:cNvSpPr>
          <p:nvPr/>
        </p:nvSpPr>
        <p:spPr bwMode="auto">
          <a:xfrm>
            <a:off x="2003425" y="2771775"/>
            <a:ext cx="3286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rPr>
              <a:t>2</a:t>
            </a:r>
          </a:p>
        </p:txBody>
      </p:sp>
      <p:sp>
        <p:nvSpPr>
          <p:cNvPr id="534614" name="Text Box 86"/>
          <p:cNvSpPr txBox="1">
            <a:spLocks noChangeArrowheads="1"/>
          </p:cNvSpPr>
          <p:nvPr/>
        </p:nvSpPr>
        <p:spPr bwMode="auto">
          <a:xfrm>
            <a:off x="2003425" y="2770188"/>
            <a:ext cx="3286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FF0000"/>
                </a:solidFill>
              </a:rPr>
              <a:t>4</a:t>
            </a:r>
          </a:p>
        </p:txBody>
      </p:sp>
      <p:sp>
        <p:nvSpPr>
          <p:cNvPr id="534615" name="Text Box 87"/>
          <p:cNvSpPr txBox="1">
            <a:spLocks noChangeArrowheads="1"/>
          </p:cNvSpPr>
          <p:nvPr/>
        </p:nvSpPr>
        <p:spPr bwMode="auto">
          <a:xfrm>
            <a:off x="3856038" y="2762250"/>
            <a:ext cx="328612"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000000"/>
                </a:solidFill>
              </a:rPr>
              <a:t>2</a:t>
            </a:r>
          </a:p>
        </p:txBody>
      </p:sp>
      <p:sp>
        <p:nvSpPr>
          <p:cNvPr id="534616" name="Text Box 88"/>
          <p:cNvSpPr txBox="1">
            <a:spLocks noChangeArrowheads="1"/>
          </p:cNvSpPr>
          <p:nvPr/>
        </p:nvSpPr>
        <p:spPr bwMode="auto">
          <a:xfrm>
            <a:off x="3844925" y="2749550"/>
            <a:ext cx="32861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FF0000"/>
                </a:solidFill>
              </a:rPr>
              <a:t>4</a:t>
            </a:r>
          </a:p>
        </p:txBody>
      </p:sp>
      <p:sp>
        <p:nvSpPr>
          <p:cNvPr id="534617" name="Text Box 89"/>
          <p:cNvSpPr txBox="1">
            <a:spLocks noChangeArrowheads="1"/>
          </p:cNvSpPr>
          <p:nvPr/>
        </p:nvSpPr>
        <p:spPr bwMode="auto">
          <a:xfrm>
            <a:off x="1333500"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18" name="Text Box 90"/>
          <p:cNvSpPr txBox="1">
            <a:spLocks noChangeArrowheads="1"/>
          </p:cNvSpPr>
          <p:nvPr/>
        </p:nvSpPr>
        <p:spPr bwMode="auto">
          <a:xfrm>
            <a:off x="2184400"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19" name="Text Box 91"/>
          <p:cNvSpPr txBox="1">
            <a:spLocks noChangeArrowheads="1"/>
          </p:cNvSpPr>
          <p:nvPr/>
        </p:nvSpPr>
        <p:spPr bwMode="auto">
          <a:xfrm>
            <a:off x="3052763"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20" name="Text Box 92"/>
          <p:cNvSpPr txBox="1">
            <a:spLocks noChangeArrowheads="1"/>
          </p:cNvSpPr>
          <p:nvPr/>
        </p:nvSpPr>
        <p:spPr bwMode="auto">
          <a:xfrm>
            <a:off x="3911600"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0</a:t>
            </a:r>
          </a:p>
        </p:txBody>
      </p:sp>
      <p:sp>
        <p:nvSpPr>
          <p:cNvPr id="534621" name="Text Box 93"/>
          <p:cNvSpPr txBox="1">
            <a:spLocks noChangeArrowheads="1"/>
          </p:cNvSpPr>
          <p:nvPr/>
        </p:nvSpPr>
        <p:spPr bwMode="auto">
          <a:xfrm>
            <a:off x="4752975"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22" name="Text Box 94"/>
          <p:cNvSpPr txBox="1">
            <a:spLocks noChangeArrowheads="1"/>
          </p:cNvSpPr>
          <p:nvPr/>
        </p:nvSpPr>
        <p:spPr bwMode="auto">
          <a:xfrm>
            <a:off x="5630863"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23" name="Text Box 95"/>
          <p:cNvSpPr txBox="1">
            <a:spLocks noChangeArrowheads="1"/>
          </p:cNvSpPr>
          <p:nvPr/>
        </p:nvSpPr>
        <p:spPr bwMode="auto">
          <a:xfrm>
            <a:off x="6499225"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24" name="Text Box 96"/>
          <p:cNvSpPr txBox="1">
            <a:spLocks noChangeArrowheads="1"/>
          </p:cNvSpPr>
          <p:nvPr/>
        </p:nvSpPr>
        <p:spPr bwMode="auto">
          <a:xfrm>
            <a:off x="7339013" y="5154613"/>
            <a:ext cx="86360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Pref 1</a:t>
            </a:r>
          </a:p>
        </p:txBody>
      </p:sp>
      <p:sp>
        <p:nvSpPr>
          <p:cNvPr id="534625" name="Text Box 97"/>
          <p:cNvSpPr txBox="1">
            <a:spLocks noChangeArrowheads="1"/>
          </p:cNvSpPr>
          <p:nvPr/>
        </p:nvSpPr>
        <p:spPr bwMode="auto">
          <a:xfrm>
            <a:off x="1330325"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626" name="Text Box 98"/>
          <p:cNvSpPr txBox="1">
            <a:spLocks noChangeArrowheads="1"/>
          </p:cNvSpPr>
          <p:nvPr/>
        </p:nvSpPr>
        <p:spPr bwMode="auto">
          <a:xfrm>
            <a:off x="391160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627" name="Text Box 99"/>
          <p:cNvSpPr txBox="1">
            <a:spLocks noChangeArrowheads="1"/>
          </p:cNvSpPr>
          <p:nvPr/>
        </p:nvSpPr>
        <p:spPr bwMode="auto">
          <a:xfrm>
            <a:off x="2184400"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2</a:t>
            </a:r>
          </a:p>
        </p:txBody>
      </p:sp>
      <p:sp>
        <p:nvSpPr>
          <p:cNvPr id="534628" name="Text Box 100"/>
          <p:cNvSpPr txBox="1">
            <a:spLocks noChangeArrowheads="1"/>
          </p:cNvSpPr>
          <p:nvPr/>
        </p:nvSpPr>
        <p:spPr bwMode="auto">
          <a:xfrm>
            <a:off x="3052763" y="4140200"/>
            <a:ext cx="946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Dem 3</a:t>
            </a:r>
          </a:p>
        </p:txBody>
      </p:sp>
      <p:sp>
        <p:nvSpPr>
          <p:cNvPr id="534629" name="Oval 101"/>
          <p:cNvSpPr>
            <a:spLocks noChangeArrowheads="1"/>
          </p:cNvSpPr>
          <p:nvPr/>
        </p:nvSpPr>
        <p:spPr bwMode="auto">
          <a:xfrm>
            <a:off x="711200" y="2481263"/>
            <a:ext cx="2003425" cy="1187450"/>
          </a:xfrm>
          <a:prstGeom prst="ellipse">
            <a:avLst/>
          </a:prstGeom>
          <a:noFill/>
          <a:ln w="1905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630" name="AutoShape 102"/>
          <p:cNvSpPr>
            <a:spLocks noChangeArrowheads="1"/>
          </p:cNvSpPr>
          <p:nvPr/>
        </p:nvSpPr>
        <p:spPr bwMode="auto">
          <a:xfrm>
            <a:off x="363538" y="5445125"/>
            <a:ext cx="8374062" cy="884238"/>
          </a:xfrm>
          <a:prstGeom prst="roundRect">
            <a:avLst>
              <a:gd name="adj" fmla="val 16667"/>
            </a:avLst>
          </a:prstGeom>
          <a:solidFill>
            <a:srgbClr val="FFCC00"/>
          </a:solidFill>
          <a:ln w="9525">
            <a:solidFill>
              <a:schemeClr val="tx1"/>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534631" name="Text Box 103"/>
          <p:cNvSpPr txBox="1">
            <a:spLocks noChangeArrowheads="1"/>
          </p:cNvSpPr>
          <p:nvPr/>
        </p:nvSpPr>
        <p:spPr bwMode="auto">
          <a:xfrm>
            <a:off x="388938" y="5507038"/>
            <a:ext cx="8301037" cy="822325"/>
          </a:xfrm>
          <a:prstGeom prst="rect">
            <a:avLst/>
          </a:prstGeom>
          <a:noFill/>
          <a:ln w="9525">
            <a:noFill/>
            <a:miter lim="800000"/>
            <a:headEnd/>
            <a:tailEnd/>
          </a:ln>
        </p:spPr>
        <p:txBody>
          <a:bodyPr wrap="none">
            <a:spAutoFit/>
          </a:bodyPr>
          <a:lstStyle/>
          <a:p>
            <a:pPr algn="ctr" fontAlgn="base">
              <a:spcBef>
                <a:spcPct val="0"/>
              </a:spcBef>
              <a:spcAft>
                <a:spcPct val="0"/>
              </a:spcAft>
            </a:pPr>
            <a:r>
              <a:rPr lang="en-US" sz="2400" smtClean="0">
                <a:solidFill>
                  <a:srgbClr val="000000"/>
                </a:solidFill>
              </a:rPr>
              <a:t>Local-only prefetcher control techniques</a:t>
            </a:r>
          </a:p>
          <a:p>
            <a:pPr algn="ctr" fontAlgn="base">
              <a:spcBef>
                <a:spcPct val="0"/>
              </a:spcBef>
              <a:spcAft>
                <a:spcPct val="0"/>
              </a:spcAft>
            </a:pPr>
            <a:r>
              <a:rPr lang="en-US" sz="2400" smtClean="0">
                <a:solidFill>
                  <a:srgbClr val="000000"/>
                </a:solidFill>
              </a:rPr>
              <a:t>have no mechanism to detect inter-core interference</a:t>
            </a:r>
          </a:p>
        </p:txBody>
      </p:sp>
      <p:sp>
        <p:nvSpPr>
          <p:cNvPr id="534632" name="Text Box 104"/>
          <p:cNvSpPr txBox="1">
            <a:spLocks noChangeArrowheads="1"/>
          </p:cNvSpPr>
          <p:nvPr/>
        </p:nvSpPr>
        <p:spPr bwMode="auto">
          <a:xfrm>
            <a:off x="519113" y="3492500"/>
            <a:ext cx="16002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Shared Cache</a:t>
            </a:r>
          </a:p>
        </p:txBody>
      </p:sp>
      <p:sp>
        <p:nvSpPr>
          <p:cNvPr id="534634" name="Text Box 106"/>
          <p:cNvSpPr txBox="1">
            <a:spLocks noChangeArrowheads="1"/>
          </p:cNvSpPr>
          <p:nvPr/>
        </p:nvSpPr>
        <p:spPr bwMode="auto">
          <a:xfrm>
            <a:off x="604838" y="4178300"/>
            <a:ext cx="7239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Set 0</a:t>
            </a:r>
          </a:p>
        </p:txBody>
      </p:sp>
      <p:sp>
        <p:nvSpPr>
          <p:cNvPr id="534635" name="Text Box 107"/>
          <p:cNvSpPr txBox="1">
            <a:spLocks noChangeArrowheads="1"/>
          </p:cNvSpPr>
          <p:nvPr/>
        </p:nvSpPr>
        <p:spPr bwMode="auto">
          <a:xfrm>
            <a:off x="604838" y="4702175"/>
            <a:ext cx="7239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Set 1</a:t>
            </a:r>
          </a:p>
        </p:txBody>
      </p:sp>
      <p:sp>
        <p:nvSpPr>
          <p:cNvPr id="534637" name="Text Box 109"/>
          <p:cNvSpPr txBox="1">
            <a:spLocks noChangeArrowheads="1"/>
          </p:cNvSpPr>
          <p:nvPr/>
        </p:nvSpPr>
        <p:spPr bwMode="auto">
          <a:xfrm>
            <a:off x="2570163" y="3095625"/>
            <a:ext cx="19939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i="1" smtClean="0">
                <a:solidFill>
                  <a:srgbClr val="FF0000"/>
                </a:solidFill>
              </a:rPr>
              <a:t>FDP Throttle Up</a:t>
            </a:r>
          </a:p>
        </p:txBody>
      </p:sp>
      <p:sp>
        <p:nvSpPr>
          <p:cNvPr id="534638" name="Oval 110"/>
          <p:cNvSpPr>
            <a:spLocks noChangeArrowheads="1"/>
          </p:cNvSpPr>
          <p:nvPr/>
        </p:nvSpPr>
        <p:spPr bwMode="auto">
          <a:xfrm>
            <a:off x="2563813" y="2490788"/>
            <a:ext cx="2003425" cy="1187450"/>
          </a:xfrm>
          <a:prstGeom prst="ellipse">
            <a:avLst/>
          </a:prstGeom>
          <a:noFill/>
          <a:ln w="1905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45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45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45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45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45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45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45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4539"/>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5346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459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34600"/>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5346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mph" presetSubtype="2" fill="hold" nodeType="clickEffect">
                                  <p:stCondLst>
                                    <p:cond delay="0"/>
                                  </p:stCondLst>
                                  <p:childTnLst>
                                    <p:animClr clrSpc="rgb" dir="cw">
                                      <p:cBhvr>
                                        <p:cTn id="32" dur="500" fill="hold"/>
                                        <p:tgtEl>
                                          <p:spTgt spid="534532"/>
                                        </p:tgtEl>
                                        <p:attrNameLst>
                                          <p:attrName>fillcolor</p:attrName>
                                        </p:attrNameLst>
                                      </p:cBhvr>
                                      <p:to>
                                        <a:srgbClr val="FFFF66"/>
                                      </p:to>
                                    </p:animClr>
                                    <p:set>
                                      <p:cBhvr>
                                        <p:cTn id="33" dur="500" fill="hold"/>
                                        <p:tgtEl>
                                          <p:spTgt spid="534532"/>
                                        </p:tgtEl>
                                        <p:attrNameLst>
                                          <p:attrName>fill.type</p:attrName>
                                        </p:attrNameLst>
                                      </p:cBhvr>
                                      <p:to>
                                        <p:strVal val="solid"/>
                                      </p:to>
                                    </p:set>
                                    <p:set>
                                      <p:cBhvr>
                                        <p:cTn id="34" dur="500" fill="hold"/>
                                        <p:tgtEl>
                                          <p:spTgt spid="534532"/>
                                        </p:tgtEl>
                                        <p:attrNameLst>
                                          <p:attrName>fill.on</p:attrName>
                                        </p:attrNameLst>
                                      </p:cBhvr>
                                      <p:to>
                                        <p:strVal val="true"/>
                                      </p:to>
                                    </p:set>
                                  </p:childTnLst>
                                </p:cTn>
                              </p:par>
                            </p:childTnLst>
                          </p:cTn>
                        </p:par>
                        <p:par>
                          <p:cTn id="35" fill="hold">
                            <p:stCondLst>
                              <p:cond delay="500"/>
                            </p:stCondLst>
                            <p:childTnLst>
                              <p:par>
                                <p:cTn id="36" presetID="1" presetClass="emph" presetSubtype="2" fill="hold" nodeType="afterEffect">
                                  <p:stCondLst>
                                    <p:cond delay="0"/>
                                  </p:stCondLst>
                                  <p:childTnLst>
                                    <p:animClr clrSpc="rgb" dir="cw">
                                      <p:cBhvr>
                                        <p:cTn id="37" dur="500" fill="hold"/>
                                        <p:tgtEl>
                                          <p:spTgt spid="534534"/>
                                        </p:tgtEl>
                                        <p:attrNameLst>
                                          <p:attrName>fillcolor</p:attrName>
                                        </p:attrNameLst>
                                      </p:cBhvr>
                                      <p:to>
                                        <a:srgbClr val="66FFFF"/>
                                      </p:to>
                                    </p:animClr>
                                    <p:set>
                                      <p:cBhvr>
                                        <p:cTn id="38" dur="500" fill="hold"/>
                                        <p:tgtEl>
                                          <p:spTgt spid="534534"/>
                                        </p:tgtEl>
                                        <p:attrNameLst>
                                          <p:attrName>fill.type</p:attrName>
                                        </p:attrNameLst>
                                      </p:cBhvr>
                                      <p:to>
                                        <p:strVal val="solid"/>
                                      </p:to>
                                    </p:set>
                                    <p:set>
                                      <p:cBhvr>
                                        <p:cTn id="39" dur="500" fill="hold"/>
                                        <p:tgtEl>
                                          <p:spTgt spid="534534"/>
                                        </p:tgtEl>
                                        <p:attrNameLst>
                                          <p:attrName>fill.on</p:attrName>
                                        </p:attrNameLst>
                                      </p:cBhvr>
                                      <p:to>
                                        <p:strVal val="true"/>
                                      </p:to>
                                    </p:set>
                                  </p:childTnLst>
                                </p:cTn>
                              </p:par>
                            </p:childTnLst>
                          </p:cTn>
                        </p:par>
                        <p:par>
                          <p:cTn id="40" fill="hold">
                            <p:stCondLst>
                              <p:cond delay="1000"/>
                            </p:stCondLst>
                            <p:childTnLst>
                              <p:par>
                                <p:cTn id="41" presetID="1" presetClass="emph" presetSubtype="2" fill="hold" nodeType="afterEffect">
                                  <p:stCondLst>
                                    <p:cond delay="0"/>
                                  </p:stCondLst>
                                  <p:childTnLst>
                                    <p:animClr clrSpc="rgb" dir="cw">
                                      <p:cBhvr>
                                        <p:cTn id="42" dur="500" fill="hold"/>
                                        <p:tgtEl>
                                          <p:spTgt spid="534536"/>
                                        </p:tgtEl>
                                        <p:attrNameLst>
                                          <p:attrName>fillcolor</p:attrName>
                                        </p:attrNameLst>
                                      </p:cBhvr>
                                      <p:to>
                                        <a:srgbClr val="FF6600"/>
                                      </p:to>
                                    </p:animClr>
                                    <p:set>
                                      <p:cBhvr>
                                        <p:cTn id="43" dur="500" fill="hold"/>
                                        <p:tgtEl>
                                          <p:spTgt spid="534536"/>
                                        </p:tgtEl>
                                        <p:attrNameLst>
                                          <p:attrName>fill.type</p:attrName>
                                        </p:attrNameLst>
                                      </p:cBhvr>
                                      <p:to>
                                        <p:strVal val="solid"/>
                                      </p:to>
                                    </p:set>
                                    <p:set>
                                      <p:cBhvr>
                                        <p:cTn id="44" dur="500" fill="hold"/>
                                        <p:tgtEl>
                                          <p:spTgt spid="534536"/>
                                        </p:tgtEl>
                                        <p:attrNameLst>
                                          <p:attrName>fill.on</p:attrName>
                                        </p:attrNameLst>
                                      </p:cBhvr>
                                      <p:to>
                                        <p:strVal val="true"/>
                                      </p:to>
                                    </p:set>
                                  </p:childTnLst>
                                </p:cTn>
                              </p:par>
                            </p:childTnLst>
                          </p:cTn>
                        </p:par>
                        <p:par>
                          <p:cTn id="45" fill="hold">
                            <p:stCondLst>
                              <p:cond delay="1500"/>
                            </p:stCondLst>
                            <p:childTnLst>
                              <p:par>
                                <p:cTn id="46" presetID="1" presetClass="emph" presetSubtype="2" fill="hold" nodeType="afterEffect">
                                  <p:stCondLst>
                                    <p:cond delay="0"/>
                                  </p:stCondLst>
                                  <p:childTnLst>
                                    <p:animClr clrSpc="rgb" dir="cw">
                                      <p:cBhvr>
                                        <p:cTn id="47" dur="500" fill="hold"/>
                                        <p:tgtEl>
                                          <p:spTgt spid="534538"/>
                                        </p:tgtEl>
                                        <p:attrNameLst>
                                          <p:attrName>fillcolor</p:attrName>
                                        </p:attrNameLst>
                                      </p:cBhvr>
                                      <p:to>
                                        <a:srgbClr val="66FF66"/>
                                      </p:to>
                                    </p:animClr>
                                    <p:set>
                                      <p:cBhvr>
                                        <p:cTn id="48" dur="500" fill="hold"/>
                                        <p:tgtEl>
                                          <p:spTgt spid="534538"/>
                                        </p:tgtEl>
                                        <p:attrNameLst>
                                          <p:attrName>fill.type</p:attrName>
                                        </p:attrNameLst>
                                      </p:cBhvr>
                                      <p:to>
                                        <p:strVal val="solid"/>
                                      </p:to>
                                    </p:set>
                                    <p:set>
                                      <p:cBhvr>
                                        <p:cTn id="49" dur="500" fill="hold"/>
                                        <p:tgtEl>
                                          <p:spTgt spid="534538"/>
                                        </p:tgtEl>
                                        <p:attrNameLst>
                                          <p:attrName>fill.on</p:attrName>
                                        </p:attrNameLst>
                                      </p:cBhvr>
                                      <p:to>
                                        <p:strVal val="tru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34541"/>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53454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534543"/>
                                        </p:tgtEl>
                                        <p:attrNameLst>
                                          <p:attrName>style.visibility</p:attrName>
                                        </p:attrNameLst>
                                      </p:cBhvr>
                                      <p:to>
                                        <p:strVal val="visible"/>
                                      </p:to>
                                    </p:set>
                                  </p:childTnLst>
                                </p:cTn>
                              </p:par>
                              <p:par>
                                <p:cTn id="58" presetID="1" presetClass="entr" presetSubtype="0" fill="hold" grpId="1" nodeType="withEffect">
                                  <p:stCondLst>
                                    <p:cond delay="0"/>
                                  </p:stCondLst>
                                  <p:childTnLst>
                                    <p:set>
                                      <p:cBhvr>
                                        <p:cTn id="59" dur="1" fill="hold">
                                          <p:stCondLst>
                                            <p:cond delay="0"/>
                                          </p:stCondLst>
                                        </p:cTn>
                                        <p:tgtEl>
                                          <p:spTgt spid="53454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534545"/>
                                        </p:tgtEl>
                                        <p:attrNameLst>
                                          <p:attrName>style.visibility</p:attrName>
                                        </p:attrNameLst>
                                      </p:cBhvr>
                                      <p:to>
                                        <p:strVal val="visible"/>
                                      </p:to>
                                    </p:set>
                                  </p:childTnLst>
                                </p:cTn>
                              </p:par>
                              <p:par>
                                <p:cTn id="62" presetID="1" presetClass="entr" presetSubtype="0" fill="hold" grpId="1" nodeType="withEffect">
                                  <p:stCondLst>
                                    <p:cond delay="0"/>
                                  </p:stCondLst>
                                  <p:childTnLst>
                                    <p:set>
                                      <p:cBhvr>
                                        <p:cTn id="63" dur="1" fill="hold">
                                          <p:stCondLst>
                                            <p:cond delay="0"/>
                                          </p:stCondLst>
                                        </p:cTn>
                                        <p:tgtEl>
                                          <p:spTgt spid="534546"/>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534547"/>
                                        </p:tgtEl>
                                        <p:attrNameLst>
                                          <p:attrName>style.visibility</p:attrName>
                                        </p:attrNameLst>
                                      </p:cBhvr>
                                      <p:to>
                                        <p:strVal val="visible"/>
                                      </p:to>
                                    </p:set>
                                  </p:childTnLst>
                                </p:cTn>
                              </p:par>
                              <p:par>
                                <p:cTn id="66" presetID="1" presetClass="entr" presetSubtype="0" fill="hold" grpId="1" nodeType="withEffect">
                                  <p:stCondLst>
                                    <p:cond delay="0"/>
                                  </p:stCondLst>
                                  <p:childTnLst>
                                    <p:set>
                                      <p:cBhvr>
                                        <p:cTn id="67" dur="1" fill="hold">
                                          <p:stCondLst>
                                            <p:cond delay="0"/>
                                          </p:stCondLst>
                                        </p:cTn>
                                        <p:tgtEl>
                                          <p:spTgt spid="534548"/>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534634"/>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534551"/>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3455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534553"/>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534552"/>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534555"/>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34554"/>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34557"/>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534556"/>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534632"/>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534530"/>
                                        </p:tgtEl>
                                        <p:attrNameLst>
                                          <p:attrName>style.visibility</p:attrName>
                                        </p:attrNameLst>
                                      </p:cBhvr>
                                      <p:to>
                                        <p:strVal val="visible"/>
                                      </p:to>
                                    </p:set>
                                  </p:childTnLst>
                                </p:cTn>
                              </p:par>
                              <p:par>
                                <p:cTn id="90" presetID="1" presetClass="entr" presetSubtype="0" fill="hold" grpId="1" nodeType="withEffect">
                                  <p:stCondLst>
                                    <p:cond delay="0"/>
                                  </p:stCondLst>
                                  <p:childTnLst>
                                    <p:set>
                                      <p:cBhvr>
                                        <p:cTn id="91" dur="1" fill="hold">
                                          <p:stCondLst>
                                            <p:cond delay="0"/>
                                          </p:stCondLst>
                                        </p:cTn>
                                        <p:tgtEl>
                                          <p:spTgt spid="534560"/>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534559"/>
                                        </p:tgtEl>
                                        <p:attrNameLst>
                                          <p:attrName>style.visibility</p:attrName>
                                        </p:attrNameLst>
                                      </p:cBhvr>
                                      <p:to>
                                        <p:strVal val="visible"/>
                                      </p:to>
                                    </p:set>
                                  </p:childTnLst>
                                </p:cTn>
                              </p:par>
                              <p:par>
                                <p:cTn id="94" presetID="1" presetClass="entr" presetSubtype="0" fill="hold" grpId="1" nodeType="withEffect">
                                  <p:stCondLst>
                                    <p:cond delay="0"/>
                                  </p:stCondLst>
                                  <p:childTnLst>
                                    <p:set>
                                      <p:cBhvr>
                                        <p:cTn id="95" dur="1" fill="hold">
                                          <p:stCondLst>
                                            <p:cond delay="0"/>
                                          </p:stCondLst>
                                        </p:cTn>
                                        <p:tgtEl>
                                          <p:spTgt spid="534562"/>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534561"/>
                                        </p:tgtEl>
                                        <p:attrNameLst>
                                          <p:attrName>style.visibility</p:attrName>
                                        </p:attrNameLst>
                                      </p:cBhvr>
                                      <p:to>
                                        <p:strVal val="visible"/>
                                      </p:to>
                                    </p:set>
                                  </p:childTnLst>
                                </p:cTn>
                              </p:par>
                              <p:par>
                                <p:cTn id="98" presetID="1" presetClass="entr" presetSubtype="0" fill="hold" grpId="1" nodeType="withEffect">
                                  <p:stCondLst>
                                    <p:cond delay="0"/>
                                  </p:stCondLst>
                                  <p:childTnLst>
                                    <p:set>
                                      <p:cBhvr>
                                        <p:cTn id="99" dur="1" fill="hold">
                                          <p:stCondLst>
                                            <p:cond delay="0"/>
                                          </p:stCondLst>
                                        </p:cTn>
                                        <p:tgtEl>
                                          <p:spTgt spid="534564"/>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534563"/>
                                        </p:tgtEl>
                                        <p:attrNameLst>
                                          <p:attrName>style.visibility</p:attrName>
                                        </p:attrNameLst>
                                      </p:cBhvr>
                                      <p:to>
                                        <p:strVal val="visible"/>
                                      </p:to>
                                    </p:set>
                                  </p:childTnLst>
                                </p:cTn>
                              </p:par>
                              <p:par>
                                <p:cTn id="102" presetID="1" presetClass="entr" presetSubtype="0" fill="hold" grpId="1" nodeType="withEffect">
                                  <p:stCondLst>
                                    <p:cond delay="0"/>
                                  </p:stCondLst>
                                  <p:childTnLst>
                                    <p:set>
                                      <p:cBhvr>
                                        <p:cTn id="103" dur="1" fill="hold">
                                          <p:stCondLst>
                                            <p:cond delay="0"/>
                                          </p:stCondLst>
                                        </p:cTn>
                                        <p:tgtEl>
                                          <p:spTgt spid="534566"/>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534565"/>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534569"/>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534568"/>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534571"/>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534570"/>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534573"/>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534572"/>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534575"/>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534574"/>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534635"/>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534577"/>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534579"/>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534581"/>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534583"/>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534586"/>
                                        </p:tgtEl>
                                        <p:attrNameLst>
                                          <p:attrName>style.visibility</p:attrName>
                                        </p:attrNameLst>
                                      </p:cBhvr>
                                      <p:to>
                                        <p:strVal val="visible"/>
                                      </p:to>
                                    </p:set>
                                  </p:childTnLst>
                                </p:cTn>
                              </p:par>
                              <p:par>
                                <p:cTn id="134" presetID="1" presetClass="entr" presetSubtype="0" fill="hold" grpId="0" nodeType="withEffect">
                                  <p:stCondLst>
                                    <p:cond delay="0"/>
                                  </p:stCondLst>
                                  <p:childTnLst>
                                    <p:set>
                                      <p:cBhvr>
                                        <p:cTn id="135" dur="1" fill="hold">
                                          <p:stCondLst>
                                            <p:cond delay="0"/>
                                          </p:stCondLst>
                                        </p:cTn>
                                        <p:tgtEl>
                                          <p:spTgt spid="534588"/>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534590"/>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534592"/>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534636"/>
                                        </p:tgtEl>
                                        <p:attrNameLst>
                                          <p:attrName>style.visibility</p:attrName>
                                        </p:attrNameLst>
                                      </p:cBhvr>
                                      <p:to>
                                        <p:strVal val="visible"/>
                                      </p:to>
                                    </p:set>
                                  </p:childTnLst>
                                </p:cTn>
                              </p:par>
                              <p:par>
                                <p:cTn id="142" presetID="1" presetClass="entr" presetSubtype="0" fill="hold" grpId="1" nodeType="withEffect">
                                  <p:stCondLst>
                                    <p:cond delay="0"/>
                                  </p:stCondLst>
                                  <p:childTnLst>
                                    <p:set>
                                      <p:cBhvr>
                                        <p:cTn id="143" dur="1" fill="hold">
                                          <p:stCondLst>
                                            <p:cond delay="0"/>
                                          </p:stCondLst>
                                        </p:cTn>
                                        <p:tgtEl>
                                          <p:spTgt spid="534578"/>
                                        </p:tgtEl>
                                        <p:attrNameLst>
                                          <p:attrName>style.visibility</p:attrName>
                                        </p:attrNameLst>
                                      </p:cBhvr>
                                      <p:to>
                                        <p:strVal val="visible"/>
                                      </p:to>
                                    </p:set>
                                  </p:childTnLst>
                                </p:cTn>
                              </p:par>
                              <p:par>
                                <p:cTn id="144" presetID="1" presetClass="entr" presetSubtype="0" fill="hold" grpId="1" nodeType="withEffect">
                                  <p:stCondLst>
                                    <p:cond delay="0"/>
                                  </p:stCondLst>
                                  <p:childTnLst>
                                    <p:set>
                                      <p:cBhvr>
                                        <p:cTn id="145" dur="1" fill="hold">
                                          <p:stCondLst>
                                            <p:cond delay="0"/>
                                          </p:stCondLst>
                                        </p:cTn>
                                        <p:tgtEl>
                                          <p:spTgt spid="534580"/>
                                        </p:tgtEl>
                                        <p:attrNameLst>
                                          <p:attrName>style.visibility</p:attrName>
                                        </p:attrNameLst>
                                      </p:cBhvr>
                                      <p:to>
                                        <p:strVal val="visible"/>
                                      </p:to>
                                    </p:set>
                                  </p:childTnLst>
                                </p:cTn>
                              </p:par>
                              <p:par>
                                <p:cTn id="146" presetID="1" presetClass="entr" presetSubtype="0" fill="hold" grpId="1" nodeType="withEffect">
                                  <p:stCondLst>
                                    <p:cond delay="0"/>
                                  </p:stCondLst>
                                  <p:childTnLst>
                                    <p:set>
                                      <p:cBhvr>
                                        <p:cTn id="147" dur="1" fill="hold">
                                          <p:stCondLst>
                                            <p:cond delay="0"/>
                                          </p:stCondLst>
                                        </p:cTn>
                                        <p:tgtEl>
                                          <p:spTgt spid="534582"/>
                                        </p:tgtEl>
                                        <p:attrNameLst>
                                          <p:attrName>style.visibility</p:attrName>
                                        </p:attrNameLst>
                                      </p:cBhvr>
                                      <p:to>
                                        <p:strVal val="visible"/>
                                      </p:to>
                                    </p:set>
                                  </p:childTnLst>
                                </p:cTn>
                              </p:par>
                              <p:par>
                                <p:cTn id="148" presetID="1" presetClass="entr" presetSubtype="0" fill="hold" grpId="1" nodeType="withEffect">
                                  <p:stCondLst>
                                    <p:cond delay="0"/>
                                  </p:stCondLst>
                                  <p:childTnLst>
                                    <p:set>
                                      <p:cBhvr>
                                        <p:cTn id="149" dur="1" fill="hold">
                                          <p:stCondLst>
                                            <p:cond delay="0"/>
                                          </p:stCondLst>
                                        </p:cTn>
                                        <p:tgtEl>
                                          <p:spTgt spid="534584"/>
                                        </p:tgtEl>
                                        <p:attrNameLst>
                                          <p:attrName>style.visibility</p:attrName>
                                        </p:attrNameLst>
                                      </p:cBhvr>
                                      <p:to>
                                        <p:strVal val="visible"/>
                                      </p:to>
                                    </p:set>
                                  </p:childTnLst>
                                </p:cTn>
                              </p:par>
                              <p:par>
                                <p:cTn id="150" presetID="1" presetClass="entr" presetSubtype="0" fill="hold" grpId="1" nodeType="withEffect">
                                  <p:stCondLst>
                                    <p:cond delay="0"/>
                                  </p:stCondLst>
                                  <p:childTnLst>
                                    <p:set>
                                      <p:cBhvr>
                                        <p:cTn id="151" dur="1" fill="hold">
                                          <p:stCondLst>
                                            <p:cond delay="0"/>
                                          </p:stCondLst>
                                        </p:cTn>
                                        <p:tgtEl>
                                          <p:spTgt spid="534587"/>
                                        </p:tgtEl>
                                        <p:attrNameLst>
                                          <p:attrName>style.visibility</p:attrName>
                                        </p:attrNameLst>
                                      </p:cBhvr>
                                      <p:to>
                                        <p:strVal val="visible"/>
                                      </p:to>
                                    </p:set>
                                  </p:childTnLst>
                                </p:cTn>
                              </p:par>
                              <p:par>
                                <p:cTn id="152" presetID="1" presetClass="entr" presetSubtype="0" fill="hold" grpId="1" nodeType="withEffect">
                                  <p:stCondLst>
                                    <p:cond delay="0"/>
                                  </p:stCondLst>
                                  <p:childTnLst>
                                    <p:set>
                                      <p:cBhvr>
                                        <p:cTn id="153" dur="1" fill="hold">
                                          <p:stCondLst>
                                            <p:cond delay="0"/>
                                          </p:stCondLst>
                                        </p:cTn>
                                        <p:tgtEl>
                                          <p:spTgt spid="534589"/>
                                        </p:tgtEl>
                                        <p:attrNameLst>
                                          <p:attrName>style.visibility</p:attrName>
                                        </p:attrNameLst>
                                      </p:cBhvr>
                                      <p:to>
                                        <p:strVal val="visible"/>
                                      </p:to>
                                    </p:set>
                                  </p:childTnLst>
                                </p:cTn>
                              </p:par>
                              <p:par>
                                <p:cTn id="154" presetID="1" presetClass="entr" presetSubtype="0" fill="hold" grpId="1" nodeType="withEffect">
                                  <p:stCondLst>
                                    <p:cond delay="0"/>
                                  </p:stCondLst>
                                  <p:childTnLst>
                                    <p:set>
                                      <p:cBhvr>
                                        <p:cTn id="155" dur="1" fill="hold">
                                          <p:stCondLst>
                                            <p:cond delay="0"/>
                                          </p:stCondLst>
                                        </p:cTn>
                                        <p:tgtEl>
                                          <p:spTgt spid="534591"/>
                                        </p:tgtEl>
                                        <p:attrNameLst>
                                          <p:attrName>style.visibility</p:attrName>
                                        </p:attrNameLst>
                                      </p:cBhvr>
                                      <p:to>
                                        <p:strVal val="visible"/>
                                      </p:to>
                                    </p:set>
                                  </p:childTnLst>
                                </p:cTn>
                              </p:par>
                              <p:par>
                                <p:cTn id="156" presetID="1" presetClass="entr" presetSubtype="0" fill="hold" grpId="1" nodeType="withEffect">
                                  <p:stCondLst>
                                    <p:cond delay="0"/>
                                  </p:stCondLst>
                                  <p:childTnLst>
                                    <p:set>
                                      <p:cBhvr>
                                        <p:cTn id="157" dur="1" fill="hold">
                                          <p:stCondLst>
                                            <p:cond delay="0"/>
                                          </p:stCondLst>
                                        </p:cTn>
                                        <p:tgtEl>
                                          <p:spTgt spid="534593"/>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534633"/>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534640"/>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1" presetClass="emph" presetSubtype="2" fill="hold" nodeType="clickEffect">
                                  <p:stCondLst>
                                    <p:cond delay="0"/>
                                  </p:stCondLst>
                                  <p:childTnLst>
                                    <p:animClr clrSpc="rgb" dir="cw">
                                      <p:cBhvr>
                                        <p:cTn id="165" dur="500" fill="hold"/>
                                        <p:tgtEl>
                                          <p:spTgt spid="534541"/>
                                        </p:tgtEl>
                                        <p:attrNameLst>
                                          <p:attrName>fillcolor</p:attrName>
                                        </p:attrNameLst>
                                      </p:cBhvr>
                                      <p:to>
                                        <a:srgbClr val="FFFF66"/>
                                      </p:to>
                                    </p:animClr>
                                    <p:set>
                                      <p:cBhvr>
                                        <p:cTn id="166" dur="500" fill="hold"/>
                                        <p:tgtEl>
                                          <p:spTgt spid="534541"/>
                                        </p:tgtEl>
                                        <p:attrNameLst>
                                          <p:attrName>fill.type</p:attrName>
                                        </p:attrNameLst>
                                      </p:cBhvr>
                                      <p:to>
                                        <p:strVal val="solid"/>
                                      </p:to>
                                    </p:set>
                                    <p:set>
                                      <p:cBhvr>
                                        <p:cTn id="167" dur="500" fill="hold"/>
                                        <p:tgtEl>
                                          <p:spTgt spid="534541"/>
                                        </p:tgtEl>
                                        <p:attrNameLst>
                                          <p:attrName>fill.on</p:attrName>
                                        </p:attrNameLst>
                                      </p:cBhvr>
                                      <p:to>
                                        <p:strVal val="true"/>
                                      </p:to>
                                    </p:set>
                                  </p:childTnLst>
                                </p:cTn>
                              </p:par>
                            </p:childTnLst>
                          </p:cTn>
                        </p:par>
                        <p:par>
                          <p:cTn id="168" fill="hold">
                            <p:stCondLst>
                              <p:cond delay="500"/>
                            </p:stCondLst>
                            <p:childTnLst>
                              <p:par>
                                <p:cTn id="169" presetID="1" presetClass="exit" presetSubtype="0" fill="hold" grpId="0" nodeType="afterEffect">
                                  <p:stCondLst>
                                    <p:cond delay="0"/>
                                  </p:stCondLst>
                                  <p:childTnLst>
                                    <p:set>
                                      <p:cBhvr>
                                        <p:cTn id="170" dur="1" fill="hold">
                                          <p:stCondLst>
                                            <p:cond delay="0"/>
                                          </p:stCondLst>
                                        </p:cTn>
                                        <p:tgtEl>
                                          <p:spTgt spid="534542"/>
                                        </p:tgtEl>
                                        <p:attrNameLst>
                                          <p:attrName>style.visibility</p:attrName>
                                        </p:attrNameLst>
                                      </p:cBhvr>
                                      <p:to>
                                        <p:strVal val="hidden"/>
                                      </p:to>
                                    </p:set>
                                  </p:childTnLst>
                                </p:cTn>
                              </p:par>
                            </p:childTnLst>
                          </p:cTn>
                        </p:par>
                        <p:par>
                          <p:cTn id="171" fill="hold">
                            <p:stCondLst>
                              <p:cond delay="500"/>
                            </p:stCondLst>
                            <p:childTnLst>
                              <p:par>
                                <p:cTn id="172" presetID="1" presetClass="entr" presetSubtype="0" fill="hold" grpId="0" nodeType="afterEffect">
                                  <p:stCondLst>
                                    <p:cond delay="0"/>
                                  </p:stCondLst>
                                  <p:childTnLst>
                                    <p:set>
                                      <p:cBhvr>
                                        <p:cTn id="173" dur="1" fill="hold">
                                          <p:stCondLst>
                                            <p:cond delay="0"/>
                                          </p:stCondLst>
                                        </p:cTn>
                                        <p:tgtEl>
                                          <p:spTgt spid="534594"/>
                                        </p:tgtEl>
                                        <p:attrNameLst>
                                          <p:attrName>style.visibility</p:attrName>
                                        </p:attrNameLst>
                                      </p:cBhvr>
                                      <p:to>
                                        <p:strVal val="visible"/>
                                      </p:to>
                                    </p:set>
                                  </p:childTnLst>
                                </p:cTn>
                              </p:par>
                            </p:childTnLst>
                          </p:cTn>
                        </p:par>
                        <p:par>
                          <p:cTn id="174" fill="hold">
                            <p:stCondLst>
                              <p:cond delay="500"/>
                            </p:stCondLst>
                            <p:childTnLst>
                              <p:par>
                                <p:cTn id="175" presetID="1" presetClass="emph" presetSubtype="2" fill="hold" grpId="1" nodeType="afterEffect">
                                  <p:stCondLst>
                                    <p:cond delay="500"/>
                                  </p:stCondLst>
                                  <p:childTnLst>
                                    <p:animClr clrSpc="rgb" dir="cw">
                                      <p:cBhvr>
                                        <p:cTn id="176" dur="500" fill="hold"/>
                                        <p:tgtEl>
                                          <p:spTgt spid="534543"/>
                                        </p:tgtEl>
                                        <p:attrNameLst>
                                          <p:attrName>fillcolor</p:attrName>
                                        </p:attrNameLst>
                                      </p:cBhvr>
                                      <p:to>
                                        <a:srgbClr val="FFFF66"/>
                                      </p:to>
                                    </p:animClr>
                                    <p:set>
                                      <p:cBhvr>
                                        <p:cTn id="177" dur="500" fill="hold"/>
                                        <p:tgtEl>
                                          <p:spTgt spid="534543"/>
                                        </p:tgtEl>
                                        <p:attrNameLst>
                                          <p:attrName>fill.type</p:attrName>
                                        </p:attrNameLst>
                                      </p:cBhvr>
                                      <p:to>
                                        <p:strVal val="solid"/>
                                      </p:to>
                                    </p:set>
                                    <p:set>
                                      <p:cBhvr>
                                        <p:cTn id="178" dur="500" fill="hold"/>
                                        <p:tgtEl>
                                          <p:spTgt spid="534543"/>
                                        </p:tgtEl>
                                        <p:attrNameLst>
                                          <p:attrName>fill.on</p:attrName>
                                        </p:attrNameLst>
                                      </p:cBhvr>
                                      <p:to>
                                        <p:strVal val="true"/>
                                      </p:to>
                                    </p:set>
                                  </p:childTnLst>
                                </p:cTn>
                              </p:par>
                            </p:childTnLst>
                          </p:cTn>
                        </p:par>
                        <p:par>
                          <p:cTn id="179" fill="hold">
                            <p:stCondLst>
                              <p:cond delay="1500"/>
                            </p:stCondLst>
                            <p:childTnLst>
                              <p:par>
                                <p:cTn id="180" presetID="1" presetClass="exit" presetSubtype="0" fill="hold" grpId="0" nodeType="afterEffect">
                                  <p:stCondLst>
                                    <p:cond delay="0"/>
                                  </p:stCondLst>
                                  <p:childTnLst>
                                    <p:set>
                                      <p:cBhvr>
                                        <p:cTn id="181" dur="1" fill="hold">
                                          <p:stCondLst>
                                            <p:cond delay="0"/>
                                          </p:stCondLst>
                                        </p:cTn>
                                        <p:tgtEl>
                                          <p:spTgt spid="534544"/>
                                        </p:tgtEl>
                                        <p:attrNameLst>
                                          <p:attrName>style.visibility</p:attrName>
                                        </p:attrNameLst>
                                      </p:cBhvr>
                                      <p:to>
                                        <p:strVal val="hidden"/>
                                      </p:to>
                                    </p:set>
                                  </p:childTnLst>
                                </p:cTn>
                              </p:par>
                            </p:childTnLst>
                          </p:cTn>
                        </p:par>
                        <p:par>
                          <p:cTn id="182" fill="hold">
                            <p:stCondLst>
                              <p:cond delay="1500"/>
                            </p:stCondLst>
                            <p:childTnLst>
                              <p:par>
                                <p:cTn id="183" presetID="1" presetClass="entr" presetSubtype="0" fill="hold" grpId="0" nodeType="afterEffect">
                                  <p:stCondLst>
                                    <p:cond delay="0"/>
                                  </p:stCondLst>
                                  <p:childTnLst>
                                    <p:set>
                                      <p:cBhvr>
                                        <p:cTn id="184" dur="1" fill="hold">
                                          <p:stCondLst>
                                            <p:cond delay="0"/>
                                          </p:stCondLst>
                                        </p:cTn>
                                        <p:tgtEl>
                                          <p:spTgt spid="534596"/>
                                        </p:tgtEl>
                                        <p:attrNameLst>
                                          <p:attrName>style.visibility</p:attrName>
                                        </p:attrNameLst>
                                      </p:cBhvr>
                                      <p:to>
                                        <p:strVal val="visible"/>
                                      </p:to>
                                    </p:set>
                                  </p:childTnLst>
                                </p:cTn>
                              </p:par>
                            </p:childTnLst>
                          </p:cTn>
                        </p:par>
                        <p:par>
                          <p:cTn id="185" fill="hold">
                            <p:stCondLst>
                              <p:cond delay="1500"/>
                            </p:stCondLst>
                            <p:childTnLst>
                              <p:par>
                                <p:cTn id="186" presetID="1" presetClass="emph" presetSubtype="2" fill="hold" nodeType="afterEffect">
                                  <p:stCondLst>
                                    <p:cond delay="500"/>
                                  </p:stCondLst>
                                  <p:childTnLst>
                                    <p:animClr clrSpc="rgb" dir="cw">
                                      <p:cBhvr>
                                        <p:cTn id="187" dur="500" fill="hold"/>
                                        <p:tgtEl>
                                          <p:spTgt spid="534545"/>
                                        </p:tgtEl>
                                        <p:attrNameLst>
                                          <p:attrName>fillcolor</p:attrName>
                                        </p:attrNameLst>
                                      </p:cBhvr>
                                      <p:to>
                                        <a:srgbClr val="66FFFF"/>
                                      </p:to>
                                    </p:animClr>
                                    <p:set>
                                      <p:cBhvr>
                                        <p:cTn id="188" dur="500" fill="hold"/>
                                        <p:tgtEl>
                                          <p:spTgt spid="534545"/>
                                        </p:tgtEl>
                                        <p:attrNameLst>
                                          <p:attrName>fill.type</p:attrName>
                                        </p:attrNameLst>
                                      </p:cBhvr>
                                      <p:to>
                                        <p:strVal val="solid"/>
                                      </p:to>
                                    </p:set>
                                    <p:set>
                                      <p:cBhvr>
                                        <p:cTn id="189" dur="500" fill="hold"/>
                                        <p:tgtEl>
                                          <p:spTgt spid="534545"/>
                                        </p:tgtEl>
                                        <p:attrNameLst>
                                          <p:attrName>fill.on</p:attrName>
                                        </p:attrNameLst>
                                      </p:cBhvr>
                                      <p:to>
                                        <p:strVal val="true"/>
                                      </p:to>
                                    </p:set>
                                  </p:childTnLst>
                                </p:cTn>
                              </p:par>
                            </p:childTnLst>
                          </p:cTn>
                        </p:par>
                        <p:par>
                          <p:cTn id="190" fill="hold">
                            <p:stCondLst>
                              <p:cond delay="2500"/>
                            </p:stCondLst>
                            <p:childTnLst>
                              <p:par>
                                <p:cTn id="191" presetID="1" presetClass="exit" presetSubtype="0" fill="hold" grpId="0" nodeType="afterEffect">
                                  <p:stCondLst>
                                    <p:cond delay="0"/>
                                  </p:stCondLst>
                                  <p:childTnLst>
                                    <p:set>
                                      <p:cBhvr>
                                        <p:cTn id="192" dur="1" fill="hold">
                                          <p:stCondLst>
                                            <p:cond delay="0"/>
                                          </p:stCondLst>
                                        </p:cTn>
                                        <p:tgtEl>
                                          <p:spTgt spid="534546"/>
                                        </p:tgtEl>
                                        <p:attrNameLst>
                                          <p:attrName>style.visibility</p:attrName>
                                        </p:attrNameLst>
                                      </p:cBhvr>
                                      <p:to>
                                        <p:strVal val="hidden"/>
                                      </p:to>
                                    </p:set>
                                  </p:childTnLst>
                                </p:cTn>
                              </p:par>
                            </p:childTnLst>
                          </p:cTn>
                        </p:par>
                        <p:par>
                          <p:cTn id="193" fill="hold">
                            <p:stCondLst>
                              <p:cond delay="2500"/>
                            </p:stCondLst>
                            <p:childTnLst>
                              <p:par>
                                <p:cTn id="194" presetID="1" presetClass="entr" presetSubtype="0" fill="hold" grpId="0" nodeType="afterEffect">
                                  <p:stCondLst>
                                    <p:cond delay="0"/>
                                  </p:stCondLst>
                                  <p:childTnLst>
                                    <p:set>
                                      <p:cBhvr>
                                        <p:cTn id="195" dur="1" fill="hold">
                                          <p:stCondLst>
                                            <p:cond delay="0"/>
                                          </p:stCondLst>
                                        </p:cTn>
                                        <p:tgtEl>
                                          <p:spTgt spid="534597"/>
                                        </p:tgtEl>
                                        <p:attrNameLst>
                                          <p:attrName>style.visibility</p:attrName>
                                        </p:attrNameLst>
                                      </p:cBhvr>
                                      <p:to>
                                        <p:strVal val="visible"/>
                                      </p:to>
                                    </p:set>
                                  </p:childTnLst>
                                </p:cTn>
                              </p:par>
                            </p:childTnLst>
                          </p:cTn>
                        </p:par>
                        <p:par>
                          <p:cTn id="196" fill="hold">
                            <p:stCondLst>
                              <p:cond delay="2500"/>
                            </p:stCondLst>
                            <p:childTnLst>
                              <p:par>
                                <p:cTn id="197" presetID="1" presetClass="emph" presetSubtype="2" fill="hold" nodeType="afterEffect">
                                  <p:stCondLst>
                                    <p:cond delay="500"/>
                                  </p:stCondLst>
                                  <p:childTnLst>
                                    <p:animClr clrSpc="rgb" dir="cw">
                                      <p:cBhvr>
                                        <p:cTn id="198" dur="500" fill="hold"/>
                                        <p:tgtEl>
                                          <p:spTgt spid="534547"/>
                                        </p:tgtEl>
                                        <p:attrNameLst>
                                          <p:attrName>fillcolor</p:attrName>
                                        </p:attrNameLst>
                                      </p:cBhvr>
                                      <p:to>
                                        <a:srgbClr val="66FFFF"/>
                                      </p:to>
                                    </p:animClr>
                                    <p:set>
                                      <p:cBhvr>
                                        <p:cTn id="199" dur="500" fill="hold"/>
                                        <p:tgtEl>
                                          <p:spTgt spid="534547"/>
                                        </p:tgtEl>
                                        <p:attrNameLst>
                                          <p:attrName>fill.type</p:attrName>
                                        </p:attrNameLst>
                                      </p:cBhvr>
                                      <p:to>
                                        <p:strVal val="solid"/>
                                      </p:to>
                                    </p:set>
                                    <p:set>
                                      <p:cBhvr>
                                        <p:cTn id="200" dur="500" fill="hold"/>
                                        <p:tgtEl>
                                          <p:spTgt spid="534547"/>
                                        </p:tgtEl>
                                        <p:attrNameLst>
                                          <p:attrName>fill.on</p:attrName>
                                        </p:attrNameLst>
                                      </p:cBhvr>
                                      <p:to>
                                        <p:strVal val="true"/>
                                      </p:to>
                                    </p:set>
                                  </p:childTnLst>
                                </p:cTn>
                              </p:par>
                            </p:childTnLst>
                          </p:cTn>
                        </p:par>
                        <p:par>
                          <p:cTn id="201" fill="hold">
                            <p:stCondLst>
                              <p:cond delay="3500"/>
                            </p:stCondLst>
                            <p:childTnLst>
                              <p:par>
                                <p:cTn id="202" presetID="1" presetClass="exit" presetSubtype="0" fill="hold" grpId="0" nodeType="afterEffect">
                                  <p:stCondLst>
                                    <p:cond delay="0"/>
                                  </p:stCondLst>
                                  <p:childTnLst>
                                    <p:set>
                                      <p:cBhvr>
                                        <p:cTn id="203" dur="1" fill="hold">
                                          <p:stCondLst>
                                            <p:cond delay="0"/>
                                          </p:stCondLst>
                                        </p:cTn>
                                        <p:tgtEl>
                                          <p:spTgt spid="534548"/>
                                        </p:tgtEl>
                                        <p:attrNameLst>
                                          <p:attrName>style.visibility</p:attrName>
                                        </p:attrNameLst>
                                      </p:cBhvr>
                                      <p:to>
                                        <p:strVal val="hidden"/>
                                      </p:to>
                                    </p:set>
                                  </p:childTnLst>
                                </p:cTn>
                              </p:par>
                            </p:childTnLst>
                          </p:cTn>
                        </p:par>
                        <p:par>
                          <p:cTn id="204" fill="hold">
                            <p:stCondLst>
                              <p:cond delay="3500"/>
                            </p:stCondLst>
                            <p:childTnLst>
                              <p:par>
                                <p:cTn id="205" presetID="1" presetClass="entr" presetSubtype="0" fill="hold" grpId="0" nodeType="afterEffect">
                                  <p:stCondLst>
                                    <p:cond delay="0"/>
                                  </p:stCondLst>
                                  <p:childTnLst>
                                    <p:set>
                                      <p:cBhvr>
                                        <p:cTn id="206" dur="1" fill="hold">
                                          <p:stCondLst>
                                            <p:cond delay="0"/>
                                          </p:stCondLst>
                                        </p:cTn>
                                        <p:tgtEl>
                                          <p:spTgt spid="534598"/>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1" nodeType="clickEffect">
                                  <p:stCondLst>
                                    <p:cond delay="0"/>
                                  </p:stCondLst>
                                  <p:childTnLst>
                                    <p:set>
                                      <p:cBhvr>
                                        <p:cTn id="210" dur="1" fill="hold">
                                          <p:stCondLst>
                                            <p:cond delay="0"/>
                                          </p:stCondLst>
                                        </p:cTn>
                                        <p:tgtEl>
                                          <p:spTgt spid="534594"/>
                                        </p:tgtEl>
                                        <p:attrNameLst>
                                          <p:attrName>style.visibility</p:attrName>
                                        </p:attrNameLst>
                                      </p:cBhvr>
                                      <p:to>
                                        <p:strVal val="hidden"/>
                                      </p:to>
                                    </p:set>
                                  </p:childTnLst>
                                </p:cTn>
                              </p:par>
                            </p:childTnLst>
                          </p:cTn>
                        </p:par>
                        <p:par>
                          <p:cTn id="211" fill="hold">
                            <p:stCondLst>
                              <p:cond delay="0"/>
                            </p:stCondLst>
                            <p:childTnLst>
                              <p:par>
                                <p:cTn id="212" presetID="1" presetClass="entr" presetSubtype="0" fill="hold" grpId="0" nodeType="afterEffect">
                                  <p:stCondLst>
                                    <p:cond delay="0"/>
                                  </p:stCondLst>
                                  <p:childTnLst>
                                    <p:set>
                                      <p:cBhvr>
                                        <p:cTn id="213" dur="1" fill="hold">
                                          <p:stCondLst>
                                            <p:cond delay="0"/>
                                          </p:stCondLst>
                                        </p:cTn>
                                        <p:tgtEl>
                                          <p:spTgt spid="534595"/>
                                        </p:tgtEl>
                                        <p:attrNameLst>
                                          <p:attrName>style.visibility</p:attrName>
                                        </p:attrNameLst>
                                      </p:cBhvr>
                                      <p:to>
                                        <p:strVal val="visible"/>
                                      </p:to>
                                    </p:set>
                                  </p:childTnLst>
                                </p:cTn>
                              </p:par>
                            </p:childTnLst>
                          </p:cTn>
                        </p:par>
                        <p:par>
                          <p:cTn id="214" fill="hold">
                            <p:stCondLst>
                              <p:cond delay="0"/>
                            </p:stCondLst>
                            <p:childTnLst>
                              <p:par>
                                <p:cTn id="215" presetID="1" presetClass="exit" presetSubtype="0" fill="hold" grpId="1" nodeType="afterEffect">
                                  <p:stCondLst>
                                    <p:cond delay="500"/>
                                  </p:stCondLst>
                                  <p:childTnLst>
                                    <p:set>
                                      <p:cBhvr>
                                        <p:cTn id="216" dur="1" fill="hold">
                                          <p:stCondLst>
                                            <p:cond delay="0"/>
                                          </p:stCondLst>
                                        </p:cTn>
                                        <p:tgtEl>
                                          <p:spTgt spid="534596"/>
                                        </p:tgtEl>
                                        <p:attrNameLst>
                                          <p:attrName>style.visibility</p:attrName>
                                        </p:attrNameLst>
                                      </p:cBhvr>
                                      <p:to>
                                        <p:strVal val="hidden"/>
                                      </p:to>
                                    </p:set>
                                  </p:childTnLst>
                                </p:cTn>
                              </p:par>
                            </p:childTnLst>
                          </p:cTn>
                        </p:par>
                        <p:par>
                          <p:cTn id="217" fill="hold">
                            <p:stCondLst>
                              <p:cond delay="500"/>
                            </p:stCondLst>
                            <p:childTnLst>
                              <p:par>
                                <p:cTn id="218" presetID="1" presetClass="entr" presetSubtype="0" fill="hold" grpId="0" nodeType="afterEffect">
                                  <p:stCondLst>
                                    <p:cond delay="0"/>
                                  </p:stCondLst>
                                  <p:childTnLst>
                                    <p:set>
                                      <p:cBhvr>
                                        <p:cTn id="219" dur="1" fill="hold">
                                          <p:stCondLst>
                                            <p:cond delay="0"/>
                                          </p:stCondLst>
                                        </p:cTn>
                                        <p:tgtEl>
                                          <p:spTgt spid="534601"/>
                                        </p:tgtEl>
                                        <p:attrNameLst>
                                          <p:attrName>style.visibility</p:attrName>
                                        </p:attrNameLst>
                                      </p:cBhvr>
                                      <p:to>
                                        <p:strVal val="visible"/>
                                      </p:to>
                                    </p:set>
                                  </p:childTnLst>
                                </p:cTn>
                              </p:par>
                            </p:childTnLst>
                          </p:cTn>
                        </p:par>
                        <p:par>
                          <p:cTn id="220" fill="hold">
                            <p:stCondLst>
                              <p:cond delay="500"/>
                            </p:stCondLst>
                            <p:childTnLst>
                              <p:par>
                                <p:cTn id="221" presetID="1" presetClass="exit" presetSubtype="0" fill="hold" grpId="1" nodeType="afterEffect">
                                  <p:stCondLst>
                                    <p:cond delay="500"/>
                                  </p:stCondLst>
                                  <p:childTnLst>
                                    <p:set>
                                      <p:cBhvr>
                                        <p:cTn id="222" dur="1" fill="hold">
                                          <p:stCondLst>
                                            <p:cond delay="0"/>
                                          </p:stCondLst>
                                        </p:cTn>
                                        <p:tgtEl>
                                          <p:spTgt spid="534597"/>
                                        </p:tgtEl>
                                        <p:attrNameLst>
                                          <p:attrName>style.visibility</p:attrName>
                                        </p:attrNameLst>
                                      </p:cBhvr>
                                      <p:to>
                                        <p:strVal val="hidden"/>
                                      </p:to>
                                    </p:set>
                                  </p:childTnLst>
                                </p:cTn>
                              </p:par>
                            </p:childTnLst>
                          </p:cTn>
                        </p:par>
                        <p:par>
                          <p:cTn id="223" fill="hold">
                            <p:stCondLst>
                              <p:cond delay="1000"/>
                            </p:stCondLst>
                            <p:childTnLst>
                              <p:par>
                                <p:cTn id="224" presetID="1" presetClass="entr" presetSubtype="0" fill="hold" grpId="0" nodeType="afterEffect">
                                  <p:stCondLst>
                                    <p:cond delay="0"/>
                                  </p:stCondLst>
                                  <p:childTnLst>
                                    <p:set>
                                      <p:cBhvr>
                                        <p:cTn id="225" dur="1" fill="hold">
                                          <p:stCondLst>
                                            <p:cond delay="0"/>
                                          </p:stCondLst>
                                        </p:cTn>
                                        <p:tgtEl>
                                          <p:spTgt spid="534602"/>
                                        </p:tgtEl>
                                        <p:attrNameLst>
                                          <p:attrName>style.visibility</p:attrName>
                                        </p:attrNameLst>
                                      </p:cBhvr>
                                      <p:to>
                                        <p:strVal val="visible"/>
                                      </p:to>
                                    </p:set>
                                  </p:childTnLst>
                                </p:cTn>
                              </p:par>
                            </p:childTnLst>
                          </p:cTn>
                        </p:par>
                        <p:par>
                          <p:cTn id="226" fill="hold">
                            <p:stCondLst>
                              <p:cond delay="1000"/>
                            </p:stCondLst>
                            <p:childTnLst>
                              <p:par>
                                <p:cTn id="227" presetID="1" presetClass="exit" presetSubtype="0" fill="hold" grpId="1" nodeType="afterEffect">
                                  <p:stCondLst>
                                    <p:cond delay="500"/>
                                  </p:stCondLst>
                                  <p:childTnLst>
                                    <p:set>
                                      <p:cBhvr>
                                        <p:cTn id="228" dur="1" fill="hold">
                                          <p:stCondLst>
                                            <p:cond delay="0"/>
                                          </p:stCondLst>
                                        </p:cTn>
                                        <p:tgtEl>
                                          <p:spTgt spid="534598"/>
                                        </p:tgtEl>
                                        <p:attrNameLst>
                                          <p:attrName>style.visibility</p:attrName>
                                        </p:attrNameLst>
                                      </p:cBhvr>
                                      <p:to>
                                        <p:strVal val="hidden"/>
                                      </p:to>
                                    </p:set>
                                  </p:childTnLst>
                                </p:cTn>
                              </p:par>
                            </p:childTnLst>
                          </p:cTn>
                        </p:par>
                        <p:par>
                          <p:cTn id="229" fill="hold">
                            <p:stCondLst>
                              <p:cond delay="1500"/>
                            </p:stCondLst>
                            <p:childTnLst>
                              <p:par>
                                <p:cTn id="230" presetID="1" presetClass="entr" presetSubtype="0" fill="hold" grpId="0" nodeType="afterEffect">
                                  <p:stCondLst>
                                    <p:cond delay="0"/>
                                  </p:stCondLst>
                                  <p:childTnLst>
                                    <p:set>
                                      <p:cBhvr>
                                        <p:cTn id="231" dur="1" fill="hold">
                                          <p:stCondLst>
                                            <p:cond delay="0"/>
                                          </p:stCondLst>
                                        </p:cTn>
                                        <p:tgtEl>
                                          <p:spTgt spid="534603"/>
                                        </p:tgtEl>
                                        <p:attrNameLst>
                                          <p:attrName>style.visibility</p:attrName>
                                        </p:attrNameLst>
                                      </p:cBhvr>
                                      <p:to>
                                        <p:strVal val="visible"/>
                                      </p:to>
                                    </p:set>
                                  </p:childTnLst>
                                </p:cTn>
                              </p:par>
                            </p:childTnLst>
                          </p:cTn>
                        </p:par>
                      </p:childTnLst>
                    </p:cTn>
                  </p:par>
                  <p:par>
                    <p:cTn id="232" fill="hold">
                      <p:stCondLst>
                        <p:cond delay="indefinite"/>
                      </p:stCondLst>
                      <p:childTnLst>
                        <p:par>
                          <p:cTn id="233" fill="hold">
                            <p:stCondLst>
                              <p:cond delay="0"/>
                            </p:stCondLst>
                            <p:childTnLst>
                              <p:par>
                                <p:cTn id="234" presetID="1" presetClass="emph" presetSubtype="2" fill="hold" nodeType="clickEffect">
                                  <p:stCondLst>
                                    <p:cond delay="0"/>
                                  </p:stCondLst>
                                  <p:childTnLst>
                                    <p:animClr clrSpc="rgb" dir="cw">
                                      <p:cBhvr>
                                        <p:cTn id="235" dur="500" fill="hold"/>
                                        <p:tgtEl>
                                          <p:spTgt spid="534541"/>
                                        </p:tgtEl>
                                        <p:attrNameLst>
                                          <p:attrName>fillcolor</p:attrName>
                                        </p:attrNameLst>
                                      </p:cBhvr>
                                      <p:to>
                                        <a:srgbClr val="FF6600"/>
                                      </p:to>
                                    </p:animClr>
                                    <p:set>
                                      <p:cBhvr>
                                        <p:cTn id="236" dur="500" fill="hold"/>
                                        <p:tgtEl>
                                          <p:spTgt spid="534541"/>
                                        </p:tgtEl>
                                        <p:attrNameLst>
                                          <p:attrName>fill.type</p:attrName>
                                        </p:attrNameLst>
                                      </p:cBhvr>
                                      <p:to>
                                        <p:strVal val="solid"/>
                                      </p:to>
                                    </p:set>
                                    <p:set>
                                      <p:cBhvr>
                                        <p:cTn id="237" dur="500" fill="hold"/>
                                        <p:tgtEl>
                                          <p:spTgt spid="534541"/>
                                        </p:tgtEl>
                                        <p:attrNameLst>
                                          <p:attrName>fill.on</p:attrName>
                                        </p:attrNameLst>
                                      </p:cBhvr>
                                      <p:to>
                                        <p:strVal val="true"/>
                                      </p:to>
                                    </p:set>
                                  </p:childTnLst>
                                </p:cTn>
                              </p:par>
                            </p:childTnLst>
                          </p:cTn>
                        </p:par>
                        <p:par>
                          <p:cTn id="238" fill="hold">
                            <p:stCondLst>
                              <p:cond delay="500"/>
                            </p:stCondLst>
                            <p:childTnLst>
                              <p:par>
                                <p:cTn id="239" presetID="1" presetClass="exit" presetSubtype="0" fill="hold" grpId="1" nodeType="afterEffect">
                                  <p:stCondLst>
                                    <p:cond delay="0"/>
                                  </p:stCondLst>
                                  <p:childTnLst>
                                    <p:set>
                                      <p:cBhvr>
                                        <p:cTn id="240" dur="1" fill="hold">
                                          <p:stCondLst>
                                            <p:cond delay="0"/>
                                          </p:stCondLst>
                                        </p:cTn>
                                        <p:tgtEl>
                                          <p:spTgt spid="534595"/>
                                        </p:tgtEl>
                                        <p:attrNameLst>
                                          <p:attrName>style.visibility</p:attrName>
                                        </p:attrNameLst>
                                      </p:cBhvr>
                                      <p:to>
                                        <p:strVal val="hidden"/>
                                      </p:to>
                                    </p:set>
                                  </p:childTnLst>
                                </p:cTn>
                              </p:par>
                            </p:childTnLst>
                          </p:cTn>
                        </p:par>
                        <p:par>
                          <p:cTn id="241" fill="hold">
                            <p:stCondLst>
                              <p:cond delay="500"/>
                            </p:stCondLst>
                            <p:childTnLst>
                              <p:par>
                                <p:cTn id="242" presetID="1" presetClass="entr" presetSubtype="0" fill="hold" grpId="0" nodeType="afterEffect">
                                  <p:stCondLst>
                                    <p:cond delay="0"/>
                                  </p:stCondLst>
                                  <p:childTnLst>
                                    <p:set>
                                      <p:cBhvr>
                                        <p:cTn id="243" dur="1" fill="hold">
                                          <p:stCondLst>
                                            <p:cond delay="0"/>
                                          </p:stCondLst>
                                        </p:cTn>
                                        <p:tgtEl>
                                          <p:spTgt spid="534625"/>
                                        </p:tgtEl>
                                        <p:attrNameLst>
                                          <p:attrName>style.visibility</p:attrName>
                                        </p:attrNameLst>
                                      </p:cBhvr>
                                      <p:to>
                                        <p:strVal val="visible"/>
                                      </p:to>
                                    </p:set>
                                  </p:childTnLst>
                                </p:cTn>
                              </p:par>
                            </p:childTnLst>
                          </p:cTn>
                        </p:par>
                        <p:par>
                          <p:cTn id="244" fill="hold">
                            <p:stCondLst>
                              <p:cond delay="500"/>
                            </p:stCondLst>
                            <p:childTnLst>
                              <p:par>
                                <p:cTn id="245" presetID="1" presetClass="emph" presetSubtype="2" fill="hold" grpId="2" nodeType="afterEffect">
                                  <p:stCondLst>
                                    <p:cond delay="500"/>
                                  </p:stCondLst>
                                  <p:childTnLst>
                                    <p:animClr clrSpc="rgb" dir="cw">
                                      <p:cBhvr>
                                        <p:cTn id="246" dur="500" fill="hold"/>
                                        <p:tgtEl>
                                          <p:spTgt spid="534543"/>
                                        </p:tgtEl>
                                        <p:attrNameLst>
                                          <p:attrName>fillcolor</p:attrName>
                                        </p:attrNameLst>
                                      </p:cBhvr>
                                      <p:to>
                                        <a:srgbClr val="FF6600"/>
                                      </p:to>
                                    </p:animClr>
                                    <p:set>
                                      <p:cBhvr>
                                        <p:cTn id="247" dur="500" fill="hold"/>
                                        <p:tgtEl>
                                          <p:spTgt spid="534543"/>
                                        </p:tgtEl>
                                        <p:attrNameLst>
                                          <p:attrName>fill.type</p:attrName>
                                        </p:attrNameLst>
                                      </p:cBhvr>
                                      <p:to>
                                        <p:strVal val="solid"/>
                                      </p:to>
                                    </p:set>
                                    <p:set>
                                      <p:cBhvr>
                                        <p:cTn id="248" dur="500" fill="hold"/>
                                        <p:tgtEl>
                                          <p:spTgt spid="534543"/>
                                        </p:tgtEl>
                                        <p:attrNameLst>
                                          <p:attrName>fill.on</p:attrName>
                                        </p:attrNameLst>
                                      </p:cBhvr>
                                      <p:to>
                                        <p:strVal val="true"/>
                                      </p:to>
                                    </p:set>
                                  </p:childTnLst>
                                </p:cTn>
                              </p:par>
                            </p:childTnLst>
                          </p:cTn>
                        </p:par>
                        <p:par>
                          <p:cTn id="249" fill="hold">
                            <p:stCondLst>
                              <p:cond delay="1500"/>
                            </p:stCondLst>
                            <p:childTnLst>
                              <p:par>
                                <p:cTn id="250" presetID="1" presetClass="exit" presetSubtype="0" fill="hold" grpId="1" nodeType="afterEffect">
                                  <p:stCondLst>
                                    <p:cond delay="0"/>
                                  </p:stCondLst>
                                  <p:childTnLst>
                                    <p:set>
                                      <p:cBhvr>
                                        <p:cTn id="251" dur="1" fill="hold">
                                          <p:stCondLst>
                                            <p:cond delay="0"/>
                                          </p:stCondLst>
                                        </p:cTn>
                                        <p:tgtEl>
                                          <p:spTgt spid="534601"/>
                                        </p:tgtEl>
                                        <p:attrNameLst>
                                          <p:attrName>style.visibility</p:attrName>
                                        </p:attrNameLst>
                                      </p:cBhvr>
                                      <p:to>
                                        <p:strVal val="hidden"/>
                                      </p:to>
                                    </p:set>
                                  </p:childTnLst>
                                </p:cTn>
                              </p:par>
                            </p:childTnLst>
                          </p:cTn>
                        </p:par>
                        <p:par>
                          <p:cTn id="252" fill="hold">
                            <p:stCondLst>
                              <p:cond delay="1500"/>
                            </p:stCondLst>
                            <p:childTnLst>
                              <p:par>
                                <p:cTn id="253" presetID="1" presetClass="entr" presetSubtype="0" fill="hold" grpId="0" nodeType="afterEffect">
                                  <p:stCondLst>
                                    <p:cond delay="0"/>
                                  </p:stCondLst>
                                  <p:childTnLst>
                                    <p:set>
                                      <p:cBhvr>
                                        <p:cTn id="254" dur="1" fill="hold">
                                          <p:stCondLst>
                                            <p:cond delay="0"/>
                                          </p:stCondLst>
                                        </p:cTn>
                                        <p:tgtEl>
                                          <p:spTgt spid="534627"/>
                                        </p:tgtEl>
                                        <p:attrNameLst>
                                          <p:attrName>style.visibility</p:attrName>
                                        </p:attrNameLst>
                                      </p:cBhvr>
                                      <p:to>
                                        <p:strVal val="visible"/>
                                      </p:to>
                                    </p:set>
                                  </p:childTnLst>
                                </p:cTn>
                              </p:par>
                            </p:childTnLst>
                          </p:cTn>
                        </p:par>
                        <p:par>
                          <p:cTn id="255" fill="hold">
                            <p:stCondLst>
                              <p:cond delay="1500"/>
                            </p:stCondLst>
                            <p:childTnLst>
                              <p:par>
                                <p:cTn id="256" presetID="1" presetClass="emph" presetSubtype="2" fill="hold" nodeType="afterEffect">
                                  <p:stCondLst>
                                    <p:cond delay="500"/>
                                  </p:stCondLst>
                                  <p:childTnLst>
                                    <p:animClr clrSpc="rgb" dir="cw">
                                      <p:cBhvr>
                                        <p:cTn id="257" dur="500" fill="hold"/>
                                        <p:tgtEl>
                                          <p:spTgt spid="534545"/>
                                        </p:tgtEl>
                                        <p:attrNameLst>
                                          <p:attrName>fillcolor</p:attrName>
                                        </p:attrNameLst>
                                      </p:cBhvr>
                                      <p:to>
                                        <a:srgbClr val="66FF66"/>
                                      </p:to>
                                    </p:animClr>
                                    <p:set>
                                      <p:cBhvr>
                                        <p:cTn id="258" dur="500" fill="hold"/>
                                        <p:tgtEl>
                                          <p:spTgt spid="534545"/>
                                        </p:tgtEl>
                                        <p:attrNameLst>
                                          <p:attrName>fill.type</p:attrName>
                                        </p:attrNameLst>
                                      </p:cBhvr>
                                      <p:to>
                                        <p:strVal val="solid"/>
                                      </p:to>
                                    </p:set>
                                    <p:set>
                                      <p:cBhvr>
                                        <p:cTn id="259" dur="500" fill="hold"/>
                                        <p:tgtEl>
                                          <p:spTgt spid="534545"/>
                                        </p:tgtEl>
                                        <p:attrNameLst>
                                          <p:attrName>fill.on</p:attrName>
                                        </p:attrNameLst>
                                      </p:cBhvr>
                                      <p:to>
                                        <p:strVal val="true"/>
                                      </p:to>
                                    </p:set>
                                  </p:childTnLst>
                                </p:cTn>
                              </p:par>
                            </p:childTnLst>
                          </p:cTn>
                        </p:par>
                        <p:par>
                          <p:cTn id="260" fill="hold">
                            <p:stCondLst>
                              <p:cond delay="2500"/>
                            </p:stCondLst>
                            <p:childTnLst>
                              <p:par>
                                <p:cTn id="261" presetID="1" presetClass="exit" presetSubtype="0" fill="hold" grpId="1" nodeType="afterEffect">
                                  <p:stCondLst>
                                    <p:cond delay="0"/>
                                  </p:stCondLst>
                                  <p:childTnLst>
                                    <p:set>
                                      <p:cBhvr>
                                        <p:cTn id="262" dur="1" fill="hold">
                                          <p:stCondLst>
                                            <p:cond delay="0"/>
                                          </p:stCondLst>
                                        </p:cTn>
                                        <p:tgtEl>
                                          <p:spTgt spid="534602"/>
                                        </p:tgtEl>
                                        <p:attrNameLst>
                                          <p:attrName>style.visibility</p:attrName>
                                        </p:attrNameLst>
                                      </p:cBhvr>
                                      <p:to>
                                        <p:strVal val="hidden"/>
                                      </p:to>
                                    </p:set>
                                  </p:childTnLst>
                                </p:cTn>
                              </p:par>
                            </p:childTnLst>
                          </p:cTn>
                        </p:par>
                        <p:par>
                          <p:cTn id="263" fill="hold">
                            <p:stCondLst>
                              <p:cond delay="2500"/>
                            </p:stCondLst>
                            <p:childTnLst>
                              <p:par>
                                <p:cTn id="264" presetID="1" presetClass="entr" presetSubtype="0" fill="hold" grpId="0" nodeType="afterEffect">
                                  <p:stCondLst>
                                    <p:cond delay="0"/>
                                  </p:stCondLst>
                                  <p:childTnLst>
                                    <p:set>
                                      <p:cBhvr>
                                        <p:cTn id="265" dur="1" fill="hold">
                                          <p:stCondLst>
                                            <p:cond delay="0"/>
                                          </p:stCondLst>
                                        </p:cTn>
                                        <p:tgtEl>
                                          <p:spTgt spid="534628"/>
                                        </p:tgtEl>
                                        <p:attrNameLst>
                                          <p:attrName>style.visibility</p:attrName>
                                        </p:attrNameLst>
                                      </p:cBhvr>
                                      <p:to>
                                        <p:strVal val="visible"/>
                                      </p:to>
                                    </p:set>
                                  </p:childTnLst>
                                </p:cTn>
                              </p:par>
                            </p:childTnLst>
                          </p:cTn>
                        </p:par>
                        <p:par>
                          <p:cTn id="266" fill="hold">
                            <p:stCondLst>
                              <p:cond delay="2500"/>
                            </p:stCondLst>
                            <p:childTnLst>
                              <p:par>
                                <p:cTn id="267" presetID="1" presetClass="emph" presetSubtype="2" fill="hold" nodeType="afterEffect">
                                  <p:stCondLst>
                                    <p:cond delay="500"/>
                                  </p:stCondLst>
                                  <p:childTnLst>
                                    <p:animClr clrSpc="rgb" dir="cw">
                                      <p:cBhvr>
                                        <p:cTn id="268" dur="500" fill="hold"/>
                                        <p:tgtEl>
                                          <p:spTgt spid="534547"/>
                                        </p:tgtEl>
                                        <p:attrNameLst>
                                          <p:attrName>fillcolor</p:attrName>
                                        </p:attrNameLst>
                                      </p:cBhvr>
                                      <p:to>
                                        <a:srgbClr val="66FF66"/>
                                      </p:to>
                                    </p:animClr>
                                    <p:set>
                                      <p:cBhvr>
                                        <p:cTn id="269" dur="500" fill="hold"/>
                                        <p:tgtEl>
                                          <p:spTgt spid="534547"/>
                                        </p:tgtEl>
                                        <p:attrNameLst>
                                          <p:attrName>fill.type</p:attrName>
                                        </p:attrNameLst>
                                      </p:cBhvr>
                                      <p:to>
                                        <p:strVal val="solid"/>
                                      </p:to>
                                    </p:set>
                                    <p:set>
                                      <p:cBhvr>
                                        <p:cTn id="270" dur="500" fill="hold"/>
                                        <p:tgtEl>
                                          <p:spTgt spid="534547"/>
                                        </p:tgtEl>
                                        <p:attrNameLst>
                                          <p:attrName>fill.on</p:attrName>
                                        </p:attrNameLst>
                                      </p:cBhvr>
                                      <p:to>
                                        <p:strVal val="true"/>
                                      </p:to>
                                    </p:set>
                                  </p:childTnLst>
                                </p:cTn>
                              </p:par>
                            </p:childTnLst>
                          </p:cTn>
                        </p:par>
                        <p:par>
                          <p:cTn id="271" fill="hold">
                            <p:stCondLst>
                              <p:cond delay="3500"/>
                            </p:stCondLst>
                            <p:childTnLst>
                              <p:par>
                                <p:cTn id="272" presetID="1" presetClass="exit" presetSubtype="0" fill="hold" grpId="1" nodeType="afterEffect">
                                  <p:stCondLst>
                                    <p:cond delay="0"/>
                                  </p:stCondLst>
                                  <p:childTnLst>
                                    <p:set>
                                      <p:cBhvr>
                                        <p:cTn id="273" dur="1" fill="hold">
                                          <p:stCondLst>
                                            <p:cond delay="0"/>
                                          </p:stCondLst>
                                        </p:cTn>
                                        <p:tgtEl>
                                          <p:spTgt spid="534603"/>
                                        </p:tgtEl>
                                        <p:attrNameLst>
                                          <p:attrName>style.visibility</p:attrName>
                                        </p:attrNameLst>
                                      </p:cBhvr>
                                      <p:to>
                                        <p:strVal val="hidden"/>
                                      </p:to>
                                    </p:set>
                                  </p:childTnLst>
                                </p:cTn>
                              </p:par>
                            </p:childTnLst>
                          </p:cTn>
                        </p:par>
                        <p:par>
                          <p:cTn id="274" fill="hold">
                            <p:stCondLst>
                              <p:cond delay="3500"/>
                            </p:stCondLst>
                            <p:childTnLst>
                              <p:par>
                                <p:cTn id="275" presetID="1" presetClass="entr" presetSubtype="0" fill="hold" grpId="0" nodeType="afterEffect">
                                  <p:stCondLst>
                                    <p:cond delay="0"/>
                                  </p:stCondLst>
                                  <p:childTnLst>
                                    <p:set>
                                      <p:cBhvr>
                                        <p:cTn id="276" dur="1" fill="hold">
                                          <p:stCondLst>
                                            <p:cond delay="0"/>
                                          </p:stCondLst>
                                        </p:cTn>
                                        <p:tgtEl>
                                          <p:spTgt spid="534626"/>
                                        </p:tgtEl>
                                        <p:attrNameLst>
                                          <p:attrName>style.visibility</p:attrName>
                                        </p:attrNameLst>
                                      </p:cBhvr>
                                      <p:to>
                                        <p:strVal val="visible"/>
                                      </p:to>
                                    </p:set>
                                  </p:childTnLst>
                                </p:cTn>
                              </p:par>
                            </p:childTnLst>
                          </p:cTn>
                        </p:par>
                      </p:childTnLst>
                    </p:cTn>
                  </p:par>
                  <p:par>
                    <p:cTn id="277" fill="hold">
                      <p:stCondLst>
                        <p:cond delay="indefinite"/>
                      </p:stCondLst>
                      <p:childTnLst>
                        <p:par>
                          <p:cTn id="278" fill="hold">
                            <p:stCondLst>
                              <p:cond delay="0"/>
                            </p:stCondLst>
                            <p:childTnLst>
                              <p:par>
                                <p:cTn id="279" presetID="1" presetClass="emph" presetSubtype="2" fill="hold" nodeType="clickEffect">
                                  <p:stCondLst>
                                    <p:cond delay="0"/>
                                  </p:stCondLst>
                                  <p:childTnLst>
                                    <p:animClr clrSpc="rgb" dir="cw">
                                      <p:cBhvr>
                                        <p:cTn id="280" dur="500" fill="hold"/>
                                        <p:tgtEl>
                                          <p:spTgt spid="534559"/>
                                        </p:tgtEl>
                                        <p:attrNameLst>
                                          <p:attrName>fillcolor</p:attrName>
                                        </p:attrNameLst>
                                      </p:cBhvr>
                                      <p:to>
                                        <a:srgbClr val="FFFF66"/>
                                      </p:to>
                                    </p:animClr>
                                    <p:set>
                                      <p:cBhvr>
                                        <p:cTn id="281" dur="500" fill="hold"/>
                                        <p:tgtEl>
                                          <p:spTgt spid="534559"/>
                                        </p:tgtEl>
                                        <p:attrNameLst>
                                          <p:attrName>fill.type</p:attrName>
                                        </p:attrNameLst>
                                      </p:cBhvr>
                                      <p:to>
                                        <p:strVal val="solid"/>
                                      </p:to>
                                    </p:set>
                                    <p:set>
                                      <p:cBhvr>
                                        <p:cTn id="282" dur="500" fill="hold"/>
                                        <p:tgtEl>
                                          <p:spTgt spid="534559"/>
                                        </p:tgtEl>
                                        <p:attrNameLst>
                                          <p:attrName>fill.on</p:attrName>
                                        </p:attrNameLst>
                                      </p:cBhvr>
                                      <p:to>
                                        <p:strVal val="true"/>
                                      </p:to>
                                    </p:set>
                                  </p:childTnLst>
                                </p:cTn>
                              </p:par>
                            </p:childTnLst>
                          </p:cTn>
                        </p:par>
                        <p:par>
                          <p:cTn id="283" fill="hold">
                            <p:stCondLst>
                              <p:cond delay="500"/>
                            </p:stCondLst>
                            <p:childTnLst>
                              <p:par>
                                <p:cTn id="284" presetID="1" presetClass="exit" presetSubtype="0" fill="hold" grpId="0" nodeType="afterEffect">
                                  <p:stCondLst>
                                    <p:cond delay="0"/>
                                  </p:stCondLst>
                                  <p:childTnLst>
                                    <p:set>
                                      <p:cBhvr>
                                        <p:cTn id="285" dur="1" fill="hold">
                                          <p:stCondLst>
                                            <p:cond delay="0"/>
                                          </p:stCondLst>
                                        </p:cTn>
                                        <p:tgtEl>
                                          <p:spTgt spid="534560"/>
                                        </p:tgtEl>
                                        <p:attrNameLst>
                                          <p:attrName>style.visibility</p:attrName>
                                        </p:attrNameLst>
                                      </p:cBhvr>
                                      <p:to>
                                        <p:strVal val="hidden"/>
                                      </p:to>
                                    </p:set>
                                  </p:childTnLst>
                                </p:cTn>
                              </p:par>
                            </p:childTnLst>
                          </p:cTn>
                        </p:par>
                        <p:par>
                          <p:cTn id="286" fill="hold">
                            <p:stCondLst>
                              <p:cond delay="500"/>
                            </p:stCondLst>
                            <p:childTnLst>
                              <p:par>
                                <p:cTn id="287" presetID="1" presetClass="entr" presetSubtype="0" fill="hold" grpId="0" nodeType="afterEffect">
                                  <p:stCondLst>
                                    <p:cond delay="0"/>
                                  </p:stCondLst>
                                  <p:childTnLst>
                                    <p:set>
                                      <p:cBhvr>
                                        <p:cTn id="288" dur="1" fill="hold">
                                          <p:stCondLst>
                                            <p:cond delay="0"/>
                                          </p:stCondLst>
                                        </p:cTn>
                                        <p:tgtEl>
                                          <p:spTgt spid="534605"/>
                                        </p:tgtEl>
                                        <p:attrNameLst>
                                          <p:attrName>style.visibility</p:attrName>
                                        </p:attrNameLst>
                                      </p:cBhvr>
                                      <p:to>
                                        <p:strVal val="visible"/>
                                      </p:to>
                                    </p:set>
                                  </p:childTnLst>
                                </p:cTn>
                              </p:par>
                            </p:childTnLst>
                          </p:cTn>
                        </p:par>
                        <p:par>
                          <p:cTn id="289" fill="hold">
                            <p:stCondLst>
                              <p:cond delay="500"/>
                            </p:stCondLst>
                            <p:childTnLst>
                              <p:par>
                                <p:cTn id="290" presetID="1" presetClass="emph" presetSubtype="2" fill="hold" nodeType="afterEffect">
                                  <p:stCondLst>
                                    <p:cond delay="500"/>
                                  </p:stCondLst>
                                  <p:childTnLst>
                                    <p:animClr clrSpc="rgb" dir="cw">
                                      <p:cBhvr>
                                        <p:cTn id="291" dur="500" fill="hold"/>
                                        <p:tgtEl>
                                          <p:spTgt spid="534561"/>
                                        </p:tgtEl>
                                        <p:attrNameLst>
                                          <p:attrName>fillcolor</p:attrName>
                                        </p:attrNameLst>
                                      </p:cBhvr>
                                      <p:to>
                                        <a:srgbClr val="FFFF66"/>
                                      </p:to>
                                    </p:animClr>
                                    <p:set>
                                      <p:cBhvr>
                                        <p:cTn id="292" dur="500" fill="hold"/>
                                        <p:tgtEl>
                                          <p:spTgt spid="534561"/>
                                        </p:tgtEl>
                                        <p:attrNameLst>
                                          <p:attrName>fill.type</p:attrName>
                                        </p:attrNameLst>
                                      </p:cBhvr>
                                      <p:to>
                                        <p:strVal val="solid"/>
                                      </p:to>
                                    </p:set>
                                    <p:set>
                                      <p:cBhvr>
                                        <p:cTn id="293" dur="500" fill="hold"/>
                                        <p:tgtEl>
                                          <p:spTgt spid="534561"/>
                                        </p:tgtEl>
                                        <p:attrNameLst>
                                          <p:attrName>fill.on</p:attrName>
                                        </p:attrNameLst>
                                      </p:cBhvr>
                                      <p:to>
                                        <p:strVal val="true"/>
                                      </p:to>
                                    </p:set>
                                  </p:childTnLst>
                                </p:cTn>
                              </p:par>
                            </p:childTnLst>
                          </p:cTn>
                        </p:par>
                        <p:par>
                          <p:cTn id="294" fill="hold">
                            <p:stCondLst>
                              <p:cond delay="1500"/>
                            </p:stCondLst>
                            <p:childTnLst>
                              <p:par>
                                <p:cTn id="295" presetID="1" presetClass="exit" presetSubtype="0" fill="hold" grpId="0" nodeType="afterEffect">
                                  <p:stCondLst>
                                    <p:cond delay="0"/>
                                  </p:stCondLst>
                                  <p:childTnLst>
                                    <p:set>
                                      <p:cBhvr>
                                        <p:cTn id="296" dur="1" fill="hold">
                                          <p:stCondLst>
                                            <p:cond delay="0"/>
                                          </p:stCondLst>
                                        </p:cTn>
                                        <p:tgtEl>
                                          <p:spTgt spid="534562"/>
                                        </p:tgtEl>
                                        <p:attrNameLst>
                                          <p:attrName>style.visibility</p:attrName>
                                        </p:attrNameLst>
                                      </p:cBhvr>
                                      <p:to>
                                        <p:strVal val="hidden"/>
                                      </p:to>
                                    </p:set>
                                  </p:childTnLst>
                                </p:cTn>
                              </p:par>
                            </p:childTnLst>
                          </p:cTn>
                        </p:par>
                        <p:par>
                          <p:cTn id="297" fill="hold">
                            <p:stCondLst>
                              <p:cond delay="1500"/>
                            </p:stCondLst>
                            <p:childTnLst>
                              <p:par>
                                <p:cTn id="298" presetID="1" presetClass="entr" presetSubtype="0" fill="hold" grpId="0" nodeType="afterEffect">
                                  <p:stCondLst>
                                    <p:cond delay="0"/>
                                  </p:stCondLst>
                                  <p:childTnLst>
                                    <p:set>
                                      <p:cBhvr>
                                        <p:cTn id="299" dur="1" fill="hold">
                                          <p:stCondLst>
                                            <p:cond delay="0"/>
                                          </p:stCondLst>
                                        </p:cTn>
                                        <p:tgtEl>
                                          <p:spTgt spid="534604"/>
                                        </p:tgtEl>
                                        <p:attrNameLst>
                                          <p:attrName>style.visibility</p:attrName>
                                        </p:attrNameLst>
                                      </p:cBhvr>
                                      <p:to>
                                        <p:strVal val="visible"/>
                                      </p:to>
                                    </p:set>
                                  </p:childTnLst>
                                </p:cTn>
                              </p:par>
                            </p:childTnLst>
                          </p:cTn>
                        </p:par>
                        <p:par>
                          <p:cTn id="300" fill="hold">
                            <p:stCondLst>
                              <p:cond delay="1500"/>
                            </p:stCondLst>
                            <p:childTnLst>
                              <p:par>
                                <p:cTn id="301" presetID="1" presetClass="emph" presetSubtype="2" fill="hold" nodeType="afterEffect">
                                  <p:stCondLst>
                                    <p:cond delay="500"/>
                                  </p:stCondLst>
                                  <p:childTnLst>
                                    <p:animClr clrSpc="rgb" dir="cw">
                                      <p:cBhvr>
                                        <p:cTn id="302" dur="500" fill="hold"/>
                                        <p:tgtEl>
                                          <p:spTgt spid="534563"/>
                                        </p:tgtEl>
                                        <p:attrNameLst>
                                          <p:attrName>fillcolor</p:attrName>
                                        </p:attrNameLst>
                                      </p:cBhvr>
                                      <p:to>
                                        <a:srgbClr val="66FFFF"/>
                                      </p:to>
                                    </p:animClr>
                                    <p:set>
                                      <p:cBhvr>
                                        <p:cTn id="303" dur="500" fill="hold"/>
                                        <p:tgtEl>
                                          <p:spTgt spid="534563"/>
                                        </p:tgtEl>
                                        <p:attrNameLst>
                                          <p:attrName>fill.type</p:attrName>
                                        </p:attrNameLst>
                                      </p:cBhvr>
                                      <p:to>
                                        <p:strVal val="solid"/>
                                      </p:to>
                                    </p:set>
                                    <p:set>
                                      <p:cBhvr>
                                        <p:cTn id="304" dur="500" fill="hold"/>
                                        <p:tgtEl>
                                          <p:spTgt spid="534563"/>
                                        </p:tgtEl>
                                        <p:attrNameLst>
                                          <p:attrName>fill.on</p:attrName>
                                        </p:attrNameLst>
                                      </p:cBhvr>
                                      <p:to>
                                        <p:strVal val="true"/>
                                      </p:to>
                                    </p:set>
                                  </p:childTnLst>
                                </p:cTn>
                              </p:par>
                            </p:childTnLst>
                          </p:cTn>
                        </p:par>
                        <p:par>
                          <p:cTn id="305" fill="hold">
                            <p:stCondLst>
                              <p:cond delay="2500"/>
                            </p:stCondLst>
                            <p:childTnLst>
                              <p:par>
                                <p:cTn id="306" presetID="1" presetClass="exit" presetSubtype="0" fill="hold" grpId="0" nodeType="afterEffect">
                                  <p:stCondLst>
                                    <p:cond delay="0"/>
                                  </p:stCondLst>
                                  <p:childTnLst>
                                    <p:set>
                                      <p:cBhvr>
                                        <p:cTn id="307" dur="1" fill="hold">
                                          <p:stCondLst>
                                            <p:cond delay="0"/>
                                          </p:stCondLst>
                                        </p:cTn>
                                        <p:tgtEl>
                                          <p:spTgt spid="534564"/>
                                        </p:tgtEl>
                                        <p:attrNameLst>
                                          <p:attrName>style.visibility</p:attrName>
                                        </p:attrNameLst>
                                      </p:cBhvr>
                                      <p:to>
                                        <p:strVal val="hidden"/>
                                      </p:to>
                                    </p:set>
                                  </p:childTnLst>
                                </p:cTn>
                              </p:par>
                            </p:childTnLst>
                          </p:cTn>
                        </p:par>
                        <p:par>
                          <p:cTn id="308" fill="hold">
                            <p:stCondLst>
                              <p:cond delay="2500"/>
                            </p:stCondLst>
                            <p:childTnLst>
                              <p:par>
                                <p:cTn id="309" presetID="1" presetClass="entr" presetSubtype="0" fill="hold" grpId="0" nodeType="afterEffect">
                                  <p:stCondLst>
                                    <p:cond delay="0"/>
                                  </p:stCondLst>
                                  <p:childTnLst>
                                    <p:set>
                                      <p:cBhvr>
                                        <p:cTn id="310" dur="1" fill="hold">
                                          <p:stCondLst>
                                            <p:cond delay="0"/>
                                          </p:stCondLst>
                                        </p:cTn>
                                        <p:tgtEl>
                                          <p:spTgt spid="534606"/>
                                        </p:tgtEl>
                                        <p:attrNameLst>
                                          <p:attrName>style.visibility</p:attrName>
                                        </p:attrNameLst>
                                      </p:cBhvr>
                                      <p:to>
                                        <p:strVal val="visible"/>
                                      </p:to>
                                    </p:set>
                                  </p:childTnLst>
                                </p:cTn>
                              </p:par>
                            </p:childTnLst>
                          </p:cTn>
                        </p:par>
                        <p:par>
                          <p:cTn id="311" fill="hold">
                            <p:stCondLst>
                              <p:cond delay="2500"/>
                            </p:stCondLst>
                            <p:childTnLst>
                              <p:par>
                                <p:cTn id="312" presetID="1" presetClass="emph" presetSubtype="2" fill="hold" nodeType="afterEffect">
                                  <p:stCondLst>
                                    <p:cond delay="500"/>
                                  </p:stCondLst>
                                  <p:childTnLst>
                                    <p:animClr clrSpc="rgb" dir="cw">
                                      <p:cBhvr>
                                        <p:cTn id="313" dur="500" fill="hold"/>
                                        <p:tgtEl>
                                          <p:spTgt spid="534565"/>
                                        </p:tgtEl>
                                        <p:attrNameLst>
                                          <p:attrName>fillcolor</p:attrName>
                                        </p:attrNameLst>
                                      </p:cBhvr>
                                      <p:to>
                                        <a:srgbClr val="66FFFF"/>
                                      </p:to>
                                    </p:animClr>
                                    <p:set>
                                      <p:cBhvr>
                                        <p:cTn id="314" dur="500" fill="hold"/>
                                        <p:tgtEl>
                                          <p:spTgt spid="534565"/>
                                        </p:tgtEl>
                                        <p:attrNameLst>
                                          <p:attrName>fill.type</p:attrName>
                                        </p:attrNameLst>
                                      </p:cBhvr>
                                      <p:to>
                                        <p:strVal val="solid"/>
                                      </p:to>
                                    </p:set>
                                    <p:set>
                                      <p:cBhvr>
                                        <p:cTn id="315" dur="500" fill="hold"/>
                                        <p:tgtEl>
                                          <p:spTgt spid="534565"/>
                                        </p:tgtEl>
                                        <p:attrNameLst>
                                          <p:attrName>fill.on</p:attrName>
                                        </p:attrNameLst>
                                      </p:cBhvr>
                                      <p:to>
                                        <p:strVal val="true"/>
                                      </p:to>
                                    </p:set>
                                  </p:childTnLst>
                                </p:cTn>
                              </p:par>
                            </p:childTnLst>
                          </p:cTn>
                        </p:par>
                        <p:par>
                          <p:cTn id="316" fill="hold">
                            <p:stCondLst>
                              <p:cond delay="3500"/>
                            </p:stCondLst>
                            <p:childTnLst>
                              <p:par>
                                <p:cTn id="317" presetID="1" presetClass="exit" presetSubtype="0" fill="hold" grpId="0" nodeType="afterEffect">
                                  <p:stCondLst>
                                    <p:cond delay="0"/>
                                  </p:stCondLst>
                                  <p:childTnLst>
                                    <p:set>
                                      <p:cBhvr>
                                        <p:cTn id="318" dur="1" fill="hold">
                                          <p:stCondLst>
                                            <p:cond delay="0"/>
                                          </p:stCondLst>
                                        </p:cTn>
                                        <p:tgtEl>
                                          <p:spTgt spid="534566"/>
                                        </p:tgtEl>
                                        <p:attrNameLst>
                                          <p:attrName>style.visibility</p:attrName>
                                        </p:attrNameLst>
                                      </p:cBhvr>
                                      <p:to>
                                        <p:strVal val="hidden"/>
                                      </p:to>
                                    </p:set>
                                  </p:childTnLst>
                                </p:cTn>
                              </p:par>
                            </p:childTnLst>
                          </p:cTn>
                        </p:par>
                        <p:par>
                          <p:cTn id="319" fill="hold">
                            <p:stCondLst>
                              <p:cond delay="3500"/>
                            </p:stCondLst>
                            <p:childTnLst>
                              <p:par>
                                <p:cTn id="320" presetID="1" presetClass="entr" presetSubtype="0" fill="hold" grpId="0" nodeType="afterEffect">
                                  <p:stCondLst>
                                    <p:cond delay="0"/>
                                  </p:stCondLst>
                                  <p:childTnLst>
                                    <p:set>
                                      <p:cBhvr>
                                        <p:cTn id="321" dur="1" fill="hold">
                                          <p:stCondLst>
                                            <p:cond delay="0"/>
                                          </p:stCondLst>
                                        </p:cTn>
                                        <p:tgtEl>
                                          <p:spTgt spid="534607"/>
                                        </p:tgtEl>
                                        <p:attrNameLst>
                                          <p:attrName>style.visibility</p:attrName>
                                        </p:attrNameLst>
                                      </p:cBhvr>
                                      <p:to>
                                        <p:strVal val="visible"/>
                                      </p:to>
                                    </p:set>
                                  </p:childTnLst>
                                </p:cTn>
                              </p:par>
                            </p:childTnLst>
                          </p:cTn>
                        </p:par>
                      </p:childTnLst>
                    </p:cTn>
                  </p:par>
                  <p:par>
                    <p:cTn id="322" fill="hold">
                      <p:stCondLst>
                        <p:cond delay="indefinite"/>
                      </p:stCondLst>
                      <p:childTnLst>
                        <p:par>
                          <p:cTn id="323" fill="hold">
                            <p:stCondLst>
                              <p:cond delay="0"/>
                            </p:stCondLst>
                            <p:childTnLst>
                              <p:par>
                                <p:cTn id="324" presetID="1" presetClass="exit" presetSubtype="0" fill="hold" grpId="1" nodeType="clickEffect">
                                  <p:stCondLst>
                                    <p:cond delay="0"/>
                                  </p:stCondLst>
                                  <p:childTnLst>
                                    <p:set>
                                      <p:cBhvr>
                                        <p:cTn id="325" dur="1" fill="hold">
                                          <p:stCondLst>
                                            <p:cond delay="0"/>
                                          </p:stCondLst>
                                        </p:cTn>
                                        <p:tgtEl>
                                          <p:spTgt spid="534605"/>
                                        </p:tgtEl>
                                        <p:attrNameLst>
                                          <p:attrName>style.visibility</p:attrName>
                                        </p:attrNameLst>
                                      </p:cBhvr>
                                      <p:to>
                                        <p:strVal val="hidden"/>
                                      </p:to>
                                    </p:set>
                                  </p:childTnLst>
                                </p:cTn>
                              </p:par>
                            </p:childTnLst>
                          </p:cTn>
                        </p:par>
                        <p:par>
                          <p:cTn id="326" fill="hold">
                            <p:stCondLst>
                              <p:cond delay="0"/>
                            </p:stCondLst>
                            <p:childTnLst>
                              <p:par>
                                <p:cTn id="327" presetID="1" presetClass="entr" presetSubtype="0" fill="hold" grpId="0" nodeType="afterEffect">
                                  <p:stCondLst>
                                    <p:cond delay="0"/>
                                  </p:stCondLst>
                                  <p:childTnLst>
                                    <p:set>
                                      <p:cBhvr>
                                        <p:cTn id="328" dur="1" fill="hold">
                                          <p:stCondLst>
                                            <p:cond delay="0"/>
                                          </p:stCondLst>
                                        </p:cTn>
                                        <p:tgtEl>
                                          <p:spTgt spid="534608"/>
                                        </p:tgtEl>
                                        <p:attrNameLst>
                                          <p:attrName>style.visibility</p:attrName>
                                        </p:attrNameLst>
                                      </p:cBhvr>
                                      <p:to>
                                        <p:strVal val="visible"/>
                                      </p:to>
                                    </p:set>
                                  </p:childTnLst>
                                </p:cTn>
                              </p:par>
                            </p:childTnLst>
                          </p:cTn>
                        </p:par>
                        <p:par>
                          <p:cTn id="329" fill="hold">
                            <p:stCondLst>
                              <p:cond delay="0"/>
                            </p:stCondLst>
                            <p:childTnLst>
                              <p:par>
                                <p:cTn id="330" presetID="1" presetClass="exit" presetSubtype="0" fill="hold" grpId="1" nodeType="afterEffect">
                                  <p:stCondLst>
                                    <p:cond delay="500"/>
                                  </p:stCondLst>
                                  <p:childTnLst>
                                    <p:set>
                                      <p:cBhvr>
                                        <p:cTn id="331" dur="1" fill="hold">
                                          <p:stCondLst>
                                            <p:cond delay="0"/>
                                          </p:stCondLst>
                                        </p:cTn>
                                        <p:tgtEl>
                                          <p:spTgt spid="534604"/>
                                        </p:tgtEl>
                                        <p:attrNameLst>
                                          <p:attrName>style.visibility</p:attrName>
                                        </p:attrNameLst>
                                      </p:cBhvr>
                                      <p:to>
                                        <p:strVal val="hidden"/>
                                      </p:to>
                                    </p:set>
                                  </p:childTnLst>
                                </p:cTn>
                              </p:par>
                            </p:childTnLst>
                          </p:cTn>
                        </p:par>
                        <p:par>
                          <p:cTn id="332" fill="hold">
                            <p:stCondLst>
                              <p:cond delay="500"/>
                            </p:stCondLst>
                            <p:childTnLst>
                              <p:par>
                                <p:cTn id="333" presetID="1" presetClass="entr" presetSubtype="0" fill="hold" grpId="0" nodeType="afterEffect">
                                  <p:stCondLst>
                                    <p:cond delay="0"/>
                                  </p:stCondLst>
                                  <p:childTnLst>
                                    <p:set>
                                      <p:cBhvr>
                                        <p:cTn id="334" dur="1" fill="hold">
                                          <p:stCondLst>
                                            <p:cond delay="0"/>
                                          </p:stCondLst>
                                        </p:cTn>
                                        <p:tgtEl>
                                          <p:spTgt spid="534609"/>
                                        </p:tgtEl>
                                        <p:attrNameLst>
                                          <p:attrName>style.visibility</p:attrName>
                                        </p:attrNameLst>
                                      </p:cBhvr>
                                      <p:to>
                                        <p:strVal val="visible"/>
                                      </p:to>
                                    </p:set>
                                  </p:childTnLst>
                                </p:cTn>
                              </p:par>
                            </p:childTnLst>
                          </p:cTn>
                        </p:par>
                        <p:par>
                          <p:cTn id="335" fill="hold">
                            <p:stCondLst>
                              <p:cond delay="500"/>
                            </p:stCondLst>
                            <p:childTnLst>
                              <p:par>
                                <p:cTn id="336" presetID="1" presetClass="exit" presetSubtype="0" fill="hold" grpId="1" nodeType="afterEffect">
                                  <p:stCondLst>
                                    <p:cond delay="500"/>
                                  </p:stCondLst>
                                  <p:childTnLst>
                                    <p:set>
                                      <p:cBhvr>
                                        <p:cTn id="337" dur="1" fill="hold">
                                          <p:stCondLst>
                                            <p:cond delay="0"/>
                                          </p:stCondLst>
                                        </p:cTn>
                                        <p:tgtEl>
                                          <p:spTgt spid="534606"/>
                                        </p:tgtEl>
                                        <p:attrNameLst>
                                          <p:attrName>style.visibility</p:attrName>
                                        </p:attrNameLst>
                                      </p:cBhvr>
                                      <p:to>
                                        <p:strVal val="hidden"/>
                                      </p:to>
                                    </p:set>
                                  </p:childTnLst>
                                </p:cTn>
                              </p:par>
                            </p:childTnLst>
                          </p:cTn>
                        </p:par>
                        <p:par>
                          <p:cTn id="338" fill="hold">
                            <p:stCondLst>
                              <p:cond delay="1000"/>
                            </p:stCondLst>
                            <p:childTnLst>
                              <p:par>
                                <p:cTn id="339" presetID="1" presetClass="entr" presetSubtype="0" fill="hold" grpId="0" nodeType="afterEffect">
                                  <p:stCondLst>
                                    <p:cond delay="0"/>
                                  </p:stCondLst>
                                  <p:childTnLst>
                                    <p:set>
                                      <p:cBhvr>
                                        <p:cTn id="340" dur="1" fill="hold">
                                          <p:stCondLst>
                                            <p:cond delay="0"/>
                                          </p:stCondLst>
                                        </p:cTn>
                                        <p:tgtEl>
                                          <p:spTgt spid="534610"/>
                                        </p:tgtEl>
                                        <p:attrNameLst>
                                          <p:attrName>style.visibility</p:attrName>
                                        </p:attrNameLst>
                                      </p:cBhvr>
                                      <p:to>
                                        <p:strVal val="visible"/>
                                      </p:to>
                                    </p:set>
                                  </p:childTnLst>
                                </p:cTn>
                              </p:par>
                            </p:childTnLst>
                          </p:cTn>
                        </p:par>
                        <p:par>
                          <p:cTn id="341" fill="hold">
                            <p:stCondLst>
                              <p:cond delay="1000"/>
                            </p:stCondLst>
                            <p:childTnLst>
                              <p:par>
                                <p:cTn id="342" presetID="1" presetClass="exit" presetSubtype="0" fill="hold" grpId="1" nodeType="afterEffect">
                                  <p:stCondLst>
                                    <p:cond delay="500"/>
                                  </p:stCondLst>
                                  <p:childTnLst>
                                    <p:set>
                                      <p:cBhvr>
                                        <p:cTn id="343" dur="1" fill="hold">
                                          <p:stCondLst>
                                            <p:cond delay="0"/>
                                          </p:stCondLst>
                                        </p:cTn>
                                        <p:tgtEl>
                                          <p:spTgt spid="534607"/>
                                        </p:tgtEl>
                                        <p:attrNameLst>
                                          <p:attrName>style.visibility</p:attrName>
                                        </p:attrNameLst>
                                      </p:cBhvr>
                                      <p:to>
                                        <p:strVal val="hidden"/>
                                      </p:to>
                                    </p:set>
                                  </p:childTnLst>
                                </p:cTn>
                              </p:par>
                            </p:childTnLst>
                          </p:cTn>
                        </p:par>
                        <p:par>
                          <p:cTn id="344" fill="hold">
                            <p:stCondLst>
                              <p:cond delay="1500"/>
                            </p:stCondLst>
                            <p:childTnLst>
                              <p:par>
                                <p:cTn id="345" presetID="1" presetClass="entr" presetSubtype="0" fill="hold" grpId="0" nodeType="afterEffect">
                                  <p:stCondLst>
                                    <p:cond delay="0"/>
                                  </p:stCondLst>
                                  <p:childTnLst>
                                    <p:set>
                                      <p:cBhvr>
                                        <p:cTn id="346" dur="1" fill="hold">
                                          <p:stCondLst>
                                            <p:cond delay="0"/>
                                          </p:stCondLst>
                                        </p:cTn>
                                        <p:tgtEl>
                                          <p:spTgt spid="534611"/>
                                        </p:tgtEl>
                                        <p:attrNameLst>
                                          <p:attrName>style.visibility</p:attrName>
                                        </p:attrNameLst>
                                      </p:cBhvr>
                                      <p:to>
                                        <p:strVal val="visible"/>
                                      </p:to>
                                    </p:se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grpId="0" nodeType="clickEffect">
                                  <p:stCondLst>
                                    <p:cond delay="0"/>
                                  </p:stCondLst>
                                  <p:childTnLst>
                                    <p:set>
                                      <p:cBhvr>
                                        <p:cTn id="350" dur="1" fill="hold">
                                          <p:stCondLst>
                                            <p:cond delay="0"/>
                                          </p:stCondLst>
                                        </p:cTn>
                                        <p:tgtEl>
                                          <p:spTgt spid="534629"/>
                                        </p:tgtEl>
                                        <p:attrNameLst>
                                          <p:attrName>style.visibility</p:attrName>
                                        </p:attrNameLst>
                                      </p:cBhvr>
                                      <p:to>
                                        <p:strVal val="visible"/>
                                      </p:to>
                                    </p:set>
                                  </p:childTnLst>
                                </p:cTn>
                              </p:par>
                              <p:par>
                                <p:cTn id="351" presetID="1" presetClass="entr" presetSubtype="0" fill="hold" grpId="0" nodeType="withEffect">
                                  <p:stCondLst>
                                    <p:cond delay="0"/>
                                  </p:stCondLst>
                                  <p:childTnLst>
                                    <p:set>
                                      <p:cBhvr>
                                        <p:cTn id="352" dur="1" fill="hold">
                                          <p:stCondLst>
                                            <p:cond delay="0"/>
                                          </p:stCondLst>
                                        </p:cTn>
                                        <p:tgtEl>
                                          <p:spTgt spid="534612"/>
                                        </p:tgtEl>
                                        <p:attrNameLst>
                                          <p:attrName>style.visibility</p:attrName>
                                        </p:attrNameLst>
                                      </p:cBhvr>
                                      <p:to>
                                        <p:strVal val="visible"/>
                                      </p:to>
                                    </p:set>
                                  </p:childTnLst>
                                </p:cTn>
                              </p:par>
                            </p:childTnLst>
                          </p:cTn>
                        </p:par>
                        <p:par>
                          <p:cTn id="353" fill="hold">
                            <p:stCondLst>
                              <p:cond delay="0"/>
                            </p:stCondLst>
                            <p:childTnLst>
                              <p:par>
                                <p:cTn id="354" presetID="1" presetClass="exit" presetSubtype="0" fill="hold" grpId="0" nodeType="afterEffect">
                                  <p:stCondLst>
                                    <p:cond delay="1000"/>
                                  </p:stCondLst>
                                  <p:childTnLst>
                                    <p:set>
                                      <p:cBhvr>
                                        <p:cTn id="355" dur="1" fill="hold">
                                          <p:stCondLst>
                                            <p:cond delay="0"/>
                                          </p:stCondLst>
                                        </p:cTn>
                                        <p:tgtEl>
                                          <p:spTgt spid="534613"/>
                                        </p:tgtEl>
                                        <p:attrNameLst>
                                          <p:attrName>style.visibility</p:attrName>
                                        </p:attrNameLst>
                                      </p:cBhvr>
                                      <p:to>
                                        <p:strVal val="hidden"/>
                                      </p:to>
                                    </p:set>
                                  </p:childTnLst>
                                </p:cTn>
                              </p:par>
                            </p:childTnLst>
                          </p:cTn>
                        </p:par>
                        <p:par>
                          <p:cTn id="356" fill="hold">
                            <p:stCondLst>
                              <p:cond delay="1000"/>
                            </p:stCondLst>
                            <p:childTnLst>
                              <p:par>
                                <p:cTn id="357" presetID="1" presetClass="entr" presetSubtype="0" fill="hold" grpId="0" nodeType="afterEffect">
                                  <p:stCondLst>
                                    <p:cond delay="0"/>
                                  </p:stCondLst>
                                  <p:childTnLst>
                                    <p:set>
                                      <p:cBhvr>
                                        <p:cTn id="358" dur="1" fill="hold">
                                          <p:stCondLst>
                                            <p:cond delay="0"/>
                                          </p:stCondLst>
                                        </p:cTn>
                                        <p:tgtEl>
                                          <p:spTgt spid="534614"/>
                                        </p:tgtEl>
                                        <p:attrNameLst>
                                          <p:attrName>style.visibility</p:attrName>
                                        </p:attrNameLst>
                                      </p:cBhvr>
                                      <p:to>
                                        <p:strVal val="visible"/>
                                      </p:to>
                                    </p:set>
                                  </p:childTnLst>
                                </p:cTn>
                              </p:par>
                            </p:childTnLst>
                          </p:cTn>
                        </p:par>
                      </p:childTnLst>
                    </p:cTn>
                  </p:par>
                  <p:par>
                    <p:cTn id="359" fill="hold">
                      <p:stCondLst>
                        <p:cond delay="indefinite"/>
                      </p:stCondLst>
                      <p:childTnLst>
                        <p:par>
                          <p:cTn id="360" fill="hold">
                            <p:stCondLst>
                              <p:cond delay="0"/>
                            </p:stCondLst>
                            <p:childTnLst>
                              <p:par>
                                <p:cTn id="361" presetID="1" presetClass="exit" presetSubtype="0" fill="hold" grpId="1" nodeType="clickEffect">
                                  <p:stCondLst>
                                    <p:cond delay="0"/>
                                  </p:stCondLst>
                                  <p:childTnLst>
                                    <p:set>
                                      <p:cBhvr>
                                        <p:cTn id="362" dur="1" fill="hold">
                                          <p:stCondLst>
                                            <p:cond delay="0"/>
                                          </p:stCondLst>
                                        </p:cTn>
                                        <p:tgtEl>
                                          <p:spTgt spid="534629"/>
                                        </p:tgtEl>
                                        <p:attrNameLst>
                                          <p:attrName>style.visibility</p:attrName>
                                        </p:attrNameLst>
                                      </p:cBhvr>
                                      <p:to>
                                        <p:strVal val="hidden"/>
                                      </p:to>
                                    </p:set>
                                  </p:childTnLst>
                                </p:cTn>
                              </p:par>
                            </p:childTnLst>
                          </p:cTn>
                        </p:par>
                        <p:par>
                          <p:cTn id="363" fill="hold">
                            <p:stCondLst>
                              <p:cond delay="0"/>
                            </p:stCondLst>
                            <p:childTnLst>
                              <p:par>
                                <p:cTn id="364" presetID="1" presetClass="entr" presetSubtype="0" fill="hold" grpId="0" nodeType="afterEffect">
                                  <p:stCondLst>
                                    <p:cond delay="0"/>
                                  </p:stCondLst>
                                  <p:childTnLst>
                                    <p:set>
                                      <p:cBhvr>
                                        <p:cTn id="365" dur="1" fill="hold">
                                          <p:stCondLst>
                                            <p:cond delay="0"/>
                                          </p:stCondLst>
                                        </p:cTn>
                                        <p:tgtEl>
                                          <p:spTgt spid="534638"/>
                                        </p:tgtEl>
                                        <p:attrNameLst>
                                          <p:attrName>style.visibility</p:attrName>
                                        </p:attrNameLst>
                                      </p:cBhvr>
                                      <p:to>
                                        <p:strVal val="visible"/>
                                      </p:to>
                                    </p:set>
                                  </p:childTnLst>
                                </p:cTn>
                              </p:par>
                            </p:childTnLst>
                          </p:cTn>
                        </p:par>
                        <p:par>
                          <p:cTn id="366" fill="hold">
                            <p:stCondLst>
                              <p:cond delay="0"/>
                            </p:stCondLst>
                            <p:childTnLst>
                              <p:par>
                                <p:cTn id="367" presetID="1" presetClass="entr" presetSubtype="0" fill="hold" grpId="0" nodeType="afterEffect">
                                  <p:stCondLst>
                                    <p:cond delay="0"/>
                                  </p:stCondLst>
                                  <p:childTnLst>
                                    <p:set>
                                      <p:cBhvr>
                                        <p:cTn id="368" dur="1" fill="hold">
                                          <p:stCondLst>
                                            <p:cond delay="0"/>
                                          </p:stCondLst>
                                        </p:cTn>
                                        <p:tgtEl>
                                          <p:spTgt spid="534637"/>
                                        </p:tgtEl>
                                        <p:attrNameLst>
                                          <p:attrName>style.visibility</p:attrName>
                                        </p:attrNameLst>
                                      </p:cBhvr>
                                      <p:to>
                                        <p:strVal val="visible"/>
                                      </p:to>
                                    </p:set>
                                  </p:childTnLst>
                                </p:cTn>
                              </p:par>
                            </p:childTnLst>
                          </p:cTn>
                        </p:par>
                        <p:par>
                          <p:cTn id="369" fill="hold">
                            <p:stCondLst>
                              <p:cond delay="0"/>
                            </p:stCondLst>
                            <p:childTnLst>
                              <p:par>
                                <p:cTn id="370" presetID="1" presetClass="exit" presetSubtype="0" fill="hold" grpId="0" nodeType="afterEffect">
                                  <p:stCondLst>
                                    <p:cond delay="1000"/>
                                  </p:stCondLst>
                                  <p:childTnLst>
                                    <p:set>
                                      <p:cBhvr>
                                        <p:cTn id="371" dur="1" fill="hold">
                                          <p:stCondLst>
                                            <p:cond delay="0"/>
                                          </p:stCondLst>
                                        </p:cTn>
                                        <p:tgtEl>
                                          <p:spTgt spid="534615"/>
                                        </p:tgtEl>
                                        <p:attrNameLst>
                                          <p:attrName>style.visibility</p:attrName>
                                        </p:attrNameLst>
                                      </p:cBhvr>
                                      <p:to>
                                        <p:strVal val="hidden"/>
                                      </p:to>
                                    </p:set>
                                  </p:childTnLst>
                                </p:cTn>
                              </p:par>
                            </p:childTnLst>
                          </p:cTn>
                        </p:par>
                        <p:par>
                          <p:cTn id="372" fill="hold">
                            <p:stCondLst>
                              <p:cond delay="1000"/>
                            </p:stCondLst>
                            <p:childTnLst>
                              <p:par>
                                <p:cTn id="373" presetID="1" presetClass="entr" presetSubtype="0" fill="hold" grpId="0" nodeType="afterEffect">
                                  <p:stCondLst>
                                    <p:cond delay="0"/>
                                  </p:stCondLst>
                                  <p:childTnLst>
                                    <p:set>
                                      <p:cBhvr>
                                        <p:cTn id="374" dur="1" fill="hold">
                                          <p:stCondLst>
                                            <p:cond delay="0"/>
                                          </p:stCondLst>
                                        </p:cTn>
                                        <p:tgtEl>
                                          <p:spTgt spid="534616"/>
                                        </p:tgtEl>
                                        <p:attrNameLst>
                                          <p:attrName>style.visibility</p:attrName>
                                        </p:attrNameLst>
                                      </p:cBhvr>
                                      <p:to>
                                        <p:strVal val="visible"/>
                                      </p:to>
                                    </p:set>
                                  </p:childTnLst>
                                </p:cTn>
                              </p:par>
                            </p:childTnLst>
                          </p:cTn>
                        </p:par>
                      </p:childTnLst>
                    </p:cTn>
                  </p:par>
                  <p:par>
                    <p:cTn id="375" fill="hold">
                      <p:stCondLst>
                        <p:cond delay="indefinite"/>
                      </p:stCondLst>
                      <p:childTnLst>
                        <p:par>
                          <p:cTn id="376" fill="hold">
                            <p:stCondLst>
                              <p:cond delay="0"/>
                            </p:stCondLst>
                            <p:childTnLst>
                              <p:par>
                                <p:cTn id="377" presetID="1" presetClass="exit" presetSubtype="0" fill="hold" grpId="1" nodeType="clickEffect">
                                  <p:stCondLst>
                                    <p:cond delay="0"/>
                                  </p:stCondLst>
                                  <p:childTnLst>
                                    <p:set>
                                      <p:cBhvr>
                                        <p:cTn id="378" dur="1" fill="hold">
                                          <p:stCondLst>
                                            <p:cond delay="0"/>
                                          </p:stCondLst>
                                        </p:cTn>
                                        <p:tgtEl>
                                          <p:spTgt spid="534638"/>
                                        </p:tgtEl>
                                        <p:attrNameLst>
                                          <p:attrName>style.visibility</p:attrName>
                                        </p:attrNameLst>
                                      </p:cBhvr>
                                      <p:to>
                                        <p:strVal val="hidden"/>
                                      </p:to>
                                    </p:set>
                                  </p:childTnLst>
                                </p:cTn>
                              </p:par>
                            </p:childTnLst>
                          </p:cTn>
                        </p:par>
                        <p:par>
                          <p:cTn id="379" fill="hold">
                            <p:stCondLst>
                              <p:cond delay="0"/>
                            </p:stCondLst>
                            <p:childTnLst>
                              <p:par>
                                <p:cTn id="380" presetID="1" presetClass="emph" presetSubtype="2" fill="hold" nodeType="afterEffect">
                                  <p:stCondLst>
                                    <p:cond delay="0"/>
                                  </p:stCondLst>
                                  <p:childTnLst>
                                    <p:animClr clrSpc="rgb" dir="cw">
                                      <p:cBhvr>
                                        <p:cTn id="381" dur="500" fill="hold"/>
                                        <p:tgtEl>
                                          <p:spTgt spid="534577"/>
                                        </p:tgtEl>
                                        <p:attrNameLst>
                                          <p:attrName>fillcolor</p:attrName>
                                        </p:attrNameLst>
                                      </p:cBhvr>
                                      <p:to>
                                        <a:srgbClr val="FFFF66"/>
                                      </p:to>
                                    </p:animClr>
                                    <p:set>
                                      <p:cBhvr>
                                        <p:cTn id="382" dur="500" fill="hold"/>
                                        <p:tgtEl>
                                          <p:spTgt spid="534577"/>
                                        </p:tgtEl>
                                        <p:attrNameLst>
                                          <p:attrName>fill.type</p:attrName>
                                        </p:attrNameLst>
                                      </p:cBhvr>
                                      <p:to>
                                        <p:strVal val="solid"/>
                                      </p:to>
                                    </p:set>
                                    <p:set>
                                      <p:cBhvr>
                                        <p:cTn id="383" dur="500" fill="hold"/>
                                        <p:tgtEl>
                                          <p:spTgt spid="534577"/>
                                        </p:tgtEl>
                                        <p:attrNameLst>
                                          <p:attrName>fill.on</p:attrName>
                                        </p:attrNameLst>
                                      </p:cBhvr>
                                      <p:to>
                                        <p:strVal val="true"/>
                                      </p:to>
                                    </p:set>
                                  </p:childTnLst>
                                </p:cTn>
                              </p:par>
                            </p:childTnLst>
                          </p:cTn>
                        </p:par>
                        <p:par>
                          <p:cTn id="384" fill="hold">
                            <p:stCondLst>
                              <p:cond delay="500"/>
                            </p:stCondLst>
                            <p:childTnLst>
                              <p:par>
                                <p:cTn id="385" presetID="1" presetClass="exit" presetSubtype="0" fill="hold" grpId="0" nodeType="afterEffect">
                                  <p:stCondLst>
                                    <p:cond delay="0"/>
                                  </p:stCondLst>
                                  <p:childTnLst>
                                    <p:set>
                                      <p:cBhvr>
                                        <p:cTn id="386" dur="1" fill="hold">
                                          <p:stCondLst>
                                            <p:cond delay="0"/>
                                          </p:stCondLst>
                                        </p:cTn>
                                        <p:tgtEl>
                                          <p:spTgt spid="534578"/>
                                        </p:tgtEl>
                                        <p:attrNameLst>
                                          <p:attrName>style.visibility</p:attrName>
                                        </p:attrNameLst>
                                      </p:cBhvr>
                                      <p:to>
                                        <p:strVal val="hidden"/>
                                      </p:to>
                                    </p:set>
                                  </p:childTnLst>
                                </p:cTn>
                              </p:par>
                            </p:childTnLst>
                          </p:cTn>
                        </p:par>
                        <p:par>
                          <p:cTn id="387" fill="hold">
                            <p:stCondLst>
                              <p:cond delay="500"/>
                            </p:stCondLst>
                            <p:childTnLst>
                              <p:par>
                                <p:cTn id="388" presetID="1" presetClass="entr" presetSubtype="0" fill="hold" grpId="0" nodeType="afterEffect">
                                  <p:stCondLst>
                                    <p:cond delay="0"/>
                                  </p:stCondLst>
                                  <p:childTnLst>
                                    <p:set>
                                      <p:cBhvr>
                                        <p:cTn id="389" dur="1" fill="hold">
                                          <p:stCondLst>
                                            <p:cond delay="0"/>
                                          </p:stCondLst>
                                        </p:cTn>
                                        <p:tgtEl>
                                          <p:spTgt spid="534617"/>
                                        </p:tgtEl>
                                        <p:attrNameLst>
                                          <p:attrName>style.visibility</p:attrName>
                                        </p:attrNameLst>
                                      </p:cBhvr>
                                      <p:to>
                                        <p:strVal val="visible"/>
                                      </p:to>
                                    </p:set>
                                  </p:childTnLst>
                                </p:cTn>
                              </p:par>
                            </p:childTnLst>
                          </p:cTn>
                        </p:par>
                        <p:par>
                          <p:cTn id="390" fill="hold">
                            <p:stCondLst>
                              <p:cond delay="500"/>
                            </p:stCondLst>
                            <p:childTnLst>
                              <p:par>
                                <p:cTn id="391" presetID="1" presetClass="emph" presetSubtype="2" fill="hold" nodeType="afterEffect">
                                  <p:stCondLst>
                                    <p:cond delay="500"/>
                                  </p:stCondLst>
                                  <p:childTnLst>
                                    <p:animClr clrSpc="rgb" dir="cw">
                                      <p:cBhvr>
                                        <p:cTn id="392" dur="500" fill="hold"/>
                                        <p:tgtEl>
                                          <p:spTgt spid="534579"/>
                                        </p:tgtEl>
                                        <p:attrNameLst>
                                          <p:attrName>fillcolor</p:attrName>
                                        </p:attrNameLst>
                                      </p:cBhvr>
                                      <p:to>
                                        <a:srgbClr val="FFFF66"/>
                                      </p:to>
                                    </p:animClr>
                                    <p:set>
                                      <p:cBhvr>
                                        <p:cTn id="393" dur="500" fill="hold"/>
                                        <p:tgtEl>
                                          <p:spTgt spid="534579"/>
                                        </p:tgtEl>
                                        <p:attrNameLst>
                                          <p:attrName>fill.type</p:attrName>
                                        </p:attrNameLst>
                                      </p:cBhvr>
                                      <p:to>
                                        <p:strVal val="solid"/>
                                      </p:to>
                                    </p:set>
                                    <p:set>
                                      <p:cBhvr>
                                        <p:cTn id="394" dur="500" fill="hold"/>
                                        <p:tgtEl>
                                          <p:spTgt spid="534579"/>
                                        </p:tgtEl>
                                        <p:attrNameLst>
                                          <p:attrName>fill.on</p:attrName>
                                        </p:attrNameLst>
                                      </p:cBhvr>
                                      <p:to>
                                        <p:strVal val="true"/>
                                      </p:to>
                                    </p:set>
                                  </p:childTnLst>
                                </p:cTn>
                              </p:par>
                            </p:childTnLst>
                          </p:cTn>
                        </p:par>
                        <p:par>
                          <p:cTn id="395" fill="hold">
                            <p:stCondLst>
                              <p:cond delay="1500"/>
                            </p:stCondLst>
                            <p:childTnLst>
                              <p:par>
                                <p:cTn id="396" presetID="1" presetClass="exit" presetSubtype="0" fill="hold" grpId="0" nodeType="afterEffect">
                                  <p:stCondLst>
                                    <p:cond delay="0"/>
                                  </p:stCondLst>
                                  <p:childTnLst>
                                    <p:set>
                                      <p:cBhvr>
                                        <p:cTn id="397" dur="1" fill="hold">
                                          <p:stCondLst>
                                            <p:cond delay="0"/>
                                          </p:stCondLst>
                                        </p:cTn>
                                        <p:tgtEl>
                                          <p:spTgt spid="534580"/>
                                        </p:tgtEl>
                                        <p:attrNameLst>
                                          <p:attrName>style.visibility</p:attrName>
                                        </p:attrNameLst>
                                      </p:cBhvr>
                                      <p:to>
                                        <p:strVal val="hidden"/>
                                      </p:to>
                                    </p:set>
                                  </p:childTnLst>
                                </p:cTn>
                              </p:par>
                            </p:childTnLst>
                          </p:cTn>
                        </p:par>
                        <p:par>
                          <p:cTn id="398" fill="hold">
                            <p:stCondLst>
                              <p:cond delay="1500"/>
                            </p:stCondLst>
                            <p:childTnLst>
                              <p:par>
                                <p:cTn id="399" presetID="1" presetClass="entr" presetSubtype="0" fill="hold" grpId="0" nodeType="afterEffect">
                                  <p:stCondLst>
                                    <p:cond delay="0"/>
                                  </p:stCondLst>
                                  <p:childTnLst>
                                    <p:set>
                                      <p:cBhvr>
                                        <p:cTn id="400" dur="1" fill="hold">
                                          <p:stCondLst>
                                            <p:cond delay="0"/>
                                          </p:stCondLst>
                                        </p:cTn>
                                        <p:tgtEl>
                                          <p:spTgt spid="534618"/>
                                        </p:tgtEl>
                                        <p:attrNameLst>
                                          <p:attrName>style.visibility</p:attrName>
                                        </p:attrNameLst>
                                      </p:cBhvr>
                                      <p:to>
                                        <p:strVal val="visible"/>
                                      </p:to>
                                    </p:set>
                                  </p:childTnLst>
                                </p:cTn>
                              </p:par>
                            </p:childTnLst>
                          </p:cTn>
                        </p:par>
                        <p:par>
                          <p:cTn id="401" fill="hold">
                            <p:stCondLst>
                              <p:cond delay="1500"/>
                            </p:stCondLst>
                            <p:childTnLst>
                              <p:par>
                                <p:cTn id="402" presetID="1" presetClass="emph" presetSubtype="2" fill="hold" nodeType="afterEffect">
                                  <p:stCondLst>
                                    <p:cond delay="500"/>
                                  </p:stCondLst>
                                  <p:childTnLst>
                                    <p:animClr clrSpc="rgb" dir="cw">
                                      <p:cBhvr>
                                        <p:cTn id="403" dur="500" fill="hold"/>
                                        <p:tgtEl>
                                          <p:spTgt spid="534581"/>
                                        </p:tgtEl>
                                        <p:attrNameLst>
                                          <p:attrName>fillcolor</p:attrName>
                                        </p:attrNameLst>
                                      </p:cBhvr>
                                      <p:to>
                                        <a:srgbClr val="FFFF66"/>
                                      </p:to>
                                    </p:animClr>
                                    <p:set>
                                      <p:cBhvr>
                                        <p:cTn id="404" dur="500" fill="hold"/>
                                        <p:tgtEl>
                                          <p:spTgt spid="534581"/>
                                        </p:tgtEl>
                                        <p:attrNameLst>
                                          <p:attrName>fill.type</p:attrName>
                                        </p:attrNameLst>
                                      </p:cBhvr>
                                      <p:to>
                                        <p:strVal val="solid"/>
                                      </p:to>
                                    </p:set>
                                    <p:set>
                                      <p:cBhvr>
                                        <p:cTn id="405" dur="500" fill="hold"/>
                                        <p:tgtEl>
                                          <p:spTgt spid="534581"/>
                                        </p:tgtEl>
                                        <p:attrNameLst>
                                          <p:attrName>fill.on</p:attrName>
                                        </p:attrNameLst>
                                      </p:cBhvr>
                                      <p:to>
                                        <p:strVal val="true"/>
                                      </p:to>
                                    </p:set>
                                  </p:childTnLst>
                                </p:cTn>
                              </p:par>
                            </p:childTnLst>
                          </p:cTn>
                        </p:par>
                        <p:par>
                          <p:cTn id="406" fill="hold">
                            <p:stCondLst>
                              <p:cond delay="2500"/>
                            </p:stCondLst>
                            <p:childTnLst>
                              <p:par>
                                <p:cTn id="407" presetID="1" presetClass="exit" presetSubtype="0" fill="hold" grpId="0" nodeType="afterEffect">
                                  <p:stCondLst>
                                    <p:cond delay="0"/>
                                  </p:stCondLst>
                                  <p:childTnLst>
                                    <p:set>
                                      <p:cBhvr>
                                        <p:cTn id="408" dur="1" fill="hold">
                                          <p:stCondLst>
                                            <p:cond delay="0"/>
                                          </p:stCondLst>
                                        </p:cTn>
                                        <p:tgtEl>
                                          <p:spTgt spid="534582"/>
                                        </p:tgtEl>
                                        <p:attrNameLst>
                                          <p:attrName>style.visibility</p:attrName>
                                        </p:attrNameLst>
                                      </p:cBhvr>
                                      <p:to>
                                        <p:strVal val="hidden"/>
                                      </p:to>
                                    </p:set>
                                  </p:childTnLst>
                                </p:cTn>
                              </p:par>
                            </p:childTnLst>
                          </p:cTn>
                        </p:par>
                        <p:par>
                          <p:cTn id="409" fill="hold">
                            <p:stCondLst>
                              <p:cond delay="2500"/>
                            </p:stCondLst>
                            <p:childTnLst>
                              <p:par>
                                <p:cTn id="410" presetID="1" presetClass="entr" presetSubtype="0" fill="hold" grpId="0" nodeType="afterEffect">
                                  <p:stCondLst>
                                    <p:cond delay="0"/>
                                  </p:stCondLst>
                                  <p:childTnLst>
                                    <p:set>
                                      <p:cBhvr>
                                        <p:cTn id="411" dur="1" fill="hold">
                                          <p:stCondLst>
                                            <p:cond delay="0"/>
                                          </p:stCondLst>
                                        </p:cTn>
                                        <p:tgtEl>
                                          <p:spTgt spid="534619"/>
                                        </p:tgtEl>
                                        <p:attrNameLst>
                                          <p:attrName>style.visibility</p:attrName>
                                        </p:attrNameLst>
                                      </p:cBhvr>
                                      <p:to>
                                        <p:strVal val="visible"/>
                                      </p:to>
                                    </p:set>
                                  </p:childTnLst>
                                </p:cTn>
                              </p:par>
                            </p:childTnLst>
                          </p:cTn>
                        </p:par>
                        <p:par>
                          <p:cTn id="412" fill="hold">
                            <p:stCondLst>
                              <p:cond delay="2500"/>
                            </p:stCondLst>
                            <p:childTnLst>
                              <p:par>
                                <p:cTn id="413" presetID="1" presetClass="emph" presetSubtype="2" fill="hold" nodeType="afterEffect">
                                  <p:stCondLst>
                                    <p:cond delay="500"/>
                                  </p:stCondLst>
                                  <p:childTnLst>
                                    <p:animClr clrSpc="rgb" dir="cw">
                                      <p:cBhvr>
                                        <p:cTn id="414" dur="500" fill="hold"/>
                                        <p:tgtEl>
                                          <p:spTgt spid="534583"/>
                                        </p:tgtEl>
                                        <p:attrNameLst>
                                          <p:attrName>fillcolor</p:attrName>
                                        </p:attrNameLst>
                                      </p:cBhvr>
                                      <p:to>
                                        <a:srgbClr val="FFFF66"/>
                                      </p:to>
                                    </p:animClr>
                                    <p:set>
                                      <p:cBhvr>
                                        <p:cTn id="415" dur="500" fill="hold"/>
                                        <p:tgtEl>
                                          <p:spTgt spid="534583"/>
                                        </p:tgtEl>
                                        <p:attrNameLst>
                                          <p:attrName>fill.type</p:attrName>
                                        </p:attrNameLst>
                                      </p:cBhvr>
                                      <p:to>
                                        <p:strVal val="solid"/>
                                      </p:to>
                                    </p:set>
                                    <p:set>
                                      <p:cBhvr>
                                        <p:cTn id="416" dur="500" fill="hold"/>
                                        <p:tgtEl>
                                          <p:spTgt spid="534583"/>
                                        </p:tgtEl>
                                        <p:attrNameLst>
                                          <p:attrName>fill.on</p:attrName>
                                        </p:attrNameLst>
                                      </p:cBhvr>
                                      <p:to>
                                        <p:strVal val="true"/>
                                      </p:to>
                                    </p:set>
                                  </p:childTnLst>
                                </p:cTn>
                              </p:par>
                            </p:childTnLst>
                          </p:cTn>
                        </p:par>
                        <p:par>
                          <p:cTn id="417" fill="hold">
                            <p:stCondLst>
                              <p:cond delay="3500"/>
                            </p:stCondLst>
                            <p:childTnLst>
                              <p:par>
                                <p:cTn id="418" presetID="1" presetClass="exit" presetSubtype="0" fill="hold" grpId="0" nodeType="afterEffect">
                                  <p:stCondLst>
                                    <p:cond delay="0"/>
                                  </p:stCondLst>
                                  <p:childTnLst>
                                    <p:set>
                                      <p:cBhvr>
                                        <p:cTn id="419" dur="1" fill="hold">
                                          <p:stCondLst>
                                            <p:cond delay="0"/>
                                          </p:stCondLst>
                                        </p:cTn>
                                        <p:tgtEl>
                                          <p:spTgt spid="534584"/>
                                        </p:tgtEl>
                                        <p:attrNameLst>
                                          <p:attrName>style.visibility</p:attrName>
                                        </p:attrNameLst>
                                      </p:cBhvr>
                                      <p:to>
                                        <p:strVal val="hidden"/>
                                      </p:to>
                                    </p:set>
                                  </p:childTnLst>
                                </p:cTn>
                              </p:par>
                            </p:childTnLst>
                          </p:cTn>
                        </p:par>
                        <p:par>
                          <p:cTn id="420" fill="hold">
                            <p:stCondLst>
                              <p:cond delay="3500"/>
                            </p:stCondLst>
                            <p:childTnLst>
                              <p:par>
                                <p:cTn id="421" presetID="1" presetClass="entr" presetSubtype="0" fill="hold" grpId="0" nodeType="afterEffect">
                                  <p:stCondLst>
                                    <p:cond delay="0"/>
                                  </p:stCondLst>
                                  <p:childTnLst>
                                    <p:set>
                                      <p:cBhvr>
                                        <p:cTn id="422" dur="1" fill="hold">
                                          <p:stCondLst>
                                            <p:cond delay="0"/>
                                          </p:stCondLst>
                                        </p:cTn>
                                        <p:tgtEl>
                                          <p:spTgt spid="534620"/>
                                        </p:tgtEl>
                                        <p:attrNameLst>
                                          <p:attrName>style.visibility</p:attrName>
                                        </p:attrNameLst>
                                      </p:cBhvr>
                                      <p:to>
                                        <p:strVal val="visible"/>
                                      </p:to>
                                    </p:set>
                                  </p:childTnLst>
                                </p:cTn>
                              </p:par>
                            </p:childTnLst>
                          </p:cTn>
                        </p:par>
                        <p:par>
                          <p:cTn id="423" fill="hold">
                            <p:stCondLst>
                              <p:cond delay="3500"/>
                            </p:stCondLst>
                            <p:childTnLst>
                              <p:par>
                                <p:cTn id="424" presetID="1" presetClass="emph" presetSubtype="2" fill="hold" nodeType="afterEffect">
                                  <p:stCondLst>
                                    <p:cond delay="0"/>
                                  </p:stCondLst>
                                  <p:childTnLst>
                                    <p:animClr clrSpc="rgb" dir="cw">
                                      <p:cBhvr>
                                        <p:cTn id="425" dur="500" fill="hold"/>
                                        <p:tgtEl>
                                          <p:spTgt spid="534586"/>
                                        </p:tgtEl>
                                        <p:attrNameLst>
                                          <p:attrName>fillcolor</p:attrName>
                                        </p:attrNameLst>
                                      </p:cBhvr>
                                      <p:to>
                                        <a:srgbClr val="66FFFF"/>
                                      </p:to>
                                    </p:animClr>
                                    <p:set>
                                      <p:cBhvr>
                                        <p:cTn id="426" dur="500" fill="hold"/>
                                        <p:tgtEl>
                                          <p:spTgt spid="534586"/>
                                        </p:tgtEl>
                                        <p:attrNameLst>
                                          <p:attrName>fill.type</p:attrName>
                                        </p:attrNameLst>
                                      </p:cBhvr>
                                      <p:to>
                                        <p:strVal val="solid"/>
                                      </p:to>
                                    </p:set>
                                    <p:set>
                                      <p:cBhvr>
                                        <p:cTn id="427" dur="500" fill="hold"/>
                                        <p:tgtEl>
                                          <p:spTgt spid="534586"/>
                                        </p:tgtEl>
                                        <p:attrNameLst>
                                          <p:attrName>fill.on</p:attrName>
                                        </p:attrNameLst>
                                      </p:cBhvr>
                                      <p:to>
                                        <p:strVal val="true"/>
                                      </p:to>
                                    </p:set>
                                  </p:childTnLst>
                                </p:cTn>
                              </p:par>
                            </p:childTnLst>
                          </p:cTn>
                        </p:par>
                        <p:par>
                          <p:cTn id="428" fill="hold">
                            <p:stCondLst>
                              <p:cond delay="4000"/>
                            </p:stCondLst>
                            <p:childTnLst>
                              <p:par>
                                <p:cTn id="429" presetID="1" presetClass="exit" presetSubtype="0" fill="hold" grpId="0" nodeType="afterEffect">
                                  <p:stCondLst>
                                    <p:cond delay="0"/>
                                  </p:stCondLst>
                                  <p:childTnLst>
                                    <p:set>
                                      <p:cBhvr>
                                        <p:cTn id="430" dur="1" fill="hold">
                                          <p:stCondLst>
                                            <p:cond delay="0"/>
                                          </p:stCondLst>
                                        </p:cTn>
                                        <p:tgtEl>
                                          <p:spTgt spid="534587"/>
                                        </p:tgtEl>
                                        <p:attrNameLst>
                                          <p:attrName>style.visibility</p:attrName>
                                        </p:attrNameLst>
                                      </p:cBhvr>
                                      <p:to>
                                        <p:strVal val="hidden"/>
                                      </p:to>
                                    </p:set>
                                  </p:childTnLst>
                                </p:cTn>
                              </p:par>
                            </p:childTnLst>
                          </p:cTn>
                        </p:par>
                        <p:par>
                          <p:cTn id="431" fill="hold">
                            <p:stCondLst>
                              <p:cond delay="4000"/>
                            </p:stCondLst>
                            <p:childTnLst>
                              <p:par>
                                <p:cTn id="432" presetID="1" presetClass="entr" presetSubtype="0" fill="hold" grpId="0" nodeType="afterEffect">
                                  <p:stCondLst>
                                    <p:cond delay="0"/>
                                  </p:stCondLst>
                                  <p:childTnLst>
                                    <p:set>
                                      <p:cBhvr>
                                        <p:cTn id="433" dur="1" fill="hold">
                                          <p:stCondLst>
                                            <p:cond delay="0"/>
                                          </p:stCondLst>
                                        </p:cTn>
                                        <p:tgtEl>
                                          <p:spTgt spid="534621"/>
                                        </p:tgtEl>
                                        <p:attrNameLst>
                                          <p:attrName>style.visibility</p:attrName>
                                        </p:attrNameLst>
                                      </p:cBhvr>
                                      <p:to>
                                        <p:strVal val="visible"/>
                                      </p:to>
                                    </p:set>
                                  </p:childTnLst>
                                </p:cTn>
                              </p:par>
                            </p:childTnLst>
                          </p:cTn>
                        </p:par>
                        <p:par>
                          <p:cTn id="434" fill="hold">
                            <p:stCondLst>
                              <p:cond delay="4000"/>
                            </p:stCondLst>
                            <p:childTnLst>
                              <p:par>
                                <p:cTn id="435" presetID="1" presetClass="emph" presetSubtype="2" fill="hold" nodeType="afterEffect">
                                  <p:stCondLst>
                                    <p:cond delay="0"/>
                                  </p:stCondLst>
                                  <p:childTnLst>
                                    <p:animClr clrSpc="rgb" dir="cw">
                                      <p:cBhvr>
                                        <p:cTn id="436" dur="500" fill="hold"/>
                                        <p:tgtEl>
                                          <p:spTgt spid="534588"/>
                                        </p:tgtEl>
                                        <p:attrNameLst>
                                          <p:attrName>fillcolor</p:attrName>
                                        </p:attrNameLst>
                                      </p:cBhvr>
                                      <p:to>
                                        <a:srgbClr val="66FFFF"/>
                                      </p:to>
                                    </p:animClr>
                                    <p:set>
                                      <p:cBhvr>
                                        <p:cTn id="437" dur="500" fill="hold"/>
                                        <p:tgtEl>
                                          <p:spTgt spid="534588"/>
                                        </p:tgtEl>
                                        <p:attrNameLst>
                                          <p:attrName>fill.type</p:attrName>
                                        </p:attrNameLst>
                                      </p:cBhvr>
                                      <p:to>
                                        <p:strVal val="solid"/>
                                      </p:to>
                                    </p:set>
                                    <p:set>
                                      <p:cBhvr>
                                        <p:cTn id="438" dur="500" fill="hold"/>
                                        <p:tgtEl>
                                          <p:spTgt spid="534588"/>
                                        </p:tgtEl>
                                        <p:attrNameLst>
                                          <p:attrName>fill.on</p:attrName>
                                        </p:attrNameLst>
                                      </p:cBhvr>
                                      <p:to>
                                        <p:strVal val="true"/>
                                      </p:to>
                                    </p:set>
                                  </p:childTnLst>
                                </p:cTn>
                              </p:par>
                            </p:childTnLst>
                          </p:cTn>
                        </p:par>
                        <p:par>
                          <p:cTn id="439" fill="hold">
                            <p:stCondLst>
                              <p:cond delay="4500"/>
                            </p:stCondLst>
                            <p:childTnLst>
                              <p:par>
                                <p:cTn id="440" presetID="1" presetClass="exit" presetSubtype="0" fill="hold" grpId="0" nodeType="afterEffect">
                                  <p:stCondLst>
                                    <p:cond delay="0"/>
                                  </p:stCondLst>
                                  <p:childTnLst>
                                    <p:set>
                                      <p:cBhvr>
                                        <p:cTn id="441" dur="1" fill="hold">
                                          <p:stCondLst>
                                            <p:cond delay="0"/>
                                          </p:stCondLst>
                                        </p:cTn>
                                        <p:tgtEl>
                                          <p:spTgt spid="534589"/>
                                        </p:tgtEl>
                                        <p:attrNameLst>
                                          <p:attrName>style.visibility</p:attrName>
                                        </p:attrNameLst>
                                      </p:cBhvr>
                                      <p:to>
                                        <p:strVal val="hidden"/>
                                      </p:to>
                                    </p:set>
                                  </p:childTnLst>
                                </p:cTn>
                              </p:par>
                            </p:childTnLst>
                          </p:cTn>
                        </p:par>
                        <p:par>
                          <p:cTn id="442" fill="hold">
                            <p:stCondLst>
                              <p:cond delay="4500"/>
                            </p:stCondLst>
                            <p:childTnLst>
                              <p:par>
                                <p:cTn id="443" presetID="1" presetClass="entr" presetSubtype="0" fill="hold" grpId="0" nodeType="afterEffect">
                                  <p:stCondLst>
                                    <p:cond delay="0"/>
                                  </p:stCondLst>
                                  <p:childTnLst>
                                    <p:set>
                                      <p:cBhvr>
                                        <p:cTn id="444" dur="1" fill="hold">
                                          <p:stCondLst>
                                            <p:cond delay="0"/>
                                          </p:stCondLst>
                                        </p:cTn>
                                        <p:tgtEl>
                                          <p:spTgt spid="534622"/>
                                        </p:tgtEl>
                                        <p:attrNameLst>
                                          <p:attrName>style.visibility</p:attrName>
                                        </p:attrNameLst>
                                      </p:cBhvr>
                                      <p:to>
                                        <p:strVal val="visible"/>
                                      </p:to>
                                    </p:set>
                                  </p:childTnLst>
                                </p:cTn>
                              </p:par>
                            </p:childTnLst>
                          </p:cTn>
                        </p:par>
                        <p:par>
                          <p:cTn id="445" fill="hold">
                            <p:stCondLst>
                              <p:cond delay="4500"/>
                            </p:stCondLst>
                            <p:childTnLst>
                              <p:par>
                                <p:cTn id="446" presetID="1" presetClass="emph" presetSubtype="2" fill="hold" nodeType="afterEffect">
                                  <p:stCondLst>
                                    <p:cond delay="500"/>
                                  </p:stCondLst>
                                  <p:childTnLst>
                                    <p:animClr clrSpc="rgb" dir="cw">
                                      <p:cBhvr>
                                        <p:cTn id="447" dur="500" fill="hold"/>
                                        <p:tgtEl>
                                          <p:spTgt spid="534590"/>
                                        </p:tgtEl>
                                        <p:attrNameLst>
                                          <p:attrName>fillcolor</p:attrName>
                                        </p:attrNameLst>
                                      </p:cBhvr>
                                      <p:to>
                                        <a:srgbClr val="66FFFF"/>
                                      </p:to>
                                    </p:animClr>
                                    <p:set>
                                      <p:cBhvr>
                                        <p:cTn id="448" dur="500" fill="hold"/>
                                        <p:tgtEl>
                                          <p:spTgt spid="534590"/>
                                        </p:tgtEl>
                                        <p:attrNameLst>
                                          <p:attrName>fill.type</p:attrName>
                                        </p:attrNameLst>
                                      </p:cBhvr>
                                      <p:to>
                                        <p:strVal val="solid"/>
                                      </p:to>
                                    </p:set>
                                    <p:set>
                                      <p:cBhvr>
                                        <p:cTn id="449" dur="500" fill="hold"/>
                                        <p:tgtEl>
                                          <p:spTgt spid="534590"/>
                                        </p:tgtEl>
                                        <p:attrNameLst>
                                          <p:attrName>fill.on</p:attrName>
                                        </p:attrNameLst>
                                      </p:cBhvr>
                                      <p:to>
                                        <p:strVal val="true"/>
                                      </p:to>
                                    </p:set>
                                  </p:childTnLst>
                                </p:cTn>
                              </p:par>
                            </p:childTnLst>
                          </p:cTn>
                        </p:par>
                        <p:par>
                          <p:cTn id="450" fill="hold">
                            <p:stCondLst>
                              <p:cond delay="5500"/>
                            </p:stCondLst>
                            <p:childTnLst>
                              <p:par>
                                <p:cTn id="451" presetID="1" presetClass="exit" presetSubtype="0" fill="hold" grpId="0" nodeType="afterEffect">
                                  <p:stCondLst>
                                    <p:cond delay="0"/>
                                  </p:stCondLst>
                                  <p:childTnLst>
                                    <p:set>
                                      <p:cBhvr>
                                        <p:cTn id="452" dur="1" fill="hold">
                                          <p:stCondLst>
                                            <p:cond delay="0"/>
                                          </p:stCondLst>
                                        </p:cTn>
                                        <p:tgtEl>
                                          <p:spTgt spid="534591"/>
                                        </p:tgtEl>
                                        <p:attrNameLst>
                                          <p:attrName>style.visibility</p:attrName>
                                        </p:attrNameLst>
                                      </p:cBhvr>
                                      <p:to>
                                        <p:strVal val="hidden"/>
                                      </p:to>
                                    </p:set>
                                  </p:childTnLst>
                                </p:cTn>
                              </p:par>
                            </p:childTnLst>
                          </p:cTn>
                        </p:par>
                        <p:par>
                          <p:cTn id="453" fill="hold">
                            <p:stCondLst>
                              <p:cond delay="5500"/>
                            </p:stCondLst>
                            <p:childTnLst>
                              <p:par>
                                <p:cTn id="454" presetID="1" presetClass="entr" presetSubtype="0" fill="hold" grpId="0" nodeType="afterEffect">
                                  <p:stCondLst>
                                    <p:cond delay="0"/>
                                  </p:stCondLst>
                                  <p:childTnLst>
                                    <p:set>
                                      <p:cBhvr>
                                        <p:cTn id="455" dur="1" fill="hold">
                                          <p:stCondLst>
                                            <p:cond delay="0"/>
                                          </p:stCondLst>
                                        </p:cTn>
                                        <p:tgtEl>
                                          <p:spTgt spid="534623"/>
                                        </p:tgtEl>
                                        <p:attrNameLst>
                                          <p:attrName>style.visibility</p:attrName>
                                        </p:attrNameLst>
                                      </p:cBhvr>
                                      <p:to>
                                        <p:strVal val="visible"/>
                                      </p:to>
                                    </p:set>
                                  </p:childTnLst>
                                </p:cTn>
                              </p:par>
                            </p:childTnLst>
                          </p:cTn>
                        </p:par>
                        <p:par>
                          <p:cTn id="456" fill="hold">
                            <p:stCondLst>
                              <p:cond delay="5500"/>
                            </p:stCondLst>
                            <p:childTnLst>
                              <p:par>
                                <p:cTn id="457" presetID="1" presetClass="emph" presetSubtype="2" fill="hold" nodeType="afterEffect">
                                  <p:stCondLst>
                                    <p:cond delay="500"/>
                                  </p:stCondLst>
                                  <p:childTnLst>
                                    <p:animClr clrSpc="rgb" dir="cw">
                                      <p:cBhvr>
                                        <p:cTn id="458" dur="500" fill="hold"/>
                                        <p:tgtEl>
                                          <p:spTgt spid="534592"/>
                                        </p:tgtEl>
                                        <p:attrNameLst>
                                          <p:attrName>fillcolor</p:attrName>
                                        </p:attrNameLst>
                                      </p:cBhvr>
                                      <p:to>
                                        <a:srgbClr val="66FFFF"/>
                                      </p:to>
                                    </p:animClr>
                                    <p:set>
                                      <p:cBhvr>
                                        <p:cTn id="459" dur="500" fill="hold"/>
                                        <p:tgtEl>
                                          <p:spTgt spid="534592"/>
                                        </p:tgtEl>
                                        <p:attrNameLst>
                                          <p:attrName>fill.type</p:attrName>
                                        </p:attrNameLst>
                                      </p:cBhvr>
                                      <p:to>
                                        <p:strVal val="solid"/>
                                      </p:to>
                                    </p:set>
                                    <p:set>
                                      <p:cBhvr>
                                        <p:cTn id="460" dur="500" fill="hold"/>
                                        <p:tgtEl>
                                          <p:spTgt spid="534592"/>
                                        </p:tgtEl>
                                        <p:attrNameLst>
                                          <p:attrName>fill.on</p:attrName>
                                        </p:attrNameLst>
                                      </p:cBhvr>
                                      <p:to>
                                        <p:strVal val="true"/>
                                      </p:to>
                                    </p:set>
                                  </p:childTnLst>
                                </p:cTn>
                              </p:par>
                            </p:childTnLst>
                          </p:cTn>
                        </p:par>
                        <p:par>
                          <p:cTn id="461" fill="hold">
                            <p:stCondLst>
                              <p:cond delay="6500"/>
                            </p:stCondLst>
                            <p:childTnLst>
                              <p:par>
                                <p:cTn id="462" presetID="1" presetClass="exit" presetSubtype="0" fill="hold" grpId="0" nodeType="afterEffect">
                                  <p:stCondLst>
                                    <p:cond delay="0"/>
                                  </p:stCondLst>
                                  <p:childTnLst>
                                    <p:set>
                                      <p:cBhvr>
                                        <p:cTn id="463" dur="1" fill="hold">
                                          <p:stCondLst>
                                            <p:cond delay="0"/>
                                          </p:stCondLst>
                                        </p:cTn>
                                        <p:tgtEl>
                                          <p:spTgt spid="534593"/>
                                        </p:tgtEl>
                                        <p:attrNameLst>
                                          <p:attrName>style.visibility</p:attrName>
                                        </p:attrNameLst>
                                      </p:cBhvr>
                                      <p:to>
                                        <p:strVal val="hidden"/>
                                      </p:to>
                                    </p:set>
                                  </p:childTnLst>
                                </p:cTn>
                              </p:par>
                            </p:childTnLst>
                          </p:cTn>
                        </p:par>
                        <p:par>
                          <p:cTn id="464" fill="hold">
                            <p:stCondLst>
                              <p:cond delay="6500"/>
                            </p:stCondLst>
                            <p:childTnLst>
                              <p:par>
                                <p:cTn id="465" presetID="1" presetClass="entr" presetSubtype="0" fill="hold" grpId="0" nodeType="afterEffect">
                                  <p:stCondLst>
                                    <p:cond delay="0"/>
                                  </p:stCondLst>
                                  <p:childTnLst>
                                    <p:set>
                                      <p:cBhvr>
                                        <p:cTn id="466" dur="1" fill="hold">
                                          <p:stCondLst>
                                            <p:cond delay="0"/>
                                          </p:stCondLst>
                                        </p:cTn>
                                        <p:tgtEl>
                                          <p:spTgt spid="534624"/>
                                        </p:tgtEl>
                                        <p:attrNameLst>
                                          <p:attrName>style.visibility</p:attrName>
                                        </p:attrNameLst>
                                      </p:cBhvr>
                                      <p:to>
                                        <p:strVal val="visible"/>
                                      </p:to>
                                    </p:set>
                                  </p:childTnLst>
                                </p:cTn>
                              </p:par>
                            </p:childTnLst>
                          </p:cTn>
                        </p:par>
                      </p:childTnLst>
                    </p:cTn>
                  </p:par>
                  <p:par>
                    <p:cTn id="467" fill="hold">
                      <p:stCondLst>
                        <p:cond delay="indefinite"/>
                      </p:stCondLst>
                      <p:childTnLst>
                        <p:par>
                          <p:cTn id="468" fill="hold">
                            <p:stCondLst>
                              <p:cond delay="0"/>
                            </p:stCondLst>
                            <p:childTnLst>
                              <p:par>
                                <p:cTn id="469" presetID="1" presetClass="entr" presetSubtype="0" fill="hold" grpId="0" nodeType="clickEffect">
                                  <p:stCondLst>
                                    <p:cond delay="0"/>
                                  </p:stCondLst>
                                  <p:childTnLst>
                                    <p:set>
                                      <p:cBhvr>
                                        <p:cTn id="470" dur="1" fill="hold">
                                          <p:stCondLst>
                                            <p:cond delay="0"/>
                                          </p:stCondLst>
                                        </p:cTn>
                                        <p:tgtEl>
                                          <p:spTgt spid="534631"/>
                                        </p:tgtEl>
                                        <p:attrNameLst>
                                          <p:attrName>style.visibility</p:attrName>
                                        </p:attrNameLst>
                                      </p:cBhvr>
                                      <p:to>
                                        <p:strVal val="visible"/>
                                      </p:to>
                                    </p:set>
                                  </p:childTnLst>
                                </p:cTn>
                              </p:par>
                              <p:par>
                                <p:cTn id="471" presetID="1" presetClass="entr" presetSubtype="0" fill="hold" grpId="0" nodeType="withEffect">
                                  <p:stCondLst>
                                    <p:cond delay="0"/>
                                  </p:stCondLst>
                                  <p:childTnLst>
                                    <p:set>
                                      <p:cBhvr>
                                        <p:cTn id="472" dur="1" fill="hold">
                                          <p:stCondLst>
                                            <p:cond delay="0"/>
                                          </p:stCondLst>
                                        </p:cTn>
                                        <p:tgtEl>
                                          <p:spTgt spid="5346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640" grpId="0"/>
      <p:bldP spid="534636" grpId="0"/>
      <p:bldP spid="534633" grpId="0"/>
      <p:bldP spid="534530" grpId="0" animBg="1"/>
      <p:bldP spid="534532" grpId="0" animBg="1"/>
      <p:bldP spid="534533" grpId="0"/>
      <p:bldP spid="534534" grpId="0" animBg="1"/>
      <p:bldP spid="534535" grpId="0"/>
      <p:bldP spid="534536" grpId="0" animBg="1"/>
      <p:bldP spid="534537" grpId="0"/>
      <p:bldP spid="534538" grpId="0" animBg="1"/>
      <p:bldP spid="534539" grpId="0"/>
      <p:bldP spid="534541" grpId="0" animBg="1"/>
      <p:bldP spid="534542" grpId="0"/>
      <p:bldP spid="534542" grpId="1"/>
      <p:bldP spid="534543" grpId="0" animBg="1"/>
      <p:bldP spid="534543" grpId="1" animBg="1"/>
      <p:bldP spid="534543" grpId="2" animBg="1"/>
      <p:bldP spid="534544" grpId="0"/>
      <p:bldP spid="534544" grpId="1"/>
      <p:bldP spid="534545" grpId="0" animBg="1"/>
      <p:bldP spid="534546" grpId="0"/>
      <p:bldP spid="534546" grpId="1"/>
      <p:bldP spid="534547" grpId="0" animBg="1"/>
      <p:bldP spid="534548" grpId="0"/>
      <p:bldP spid="534548" grpId="1"/>
      <p:bldP spid="534550" grpId="0" animBg="1"/>
      <p:bldP spid="534551" grpId="0"/>
      <p:bldP spid="534552" grpId="0" animBg="1"/>
      <p:bldP spid="534553" grpId="0"/>
      <p:bldP spid="534554" grpId="0" animBg="1"/>
      <p:bldP spid="534555" grpId="0"/>
      <p:bldP spid="534556" grpId="0" animBg="1"/>
      <p:bldP spid="534557" grpId="0"/>
      <p:bldP spid="534559" grpId="0" animBg="1"/>
      <p:bldP spid="534560" grpId="0"/>
      <p:bldP spid="534560" grpId="1"/>
      <p:bldP spid="534561" grpId="0" animBg="1"/>
      <p:bldP spid="534562" grpId="0"/>
      <p:bldP spid="534562" grpId="1"/>
      <p:bldP spid="534563" grpId="0" animBg="1"/>
      <p:bldP spid="534564" grpId="0"/>
      <p:bldP spid="534564" grpId="1"/>
      <p:bldP spid="534565" grpId="0" animBg="1"/>
      <p:bldP spid="534566" grpId="0"/>
      <p:bldP spid="534566" grpId="1"/>
      <p:bldP spid="534568" grpId="0" animBg="1"/>
      <p:bldP spid="534569" grpId="0"/>
      <p:bldP spid="534570" grpId="0" animBg="1"/>
      <p:bldP spid="534571" grpId="0"/>
      <p:bldP spid="534572" grpId="0" animBg="1"/>
      <p:bldP spid="534573" grpId="0"/>
      <p:bldP spid="534574" grpId="0" animBg="1"/>
      <p:bldP spid="534575" grpId="0"/>
      <p:bldP spid="534577" grpId="0" animBg="1"/>
      <p:bldP spid="534578" grpId="0"/>
      <p:bldP spid="534578" grpId="1"/>
      <p:bldP spid="534579" grpId="0" animBg="1"/>
      <p:bldP spid="534580" grpId="0"/>
      <p:bldP spid="534580" grpId="1"/>
      <p:bldP spid="534581" grpId="0" animBg="1"/>
      <p:bldP spid="534582" grpId="0"/>
      <p:bldP spid="534582" grpId="1"/>
      <p:bldP spid="534583" grpId="0" animBg="1"/>
      <p:bldP spid="534584" grpId="0"/>
      <p:bldP spid="534584" grpId="1"/>
      <p:bldP spid="534586" grpId="0" animBg="1"/>
      <p:bldP spid="534587" grpId="0"/>
      <p:bldP spid="534587" grpId="1"/>
      <p:bldP spid="534588" grpId="0" animBg="1"/>
      <p:bldP spid="534589" grpId="0"/>
      <p:bldP spid="534589" grpId="1"/>
      <p:bldP spid="534590" grpId="0" animBg="1"/>
      <p:bldP spid="534591" grpId="0"/>
      <p:bldP spid="534591" grpId="1"/>
      <p:bldP spid="534592" grpId="0" animBg="1"/>
      <p:bldP spid="534593" grpId="0"/>
      <p:bldP spid="534593" grpId="1"/>
      <p:bldP spid="534594" grpId="0"/>
      <p:bldP spid="534594" grpId="1"/>
      <p:bldP spid="534595" grpId="0"/>
      <p:bldP spid="534595" grpId="1"/>
      <p:bldP spid="534596" grpId="0"/>
      <p:bldP spid="534596" grpId="1"/>
      <p:bldP spid="534597" grpId="0"/>
      <p:bldP spid="534597" grpId="1"/>
      <p:bldP spid="534598" grpId="0"/>
      <p:bldP spid="534598" grpId="1"/>
      <p:bldP spid="534599" grpId="0"/>
      <p:bldP spid="534600" grpId="0"/>
      <p:bldP spid="534601" grpId="0"/>
      <p:bldP spid="534601" grpId="1"/>
      <p:bldP spid="534602" grpId="0"/>
      <p:bldP spid="534602" grpId="1"/>
      <p:bldP spid="534603" grpId="0"/>
      <p:bldP spid="534603" grpId="1"/>
      <p:bldP spid="534604" grpId="0"/>
      <p:bldP spid="534604" grpId="1"/>
      <p:bldP spid="534605" grpId="0"/>
      <p:bldP spid="534605" grpId="1"/>
      <p:bldP spid="534606" grpId="0"/>
      <p:bldP spid="534606" grpId="1"/>
      <p:bldP spid="534607" grpId="0"/>
      <p:bldP spid="534607" grpId="1"/>
      <p:bldP spid="534608" grpId="0"/>
      <p:bldP spid="534609" grpId="0"/>
      <p:bldP spid="534610" grpId="0"/>
      <p:bldP spid="534611" grpId="0"/>
      <p:bldP spid="534612" grpId="0"/>
      <p:bldP spid="534613" grpId="0"/>
      <p:bldP spid="534613" grpId="1"/>
      <p:bldP spid="534614" grpId="0"/>
      <p:bldP spid="534615" grpId="0"/>
      <p:bldP spid="534615" grpId="1"/>
      <p:bldP spid="534616" grpId="0"/>
      <p:bldP spid="534617" grpId="0"/>
      <p:bldP spid="534618" grpId="0"/>
      <p:bldP spid="534619" grpId="0"/>
      <p:bldP spid="534620" grpId="0"/>
      <p:bldP spid="534621" grpId="0"/>
      <p:bldP spid="534622" grpId="0"/>
      <p:bldP spid="534623" grpId="0"/>
      <p:bldP spid="534624" grpId="0"/>
      <p:bldP spid="534625" grpId="0"/>
      <p:bldP spid="534626" grpId="0"/>
      <p:bldP spid="534627" grpId="0"/>
      <p:bldP spid="534628" grpId="0"/>
      <p:bldP spid="534629" grpId="0" animBg="1"/>
      <p:bldP spid="534629" grpId="1" animBg="1"/>
      <p:bldP spid="534630" grpId="0" animBg="1"/>
      <p:bldP spid="534631" grpId="0"/>
      <p:bldP spid="534632" grpId="0"/>
      <p:bldP spid="534634" grpId="0"/>
      <p:bldP spid="534635" grpId="0"/>
      <p:bldP spid="534637" grpId="0"/>
      <p:bldP spid="534638" grpId="0" animBg="1"/>
      <p:bldP spid="534638"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7"/>
          <p:cNvSpPr>
            <a:spLocks noGrp="1"/>
          </p:cNvSpPr>
          <p:nvPr>
            <p:ph type="sldNum" sz="quarter" idx="11"/>
          </p:nvPr>
        </p:nvSpPr>
        <p:spPr>
          <a:noFill/>
        </p:spPr>
        <p:txBody>
          <a:bodyPr/>
          <a:lstStyle/>
          <a:p>
            <a:fld id="{A5DA7E9D-2F51-4AEF-AFB1-5FAE18BD0A6D}" type="slidenum">
              <a:rPr lang="en-US">
                <a:solidFill>
                  <a:srgbClr val="000000"/>
                </a:solidFill>
              </a:rPr>
              <a:pPr/>
              <a:t>52</a:t>
            </a:fld>
            <a:endParaRPr lang="en-US">
              <a:solidFill>
                <a:srgbClr val="000000"/>
              </a:solidFill>
            </a:endParaRPr>
          </a:p>
        </p:txBody>
      </p:sp>
      <p:sp>
        <p:nvSpPr>
          <p:cNvPr id="48133" name="Rectangle 2"/>
          <p:cNvSpPr>
            <a:spLocks noGrp="1" noChangeArrowheads="1"/>
          </p:cNvSpPr>
          <p:nvPr>
            <p:ph type="title" sz="quarter"/>
          </p:nvPr>
        </p:nvSpPr>
        <p:spPr/>
        <p:txBody>
          <a:bodyPr/>
          <a:lstStyle/>
          <a:p>
            <a:r>
              <a:rPr lang="en-US" sz="3400" smtClean="0"/>
              <a:t>Shortcoming of Local-Only Prefetcher Control</a:t>
            </a:r>
          </a:p>
        </p:txBody>
      </p:sp>
      <p:graphicFrame>
        <p:nvGraphicFramePr>
          <p:cNvPr id="340995" name="Object 2"/>
          <p:cNvGraphicFramePr>
            <a:graphicFrameLocks noGrp="1" noChangeAspect="1"/>
          </p:cNvGraphicFramePr>
          <p:nvPr>
            <p:ph sz="quarter" idx="1"/>
          </p:nvPr>
        </p:nvGraphicFramePr>
        <p:xfrm>
          <a:off x="1044575" y="1887538"/>
          <a:ext cx="4514850" cy="4454525"/>
        </p:xfrm>
        <a:graphic>
          <a:graphicData uri="http://schemas.openxmlformats.org/presentationml/2006/ole">
            <mc:AlternateContent xmlns:mc="http://schemas.openxmlformats.org/markup-compatibility/2006">
              <mc:Choice xmlns:v="urn:schemas-microsoft-com:vml" Requires="v">
                <p:oleObj spid="_x0000_s8202" name="Chart" r:id="rId4" imgW="3219602" imgH="3181502" progId="Excel.Chart.8">
                  <p:embed/>
                </p:oleObj>
              </mc:Choice>
              <mc:Fallback>
                <p:oleObj name="Chart" r:id="rId4" imgW="3219602" imgH="3181502" progId="Excel.Char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4575" y="1887538"/>
                        <a:ext cx="4514850" cy="445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0997" name="Object 3"/>
          <p:cNvGraphicFramePr>
            <a:graphicFrameLocks noGrp="1" noChangeAspect="1"/>
          </p:cNvGraphicFramePr>
          <p:nvPr>
            <p:ph sz="quarter" idx="2"/>
          </p:nvPr>
        </p:nvGraphicFramePr>
        <p:xfrm>
          <a:off x="6118225" y="2692400"/>
          <a:ext cx="1417638" cy="2379663"/>
        </p:xfrm>
        <a:graphic>
          <a:graphicData uri="http://schemas.openxmlformats.org/presentationml/2006/ole">
            <mc:AlternateContent xmlns:mc="http://schemas.openxmlformats.org/markup-compatibility/2006">
              <mc:Choice xmlns:v="urn:schemas-microsoft-com:vml" Requires="v">
                <p:oleObj spid="_x0000_s8203" name="Chart" r:id="rId6" imgW="1304849" imgH="2190902" progId="Excel.Chart.8">
                  <p:embed/>
                </p:oleObj>
              </mc:Choice>
              <mc:Fallback>
                <p:oleObj name="Chart" r:id="rId6" imgW="1304849" imgH="2190902" progId="Excel.Chart.8">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8225" y="2692400"/>
                        <a:ext cx="1417638" cy="237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1009" name="Oval 17"/>
          <p:cNvSpPr>
            <a:spLocks noChangeArrowheads="1"/>
          </p:cNvSpPr>
          <p:nvPr/>
        </p:nvSpPr>
        <p:spPr bwMode="auto">
          <a:xfrm>
            <a:off x="2522538" y="4179888"/>
            <a:ext cx="303212" cy="1204912"/>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0" name="Oval 18"/>
          <p:cNvSpPr>
            <a:spLocks noChangeArrowheads="1"/>
          </p:cNvSpPr>
          <p:nvPr/>
        </p:nvSpPr>
        <p:spPr bwMode="auto">
          <a:xfrm>
            <a:off x="3370263" y="4100513"/>
            <a:ext cx="276225" cy="1306512"/>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1" name="Oval 19"/>
          <p:cNvSpPr>
            <a:spLocks noChangeArrowheads="1"/>
          </p:cNvSpPr>
          <p:nvPr/>
        </p:nvSpPr>
        <p:spPr bwMode="auto">
          <a:xfrm>
            <a:off x="4168775" y="3327400"/>
            <a:ext cx="290513" cy="2062163"/>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2" name="Oval 20"/>
          <p:cNvSpPr>
            <a:spLocks noChangeArrowheads="1"/>
          </p:cNvSpPr>
          <p:nvPr/>
        </p:nvSpPr>
        <p:spPr bwMode="auto">
          <a:xfrm>
            <a:off x="4991100" y="3771900"/>
            <a:ext cx="304800" cy="162560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3" name="Oval 21"/>
          <p:cNvSpPr>
            <a:spLocks noChangeArrowheads="1"/>
          </p:cNvSpPr>
          <p:nvPr/>
        </p:nvSpPr>
        <p:spPr bwMode="auto">
          <a:xfrm>
            <a:off x="6997700" y="2659063"/>
            <a:ext cx="347663" cy="2132012"/>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7" name="Oval 25"/>
          <p:cNvSpPr>
            <a:spLocks noChangeArrowheads="1"/>
          </p:cNvSpPr>
          <p:nvPr/>
        </p:nvSpPr>
        <p:spPr bwMode="auto">
          <a:xfrm>
            <a:off x="2217738" y="4006850"/>
            <a:ext cx="317500" cy="137795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8" name="Oval 26"/>
          <p:cNvSpPr>
            <a:spLocks noChangeArrowheads="1"/>
          </p:cNvSpPr>
          <p:nvPr/>
        </p:nvSpPr>
        <p:spPr bwMode="auto">
          <a:xfrm>
            <a:off x="3052763" y="3811588"/>
            <a:ext cx="303212" cy="158115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9" name="Oval 27"/>
          <p:cNvSpPr>
            <a:spLocks noChangeArrowheads="1"/>
          </p:cNvSpPr>
          <p:nvPr/>
        </p:nvSpPr>
        <p:spPr bwMode="auto">
          <a:xfrm>
            <a:off x="3873500" y="4310063"/>
            <a:ext cx="288925" cy="1087437"/>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0" name="Oval 28"/>
          <p:cNvSpPr>
            <a:spLocks noChangeArrowheads="1"/>
          </p:cNvSpPr>
          <p:nvPr/>
        </p:nvSpPr>
        <p:spPr bwMode="auto">
          <a:xfrm>
            <a:off x="4706938" y="4276725"/>
            <a:ext cx="274637" cy="1116013"/>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1" name="Oval 29"/>
          <p:cNvSpPr>
            <a:spLocks noChangeArrowheads="1"/>
          </p:cNvSpPr>
          <p:nvPr/>
        </p:nvSpPr>
        <p:spPr bwMode="auto">
          <a:xfrm>
            <a:off x="2368550" y="3984625"/>
            <a:ext cx="319088" cy="1392238"/>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2" name="Oval 30"/>
          <p:cNvSpPr>
            <a:spLocks noChangeArrowheads="1"/>
          </p:cNvSpPr>
          <p:nvPr/>
        </p:nvSpPr>
        <p:spPr bwMode="auto">
          <a:xfrm>
            <a:off x="3190875" y="3819525"/>
            <a:ext cx="331788" cy="1579563"/>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3" name="Oval 31"/>
          <p:cNvSpPr>
            <a:spLocks noChangeArrowheads="1"/>
          </p:cNvSpPr>
          <p:nvPr/>
        </p:nvSpPr>
        <p:spPr bwMode="auto">
          <a:xfrm>
            <a:off x="4027488" y="4305300"/>
            <a:ext cx="274637" cy="108585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4" name="Oval 32"/>
          <p:cNvSpPr>
            <a:spLocks noChangeArrowheads="1"/>
          </p:cNvSpPr>
          <p:nvPr/>
        </p:nvSpPr>
        <p:spPr bwMode="auto">
          <a:xfrm>
            <a:off x="4859338" y="4240213"/>
            <a:ext cx="274637" cy="1144587"/>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5" name="Oval 33"/>
          <p:cNvSpPr>
            <a:spLocks noChangeArrowheads="1"/>
          </p:cNvSpPr>
          <p:nvPr/>
        </p:nvSpPr>
        <p:spPr bwMode="auto">
          <a:xfrm>
            <a:off x="6697663" y="3048000"/>
            <a:ext cx="320675" cy="173990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6" name="Oval 34"/>
          <p:cNvSpPr>
            <a:spLocks noChangeArrowheads="1"/>
          </p:cNvSpPr>
          <p:nvPr/>
        </p:nvSpPr>
        <p:spPr bwMode="auto">
          <a:xfrm>
            <a:off x="6864350" y="3003550"/>
            <a:ext cx="306388" cy="1784350"/>
          </a:xfrm>
          <a:prstGeom prst="ellipse">
            <a:avLst/>
          </a:prstGeom>
          <a:noFill/>
          <a:ln w="38100">
            <a:solidFill>
              <a:srgbClr val="00CC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29" name="AutoShape 37"/>
          <p:cNvSpPr>
            <a:spLocks noChangeArrowheads="1"/>
          </p:cNvSpPr>
          <p:nvPr/>
        </p:nvSpPr>
        <p:spPr bwMode="auto">
          <a:xfrm>
            <a:off x="157163" y="5268913"/>
            <a:ext cx="8820150" cy="942975"/>
          </a:xfrm>
          <a:prstGeom prst="roundRect">
            <a:avLst>
              <a:gd name="adj" fmla="val 16667"/>
            </a:avLst>
          </a:prstGeom>
          <a:solidFill>
            <a:srgbClr val="FFCC00"/>
          </a:solidFill>
          <a:ln w="9525">
            <a:solidFill>
              <a:schemeClr val="tx1"/>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341015" name="Text Box 23"/>
          <p:cNvSpPr txBox="1">
            <a:spLocks noChangeArrowheads="1"/>
          </p:cNvSpPr>
          <p:nvPr/>
        </p:nvSpPr>
        <p:spPr bwMode="auto">
          <a:xfrm>
            <a:off x="279400" y="5281613"/>
            <a:ext cx="8596313" cy="822325"/>
          </a:xfrm>
          <a:prstGeom prst="rect">
            <a:avLst/>
          </a:prstGeom>
          <a:noFill/>
          <a:ln w="9525">
            <a:noFill/>
            <a:miter lim="800000"/>
            <a:headEnd/>
            <a:tailEnd/>
          </a:ln>
        </p:spPr>
        <p:txBody>
          <a:bodyPr wrap="none">
            <a:spAutoFit/>
          </a:bodyPr>
          <a:lstStyle/>
          <a:p>
            <a:pPr algn="ctr" rtl="1" fontAlgn="base">
              <a:spcBef>
                <a:spcPct val="0"/>
              </a:spcBef>
              <a:spcAft>
                <a:spcPct val="0"/>
              </a:spcAft>
            </a:pPr>
            <a:r>
              <a:rPr lang="en-US" sz="2400" smtClean="0">
                <a:solidFill>
                  <a:srgbClr val="000000"/>
                </a:solidFill>
              </a:rPr>
              <a:t>Our Approach: Use both </a:t>
            </a:r>
            <a:r>
              <a:rPr lang="en-US" sz="2400" i="1" smtClean="0">
                <a:solidFill>
                  <a:srgbClr val="008000"/>
                </a:solidFill>
              </a:rPr>
              <a:t>global</a:t>
            </a:r>
            <a:r>
              <a:rPr lang="en-US" sz="2400" smtClean="0">
                <a:solidFill>
                  <a:srgbClr val="000000"/>
                </a:solidFill>
              </a:rPr>
              <a:t> and per-core feedback </a:t>
            </a:r>
          </a:p>
          <a:p>
            <a:pPr algn="ctr" rtl="1" fontAlgn="base">
              <a:spcBef>
                <a:spcPct val="0"/>
              </a:spcBef>
              <a:spcAft>
                <a:spcPct val="0"/>
              </a:spcAft>
            </a:pPr>
            <a:r>
              <a:rPr lang="en-US" sz="2400" smtClean="0">
                <a:solidFill>
                  <a:srgbClr val="000000"/>
                </a:solidFill>
              </a:rPr>
              <a:t>to determine each prefetcher’s aggressiveness </a:t>
            </a:r>
            <a:endParaRPr lang="en-US" sz="2800" smtClean="0">
              <a:solidFill>
                <a:srgbClr val="000000"/>
              </a:solidFill>
            </a:endParaRPr>
          </a:p>
        </p:txBody>
      </p:sp>
      <p:sp>
        <p:nvSpPr>
          <p:cNvPr id="48151" name="Text Box 39"/>
          <p:cNvSpPr txBox="1">
            <a:spLocks noChangeArrowheads="1"/>
          </p:cNvSpPr>
          <p:nvPr/>
        </p:nvSpPr>
        <p:spPr bwMode="auto">
          <a:xfrm>
            <a:off x="395288" y="1497013"/>
            <a:ext cx="8377237"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4-core workload example: lbm_06 + swim_00 + crafty_00 + bzip2_00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099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099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10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10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10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10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1025"/>
                                        </p:tgtEl>
                                        <p:attrNameLst>
                                          <p:attrName>style.visibility</p:attrName>
                                        </p:attrNameLst>
                                      </p:cBhvr>
                                      <p:to>
                                        <p:strVal val="visible"/>
                                      </p:to>
                                    </p:set>
                                  </p:childTnLst>
                                </p:cTn>
                              </p:par>
                              <p:par>
                                <p:cTn id="23" presetID="3" presetClass="exit" presetSubtype="10" fill="hold" grpId="1" nodeType="withEffect">
                                  <p:stCondLst>
                                    <p:cond delay="0"/>
                                  </p:stCondLst>
                                  <p:childTnLst>
                                    <p:animEffect transition="out" filter="blinds(horizontal)">
                                      <p:cBhvr>
                                        <p:cTn id="24" dur="500"/>
                                        <p:tgtEl>
                                          <p:spTgt spid="341017"/>
                                        </p:tgtEl>
                                      </p:cBhvr>
                                    </p:animEffect>
                                    <p:set>
                                      <p:cBhvr>
                                        <p:cTn id="25" dur="1" fill="hold">
                                          <p:stCondLst>
                                            <p:cond delay="499"/>
                                          </p:stCondLst>
                                        </p:cTn>
                                        <p:tgtEl>
                                          <p:spTgt spid="341017"/>
                                        </p:tgtEl>
                                        <p:attrNameLst>
                                          <p:attrName>style.visibility</p:attrName>
                                        </p:attrNameLst>
                                      </p:cBhvr>
                                      <p:to>
                                        <p:strVal val="hidden"/>
                                      </p:to>
                                    </p:set>
                                  </p:childTnLst>
                                </p:cTn>
                              </p:par>
                              <p:par>
                                <p:cTn id="26" presetID="3" presetClass="exit" presetSubtype="10" fill="hold" grpId="1" nodeType="withEffect">
                                  <p:stCondLst>
                                    <p:cond delay="0"/>
                                  </p:stCondLst>
                                  <p:childTnLst>
                                    <p:animEffect transition="out" filter="blinds(horizontal)">
                                      <p:cBhvr>
                                        <p:cTn id="27" dur="500"/>
                                        <p:tgtEl>
                                          <p:spTgt spid="341018"/>
                                        </p:tgtEl>
                                      </p:cBhvr>
                                    </p:animEffect>
                                    <p:set>
                                      <p:cBhvr>
                                        <p:cTn id="28" dur="1" fill="hold">
                                          <p:stCondLst>
                                            <p:cond delay="499"/>
                                          </p:stCondLst>
                                        </p:cTn>
                                        <p:tgtEl>
                                          <p:spTgt spid="341018"/>
                                        </p:tgtEl>
                                        <p:attrNameLst>
                                          <p:attrName>style.visibility</p:attrName>
                                        </p:attrNameLst>
                                      </p:cBhvr>
                                      <p:to>
                                        <p:strVal val="hidden"/>
                                      </p:to>
                                    </p:set>
                                  </p:childTnLst>
                                </p:cTn>
                              </p:par>
                              <p:par>
                                <p:cTn id="29" presetID="3" presetClass="exit" presetSubtype="10" fill="hold" grpId="1" nodeType="withEffect">
                                  <p:stCondLst>
                                    <p:cond delay="0"/>
                                  </p:stCondLst>
                                  <p:childTnLst>
                                    <p:animEffect transition="out" filter="blinds(horizontal)">
                                      <p:cBhvr>
                                        <p:cTn id="30" dur="500"/>
                                        <p:tgtEl>
                                          <p:spTgt spid="341019"/>
                                        </p:tgtEl>
                                      </p:cBhvr>
                                    </p:animEffect>
                                    <p:set>
                                      <p:cBhvr>
                                        <p:cTn id="31" dur="1" fill="hold">
                                          <p:stCondLst>
                                            <p:cond delay="499"/>
                                          </p:stCondLst>
                                        </p:cTn>
                                        <p:tgtEl>
                                          <p:spTgt spid="341019"/>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341020"/>
                                        </p:tgtEl>
                                      </p:cBhvr>
                                    </p:animEffect>
                                    <p:set>
                                      <p:cBhvr>
                                        <p:cTn id="34" dur="1" fill="hold">
                                          <p:stCondLst>
                                            <p:cond delay="499"/>
                                          </p:stCondLst>
                                        </p:cTn>
                                        <p:tgtEl>
                                          <p:spTgt spid="34102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1" nodeType="clickEffect">
                                  <p:stCondLst>
                                    <p:cond delay="0"/>
                                  </p:stCondLst>
                                  <p:childTnLst>
                                    <p:animEffect transition="out" filter="blinds(horizontal)">
                                      <p:cBhvr>
                                        <p:cTn id="38" dur="500"/>
                                        <p:tgtEl>
                                          <p:spTgt spid="341025"/>
                                        </p:tgtEl>
                                      </p:cBhvr>
                                    </p:animEffect>
                                    <p:set>
                                      <p:cBhvr>
                                        <p:cTn id="39" dur="1" fill="hold">
                                          <p:stCondLst>
                                            <p:cond delay="499"/>
                                          </p:stCondLst>
                                        </p:cTn>
                                        <p:tgtEl>
                                          <p:spTgt spid="341025"/>
                                        </p:tgtEl>
                                        <p:attrNameLst>
                                          <p:attrName>style.visibility</p:attrName>
                                        </p:attrNameLst>
                                      </p:cBhvr>
                                      <p:to>
                                        <p:strVal val="hidden"/>
                                      </p:to>
                                    </p:set>
                                  </p:childTnLst>
                                </p:cTn>
                              </p:par>
                              <p:par>
                                <p:cTn id="40" presetID="1" presetClass="entr" presetSubtype="0" fill="hold" grpId="0" nodeType="withEffect">
                                  <p:stCondLst>
                                    <p:cond delay="0"/>
                                  </p:stCondLst>
                                  <p:childTnLst>
                                    <p:set>
                                      <p:cBhvr>
                                        <p:cTn id="41" dur="1" fill="hold">
                                          <p:stCondLst>
                                            <p:cond delay="0"/>
                                          </p:stCondLst>
                                        </p:cTn>
                                        <p:tgtEl>
                                          <p:spTgt spid="34102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4102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4102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41024"/>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341026"/>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3" presetClass="exit" presetSubtype="10" fill="hold" grpId="1" nodeType="clickEffect">
                                  <p:stCondLst>
                                    <p:cond delay="0"/>
                                  </p:stCondLst>
                                  <p:childTnLst>
                                    <p:animEffect transition="out" filter="blinds(horizontal)">
                                      <p:cBhvr>
                                        <p:cTn id="53" dur="500"/>
                                        <p:tgtEl>
                                          <p:spTgt spid="341021"/>
                                        </p:tgtEl>
                                      </p:cBhvr>
                                    </p:animEffect>
                                    <p:set>
                                      <p:cBhvr>
                                        <p:cTn id="54" dur="1" fill="hold">
                                          <p:stCondLst>
                                            <p:cond delay="499"/>
                                          </p:stCondLst>
                                        </p:cTn>
                                        <p:tgtEl>
                                          <p:spTgt spid="341021"/>
                                        </p:tgtEl>
                                        <p:attrNameLst>
                                          <p:attrName>style.visibility</p:attrName>
                                        </p:attrNameLst>
                                      </p:cBhvr>
                                      <p:to>
                                        <p:strVal val="hidden"/>
                                      </p:to>
                                    </p:set>
                                  </p:childTnLst>
                                </p:cTn>
                              </p:par>
                              <p:par>
                                <p:cTn id="55" presetID="3" presetClass="exit" presetSubtype="10" fill="hold" grpId="1" nodeType="withEffect">
                                  <p:stCondLst>
                                    <p:cond delay="0"/>
                                  </p:stCondLst>
                                  <p:childTnLst>
                                    <p:animEffect transition="out" filter="blinds(horizontal)">
                                      <p:cBhvr>
                                        <p:cTn id="56" dur="500"/>
                                        <p:tgtEl>
                                          <p:spTgt spid="341022"/>
                                        </p:tgtEl>
                                      </p:cBhvr>
                                    </p:animEffect>
                                    <p:set>
                                      <p:cBhvr>
                                        <p:cTn id="57" dur="1" fill="hold">
                                          <p:stCondLst>
                                            <p:cond delay="499"/>
                                          </p:stCondLst>
                                        </p:cTn>
                                        <p:tgtEl>
                                          <p:spTgt spid="341022"/>
                                        </p:tgtEl>
                                        <p:attrNameLst>
                                          <p:attrName>style.visibility</p:attrName>
                                        </p:attrNameLst>
                                      </p:cBhvr>
                                      <p:to>
                                        <p:strVal val="hidden"/>
                                      </p:to>
                                    </p:set>
                                  </p:childTnLst>
                                </p:cTn>
                              </p:par>
                              <p:par>
                                <p:cTn id="58" presetID="3" presetClass="exit" presetSubtype="10" fill="hold" grpId="1" nodeType="withEffect">
                                  <p:stCondLst>
                                    <p:cond delay="0"/>
                                  </p:stCondLst>
                                  <p:childTnLst>
                                    <p:animEffect transition="out" filter="blinds(horizontal)">
                                      <p:cBhvr>
                                        <p:cTn id="59" dur="500"/>
                                        <p:tgtEl>
                                          <p:spTgt spid="341023"/>
                                        </p:tgtEl>
                                      </p:cBhvr>
                                    </p:animEffect>
                                    <p:set>
                                      <p:cBhvr>
                                        <p:cTn id="60" dur="1" fill="hold">
                                          <p:stCondLst>
                                            <p:cond delay="499"/>
                                          </p:stCondLst>
                                        </p:cTn>
                                        <p:tgtEl>
                                          <p:spTgt spid="341023"/>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341024"/>
                                        </p:tgtEl>
                                      </p:cBhvr>
                                    </p:animEffect>
                                    <p:set>
                                      <p:cBhvr>
                                        <p:cTn id="63" dur="1" fill="hold">
                                          <p:stCondLst>
                                            <p:cond delay="499"/>
                                          </p:stCondLst>
                                        </p:cTn>
                                        <p:tgtEl>
                                          <p:spTgt spid="341024"/>
                                        </p:tgtEl>
                                        <p:attrNameLst>
                                          <p:attrName>style.visibility</p:attrName>
                                        </p:attrNameLst>
                                      </p:cBhvr>
                                      <p:to>
                                        <p:strVal val="hidden"/>
                                      </p:to>
                                    </p:set>
                                  </p:childTnLst>
                                </p:cTn>
                              </p:par>
                              <p:par>
                                <p:cTn id="64" presetID="3" presetClass="exit" presetSubtype="10" fill="hold" grpId="1" nodeType="withEffect">
                                  <p:stCondLst>
                                    <p:cond delay="0"/>
                                  </p:stCondLst>
                                  <p:childTnLst>
                                    <p:animEffect transition="out" filter="blinds(horizontal)">
                                      <p:cBhvr>
                                        <p:cTn id="65" dur="500"/>
                                        <p:tgtEl>
                                          <p:spTgt spid="341026"/>
                                        </p:tgtEl>
                                      </p:cBhvr>
                                    </p:animEffect>
                                    <p:set>
                                      <p:cBhvr>
                                        <p:cTn id="66" dur="1" fill="hold">
                                          <p:stCondLst>
                                            <p:cond delay="499"/>
                                          </p:stCondLst>
                                        </p:cTn>
                                        <p:tgtEl>
                                          <p:spTgt spid="341026"/>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34100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4101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4101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1012"/>
                                        </p:tgtEl>
                                        <p:attrNameLst>
                                          <p:attrName>style.visibility</p:attrName>
                                        </p:attrNameLst>
                                      </p:cBhvr>
                                      <p:to>
                                        <p:strVal val="visible"/>
                                      </p:to>
                                    </p:set>
                                  </p:childTnLst>
                                </p:cTn>
                              </p:par>
                              <p:par>
                                <p:cTn id="77" presetID="3" presetClass="exit" presetSubtype="10" fill="hold" grpId="1" nodeType="withEffect">
                                  <p:stCondLst>
                                    <p:cond delay="0"/>
                                  </p:stCondLst>
                                  <p:childTnLst>
                                    <p:animEffect transition="out" filter="blinds(horizontal)">
                                      <p:cBhvr>
                                        <p:cTn id="78" dur="500"/>
                                        <p:tgtEl>
                                          <p:spTgt spid="341010"/>
                                        </p:tgtEl>
                                      </p:cBhvr>
                                    </p:animEffect>
                                    <p:set>
                                      <p:cBhvr>
                                        <p:cTn id="79" dur="1" fill="hold">
                                          <p:stCondLst>
                                            <p:cond delay="499"/>
                                          </p:stCondLst>
                                        </p:cTn>
                                        <p:tgtEl>
                                          <p:spTgt spid="341010"/>
                                        </p:tgtEl>
                                        <p:attrNameLst>
                                          <p:attrName>style.visibility</p:attrName>
                                        </p:attrNameLst>
                                      </p:cBhvr>
                                      <p:to>
                                        <p:strVal val="hidden"/>
                                      </p:to>
                                    </p:set>
                                  </p:childTnLst>
                                </p:cTn>
                              </p:par>
                              <p:par>
                                <p:cTn id="80" presetID="3" presetClass="exit" presetSubtype="10" fill="hold" grpId="1" nodeType="withEffect">
                                  <p:stCondLst>
                                    <p:cond delay="0"/>
                                  </p:stCondLst>
                                  <p:childTnLst>
                                    <p:animEffect transition="out" filter="blinds(horizontal)">
                                      <p:cBhvr>
                                        <p:cTn id="81" dur="500"/>
                                        <p:tgtEl>
                                          <p:spTgt spid="341009"/>
                                        </p:tgtEl>
                                      </p:cBhvr>
                                    </p:animEffect>
                                    <p:set>
                                      <p:cBhvr>
                                        <p:cTn id="82" dur="1" fill="hold">
                                          <p:stCondLst>
                                            <p:cond delay="499"/>
                                          </p:stCondLst>
                                        </p:cTn>
                                        <p:tgtEl>
                                          <p:spTgt spid="34100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41013"/>
                                        </p:tgtEl>
                                        <p:attrNameLst>
                                          <p:attrName>style.visibility</p:attrName>
                                        </p:attrNameLst>
                                      </p:cBhvr>
                                      <p:to>
                                        <p:strVal val="visible"/>
                                      </p:to>
                                    </p:set>
                                  </p:childTnLst>
                                </p:cTn>
                              </p:par>
                              <p:par>
                                <p:cTn id="87" presetID="3" presetClass="exit" presetSubtype="10" fill="hold" grpId="1" nodeType="withEffect">
                                  <p:stCondLst>
                                    <p:cond delay="0"/>
                                  </p:stCondLst>
                                  <p:childTnLst>
                                    <p:animEffect transition="out" filter="blinds(horizontal)">
                                      <p:cBhvr>
                                        <p:cTn id="88" dur="500"/>
                                        <p:tgtEl>
                                          <p:spTgt spid="341011"/>
                                        </p:tgtEl>
                                      </p:cBhvr>
                                    </p:animEffect>
                                    <p:set>
                                      <p:cBhvr>
                                        <p:cTn id="89" dur="1" fill="hold">
                                          <p:stCondLst>
                                            <p:cond delay="499"/>
                                          </p:stCondLst>
                                        </p:cTn>
                                        <p:tgtEl>
                                          <p:spTgt spid="341011"/>
                                        </p:tgtEl>
                                        <p:attrNameLst>
                                          <p:attrName>style.visibility</p:attrName>
                                        </p:attrNameLst>
                                      </p:cBhvr>
                                      <p:to>
                                        <p:strVal val="hidden"/>
                                      </p:to>
                                    </p:set>
                                  </p:childTnLst>
                                </p:cTn>
                              </p:par>
                              <p:par>
                                <p:cTn id="90" presetID="3" presetClass="exit" presetSubtype="10" fill="hold" grpId="1" nodeType="withEffect">
                                  <p:stCondLst>
                                    <p:cond delay="0"/>
                                  </p:stCondLst>
                                  <p:childTnLst>
                                    <p:animEffect transition="out" filter="blinds(horizontal)">
                                      <p:cBhvr>
                                        <p:cTn id="91" dur="500"/>
                                        <p:tgtEl>
                                          <p:spTgt spid="341012"/>
                                        </p:tgtEl>
                                      </p:cBhvr>
                                    </p:animEffect>
                                    <p:set>
                                      <p:cBhvr>
                                        <p:cTn id="92" dur="1" fill="hold">
                                          <p:stCondLst>
                                            <p:cond delay="499"/>
                                          </p:stCondLst>
                                        </p:cTn>
                                        <p:tgtEl>
                                          <p:spTgt spid="341012"/>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4101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410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40995" grpId="0"/>
      <p:bldOleChart spid="340997" grpId="0"/>
      <p:bldP spid="341009" grpId="0" animBg="1"/>
      <p:bldP spid="341009" grpId="1" animBg="1"/>
      <p:bldP spid="341010" grpId="0" animBg="1"/>
      <p:bldP spid="341010" grpId="1" animBg="1"/>
      <p:bldP spid="341011" grpId="0" animBg="1"/>
      <p:bldP spid="341011" grpId="1" animBg="1"/>
      <p:bldP spid="341012" grpId="0" animBg="1"/>
      <p:bldP spid="341012" grpId="1" animBg="1"/>
      <p:bldP spid="341013" grpId="0" animBg="1"/>
      <p:bldP spid="341017" grpId="0" animBg="1"/>
      <p:bldP spid="341017" grpId="1" animBg="1"/>
      <p:bldP spid="341018" grpId="0" animBg="1"/>
      <p:bldP spid="341018" grpId="1" animBg="1"/>
      <p:bldP spid="341019" grpId="0" animBg="1"/>
      <p:bldP spid="341019" grpId="1" animBg="1"/>
      <p:bldP spid="341020" grpId="0" animBg="1"/>
      <p:bldP spid="341020" grpId="1" animBg="1"/>
      <p:bldP spid="341021" grpId="0" animBg="1"/>
      <p:bldP spid="341021" grpId="1" animBg="1"/>
      <p:bldP spid="341022" grpId="0" animBg="1"/>
      <p:bldP spid="341022" grpId="1" animBg="1"/>
      <p:bldP spid="341023" grpId="0" animBg="1"/>
      <p:bldP spid="341023" grpId="1" animBg="1"/>
      <p:bldP spid="341024" grpId="0" animBg="1"/>
      <p:bldP spid="341024" grpId="1" animBg="1"/>
      <p:bldP spid="341025" grpId="0" animBg="1"/>
      <p:bldP spid="341025" grpId="1" animBg="1"/>
      <p:bldP spid="341026" grpId="0" animBg="1"/>
      <p:bldP spid="341026" grpId="1" animBg="1"/>
      <p:bldP spid="341029" grpId="0" animBg="1"/>
      <p:bldP spid="34101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1"/>
          </p:nvPr>
        </p:nvSpPr>
        <p:spPr>
          <a:noFill/>
        </p:spPr>
        <p:txBody>
          <a:bodyPr/>
          <a:lstStyle/>
          <a:p>
            <a:fld id="{373CFC6B-43AD-43E3-9558-AAEF0820F2C6}" type="slidenum">
              <a:rPr lang="en-US">
                <a:solidFill>
                  <a:srgbClr val="000000"/>
                </a:solidFill>
              </a:rPr>
              <a:pPr/>
              <a:t>53</a:t>
            </a:fld>
            <a:endParaRPr lang="en-US">
              <a:solidFill>
                <a:srgbClr val="000000"/>
              </a:solidFill>
            </a:endParaRPr>
          </a:p>
        </p:txBody>
      </p:sp>
      <p:sp>
        <p:nvSpPr>
          <p:cNvPr id="50179" name="Rectangle 2"/>
          <p:cNvSpPr>
            <a:spLocks noGrp="1" noChangeArrowheads="1"/>
          </p:cNvSpPr>
          <p:nvPr>
            <p:ph type="title"/>
          </p:nvPr>
        </p:nvSpPr>
        <p:spPr/>
        <p:txBody>
          <a:bodyPr/>
          <a:lstStyle/>
          <a:p>
            <a:r>
              <a:rPr lang="en-US" smtClean="0"/>
              <a:t>Outline</a:t>
            </a:r>
          </a:p>
        </p:txBody>
      </p:sp>
      <p:sp>
        <p:nvSpPr>
          <p:cNvPr id="50180" name="Rectangle 3"/>
          <p:cNvSpPr>
            <a:spLocks noGrp="1" noChangeArrowheads="1"/>
          </p:cNvSpPr>
          <p:nvPr>
            <p:ph type="body" idx="1"/>
          </p:nvPr>
        </p:nvSpPr>
        <p:spPr>
          <a:xfrm>
            <a:off x="566738" y="1447800"/>
            <a:ext cx="8305800" cy="4876800"/>
          </a:xfrm>
        </p:spPr>
        <p:txBody>
          <a:bodyPr/>
          <a:lstStyle/>
          <a:p>
            <a:r>
              <a:rPr lang="en-US" smtClean="0"/>
              <a:t>Background</a:t>
            </a:r>
          </a:p>
          <a:p>
            <a:r>
              <a:rPr lang="en-US" smtClean="0"/>
              <a:t>Shortcoming of Prior Approaches to </a:t>
            </a:r>
            <a:br>
              <a:rPr lang="en-US" smtClean="0"/>
            </a:br>
            <a:r>
              <a:rPr lang="en-US" smtClean="0"/>
              <a:t>Prefetcher Control</a:t>
            </a:r>
          </a:p>
          <a:p>
            <a:r>
              <a:rPr lang="en-US" smtClean="0">
                <a:solidFill>
                  <a:schemeClr val="accent2"/>
                </a:solidFill>
              </a:rPr>
              <a:t>Hierarchical </a:t>
            </a:r>
            <a:br>
              <a:rPr lang="en-US" smtClean="0">
                <a:solidFill>
                  <a:schemeClr val="accent2"/>
                </a:solidFill>
              </a:rPr>
            </a:br>
            <a:r>
              <a:rPr lang="en-US" smtClean="0">
                <a:solidFill>
                  <a:schemeClr val="accent2"/>
                </a:solidFill>
              </a:rPr>
              <a:t>Prefetcher Aggressiveness Control</a:t>
            </a:r>
          </a:p>
          <a:p>
            <a:r>
              <a:rPr lang="en-US" smtClean="0"/>
              <a:t>Evaluation</a:t>
            </a:r>
          </a:p>
          <a:p>
            <a:r>
              <a:rPr lang="en-US" smtClean="0"/>
              <a:t>Conclusion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p:spPr>
        <p:txBody>
          <a:bodyPr/>
          <a:lstStyle/>
          <a:p>
            <a:fld id="{CEDBE65E-8EF3-4655-B45D-122CB9BF48AC}" type="slidenum">
              <a:rPr lang="en-US">
                <a:solidFill>
                  <a:srgbClr val="000000"/>
                </a:solidFill>
              </a:rPr>
              <a:pPr/>
              <a:t>54</a:t>
            </a:fld>
            <a:endParaRPr lang="en-US">
              <a:solidFill>
                <a:srgbClr val="000000"/>
              </a:solidFill>
            </a:endParaRPr>
          </a:p>
        </p:txBody>
      </p:sp>
      <p:sp>
        <p:nvSpPr>
          <p:cNvPr id="52227" name="Rectangle 2"/>
          <p:cNvSpPr>
            <a:spLocks noGrp="1" noChangeArrowheads="1"/>
          </p:cNvSpPr>
          <p:nvPr>
            <p:ph type="title"/>
          </p:nvPr>
        </p:nvSpPr>
        <p:spPr/>
        <p:txBody>
          <a:bodyPr/>
          <a:lstStyle/>
          <a:p>
            <a:r>
              <a:rPr lang="en-US" sz="2800" smtClean="0"/>
              <a:t>Hierarchical </a:t>
            </a:r>
            <a:br>
              <a:rPr lang="en-US" sz="2800" smtClean="0"/>
            </a:br>
            <a:r>
              <a:rPr lang="en-US" sz="2800" smtClean="0"/>
              <a:t>Prefetcher Aggressiveness Control (HPAC)</a:t>
            </a:r>
          </a:p>
        </p:txBody>
      </p:sp>
      <p:sp>
        <p:nvSpPr>
          <p:cNvPr id="517126" name="Line 6"/>
          <p:cNvSpPr>
            <a:spLocks noChangeShapeType="1"/>
          </p:cNvSpPr>
          <p:nvPr/>
        </p:nvSpPr>
        <p:spPr bwMode="auto">
          <a:xfrm flipV="1">
            <a:off x="6089650" y="4430713"/>
            <a:ext cx="6350" cy="896937"/>
          </a:xfrm>
          <a:prstGeom prst="line">
            <a:avLst/>
          </a:prstGeom>
          <a:noFill/>
          <a:ln w="9525">
            <a:solidFill>
              <a:schemeClr val="folHlink"/>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grpSp>
        <p:nvGrpSpPr>
          <p:cNvPr id="2" name="Group 7"/>
          <p:cNvGrpSpPr>
            <a:grpSpLocks/>
          </p:cNvGrpSpPr>
          <p:nvPr/>
        </p:nvGrpSpPr>
        <p:grpSpPr bwMode="auto">
          <a:xfrm>
            <a:off x="4987925" y="1770063"/>
            <a:ext cx="2743200" cy="682625"/>
            <a:chOff x="2761" y="1051"/>
            <a:chExt cx="1728" cy="430"/>
          </a:xfrm>
        </p:grpSpPr>
        <p:sp>
          <p:nvSpPr>
            <p:cNvPr id="52258" name="Rectangle 8"/>
            <p:cNvSpPr>
              <a:spLocks noChangeArrowheads="1"/>
            </p:cNvSpPr>
            <p:nvPr/>
          </p:nvSpPr>
          <p:spPr bwMode="auto">
            <a:xfrm>
              <a:off x="2761" y="1051"/>
              <a:ext cx="1728" cy="43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59" name="Text Box 9"/>
            <p:cNvSpPr txBox="1">
              <a:spLocks noChangeArrowheads="1"/>
            </p:cNvSpPr>
            <p:nvPr/>
          </p:nvSpPr>
          <p:spPr bwMode="auto">
            <a:xfrm>
              <a:off x="2805" y="1128"/>
              <a:ext cx="1607" cy="250"/>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000000"/>
                  </a:solidFill>
                </a:rPr>
                <a:t>Memory Controller</a:t>
              </a:r>
            </a:p>
          </p:txBody>
        </p:sp>
      </p:grpSp>
      <p:sp>
        <p:nvSpPr>
          <p:cNvPr id="517130" name="Text Box 10"/>
          <p:cNvSpPr txBox="1">
            <a:spLocks noChangeArrowheads="1"/>
          </p:cNvSpPr>
          <p:nvPr/>
        </p:nvSpPr>
        <p:spPr bwMode="auto">
          <a:xfrm>
            <a:off x="6197600" y="4587875"/>
            <a:ext cx="2225675" cy="701675"/>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336699"/>
                </a:solidFill>
              </a:rPr>
              <a:t>Cache Pollution </a:t>
            </a:r>
            <a:br>
              <a:rPr lang="en-US" sz="2000" smtClean="0">
                <a:solidFill>
                  <a:srgbClr val="336699"/>
                </a:solidFill>
              </a:rPr>
            </a:br>
            <a:r>
              <a:rPr lang="en-US" sz="2000" smtClean="0">
                <a:solidFill>
                  <a:srgbClr val="336699"/>
                </a:solidFill>
              </a:rPr>
              <a:t>Feedback</a:t>
            </a:r>
          </a:p>
        </p:txBody>
      </p:sp>
      <p:sp>
        <p:nvSpPr>
          <p:cNvPr id="517131" name="Text Box 11"/>
          <p:cNvSpPr txBox="1">
            <a:spLocks noChangeArrowheads="1"/>
          </p:cNvSpPr>
          <p:nvPr/>
        </p:nvSpPr>
        <p:spPr bwMode="auto">
          <a:xfrm>
            <a:off x="3836988" y="3894138"/>
            <a:ext cx="1323975"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336699"/>
                </a:solidFill>
              </a:rPr>
              <a:t>Accuracy</a:t>
            </a:r>
          </a:p>
        </p:txBody>
      </p:sp>
      <p:sp>
        <p:nvSpPr>
          <p:cNvPr id="517132" name="Line 12"/>
          <p:cNvSpPr>
            <a:spLocks noChangeShapeType="1"/>
          </p:cNvSpPr>
          <p:nvPr/>
        </p:nvSpPr>
        <p:spPr bwMode="auto">
          <a:xfrm>
            <a:off x="6415088" y="2438400"/>
            <a:ext cx="0" cy="1300163"/>
          </a:xfrm>
          <a:prstGeom prst="line">
            <a:avLst/>
          </a:prstGeom>
          <a:noFill/>
          <a:ln w="9525">
            <a:solidFill>
              <a:srgbClr val="333399"/>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17133" name="Text Box 13"/>
          <p:cNvSpPr txBox="1">
            <a:spLocks noChangeArrowheads="1"/>
          </p:cNvSpPr>
          <p:nvPr/>
        </p:nvSpPr>
        <p:spPr bwMode="auto">
          <a:xfrm>
            <a:off x="6356350" y="2951163"/>
            <a:ext cx="2816225"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336699"/>
                </a:solidFill>
              </a:rPr>
              <a:t>Bandwidth Feedback</a:t>
            </a:r>
          </a:p>
        </p:txBody>
      </p:sp>
      <p:sp>
        <p:nvSpPr>
          <p:cNvPr id="517134" name="Text Box 14"/>
          <p:cNvSpPr txBox="1">
            <a:spLocks noChangeArrowheads="1"/>
          </p:cNvSpPr>
          <p:nvPr/>
        </p:nvSpPr>
        <p:spPr bwMode="auto">
          <a:xfrm>
            <a:off x="182563" y="1433513"/>
            <a:ext cx="4243387" cy="1435100"/>
          </a:xfrm>
          <a:prstGeom prst="rect">
            <a:avLst/>
          </a:prstGeom>
          <a:noFill/>
          <a:ln w="28575">
            <a:solidFill>
              <a:srgbClr val="FFCC00"/>
            </a:solidFill>
            <a:miter lim="800000"/>
            <a:headEnd/>
            <a:tailEnd/>
          </a:ln>
        </p:spPr>
        <p:txBody>
          <a:bodyPr>
            <a:spAutoFit/>
          </a:bodyPr>
          <a:lstStyle/>
          <a:p>
            <a:pPr eaLnBrk="0" fontAlgn="base" hangingPunct="0">
              <a:lnSpc>
                <a:spcPct val="90000"/>
              </a:lnSpc>
              <a:spcBef>
                <a:spcPct val="20000"/>
              </a:spcBef>
              <a:spcAft>
                <a:spcPct val="0"/>
              </a:spcAft>
              <a:buClr>
                <a:srgbClr val="CC5500"/>
              </a:buClr>
              <a:buFont typeface="Wingdings" charset="2"/>
              <a:buNone/>
            </a:pPr>
            <a:r>
              <a:rPr lang="en-US" sz="2400" smtClean="0">
                <a:solidFill>
                  <a:srgbClr val="000000"/>
                </a:solidFill>
              </a:rPr>
              <a:t>Local control’s goal: Maximize the </a:t>
            </a:r>
            <a:br>
              <a:rPr lang="en-US" sz="2400" smtClean="0">
                <a:solidFill>
                  <a:srgbClr val="000000"/>
                </a:solidFill>
              </a:rPr>
            </a:br>
            <a:r>
              <a:rPr lang="en-US" sz="2400" smtClean="0">
                <a:solidFill>
                  <a:srgbClr val="000000"/>
                </a:solidFill>
              </a:rPr>
              <a:t>prefetching performance of core </a:t>
            </a:r>
            <a:r>
              <a:rPr lang="en-US" sz="2400" i="1" smtClean="0">
                <a:solidFill>
                  <a:srgbClr val="000000"/>
                </a:solidFill>
              </a:rPr>
              <a:t>i </a:t>
            </a:r>
            <a:r>
              <a:rPr lang="en-US" sz="2400" smtClean="0">
                <a:solidFill>
                  <a:srgbClr val="FF0000"/>
                </a:solidFill>
              </a:rPr>
              <a:t>independently</a:t>
            </a:r>
            <a:endParaRPr lang="en-US" sz="2400" smtClean="0">
              <a:solidFill>
                <a:srgbClr val="000000"/>
              </a:solidFill>
            </a:endParaRPr>
          </a:p>
        </p:txBody>
      </p:sp>
      <p:sp>
        <p:nvSpPr>
          <p:cNvPr id="517135" name="Text Box 15"/>
          <p:cNvSpPr txBox="1">
            <a:spLocks noChangeArrowheads="1"/>
          </p:cNvSpPr>
          <p:nvPr/>
        </p:nvSpPr>
        <p:spPr bwMode="auto">
          <a:xfrm>
            <a:off x="4510088" y="1397000"/>
            <a:ext cx="4330700" cy="1763713"/>
          </a:xfrm>
          <a:prstGeom prst="rect">
            <a:avLst/>
          </a:prstGeom>
          <a:noFill/>
          <a:ln w="28575">
            <a:solidFill>
              <a:schemeClr val="accent2"/>
            </a:solidFill>
            <a:miter lim="800000"/>
            <a:headEnd/>
            <a:tailEnd/>
          </a:ln>
        </p:spPr>
        <p:txBody>
          <a:bodyPr>
            <a:spAutoFit/>
          </a:bodyPr>
          <a:lstStyle/>
          <a:p>
            <a:pPr eaLnBrk="0" fontAlgn="base" hangingPunct="0">
              <a:lnSpc>
                <a:spcPct val="90000"/>
              </a:lnSpc>
              <a:spcBef>
                <a:spcPct val="20000"/>
              </a:spcBef>
              <a:spcAft>
                <a:spcPct val="0"/>
              </a:spcAft>
              <a:buClr>
                <a:srgbClr val="CC5500"/>
              </a:buClr>
              <a:buFont typeface="Wingdings" charset="2"/>
              <a:buNone/>
            </a:pPr>
            <a:r>
              <a:rPr lang="en-US" sz="2400" smtClean="0">
                <a:solidFill>
                  <a:srgbClr val="000000"/>
                </a:solidFill>
              </a:rPr>
              <a:t>Global control’s goal: Keep track of and control </a:t>
            </a:r>
            <a:r>
              <a:rPr lang="en-US" sz="2400" smtClean="0">
                <a:solidFill>
                  <a:srgbClr val="FF0000"/>
                </a:solidFill>
              </a:rPr>
              <a:t>prefetcher-caused </a:t>
            </a:r>
            <a:br>
              <a:rPr lang="en-US" sz="2400" smtClean="0">
                <a:solidFill>
                  <a:srgbClr val="FF0000"/>
                </a:solidFill>
              </a:rPr>
            </a:br>
            <a:r>
              <a:rPr lang="en-US" sz="2400" smtClean="0">
                <a:solidFill>
                  <a:srgbClr val="FF0000"/>
                </a:solidFill>
              </a:rPr>
              <a:t>inter-core interference</a:t>
            </a:r>
            <a:r>
              <a:rPr lang="en-US" sz="2400" smtClean="0">
                <a:solidFill>
                  <a:srgbClr val="000000"/>
                </a:solidFill>
              </a:rPr>
              <a:t> in shared memory system</a:t>
            </a:r>
          </a:p>
        </p:txBody>
      </p:sp>
      <p:sp>
        <p:nvSpPr>
          <p:cNvPr id="517136" name="Text Box 16"/>
          <p:cNvSpPr txBox="1">
            <a:spLocks noChangeArrowheads="1"/>
          </p:cNvSpPr>
          <p:nvPr/>
        </p:nvSpPr>
        <p:spPr bwMode="auto">
          <a:xfrm>
            <a:off x="5635625" y="3733800"/>
            <a:ext cx="1117600" cy="711200"/>
          </a:xfrm>
          <a:prstGeom prst="rect">
            <a:avLst/>
          </a:prstGeom>
          <a:noFill/>
          <a:ln w="9525">
            <a:solidFill>
              <a:schemeClr val="tx1"/>
            </a:solidFill>
            <a:miter lim="800000"/>
            <a:headEnd/>
            <a:tailEnd/>
          </a:ln>
        </p:spPr>
        <p:txBody>
          <a:bodyPr wrap="none">
            <a:spAutoFit/>
          </a:bodyPr>
          <a:lstStyle/>
          <a:p>
            <a:pPr algn="ctr" fontAlgn="base">
              <a:spcBef>
                <a:spcPct val="0"/>
              </a:spcBef>
              <a:spcAft>
                <a:spcPct val="0"/>
              </a:spcAft>
            </a:pPr>
            <a:r>
              <a:rPr lang="en-US" sz="2000" smtClean="0">
                <a:solidFill>
                  <a:srgbClr val="000000"/>
                </a:solidFill>
              </a:rPr>
              <a:t>Global</a:t>
            </a:r>
          </a:p>
          <a:p>
            <a:pPr algn="ctr" fontAlgn="base">
              <a:spcBef>
                <a:spcPct val="0"/>
              </a:spcBef>
              <a:spcAft>
                <a:spcPct val="0"/>
              </a:spcAft>
            </a:pPr>
            <a:r>
              <a:rPr lang="en-US" sz="2000" smtClean="0">
                <a:solidFill>
                  <a:srgbClr val="000000"/>
                </a:solidFill>
              </a:rPr>
              <a:t>Control</a:t>
            </a:r>
          </a:p>
        </p:txBody>
      </p:sp>
      <p:sp>
        <p:nvSpPr>
          <p:cNvPr id="52237" name="Text Box 17"/>
          <p:cNvSpPr txBox="1">
            <a:spLocks noChangeArrowheads="1"/>
          </p:cNvSpPr>
          <p:nvPr/>
        </p:nvSpPr>
        <p:spPr bwMode="auto">
          <a:xfrm>
            <a:off x="328613" y="3090863"/>
            <a:ext cx="184150" cy="519112"/>
          </a:xfrm>
          <a:prstGeom prst="rect">
            <a:avLst/>
          </a:prstGeom>
          <a:noFill/>
          <a:ln w="9525">
            <a:noFill/>
            <a:miter lim="800000"/>
            <a:headEnd/>
            <a:tailEnd/>
          </a:ln>
        </p:spPr>
        <p:txBody>
          <a:bodyPr wrap="none">
            <a:spAutoFit/>
          </a:bodyPr>
          <a:lstStyle/>
          <a:p>
            <a:pPr fontAlgn="base">
              <a:spcBef>
                <a:spcPct val="0"/>
              </a:spcBef>
              <a:spcAft>
                <a:spcPct val="0"/>
              </a:spcAft>
            </a:pPr>
            <a:endParaRPr lang="en-US" sz="2800" smtClean="0">
              <a:solidFill>
                <a:srgbClr val="000000"/>
              </a:solidFill>
            </a:endParaRPr>
          </a:p>
        </p:txBody>
      </p:sp>
      <p:sp>
        <p:nvSpPr>
          <p:cNvPr id="52238" name="Text Box 18"/>
          <p:cNvSpPr txBox="1">
            <a:spLocks noChangeArrowheads="1"/>
          </p:cNvSpPr>
          <p:nvPr/>
        </p:nvSpPr>
        <p:spPr bwMode="auto">
          <a:xfrm>
            <a:off x="474663" y="3163888"/>
            <a:ext cx="184150" cy="519112"/>
          </a:xfrm>
          <a:prstGeom prst="rect">
            <a:avLst/>
          </a:prstGeom>
          <a:noFill/>
          <a:ln w="9525">
            <a:noFill/>
            <a:miter lim="800000"/>
            <a:headEnd/>
            <a:tailEnd/>
          </a:ln>
        </p:spPr>
        <p:txBody>
          <a:bodyPr wrap="none">
            <a:spAutoFit/>
          </a:bodyPr>
          <a:lstStyle/>
          <a:p>
            <a:pPr fontAlgn="base">
              <a:spcBef>
                <a:spcPct val="0"/>
              </a:spcBef>
              <a:spcAft>
                <a:spcPct val="0"/>
              </a:spcAft>
            </a:pPr>
            <a:endParaRPr lang="en-US" sz="2800" smtClean="0">
              <a:solidFill>
                <a:srgbClr val="000000"/>
              </a:solidFill>
            </a:endParaRPr>
          </a:p>
        </p:txBody>
      </p:sp>
      <p:sp>
        <p:nvSpPr>
          <p:cNvPr id="517139" name="Text Box 19"/>
          <p:cNvSpPr txBox="1">
            <a:spLocks noChangeArrowheads="1"/>
          </p:cNvSpPr>
          <p:nvPr/>
        </p:nvSpPr>
        <p:spPr bwMode="auto">
          <a:xfrm>
            <a:off x="174625" y="1397000"/>
            <a:ext cx="4675188" cy="1571625"/>
          </a:xfrm>
          <a:prstGeom prst="rect">
            <a:avLst/>
          </a:prstGeom>
          <a:noFill/>
          <a:ln w="19050">
            <a:solidFill>
              <a:srgbClr val="FFCC00"/>
            </a:solidFill>
            <a:miter lim="800000"/>
            <a:headEnd/>
            <a:tailEnd/>
          </a:ln>
        </p:spPr>
        <p:txBody>
          <a:bodyPr wrap="none">
            <a:spAutoFit/>
          </a:bodyPr>
          <a:lstStyle/>
          <a:p>
            <a:pPr fontAlgn="base">
              <a:spcBef>
                <a:spcPct val="0"/>
              </a:spcBef>
              <a:spcAft>
                <a:spcPct val="0"/>
              </a:spcAft>
            </a:pPr>
            <a:r>
              <a:rPr lang="en-US" sz="2400" smtClean="0">
                <a:solidFill>
                  <a:srgbClr val="000000"/>
                </a:solidFill>
              </a:rPr>
              <a:t>Global Control: </a:t>
            </a:r>
            <a:r>
              <a:rPr lang="en-US" sz="2400" i="1" smtClean="0">
                <a:solidFill>
                  <a:srgbClr val="33CC33"/>
                </a:solidFill>
              </a:rPr>
              <a:t>accepts</a:t>
            </a:r>
            <a:r>
              <a:rPr lang="en-US" sz="2400" smtClean="0">
                <a:solidFill>
                  <a:srgbClr val="000000"/>
                </a:solidFill>
              </a:rPr>
              <a:t> or </a:t>
            </a:r>
          </a:p>
          <a:p>
            <a:pPr fontAlgn="base">
              <a:spcBef>
                <a:spcPct val="0"/>
              </a:spcBef>
              <a:spcAft>
                <a:spcPct val="0"/>
              </a:spcAft>
            </a:pPr>
            <a:r>
              <a:rPr lang="en-US" sz="2400" i="1" smtClean="0">
                <a:solidFill>
                  <a:srgbClr val="FF0000"/>
                </a:solidFill>
              </a:rPr>
              <a:t>overrides</a:t>
            </a:r>
            <a:r>
              <a:rPr lang="en-US" sz="2400" smtClean="0">
                <a:solidFill>
                  <a:srgbClr val="000000"/>
                </a:solidFill>
              </a:rPr>
              <a:t> decisions made by </a:t>
            </a:r>
          </a:p>
          <a:p>
            <a:pPr fontAlgn="base">
              <a:spcBef>
                <a:spcPct val="0"/>
              </a:spcBef>
              <a:spcAft>
                <a:spcPct val="0"/>
              </a:spcAft>
            </a:pPr>
            <a:r>
              <a:rPr lang="en-US" sz="2400" smtClean="0">
                <a:solidFill>
                  <a:srgbClr val="000000"/>
                </a:solidFill>
              </a:rPr>
              <a:t>local control to improve </a:t>
            </a:r>
          </a:p>
          <a:p>
            <a:pPr fontAlgn="base">
              <a:spcBef>
                <a:spcPct val="0"/>
              </a:spcBef>
              <a:spcAft>
                <a:spcPct val="0"/>
              </a:spcAft>
            </a:pPr>
            <a:r>
              <a:rPr lang="en-US" sz="2400" i="1" smtClean="0">
                <a:solidFill>
                  <a:srgbClr val="000000"/>
                </a:solidFill>
              </a:rPr>
              <a:t>overall system performance</a:t>
            </a:r>
          </a:p>
        </p:txBody>
      </p:sp>
      <p:sp>
        <p:nvSpPr>
          <p:cNvPr id="52240" name="Rectangle 20"/>
          <p:cNvSpPr>
            <a:spLocks noChangeArrowheads="1"/>
          </p:cNvSpPr>
          <p:nvPr/>
        </p:nvSpPr>
        <p:spPr bwMode="auto">
          <a:xfrm>
            <a:off x="566738" y="3563938"/>
            <a:ext cx="2767012" cy="175895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41" name="Rectangle 21"/>
          <p:cNvSpPr>
            <a:spLocks noChangeArrowheads="1"/>
          </p:cNvSpPr>
          <p:nvPr/>
        </p:nvSpPr>
        <p:spPr bwMode="auto">
          <a:xfrm>
            <a:off x="633413" y="3497263"/>
            <a:ext cx="2767012" cy="1768475"/>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42" name="Rectangle 22"/>
          <p:cNvSpPr>
            <a:spLocks noChangeArrowheads="1"/>
          </p:cNvSpPr>
          <p:nvPr/>
        </p:nvSpPr>
        <p:spPr bwMode="auto">
          <a:xfrm>
            <a:off x="700088" y="3430588"/>
            <a:ext cx="2767012" cy="1778000"/>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43" name="Rectangle 23"/>
          <p:cNvSpPr>
            <a:spLocks noChangeArrowheads="1"/>
          </p:cNvSpPr>
          <p:nvPr/>
        </p:nvSpPr>
        <p:spPr bwMode="auto">
          <a:xfrm>
            <a:off x="776288" y="3363913"/>
            <a:ext cx="2747962" cy="1787525"/>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44" name="Text Box 24"/>
          <p:cNvSpPr txBox="1">
            <a:spLocks noChangeArrowheads="1"/>
          </p:cNvSpPr>
          <p:nvPr/>
        </p:nvSpPr>
        <p:spPr bwMode="auto">
          <a:xfrm>
            <a:off x="2736850" y="4778375"/>
            <a:ext cx="784225"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a:t>
            </a:r>
            <a:r>
              <a:rPr lang="en-US" sz="1600" i="1" smtClean="0">
                <a:solidFill>
                  <a:srgbClr val="000000"/>
                </a:solidFill>
              </a:rPr>
              <a:t>i</a:t>
            </a:r>
          </a:p>
        </p:txBody>
      </p:sp>
      <p:sp>
        <p:nvSpPr>
          <p:cNvPr id="517148" name="Text Box 28"/>
          <p:cNvSpPr txBox="1">
            <a:spLocks noChangeArrowheads="1"/>
          </p:cNvSpPr>
          <p:nvPr/>
        </p:nvSpPr>
        <p:spPr bwMode="auto">
          <a:xfrm>
            <a:off x="835025" y="4160838"/>
            <a:ext cx="1117600" cy="711200"/>
          </a:xfrm>
          <a:prstGeom prst="rect">
            <a:avLst/>
          </a:prstGeom>
          <a:solidFill>
            <a:schemeClr val="bg1"/>
          </a:solidFill>
          <a:ln w="9525">
            <a:solidFill>
              <a:schemeClr val="tx1"/>
            </a:solidFill>
            <a:miter lim="800000"/>
            <a:headEnd/>
            <a:tailEnd/>
          </a:ln>
        </p:spPr>
        <p:txBody>
          <a:bodyPr>
            <a:spAutoFit/>
          </a:bodyPr>
          <a:lstStyle/>
          <a:p>
            <a:pPr algn="ctr" fontAlgn="base">
              <a:spcBef>
                <a:spcPct val="0"/>
              </a:spcBef>
              <a:spcAft>
                <a:spcPct val="0"/>
              </a:spcAft>
            </a:pPr>
            <a:r>
              <a:rPr lang="en-US" sz="2000" smtClean="0">
                <a:solidFill>
                  <a:srgbClr val="000000"/>
                </a:solidFill>
              </a:rPr>
              <a:t>Local</a:t>
            </a:r>
          </a:p>
          <a:p>
            <a:pPr algn="ctr" fontAlgn="base">
              <a:spcBef>
                <a:spcPct val="0"/>
              </a:spcBef>
              <a:spcAft>
                <a:spcPct val="0"/>
              </a:spcAft>
            </a:pPr>
            <a:r>
              <a:rPr lang="en-US" sz="2000" smtClean="0">
                <a:solidFill>
                  <a:srgbClr val="000000"/>
                </a:solidFill>
              </a:rPr>
              <a:t>Control</a:t>
            </a:r>
          </a:p>
        </p:txBody>
      </p:sp>
      <p:sp>
        <p:nvSpPr>
          <p:cNvPr id="52246" name="Rectangle 32"/>
          <p:cNvSpPr>
            <a:spLocks noChangeArrowheads="1"/>
          </p:cNvSpPr>
          <p:nvPr/>
        </p:nvSpPr>
        <p:spPr bwMode="auto">
          <a:xfrm rot="-5400000">
            <a:off x="1169987" y="3208338"/>
            <a:ext cx="392113" cy="1030288"/>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2247" name="Text Box 33"/>
          <p:cNvSpPr txBox="1">
            <a:spLocks noChangeArrowheads="1"/>
          </p:cNvSpPr>
          <p:nvPr/>
        </p:nvSpPr>
        <p:spPr bwMode="auto">
          <a:xfrm rot="-5400000">
            <a:off x="1123157" y="3301206"/>
            <a:ext cx="488950" cy="842963"/>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z="2000" smtClean="0">
                <a:solidFill>
                  <a:srgbClr val="000000"/>
                </a:solidFill>
              </a:rPr>
              <a:t>Pref.</a:t>
            </a:r>
            <a:r>
              <a:rPr lang="en-US" sz="2000" i="1" smtClean="0">
                <a:solidFill>
                  <a:srgbClr val="000000"/>
                </a:solidFill>
              </a:rPr>
              <a:t> i</a:t>
            </a:r>
          </a:p>
        </p:txBody>
      </p:sp>
      <p:sp>
        <p:nvSpPr>
          <p:cNvPr id="517154" name="Rectangle 34"/>
          <p:cNvSpPr>
            <a:spLocks noChangeArrowheads="1"/>
          </p:cNvSpPr>
          <p:nvPr/>
        </p:nvSpPr>
        <p:spPr bwMode="auto">
          <a:xfrm rot="-5400000">
            <a:off x="6233319" y="4620419"/>
            <a:ext cx="538162" cy="193040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17155" name="Text Box 35"/>
          <p:cNvSpPr txBox="1">
            <a:spLocks noChangeArrowheads="1"/>
          </p:cNvSpPr>
          <p:nvPr/>
        </p:nvSpPr>
        <p:spPr bwMode="auto">
          <a:xfrm rot="-5400000">
            <a:off x="6240463" y="4638675"/>
            <a:ext cx="488950" cy="1857375"/>
          </a:xfrm>
          <a:prstGeom prst="rect">
            <a:avLst/>
          </a:prstGeom>
          <a:solidFill>
            <a:schemeClr val="bg1"/>
          </a:solidFill>
          <a:ln w="9525">
            <a:noFill/>
            <a:miter lim="800000"/>
            <a:headEnd/>
            <a:tailEnd/>
          </a:ln>
        </p:spPr>
        <p:txBody>
          <a:bodyPr vert="eaVert" wrap="none">
            <a:spAutoFit/>
          </a:bodyPr>
          <a:lstStyle/>
          <a:p>
            <a:pPr fontAlgn="base">
              <a:spcBef>
                <a:spcPct val="0"/>
              </a:spcBef>
              <a:spcAft>
                <a:spcPct val="0"/>
              </a:spcAft>
            </a:pPr>
            <a:r>
              <a:rPr lang="en-US" sz="2000" smtClean="0">
                <a:solidFill>
                  <a:srgbClr val="000000"/>
                </a:solidFill>
              </a:rPr>
              <a:t>Shared Cache</a:t>
            </a:r>
            <a:endParaRPr lang="en-US" sz="2000" i="1" smtClean="0">
              <a:solidFill>
                <a:srgbClr val="000000"/>
              </a:solidFill>
            </a:endParaRPr>
          </a:p>
        </p:txBody>
      </p:sp>
      <p:sp>
        <p:nvSpPr>
          <p:cNvPr id="517124" name="Line 4"/>
          <p:cNvSpPr>
            <a:spLocks noChangeShapeType="1"/>
          </p:cNvSpPr>
          <p:nvPr/>
        </p:nvSpPr>
        <p:spPr bwMode="auto">
          <a:xfrm flipH="1" flipV="1">
            <a:off x="1873250" y="3609975"/>
            <a:ext cx="3724275" cy="277813"/>
          </a:xfrm>
          <a:prstGeom prst="line">
            <a:avLst/>
          </a:prstGeom>
          <a:noFill/>
          <a:ln w="12700">
            <a:solidFill>
              <a:srgbClr val="FF0000"/>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17123" name="Line 3"/>
          <p:cNvSpPr>
            <a:spLocks noChangeShapeType="1"/>
          </p:cNvSpPr>
          <p:nvPr/>
        </p:nvSpPr>
        <p:spPr bwMode="auto">
          <a:xfrm flipV="1">
            <a:off x="1955800" y="4294188"/>
            <a:ext cx="3665538" cy="452437"/>
          </a:xfrm>
          <a:prstGeom prst="line">
            <a:avLst/>
          </a:prstGeom>
          <a:noFill/>
          <a:ln w="12700">
            <a:solidFill>
              <a:srgbClr val="FF0000"/>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2252" name="Line 36"/>
          <p:cNvSpPr>
            <a:spLocks noChangeShapeType="1"/>
          </p:cNvSpPr>
          <p:nvPr/>
        </p:nvSpPr>
        <p:spPr bwMode="auto">
          <a:xfrm>
            <a:off x="1171575" y="3914775"/>
            <a:ext cx="0" cy="23812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17157" name="Line 37"/>
          <p:cNvSpPr>
            <a:spLocks noChangeShapeType="1"/>
          </p:cNvSpPr>
          <p:nvPr/>
        </p:nvSpPr>
        <p:spPr bwMode="auto">
          <a:xfrm flipV="1">
            <a:off x="1495425" y="3924300"/>
            <a:ext cx="0" cy="22860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17158" name="Text Box 38"/>
          <p:cNvSpPr txBox="1">
            <a:spLocks noChangeArrowheads="1"/>
          </p:cNvSpPr>
          <p:nvPr/>
        </p:nvSpPr>
        <p:spPr bwMode="auto">
          <a:xfrm>
            <a:off x="1479550" y="3873500"/>
            <a:ext cx="2100263"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Throttling Decision</a:t>
            </a:r>
          </a:p>
        </p:txBody>
      </p:sp>
      <p:sp>
        <p:nvSpPr>
          <p:cNvPr id="517159" name="Text Box 39"/>
          <p:cNvSpPr txBox="1">
            <a:spLocks noChangeArrowheads="1"/>
          </p:cNvSpPr>
          <p:nvPr/>
        </p:nvSpPr>
        <p:spPr bwMode="auto">
          <a:xfrm>
            <a:off x="3479800" y="4492625"/>
            <a:ext cx="21002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FF0000"/>
                </a:solidFill>
              </a:rPr>
              <a:t>Local</a:t>
            </a:r>
            <a:br>
              <a:rPr lang="en-US" sz="1600" smtClean="0">
                <a:solidFill>
                  <a:srgbClr val="FF0000"/>
                </a:solidFill>
              </a:rPr>
            </a:br>
            <a:r>
              <a:rPr lang="en-US" sz="1600" smtClean="0">
                <a:solidFill>
                  <a:srgbClr val="FF0000"/>
                </a:solidFill>
              </a:rPr>
              <a:t>Throttling Decision</a:t>
            </a:r>
          </a:p>
        </p:txBody>
      </p:sp>
      <p:sp>
        <p:nvSpPr>
          <p:cNvPr id="517160" name="Text Box 40"/>
          <p:cNvSpPr txBox="1">
            <a:spLocks noChangeArrowheads="1"/>
          </p:cNvSpPr>
          <p:nvPr/>
        </p:nvSpPr>
        <p:spPr bwMode="auto">
          <a:xfrm>
            <a:off x="3517900" y="3121025"/>
            <a:ext cx="21002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FF0000"/>
                </a:solidFill>
              </a:rPr>
              <a:t>Final</a:t>
            </a:r>
            <a:br>
              <a:rPr lang="en-US" sz="1600" smtClean="0">
                <a:solidFill>
                  <a:srgbClr val="FF0000"/>
                </a:solidFill>
              </a:rPr>
            </a:br>
            <a:r>
              <a:rPr lang="en-US" sz="1600" smtClean="0">
                <a:solidFill>
                  <a:srgbClr val="FF0000"/>
                </a:solidFill>
              </a:rPr>
              <a:t>Throttling Decision</a:t>
            </a:r>
          </a:p>
        </p:txBody>
      </p:sp>
      <p:sp>
        <p:nvSpPr>
          <p:cNvPr id="517125" name="Line 5"/>
          <p:cNvSpPr>
            <a:spLocks noChangeShapeType="1"/>
          </p:cNvSpPr>
          <p:nvPr/>
        </p:nvSpPr>
        <p:spPr bwMode="auto">
          <a:xfrm>
            <a:off x="1882775" y="3771900"/>
            <a:ext cx="3738563" cy="266700"/>
          </a:xfrm>
          <a:prstGeom prst="line">
            <a:avLst/>
          </a:prstGeom>
          <a:noFill/>
          <a:ln w="9525">
            <a:solidFill>
              <a:schemeClr val="folHlink"/>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7136"/>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17157"/>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51715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7134"/>
                                        </p:tgtEl>
                                        <p:attrNameLst>
                                          <p:attrName>style.visibility</p:attrName>
                                        </p:attrNameLst>
                                      </p:cBhvr>
                                      <p:to>
                                        <p:strVal val="visible"/>
                                      </p:to>
                                    </p:set>
                                  </p:childTnLst>
                                </p:cTn>
                              </p:par>
                              <p:par>
                                <p:cTn id="15" presetID="1" presetClass="emph" presetSubtype="2" fill="hold" nodeType="withEffect">
                                  <p:stCondLst>
                                    <p:cond delay="0"/>
                                  </p:stCondLst>
                                  <p:childTnLst>
                                    <p:animClr clrSpc="rgb" dir="cw">
                                      <p:cBhvr>
                                        <p:cTn id="16" dur="500" fill="hold"/>
                                        <p:tgtEl>
                                          <p:spTgt spid="517148"/>
                                        </p:tgtEl>
                                        <p:attrNameLst>
                                          <p:attrName>fillcolor</p:attrName>
                                        </p:attrNameLst>
                                      </p:cBhvr>
                                      <p:to>
                                        <a:srgbClr val="FFCC00"/>
                                      </p:to>
                                    </p:animClr>
                                    <p:set>
                                      <p:cBhvr>
                                        <p:cTn id="17" dur="500" fill="hold"/>
                                        <p:tgtEl>
                                          <p:spTgt spid="517148"/>
                                        </p:tgtEl>
                                        <p:attrNameLst>
                                          <p:attrName>fill.type</p:attrName>
                                        </p:attrNameLst>
                                      </p:cBhvr>
                                      <p:to>
                                        <p:strVal val="solid"/>
                                      </p:to>
                                    </p:set>
                                    <p:set>
                                      <p:cBhvr>
                                        <p:cTn id="18" dur="500" fill="hold"/>
                                        <p:tgtEl>
                                          <p:spTgt spid="517148"/>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7135"/>
                                        </p:tgtEl>
                                        <p:attrNameLst>
                                          <p:attrName>style.visibility</p:attrName>
                                        </p:attrNameLst>
                                      </p:cBhvr>
                                      <p:to>
                                        <p:strVal val="visible"/>
                                      </p:to>
                                    </p:set>
                                  </p:childTnLst>
                                </p:cTn>
                              </p:par>
                              <p:par>
                                <p:cTn id="23" presetID="1" presetClass="emph" presetSubtype="2" fill="hold" nodeType="withEffect">
                                  <p:stCondLst>
                                    <p:cond delay="0"/>
                                  </p:stCondLst>
                                  <p:childTnLst>
                                    <p:animClr clrSpc="rgb" dir="cw">
                                      <p:cBhvr>
                                        <p:cTn id="24" dur="500" fill="hold"/>
                                        <p:tgtEl>
                                          <p:spTgt spid="517136"/>
                                        </p:tgtEl>
                                        <p:attrNameLst>
                                          <p:attrName>fillcolor</p:attrName>
                                        </p:attrNameLst>
                                      </p:cBhvr>
                                      <p:to>
                                        <a:schemeClr val="accent2"/>
                                      </p:to>
                                    </p:animClr>
                                    <p:set>
                                      <p:cBhvr>
                                        <p:cTn id="25" dur="500" fill="hold"/>
                                        <p:tgtEl>
                                          <p:spTgt spid="517136"/>
                                        </p:tgtEl>
                                        <p:attrNameLst>
                                          <p:attrName>fill.type</p:attrName>
                                        </p:attrNameLst>
                                      </p:cBhvr>
                                      <p:to>
                                        <p:strVal val="solid"/>
                                      </p:to>
                                    </p:set>
                                    <p:set>
                                      <p:cBhvr>
                                        <p:cTn id="26" dur="500" fill="hold"/>
                                        <p:tgtEl>
                                          <p:spTgt spid="517136"/>
                                        </p:tgtEl>
                                        <p:attrNameLst>
                                          <p:attrName>fill.on</p:attrName>
                                        </p:attrNameLst>
                                      </p:cBhvr>
                                      <p:to>
                                        <p:strVal val="true"/>
                                      </p:to>
                                    </p:set>
                                  </p:childTnLst>
                                </p:cTn>
                              </p:par>
                              <p:par>
                                <p:cTn id="27" presetID="3" presetClass="emph" presetSubtype="2" fill="hold" grpId="1" nodeType="withEffect">
                                  <p:stCondLst>
                                    <p:cond delay="0"/>
                                  </p:stCondLst>
                                  <p:childTnLst>
                                    <p:animClr clrSpc="rgb" dir="cw">
                                      <p:cBhvr override="childStyle">
                                        <p:cTn id="28" dur="500" fill="hold"/>
                                        <p:tgtEl>
                                          <p:spTgt spid="517136">
                                            <p:txEl>
                                              <p:charRg st="4294967295" end="4294967295"/>
                                            </p:txEl>
                                          </p:spTgt>
                                        </p:tgtEl>
                                        <p:attrNameLst>
                                          <p:attrName>style.color</p:attrName>
                                        </p:attrNameLst>
                                      </p:cBhvr>
                                      <p:to>
                                        <a:schemeClr val="bg1"/>
                                      </p:to>
                                    </p:animClr>
                                  </p:childTnLst>
                                </p:cTn>
                              </p:par>
                            </p:childTnLst>
                          </p:cTn>
                        </p:par>
                      </p:childTnLst>
                    </p:cTn>
                  </p:par>
                  <p:par>
                    <p:cTn id="29" fill="hold">
                      <p:stCondLst>
                        <p:cond delay="indefinite"/>
                      </p:stCondLst>
                      <p:childTnLst>
                        <p:par>
                          <p:cTn id="30" fill="hold">
                            <p:stCondLst>
                              <p:cond delay="0"/>
                            </p:stCondLst>
                            <p:childTnLst>
                              <p:par>
                                <p:cTn id="31" presetID="3" presetClass="exit" presetSubtype="10" fill="hold" grpId="1" nodeType="clickEffect">
                                  <p:stCondLst>
                                    <p:cond delay="0"/>
                                  </p:stCondLst>
                                  <p:childTnLst>
                                    <p:animEffect transition="out" filter="blinds(horizontal)">
                                      <p:cBhvr>
                                        <p:cTn id="32" dur="500"/>
                                        <p:tgtEl>
                                          <p:spTgt spid="517134"/>
                                        </p:tgtEl>
                                      </p:cBhvr>
                                    </p:animEffect>
                                    <p:set>
                                      <p:cBhvr>
                                        <p:cTn id="33" dur="1" fill="hold">
                                          <p:stCondLst>
                                            <p:cond delay="499"/>
                                          </p:stCondLst>
                                        </p:cTn>
                                        <p:tgtEl>
                                          <p:spTgt spid="517134"/>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517135"/>
                                        </p:tgtEl>
                                      </p:cBhvr>
                                    </p:animEffect>
                                    <p:set>
                                      <p:cBhvr>
                                        <p:cTn id="36" dur="1" fill="hold">
                                          <p:stCondLst>
                                            <p:cond delay="499"/>
                                          </p:stCondLst>
                                        </p:cTn>
                                        <p:tgtEl>
                                          <p:spTgt spid="51713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171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1713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171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71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713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171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171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1715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3" presetClass="emph" presetSubtype="2" fill="hold" grpId="1" nodeType="clickEffect">
                                  <p:stCondLst>
                                    <p:cond delay="0"/>
                                  </p:stCondLst>
                                  <p:childTnLst>
                                    <p:animClr clrSpc="rgb" dir="cw">
                                      <p:cBhvr override="childStyle">
                                        <p:cTn id="60" dur="500" fill="hold"/>
                                        <p:tgtEl>
                                          <p:spTgt spid="517131"/>
                                        </p:tgtEl>
                                        <p:attrNameLst>
                                          <p:attrName>style.color</p:attrName>
                                        </p:attrNameLst>
                                      </p:cBhvr>
                                      <p:to>
                                        <a:srgbClr val="FF0000"/>
                                      </p:to>
                                    </p:animClr>
                                  </p:childTnLst>
                                </p:cTn>
                              </p:par>
                              <p:par>
                                <p:cTn id="61" presetID="7" presetClass="emph" presetSubtype="2" fill="hold" nodeType="withEffect">
                                  <p:stCondLst>
                                    <p:cond delay="0"/>
                                  </p:stCondLst>
                                  <p:childTnLst>
                                    <p:animClr clrSpc="rgb" dir="cw">
                                      <p:cBhvr>
                                        <p:cTn id="62" dur="500" fill="hold"/>
                                        <p:tgtEl>
                                          <p:spTgt spid="517125"/>
                                        </p:tgtEl>
                                        <p:attrNameLst>
                                          <p:attrName>stroke.color</p:attrName>
                                        </p:attrNameLst>
                                      </p:cBhvr>
                                      <p:to>
                                        <a:srgbClr val="FF0000"/>
                                      </p:to>
                                    </p:animClr>
                                    <p:set>
                                      <p:cBhvr>
                                        <p:cTn id="63" dur="500" fill="hold"/>
                                        <p:tgtEl>
                                          <p:spTgt spid="517125"/>
                                        </p:tgtEl>
                                        <p:attrNameLst>
                                          <p:attrName>stroke.on</p:attrName>
                                        </p:attrNameLst>
                                      </p:cBhvr>
                                      <p:to>
                                        <p:strVal val="true"/>
                                      </p:to>
                                    </p:set>
                                  </p:childTnLst>
                                </p:cTn>
                              </p:par>
                            </p:childTnLst>
                          </p:cTn>
                        </p:par>
                        <p:par>
                          <p:cTn id="64" fill="hold">
                            <p:stCondLst>
                              <p:cond delay="500"/>
                            </p:stCondLst>
                            <p:childTnLst>
                              <p:par>
                                <p:cTn id="65" presetID="3" presetClass="emph" presetSubtype="2" fill="hold" grpId="1" nodeType="afterEffect">
                                  <p:stCondLst>
                                    <p:cond delay="500"/>
                                  </p:stCondLst>
                                  <p:childTnLst>
                                    <p:animClr clrSpc="rgb" dir="cw">
                                      <p:cBhvr override="childStyle">
                                        <p:cTn id="66" dur="500" fill="hold"/>
                                        <p:tgtEl>
                                          <p:spTgt spid="517133"/>
                                        </p:tgtEl>
                                        <p:attrNameLst>
                                          <p:attrName>style.color</p:attrName>
                                        </p:attrNameLst>
                                      </p:cBhvr>
                                      <p:to>
                                        <a:srgbClr val="FF0000"/>
                                      </p:to>
                                    </p:animClr>
                                  </p:childTnLst>
                                </p:cTn>
                              </p:par>
                            </p:childTnLst>
                          </p:cTn>
                        </p:par>
                        <p:par>
                          <p:cTn id="67" fill="hold">
                            <p:stCondLst>
                              <p:cond delay="1500"/>
                            </p:stCondLst>
                            <p:childTnLst>
                              <p:par>
                                <p:cTn id="68" presetID="7" presetClass="emph" presetSubtype="2" fill="hold" nodeType="afterEffect">
                                  <p:stCondLst>
                                    <p:cond delay="0"/>
                                  </p:stCondLst>
                                  <p:childTnLst>
                                    <p:animClr clrSpc="rgb" dir="cw">
                                      <p:cBhvr>
                                        <p:cTn id="69" dur="500" fill="hold"/>
                                        <p:tgtEl>
                                          <p:spTgt spid="517132"/>
                                        </p:tgtEl>
                                        <p:attrNameLst>
                                          <p:attrName>stroke.color</p:attrName>
                                        </p:attrNameLst>
                                      </p:cBhvr>
                                      <p:to>
                                        <a:srgbClr val="FF0000"/>
                                      </p:to>
                                    </p:animClr>
                                    <p:set>
                                      <p:cBhvr>
                                        <p:cTn id="70" dur="500" fill="hold"/>
                                        <p:tgtEl>
                                          <p:spTgt spid="517132"/>
                                        </p:tgtEl>
                                        <p:attrNameLst>
                                          <p:attrName>stroke.on</p:attrName>
                                        </p:attrNameLst>
                                      </p:cBhvr>
                                      <p:to>
                                        <p:strVal val="true"/>
                                      </p:to>
                                    </p:set>
                                  </p:childTnLst>
                                </p:cTn>
                              </p:par>
                            </p:childTnLst>
                          </p:cTn>
                        </p:par>
                        <p:par>
                          <p:cTn id="71" fill="hold">
                            <p:stCondLst>
                              <p:cond delay="2000"/>
                            </p:stCondLst>
                            <p:childTnLst>
                              <p:par>
                                <p:cTn id="72" presetID="3" presetClass="emph" presetSubtype="2" fill="hold" grpId="1" nodeType="afterEffect">
                                  <p:stCondLst>
                                    <p:cond delay="500"/>
                                  </p:stCondLst>
                                  <p:childTnLst>
                                    <p:animClr clrSpc="rgb" dir="cw">
                                      <p:cBhvr override="childStyle">
                                        <p:cTn id="73" dur="500" fill="hold"/>
                                        <p:tgtEl>
                                          <p:spTgt spid="517130"/>
                                        </p:tgtEl>
                                        <p:attrNameLst>
                                          <p:attrName>style.color</p:attrName>
                                        </p:attrNameLst>
                                      </p:cBhvr>
                                      <p:to>
                                        <a:srgbClr val="FF0000"/>
                                      </p:to>
                                    </p:animClr>
                                  </p:childTnLst>
                                </p:cTn>
                              </p:par>
                            </p:childTnLst>
                          </p:cTn>
                        </p:par>
                        <p:par>
                          <p:cTn id="74" fill="hold">
                            <p:stCondLst>
                              <p:cond delay="3000"/>
                            </p:stCondLst>
                            <p:childTnLst>
                              <p:par>
                                <p:cTn id="75" presetID="7" presetClass="emph" presetSubtype="2" fill="hold" nodeType="afterEffect">
                                  <p:stCondLst>
                                    <p:cond delay="0"/>
                                  </p:stCondLst>
                                  <p:childTnLst>
                                    <p:animClr clrSpc="rgb" dir="cw">
                                      <p:cBhvr>
                                        <p:cTn id="76" dur="500" fill="hold"/>
                                        <p:tgtEl>
                                          <p:spTgt spid="517126"/>
                                        </p:tgtEl>
                                        <p:attrNameLst>
                                          <p:attrName>stroke.color</p:attrName>
                                        </p:attrNameLst>
                                      </p:cBhvr>
                                      <p:to>
                                        <a:srgbClr val="FF0000"/>
                                      </p:to>
                                    </p:animClr>
                                    <p:set>
                                      <p:cBhvr>
                                        <p:cTn id="77" dur="500" fill="hold"/>
                                        <p:tgtEl>
                                          <p:spTgt spid="517126"/>
                                        </p:tgtEl>
                                        <p:attrNameLst>
                                          <p:attrName>stroke.on</p:attrName>
                                        </p:attrNameLst>
                                      </p:cBhvr>
                                      <p:to>
                                        <p:strVal val="tru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17139"/>
                                        </p:tgtEl>
                                        <p:attrNameLst>
                                          <p:attrName>style.visibility</p:attrName>
                                        </p:attrNameLst>
                                      </p:cBhvr>
                                      <p:to>
                                        <p:strVal val="visible"/>
                                      </p:to>
                                    </p:set>
                                  </p:childTnLst>
                                </p:cTn>
                              </p:par>
                              <p:par>
                                <p:cTn id="82" presetID="3" presetClass="emph" presetSubtype="2" fill="hold" grpId="2" nodeType="withEffect">
                                  <p:stCondLst>
                                    <p:cond delay="0"/>
                                  </p:stCondLst>
                                  <p:childTnLst>
                                    <p:animClr clrSpc="rgb" dir="cw">
                                      <p:cBhvr override="childStyle">
                                        <p:cTn id="83" dur="500" fill="hold"/>
                                        <p:tgtEl>
                                          <p:spTgt spid="517130"/>
                                        </p:tgtEl>
                                        <p:attrNameLst>
                                          <p:attrName>style.color</p:attrName>
                                        </p:attrNameLst>
                                      </p:cBhvr>
                                      <p:to>
                                        <a:schemeClr val="tx1"/>
                                      </p:to>
                                    </p:animClr>
                                  </p:childTnLst>
                                </p:cTn>
                              </p:par>
                              <p:par>
                                <p:cTn id="84" presetID="3" presetClass="emph" presetSubtype="2" fill="hold" grpId="2" nodeType="withEffect">
                                  <p:stCondLst>
                                    <p:cond delay="0"/>
                                  </p:stCondLst>
                                  <p:childTnLst>
                                    <p:animClr clrSpc="rgb" dir="cw">
                                      <p:cBhvr override="childStyle">
                                        <p:cTn id="85" dur="500" fill="hold"/>
                                        <p:tgtEl>
                                          <p:spTgt spid="517133"/>
                                        </p:tgtEl>
                                        <p:attrNameLst>
                                          <p:attrName>style.color</p:attrName>
                                        </p:attrNameLst>
                                      </p:cBhvr>
                                      <p:to>
                                        <a:schemeClr val="tx1"/>
                                      </p:to>
                                    </p:animClr>
                                  </p:childTnLst>
                                </p:cTn>
                              </p:par>
                              <p:par>
                                <p:cTn id="86" presetID="3" presetClass="emph" presetSubtype="2" fill="hold" grpId="2" nodeType="withEffect">
                                  <p:stCondLst>
                                    <p:cond delay="0"/>
                                  </p:stCondLst>
                                  <p:childTnLst>
                                    <p:animClr clrSpc="rgb" dir="cw">
                                      <p:cBhvr override="childStyle">
                                        <p:cTn id="87" dur="500" fill="hold"/>
                                        <p:tgtEl>
                                          <p:spTgt spid="517131"/>
                                        </p:tgtEl>
                                        <p:attrNameLst>
                                          <p:attrName>style.color</p:attrName>
                                        </p:attrNameLst>
                                      </p:cBhvr>
                                      <p:to>
                                        <a:schemeClr val="tx1"/>
                                      </p:to>
                                    </p:animClr>
                                  </p:childTnLst>
                                </p:cTn>
                              </p:par>
                              <p:par>
                                <p:cTn id="88" presetID="7" presetClass="emph" presetSubtype="2" fill="hold" nodeType="withEffect">
                                  <p:stCondLst>
                                    <p:cond delay="0"/>
                                  </p:stCondLst>
                                  <p:childTnLst>
                                    <p:animClr clrSpc="rgb" dir="cw">
                                      <p:cBhvr>
                                        <p:cTn id="89" dur="500" fill="hold"/>
                                        <p:tgtEl>
                                          <p:spTgt spid="517125"/>
                                        </p:tgtEl>
                                        <p:attrNameLst>
                                          <p:attrName>stroke.color</p:attrName>
                                        </p:attrNameLst>
                                      </p:cBhvr>
                                      <p:to>
                                        <a:schemeClr val="tx1"/>
                                      </p:to>
                                    </p:animClr>
                                    <p:set>
                                      <p:cBhvr>
                                        <p:cTn id="90" dur="500" fill="hold"/>
                                        <p:tgtEl>
                                          <p:spTgt spid="517125"/>
                                        </p:tgtEl>
                                        <p:attrNameLst>
                                          <p:attrName>stroke.on</p:attrName>
                                        </p:attrNameLst>
                                      </p:cBhvr>
                                      <p:to>
                                        <p:strVal val="true"/>
                                      </p:to>
                                    </p:set>
                                  </p:childTnLst>
                                </p:cTn>
                              </p:par>
                              <p:par>
                                <p:cTn id="91" presetID="7" presetClass="emph" presetSubtype="2" fill="hold" nodeType="withEffect">
                                  <p:stCondLst>
                                    <p:cond delay="0"/>
                                  </p:stCondLst>
                                  <p:childTnLst>
                                    <p:animClr clrSpc="rgb" dir="cw">
                                      <p:cBhvr>
                                        <p:cTn id="92" dur="500" fill="hold"/>
                                        <p:tgtEl>
                                          <p:spTgt spid="517126"/>
                                        </p:tgtEl>
                                        <p:attrNameLst>
                                          <p:attrName>stroke.color</p:attrName>
                                        </p:attrNameLst>
                                      </p:cBhvr>
                                      <p:to>
                                        <a:schemeClr val="tx1"/>
                                      </p:to>
                                    </p:animClr>
                                    <p:set>
                                      <p:cBhvr>
                                        <p:cTn id="93" dur="500" fill="hold"/>
                                        <p:tgtEl>
                                          <p:spTgt spid="517126"/>
                                        </p:tgtEl>
                                        <p:attrNameLst>
                                          <p:attrName>stroke.on</p:attrName>
                                        </p:attrNameLst>
                                      </p:cBhvr>
                                      <p:to>
                                        <p:strVal val="true"/>
                                      </p:to>
                                    </p:set>
                                  </p:childTnLst>
                                </p:cTn>
                              </p:par>
                              <p:par>
                                <p:cTn id="94" presetID="7" presetClass="emph" presetSubtype="2" fill="hold" nodeType="withEffect">
                                  <p:stCondLst>
                                    <p:cond delay="0"/>
                                  </p:stCondLst>
                                  <p:childTnLst>
                                    <p:animClr clrSpc="rgb" dir="cw">
                                      <p:cBhvr>
                                        <p:cTn id="95" dur="500" fill="hold"/>
                                        <p:tgtEl>
                                          <p:spTgt spid="517132"/>
                                        </p:tgtEl>
                                        <p:attrNameLst>
                                          <p:attrName>stroke.color</p:attrName>
                                        </p:attrNameLst>
                                      </p:cBhvr>
                                      <p:to>
                                        <a:schemeClr val="tx1"/>
                                      </p:to>
                                    </p:animClr>
                                    <p:set>
                                      <p:cBhvr>
                                        <p:cTn id="96" dur="500" fill="hold"/>
                                        <p:tgtEl>
                                          <p:spTgt spid="517132"/>
                                        </p:tgtEl>
                                        <p:attrNameLst>
                                          <p:attrName>stroke.on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517123"/>
                                        </p:tgtEl>
                                        <p:attrNameLst>
                                          <p:attrName>style.visibility</p:attrName>
                                        </p:attrNameLst>
                                      </p:cBhvr>
                                      <p:to>
                                        <p:strVal val="visible"/>
                                      </p:to>
                                    </p:set>
                                    <p:animEffect transition="in" filter="wipe(down)">
                                      <p:cBhvr>
                                        <p:cTn id="101" dur="1000"/>
                                        <p:tgtEl>
                                          <p:spTgt spid="517123"/>
                                        </p:tgtEl>
                                      </p:cBhvr>
                                    </p:animEffect>
                                  </p:childTnLst>
                                </p:cTn>
                              </p:par>
                            </p:childTnLst>
                          </p:cTn>
                        </p:par>
                        <p:par>
                          <p:cTn id="102" fill="hold">
                            <p:stCondLst>
                              <p:cond delay="1000"/>
                            </p:stCondLst>
                            <p:childTnLst>
                              <p:par>
                                <p:cTn id="103" presetID="1" presetClass="entr" presetSubtype="0" fill="hold" grpId="0" nodeType="afterEffect">
                                  <p:stCondLst>
                                    <p:cond delay="0"/>
                                  </p:stCondLst>
                                  <p:childTnLst>
                                    <p:set>
                                      <p:cBhvr>
                                        <p:cTn id="104" dur="1" fill="hold">
                                          <p:stCondLst>
                                            <p:cond delay="0"/>
                                          </p:stCondLst>
                                        </p:cTn>
                                        <p:tgtEl>
                                          <p:spTgt spid="51715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517124"/>
                                        </p:tgtEl>
                                        <p:attrNameLst>
                                          <p:attrName>style.visibility</p:attrName>
                                        </p:attrNameLst>
                                      </p:cBhvr>
                                      <p:to>
                                        <p:strVal val="visible"/>
                                      </p:to>
                                    </p:set>
                                    <p:animEffect transition="in" filter="wipe(down)">
                                      <p:cBhvr>
                                        <p:cTn id="109" dur="1000"/>
                                        <p:tgtEl>
                                          <p:spTgt spid="517124"/>
                                        </p:tgtEl>
                                      </p:cBhvr>
                                    </p:animEffect>
                                  </p:childTnLst>
                                </p:cTn>
                              </p:par>
                            </p:childTnLst>
                          </p:cTn>
                        </p:par>
                        <p:par>
                          <p:cTn id="110" fill="hold">
                            <p:stCondLst>
                              <p:cond delay="1000"/>
                            </p:stCondLst>
                            <p:childTnLst>
                              <p:par>
                                <p:cTn id="111" presetID="1" presetClass="entr" presetSubtype="0" fill="hold" grpId="0" nodeType="afterEffect">
                                  <p:stCondLst>
                                    <p:cond delay="0"/>
                                  </p:stCondLst>
                                  <p:childTnLst>
                                    <p:set>
                                      <p:cBhvr>
                                        <p:cTn id="112" dur="1" fill="hold">
                                          <p:stCondLst>
                                            <p:cond delay="0"/>
                                          </p:stCondLst>
                                        </p:cTn>
                                        <p:tgtEl>
                                          <p:spTgt spid="517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126" grpId="0" animBg="1"/>
      <p:bldP spid="517130" grpId="0"/>
      <p:bldP spid="517130" grpId="1"/>
      <p:bldP spid="517130" grpId="2"/>
      <p:bldP spid="517131" grpId="0"/>
      <p:bldP spid="517131" grpId="1"/>
      <p:bldP spid="517131" grpId="2"/>
      <p:bldP spid="517132" grpId="0" animBg="1"/>
      <p:bldP spid="517133" grpId="0"/>
      <p:bldP spid="517133" grpId="1"/>
      <p:bldP spid="517133" grpId="2"/>
      <p:bldP spid="517134" grpId="0" animBg="1"/>
      <p:bldP spid="517134" grpId="1" animBg="1"/>
      <p:bldP spid="517135" grpId="0" animBg="1"/>
      <p:bldP spid="517135" grpId="1" animBg="1"/>
      <p:bldP spid="517136" grpId="0" animBg="1"/>
      <p:bldP spid="517136" grpId="1"/>
      <p:bldP spid="517139" grpId="0" animBg="1"/>
      <p:bldP spid="517154" grpId="0" animBg="1"/>
      <p:bldP spid="517155" grpId="0" animBg="1"/>
      <p:bldP spid="517124" grpId="0" animBg="1"/>
      <p:bldP spid="517123" grpId="0" animBg="1"/>
      <p:bldP spid="517157" grpId="0" animBg="1"/>
      <p:bldP spid="517158" grpId="0"/>
      <p:bldP spid="517159" grpId="0"/>
      <p:bldP spid="517160" grpId="0"/>
      <p:bldP spid="517125"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1"/>
          </p:nvPr>
        </p:nvSpPr>
        <p:spPr>
          <a:noFill/>
        </p:spPr>
        <p:txBody>
          <a:bodyPr/>
          <a:lstStyle/>
          <a:p>
            <a:fld id="{C54E1FC1-CB87-4573-BD56-7361EDCA1F7E}" type="slidenum">
              <a:rPr lang="en-US">
                <a:solidFill>
                  <a:srgbClr val="000000"/>
                </a:solidFill>
              </a:rPr>
              <a:pPr/>
              <a:t>55</a:t>
            </a:fld>
            <a:endParaRPr lang="en-US">
              <a:solidFill>
                <a:srgbClr val="000000"/>
              </a:solidFill>
            </a:endParaRPr>
          </a:p>
        </p:txBody>
      </p:sp>
      <p:sp>
        <p:nvSpPr>
          <p:cNvPr id="54275" name="Rectangle 2"/>
          <p:cNvSpPr>
            <a:spLocks noGrp="1" noChangeArrowheads="1"/>
          </p:cNvSpPr>
          <p:nvPr>
            <p:ph type="title"/>
          </p:nvPr>
        </p:nvSpPr>
        <p:spPr/>
        <p:txBody>
          <a:bodyPr/>
          <a:lstStyle/>
          <a:p>
            <a:r>
              <a:rPr lang="en-US" smtClean="0"/>
              <a:t>Terminology</a:t>
            </a:r>
          </a:p>
        </p:txBody>
      </p:sp>
      <p:sp>
        <p:nvSpPr>
          <p:cNvPr id="74756" name="Rectangle 4"/>
          <p:cNvSpPr>
            <a:spLocks noChangeArrowheads="1"/>
          </p:cNvSpPr>
          <p:nvPr/>
        </p:nvSpPr>
        <p:spPr bwMode="auto">
          <a:xfrm>
            <a:off x="566738" y="1362075"/>
            <a:ext cx="8262937" cy="4673600"/>
          </a:xfrm>
          <a:prstGeom prst="rect">
            <a:avLst/>
          </a:prstGeom>
          <a:noFill/>
          <a:ln w="9525">
            <a:noFill/>
            <a:miter lim="800000"/>
            <a:headEnd/>
            <a:tailEnd/>
          </a:ln>
        </p:spPr>
        <p:txBody>
          <a:bodyPr/>
          <a:lstStyle/>
          <a:p>
            <a:pPr marL="469900" indent="-469900" eaLnBrk="0" fontAlgn="base" hangingPunct="0">
              <a:lnSpc>
                <a:spcPct val="90000"/>
              </a:lnSpc>
              <a:spcBef>
                <a:spcPct val="20000"/>
              </a:spcBef>
              <a:spcAft>
                <a:spcPct val="0"/>
              </a:spcAft>
              <a:buClr>
                <a:srgbClr val="CC5500"/>
              </a:buClr>
              <a:buFont typeface="Wingdings" charset="2"/>
              <a:buChar char=""/>
            </a:pPr>
            <a:r>
              <a:rPr lang="en-US" sz="2400" smtClean="0">
                <a:solidFill>
                  <a:srgbClr val="000000"/>
                </a:solidFill>
              </a:rPr>
              <a:t>Global feedback metrics used in our mechanism: 	For each core </a:t>
            </a:r>
            <a:r>
              <a:rPr lang="en-US" sz="2400" i="1" smtClean="0">
                <a:solidFill>
                  <a:srgbClr val="000000"/>
                </a:solidFill>
              </a:rPr>
              <a:t>i</a:t>
            </a:r>
            <a:r>
              <a:rPr lang="en-US" sz="2400" smtClean="0">
                <a:solidFill>
                  <a:srgbClr val="000000"/>
                </a:solidFill>
              </a:rPr>
              <a:t>:</a:t>
            </a:r>
          </a:p>
          <a:p>
            <a:pPr marL="908050" lvl="1" indent="-436563" eaLnBrk="0" fontAlgn="base" hangingPunct="0">
              <a:lnSpc>
                <a:spcPct val="90000"/>
              </a:lnSpc>
              <a:spcBef>
                <a:spcPct val="20000"/>
              </a:spcBef>
              <a:spcAft>
                <a:spcPct val="0"/>
              </a:spcAft>
              <a:buClr>
                <a:srgbClr val="CC5500"/>
              </a:buClr>
              <a:buFont typeface="Wingdings" charset="2"/>
              <a:buChar char=""/>
            </a:pPr>
            <a:r>
              <a:rPr lang="en-US" sz="2000" smtClean="0">
                <a:solidFill>
                  <a:srgbClr val="000000"/>
                </a:solidFill>
              </a:rPr>
              <a:t>Core </a:t>
            </a:r>
            <a:r>
              <a:rPr lang="en-US" sz="2000" i="1" smtClean="0">
                <a:solidFill>
                  <a:srgbClr val="000000"/>
                </a:solidFill>
              </a:rPr>
              <a:t>i’s </a:t>
            </a:r>
            <a:r>
              <a:rPr lang="en-US" sz="2000" smtClean="0">
                <a:solidFill>
                  <a:srgbClr val="000000"/>
                </a:solidFill>
              </a:rPr>
              <a:t>prefetcher accuracy </a:t>
            </a:r>
            <a:r>
              <a:rPr lang="en-US" sz="2000" i="1" smtClean="0">
                <a:solidFill>
                  <a:srgbClr val="990033"/>
                </a:solidFill>
              </a:rPr>
              <a:t>– Acc (i)</a:t>
            </a:r>
            <a:br>
              <a:rPr lang="en-US" sz="2000" i="1" smtClean="0">
                <a:solidFill>
                  <a:srgbClr val="990033"/>
                </a:solidFill>
              </a:rPr>
            </a:br>
            <a:endParaRPr lang="en-US" sz="2000" i="1" smtClean="0">
              <a:solidFill>
                <a:srgbClr val="990033"/>
              </a:solidFill>
            </a:endParaRPr>
          </a:p>
          <a:p>
            <a:pPr marL="908050" lvl="1" indent="-436563" eaLnBrk="0" fontAlgn="base" hangingPunct="0">
              <a:lnSpc>
                <a:spcPct val="90000"/>
              </a:lnSpc>
              <a:spcBef>
                <a:spcPct val="20000"/>
              </a:spcBef>
              <a:spcAft>
                <a:spcPct val="0"/>
              </a:spcAft>
              <a:buClr>
                <a:srgbClr val="CC5500"/>
              </a:buClr>
              <a:buFont typeface="Wingdings" charset="2"/>
              <a:buChar char=""/>
            </a:pPr>
            <a:r>
              <a:rPr lang="en-US" sz="2000" smtClean="0">
                <a:solidFill>
                  <a:srgbClr val="000000"/>
                </a:solidFill>
              </a:rPr>
              <a:t>Core </a:t>
            </a:r>
            <a:r>
              <a:rPr lang="en-US" sz="2000" i="1" smtClean="0">
                <a:solidFill>
                  <a:srgbClr val="000000"/>
                </a:solidFill>
              </a:rPr>
              <a:t>i’s </a:t>
            </a:r>
            <a:r>
              <a:rPr lang="en-US" sz="2000" smtClean="0">
                <a:solidFill>
                  <a:srgbClr val="000000"/>
                </a:solidFill>
              </a:rPr>
              <a:t>prefetcher caused inter-core cache pollution </a:t>
            </a:r>
            <a:br>
              <a:rPr lang="en-US" sz="2000" smtClean="0">
                <a:solidFill>
                  <a:srgbClr val="000000"/>
                </a:solidFill>
              </a:rPr>
            </a:br>
            <a:r>
              <a:rPr lang="en-US" sz="2000" i="1" smtClean="0">
                <a:solidFill>
                  <a:srgbClr val="990033"/>
                </a:solidFill>
              </a:rPr>
              <a:t>Pol (i)</a:t>
            </a:r>
          </a:p>
          <a:p>
            <a:pPr marL="1304925" lvl="2" indent="-395288" eaLnBrk="0" fontAlgn="base" hangingPunct="0">
              <a:lnSpc>
                <a:spcPct val="90000"/>
              </a:lnSpc>
              <a:spcBef>
                <a:spcPct val="20000"/>
              </a:spcBef>
              <a:spcAft>
                <a:spcPct val="0"/>
              </a:spcAft>
              <a:buClr>
                <a:srgbClr val="CC5500"/>
              </a:buClr>
              <a:buFont typeface="Wingdings" charset="2"/>
              <a:buChar char="n"/>
            </a:pPr>
            <a:r>
              <a:rPr lang="en-US" smtClean="0">
                <a:solidFill>
                  <a:srgbClr val="000000"/>
                </a:solidFill>
              </a:rPr>
              <a:t>Demand cache lines of other cores evicted by this core’s prefetches that are requested subsequent to eviction</a:t>
            </a:r>
          </a:p>
          <a:p>
            <a:pPr marL="1304925" lvl="2" indent="-395288" eaLnBrk="0" fontAlgn="base" hangingPunct="0">
              <a:lnSpc>
                <a:spcPct val="90000"/>
              </a:lnSpc>
              <a:spcBef>
                <a:spcPct val="20000"/>
              </a:spcBef>
              <a:spcAft>
                <a:spcPct val="0"/>
              </a:spcAft>
              <a:buClr>
                <a:srgbClr val="CC5500"/>
              </a:buClr>
              <a:buFont typeface="Wingdings" charset="2"/>
              <a:buNone/>
            </a:pPr>
            <a:endParaRPr lang="en-US" smtClean="0">
              <a:solidFill>
                <a:srgbClr val="000000"/>
              </a:solidFill>
            </a:endParaRPr>
          </a:p>
          <a:p>
            <a:pPr marL="908050" lvl="1" indent="-436563" eaLnBrk="0" fontAlgn="base" hangingPunct="0">
              <a:lnSpc>
                <a:spcPct val="90000"/>
              </a:lnSpc>
              <a:spcBef>
                <a:spcPct val="20000"/>
              </a:spcBef>
              <a:spcAft>
                <a:spcPct val="0"/>
              </a:spcAft>
              <a:buClr>
                <a:srgbClr val="CC5500"/>
              </a:buClr>
              <a:buFont typeface="Wingdings" charset="2"/>
              <a:buChar char=""/>
            </a:pPr>
            <a:r>
              <a:rPr lang="en-US" sz="2000" smtClean="0">
                <a:solidFill>
                  <a:srgbClr val="000000"/>
                </a:solidFill>
              </a:rPr>
              <a:t>Bandwidth consumed by core </a:t>
            </a:r>
            <a:r>
              <a:rPr lang="en-US" sz="2000" i="1" smtClean="0">
                <a:solidFill>
                  <a:srgbClr val="000000"/>
                </a:solidFill>
              </a:rPr>
              <a:t>i </a:t>
            </a:r>
            <a:r>
              <a:rPr lang="en-US" sz="2000" i="1" smtClean="0">
                <a:solidFill>
                  <a:srgbClr val="990033"/>
                </a:solidFill>
              </a:rPr>
              <a:t>- BW (i)</a:t>
            </a:r>
          </a:p>
          <a:p>
            <a:pPr marL="1304925" lvl="2" indent="-395288" eaLnBrk="0" fontAlgn="base" hangingPunct="0">
              <a:lnSpc>
                <a:spcPct val="90000"/>
              </a:lnSpc>
              <a:spcBef>
                <a:spcPct val="20000"/>
              </a:spcBef>
              <a:spcAft>
                <a:spcPct val="0"/>
              </a:spcAft>
              <a:buClr>
                <a:srgbClr val="CC5500"/>
              </a:buClr>
              <a:buFont typeface="Wingdings" charset="2"/>
              <a:buChar char="n"/>
            </a:pPr>
            <a:r>
              <a:rPr lang="en-US" smtClean="0">
                <a:solidFill>
                  <a:srgbClr val="000000"/>
                </a:solidFill>
              </a:rPr>
              <a:t>Accounts for how long requests from this core</a:t>
            </a:r>
            <a:r>
              <a:rPr lang="en-US" i="1" smtClean="0">
                <a:solidFill>
                  <a:srgbClr val="000000"/>
                </a:solidFill>
              </a:rPr>
              <a:t> </a:t>
            </a:r>
            <a:r>
              <a:rPr lang="en-US" smtClean="0">
                <a:solidFill>
                  <a:srgbClr val="000000"/>
                </a:solidFill>
              </a:rPr>
              <a:t>tie up DRAM banks</a:t>
            </a:r>
          </a:p>
          <a:p>
            <a:pPr marL="1304925" lvl="2" indent="-395288" eaLnBrk="0" fontAlgn="base" hangingPunct="0">
              <a:lnSpc>
                <a:spcPct val="90000"/>
              </a:lnSpc>
              <a:spcBef>
                <a:spcPct val="20000"/>
              </a:spcBef>
              <a:spcAft>
                <a:spcPct val="0"/>
              </a:spcAft>
              <a:buClr>
                <a:srgbClr val="CC5500"/>
              </a:buClr>
              <a:buFont typeface="Wingdings" charset="2"/>
              <a:buNone/>
            </a:pPr>
            <a:endParaRPr lang="en-US" smtClean="0">
              <a:solidFill>
                <a:srgbClr val="000000"/>
              </a:solidFill>
            </a:endParaRPr>
          </a:p>
          <a:p>
            <a:pPr marL="908050" lvl="1" indent="-436563" eaLnBrk="0" fontAlgn="base" hangingPunct="0">
              <a:lnSpc>
                <a:spcPct val="90000"/>
              </a:lnSpc>
              <a:spcBef>
                <a:spcPct val="20000"/>
              </a:spcBef>
              <a:spcAft>
                <a:spcPct val="0"/>
              </a:spcAft>
              <a:buClr>
                <a:srgbClr val="CC5500"/>
              </a:buClr>
              <a:buFont typeface="Wingdings" charset="2"/>
              <a:buChar char=""/>
            </a:pPr>
            <a:r>
              <a:rPr lang="en-US" sz="2000" smtClean="0">
                <a:solidFill>
                  <a:srgbClr val="000000"/>
                </a:solidFill>
              </a:rPr>
              <a:t>Bandwidth needed by other cores </a:t>
            </a:r>
            <a:r>
              <a:rPr lang="en-US" sz="2000" i="1" smtClean="0">
                <a:solidFill>
                  <a:srgbClr val="000000"/>
                </a:solidFill>
              </a:rPr>
              <a:t>j != i </a:t>
            </a:r>
            <a:r>
              <a:rPr lang="en-US" sz="2000" i="1" smtClean="0">
                <a:solidFill>
                  <a:srgbClr val="990033"/>
                </a:solidFill>
              </a:rPr>
              <a:t> - BWNO (i)</a:t>
            </a:r>
            <a:r>
              <a:rPr lang="en-US" sz="2000" i="1" smtClean="0">
                <a:solidFill>
                  <a:srgbClr val="000000"/>
                </a:solidFill>
              </a:rPr>
              <a:t> </a:t>
            </a:r>
          </a:p>
          <a:p>
            <a:pPr marL="1304925" lvl="2" indent="-395288" eaLnBrk="0" fontAlgn="base" hangingPunct="0">
              <a:lnSpc>
                <a:spcPct val="90000"/>
              </a:lnSpc>
              <a:spcBef>
                <a:spcPct val="20000"/>
              </a:spcBef>
              <a:spcAft>
                <a:spcPct val="0"/>
              </a:spcAft>
              <a:buClr>
                <a:srgbClr val="CC5500"/>
              </a:buClr>
              <a:buFont typeface="Wingdings" charset="2"/>
              <a:buChar char="n"/>
            </a:pPr>
            <a:r>
              <a:rPr lang="en-US" smtClean="0">
                <a:solidFill>
                  <a:srgbClr val="000000"/>
                </a:solidFill>
              </a:rPr>
              <a:t>Accounts for how long requests from other cores have to wait for DRAM banks because of requests from this core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75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475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475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475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75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475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nodeType="clickEffect">
                                  <p:stCondLst>
                                    <p:cond delay="0"/>
                                  </p:stCondLst>
                                  <p:childTnLst>
                                    <p:animClr clrSpc="rgb" dir="cw">
                                      <p:cBhvr override="childStyle">
                                        <p:cTn id="28" dur="500" fill="hold"/>
                                        <p:tgtEl>
                                          <p:spTgt spid="74756">
                                            <p:txEl>
                                              <p:pRg st="2" end="2"/>
                                            </p:txEl>
                                          </p:spTgt>
                                        </p:tgtEl>
                                        <p:attrNameLst>
                                          <p:attrName>style.color</p:attrName>
                                        </p:attrNameLst>
                                      </p:cBhvr>
                                      <p:to>
                                        <a:schemeClr val="accent2"/>
                                      </p:to>
                                    </p:animClr>
                                  </p:childTnLst>
                                </p:cTn>
                              </p:par>
                              <p:par>
                                <p:cTn id="29" presetID="3" presetClass="emph" presetSubtype="2" fill="hold" nodeType="withEffect">
                                  <p:stCondLst>
                                    <p:cond delay="0"/>
                                  </p:stCondLst>
                                  <p:childTnLst>
                                    <p:animClr clrSpc="rgb" dir="cw">
                                      <p:cBhvr override="childStyle">
                                        <p:cTn id="30" dur="500" fill="hold"/>
                                        <p:tgtEl>
                                          <p:spTgt spid="74756">
                                            <p:txEl>
                                              <p:pRg st="3" end="3"/>
                                            </p:txEl>
                                          </p:spTgt>
                                        </p:tgtEl>
                                        <p:attrNameLst>
                                          <p:attrName>style.color</p:attrName>
                                        </p:attrNameLst>
                                      </p:cBhvr>
                                      <p:to>
                                        <a:schemeClr val="accent2"/>
                                      </p:to>
                                    </p:animClr>
                                  </p:childTnLst>
                                </p:cTn>
                              </p:par>
                              <p:par>
                                <p:cTn id="31" presetID="3" presetClass="emph" presetSubtype="2" fill="hold" nodeType="withEffect">
                                  <p:stCondLst>
                                    <p:cond delay="0"/>
                                  </p:stCondLst>
                                  <p:childTnLst>
                                    <p:animClr clrSpc="rgb" dir="cw">
                                      <p:cBhvr override="childStyle">
                                        <p:cTn id="32" dur="500" fill="hold"/>
                                        <p:tgtEl>
                                          <p:spTgt spid="74756">
                                            <p:txEl>
                                              <p:pRg st="5" end="5"/>
                                            </p:txEl>
                                          </p:spTgt>
                                        </p:tgtEl>
                                        <p:attrNameLst>
                                          <p:attrName>style.color</p:attrName>
                                        </p:attrNameLst>
                                      </p:cBhvr>
                                      <p:to>
                                        <a:schemeClr val="accent1"/>
                                      </p:to>
                                    </p:animClr>
                                  </p:childTnLst>
                                </p:cTn>
                              </p:par>
                              <p:par>
                                <p:cTn id="33" presetID="3" presetClass="emph" presetSubtype="2" fill="hold" nodeType="withEffect">
                                  <p:stCondLst>
                                    <p:cond delay="0"/>
                                  </p:stCondLst>
                                  <p:childTnLst>
                                    <p:animClr clrSpc="rgb" dir="cw">
                                      <p:cBhvr override="childStyle">
                                        <p:cTn id="34" dur="500" fill="hold"/>
                                        <p:tgtEl>
                                          <p:spTgt spid="74756">
                                            <p:txEl>
                                              <p:pRg st="6" end="6"/>
                                            </p:txEl>
                                          </p:spTgt>
                                        </p:tgtEl>
                                        <p:attrNameLst>
                                          <p:attrName>style.color</p:attrName>
                                        </p:attrNameLst>
                                      </p:cBhvr>
                                      <p:to>
                                        <a:schemeClr val="accent1"/>
                                      </p:to>
                                    </p:animClr>
                                  </p:childTnLst>
                                </p:cTn>
                              </p:par>
                              <p:par>
                                <p:cTn id="35" presetID="3" presetClass="emph" presetSubtype="2" fill="hold" nodeType="withEffect">
                                  <p:stCondLst>
                                    <p:cond delay="0"/>
                                  </p:stCondLst>
                                  <p:childTnLst>
                                    <p:animClr clrSpc="rgb" dir="cw">
                                      <p:cBhvr override="childStyle">
                                        <p:cTn id="36" dur="500" fill="hold"/>
                                        <p:tgtEl>
                                          <p:spTgt spid="74756">
                                            <p:txEl>
                                              <p:pRg st="8" end="8"/>
                                            </p:txEl>
                                          </p:spTgt>
                                        </p:tgtEl>
                                        <p:attrNameLst>
                                          <p:attrName>style.color</p:attrName>
                                        </p:attrNameLst>
                                      </p:cBhvr>
                                      <p:to>
                                        <a:schemeClr val="accent1"/>
                                      </p:to>
                                    </p:animClr>
                                  </p:childTnLst>
                                </p:cTn>
                              </p:par>
                              <p:par>
                                <p:cTn id="37" presetID="3" presetClass="emph" presetSubtype="2" fill="hold" nodeType="withEffect">
                                  <p:stCondLst>
                                    <p:cond delay="0"/>
                                  </p:stCondLst>
                                  <p:childTnLst>
                                    <p:animClr clrSpc="rgb" dir="cw">
                                      <p:cBhvr override="childStyle">
                                        <p:cTn id="38" dur="500" fill="hold"/>
                                        <p:tgtEl>
                                          <p:spTgt spid="74756">
                                            <p:txEl>
                                              <p:pRg st="9" end="9"/>
                                            </p:txEl>
                                          </p:spTgt>
                                        </p:tgtEl>
                                        <p:attrNameLst>
                                          <p:attrName>style.color</p:attrName>
                                        </p:attrNameLst>
                                      </p:cBhvr>
                                      <p:to>
                                        <a:schemeClr val="accent1"/>
                                      </p:to>
                                    </p:animClr>
                                  </p:childTnLst>
                                </p:cTn>
                              </p:par>
                              <p:par>
                                <p:cTn id="39" presetID="3" presetClass="emph" presetSubtype="2" fill="hold" nodeType="withEffect">
                                  <p:stCondLst>
                                    <p:cond delay="0"/>
                                  </p:stCondLst>
                                  <p:childTnLst>
                                    <p:animClr clrSpc="rgb" dir="cw">
                                      <p:cBhvr override="childStyle">
                                        <p:cTn id="40" dur="500" fill="hold"/>
                                        <p:tgtEl>
                                          <p:spTgt spid="74756">
                                            <p:txEl>
                                              <p:pRg st="1" end="1"/>
                                            </p:txEl>
                                          </p:spTgt>
                                        </p:tgtEl>
                                        <p:attrNameLst>
                                          <p:attrName>style.color</p:attrName>
                                        </p:attrNameLst>
                                      </p:cBhvr>
                                      <p:to>
                                        <a:schemeClr val="accent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1"/>
          </p:nvPr>
        </p:nvSpPr>
        <p:spPr>
          <a:noFill/>
        </p:spPr>
        <p:txBody>
          <a:bodyPr/>
          <a:lstStyle/>
          <a:p>
            <a:fld id="{15D22BAB-AD8E-4C86-AF34-790B34D8FADB}" type="slidenum">
              <a:rPr lang="en-US">
                <a:solidFill>
                  <a:srgbClr val="000000"/>
                </a:solidFill>
              </a:rPr>
              <a:pPr/>
              <a:t>56</a:t>
            </a:fld>
            <a:endParaRPr lang="en-US">
              <a:solidFill>
                <a:srgbClr val="000000"/>
              </a:solidFill>
            </a:endParaRPr>
          </a:p>
        </p:txBody>
      </p:sp>
      <p:sp>
        <p:nvSpPr>
          <p:cNvPr id="56323" name="Rectangle 2"/>
          <p:cNvSpPr>
            <a:spLocks noGrp="1" noChangeArrowheads="1"/>
          </p:cNvSpPr>
          <p:nvPr>
            <p:ph type="title"/>
          </p:nvPr>
        </p:nvSpPr>
        <p:spPr>
          <a:xfrm>
            <a:off x="328613" y="304800"/>
            <a:ext cx="8509000" cy="838200"/>
          </a:xfrm>
        </p:spPr>
        <p:txBody>
          <a:bodyPr/>
          <a:lstStyle/>
          <a:p>
            <a:r>
              <a:rPr lang="en-US" sz="3400" smtClean="0"/>
              <a:t>Calculating Inter-Core Cache Pollution</a:t>
            </a:r>
            <a:endParaRPr lang="en-US" sz="3400" i="1" smtClean="0"/>
          </a:p>
        </p:txBody>
      </p:sp>
      <p:sp>
        <p:nvSpPr>
          <p:cNvPr id="56324" name="Text Box 3"/>
          <p:cNvSpPr txBox="1">
            <a:spLocks noChangeArrowheads="1"/>
          </p:cNvSpPr>
          <p:nvPr/>
        </p:nvSpPr>
        <p:spPr bwMode="auto">
          <a:xfrm>
            <a:off x="5087938" y="3054350"/>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25" name="Text Box 4"/>
          <p:cNvSpPr txBox="1">
            <a:spLocks noChangeArrowheads="1"/>
          </p:cNvSpPr>
          <p:nvPr/>
        </p:nvSpPr>
        <p:spPr bwMode="auto">
          <a:xfrm>
            <a:off x="5083175" y="3402013"/>
            <a:ext cx="347663"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477189" name="Text Box 5"/>
          <p:cNvSpPr txBox="1">
            <a:spLocks noChangeArrowheads="1"/>
          </p:cNvSpPr>
          <p:nvPr/>
        </p:nvSpPr>
        <p:spPr bwMode="auto">
          <a:xfrm>
            <a:off x="5087938" y="3744913"/>
            <a:ext cx="341312"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27" name="Text Box 6"/>
          <p:cNvSpPr txBox="1">
            <a:spLocks noChangeArrowheads="1"/>
          </p:cNvSpPr>
          <p:nvPr/>
        </p:nvSpPr>
        <p:spPr bwMode="auto">
          <a:xfrm>
            <a:off x="5430838" y="3054350"/>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28" name="Text Box 7"/>
          <p:cNvSpPr txBox="1">
            <a:spLocks noChangeArrowheads="1"/>
          </p:cNvSpPr>
          <p:nvPr/>
        </p:nvSpPr>
        <p:spPr bwMode="auto">
          <a:xfrm>
            <a:off x="4349750" y="2419350"/>
            <a:ext cx="1128713" cy="581025"/>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600" smtClean="0">
                <a:solidFill>
                  <a:srgbClr val="000000"/>
                </a:solidFill>
              </a:rPr>
              <a:t>Pollution </a:t>
            </a:r>
          </a:p>
          <a:p>
            <a:pPr algn="ctr" fontAlgn="base">
              <a:spcBef>
                <a:spcPct val="0"/>
              </a:spcBef>
              <a:spcAft>
                <a:spcPct val="0"/>
              </a:spcAft>
            </a:pPr>
            <a:r>
              <a:rPr lang="en-US" sz="1600" smtClean="0">
                <a:solidFill>
                  <a:srgbClr val="000000"/>
                </a:solidFill>
              </a:rPr>
              <a:t>bit</a:t>
            </a:r>
          </a:p>
        </p:txBody>
      </p:sp>
      <p:sp>
        <p:nvSpPr>
          <p:cNvPr id="56329" name="Text Box 8"/>
          <p:cNvSpPr txBox="1">
            <a:spLocks noChangeArrowheads="1"/>
          </p:cNvSpPr>
          <p:nvPr/>
        </p:nvSpPr>
        <p:spPr bwMode="auto">
          <a:xfrm>
            <a:off x="5715000" y="2400300"/>
            <a:ext cx="657225" cy="581025"/>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600" smtClean="0">
                <a:solidFill>
                  <a:srgbClr val="000000"/>
                </a:solidFill>
              </a:rPr>
              <a:t>Core</a:t>
            </a:r>
          </a:p>
          <a:p>
            <a:pPr algn="ctr" fontAlgn="base">
              <a:spcBef>
                <a:spcPct val="0"/>
              </a:spcBef>
              <a:spcAft>
                <a:spcPct val="0"/>
              </a:spcAft>
            </a:pPr>
            <a:r>
              <a:rPr lang="en-US" sz="1600" smtClean="0">
                <a:solidFill>
                  <a:srgbClr val="000000"/>
                </a:solidFill>
              </a:rPr>
              <a:t>id</a:t>
            </a:r>
          </a:p>
        </p:txBody>
      </p:sp>
      <p:sp>
        <p:nvSpPr>
          <p:cNvPr id="56330" name="Line 9"/>
          <p:cNvSpPr>
            <a:spLocks noChangeShapeType="1"/>
          </p:cNvSpPr>
          <p:nvPr/>
        </p:nvSpPr>
        <p:spPr bwMode="auto">
          <a:xfrm flipV="1">
            <a:off x="5438775" y="2428875"/>
            <a:ext cx="0" cy="628650"/>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56331" name="Text Box 10"/>
          <p:cNvSpPr txBox="1">
            <a:spLocks noChangeArrowheads="1"/>
          </p:cNvSpPr>
          <p:nvPr/>
        </p:nvSpPr>
        <p:spPr bwMode="auto">
          <a:xfrm>
            <a:off x="5430838" y="3397250"/>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2</a:t>
            </a:r>
          </a:p>
        </p:txBody>
      </p:sp>
      <p:sp>
        <p:nvSpPr>
          <p:cNvPr id="477195" name="Text Box 11"/>
          <p:cNvSpPr txBox="1">
            <a:spLocks noChangeArrowheads="1"/>
          </p:cNvSpPr>
          <p:nvPr/>
        </p:nvSpPr>
        <p:spPr bwMode="auto">
          <a:xfrm>
            <a:off x="5430838" y="3749675"/>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33" name="Text Box 12"/>
          <p:cNvSpPr txBox="1">
            <a:spLocks noChangeArrowheads="1"/>
          </p:cNvSpPr>
          <p:nvPr/>
        </p:nvSpPr>
        <p:spPr bwMode="auto">
          <a:xfrm>
            <a:off x="5087938" y="4826000"/>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34" name="Text Box 13"/>
          <p:cNvSpPr txBox="1">
            <a:spLocks noChangeArrowheads="1"/>
          </p:cNvSpPr>
          <p:nvPr/>
        </p:nvSpPr>
        <p:spPr bwMode="auto">
          <a:xfrm>
            <a:off x="5083175" y="5173663"/>
            <a:ext cx="347663"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35" name="Text Box 14"/>
          <p:cNvSpPr txBox="1">
            <a:spLocks noChangeArrowheads="1"/>
          </p:cNvSpPr>
          <p:nvPr/>
        </p:nvSpPr>
        <p:spPr bwMode="auto">
          <a:xfrm>
            <a:off x="5087938" y="5526088"/>
            <a:ext cx="341312"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1</a:t>
            </a:r>
          </a:p>
        </p:txBody>
      </p:sp>
      <p:sp>
        <p:nvSpPr>
          <p:cNvPr id="56336" name="Text Box 15"/>
          <p:cNvSpPr txBox="1">
            <a:spLocks noChangeArrowheads="1"/>
          </p:cNvSpPr>
          <p:nvPr/>
        </p:nvSpPr>
        <p:spPr bwMode="auto">
          <a:xfrm>
            <a:off x="5430838" y="4826000"/>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0</a:t>
            </a:r>
          </a:p>
        </p:txBody>
      </p:sp>
      <p:sp>
        <p:nvSpPr>
          <p:cNvPr id="56337" name="Text Box 16"/>
          <p:cNvSpPr txBox="1">
            <a:spLocks noChangeArrowheads="1"/>
          </p:cNvSpPr>
          <p:nvPr/>
        </p:nvSpPr>
        <p:spPr bwMode="auto">
          <a:xfrm>
            <a:off x="5430838" y="5178425"/>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2</a:t>
            </a:r>
          </a:p>
        </p:txBody>
      </p:sp>
      <p:sp>
        <p:nvSpPr>
          <p:cNvPr id="56338" name="Text Box 17"/>
          <p:cNvSpPr txBox="1">
            <a:spLocks noChangeArrowheads="1"/>
          </p:cNvSpPr>
          <p:nvPr/>
        </p:nvSpPr>
        <p:spPr bwMode="auto">
          <a:xfrm>
            <a:off x="5430838" y="5521325"/>
            <a:ext cx="344487" cy="346075"/>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2</a:t>
            </a:r>
          </a:p>
        </p:txBody>
      </p:sp>
      <p:sp>
        <p:nvSpPr>
          <p:cNvPr id="56339" name="Text Box 18"/>
          <p:cNvSpPr txBox="1">
            <a:spLocks noChangeArrowheads="1"/>
          </p:cNvSpPr>
          <p:nvPr/>
        </p:nvSpPr>
        <p:spPr bwMode="auto">
          <a:xfrm>
            <a:off x="3076575" y="4314825"/>
            <a:ext cx="1143000" cy="590550"/>
          </a:xfrm>
          <a:prstGeom prst="rect">
            <a:avLst/>
          </a:prstGeom>
          <a:no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Hash Function</a:t>
            </a:r>
          </a:p>
        </p:txBody>
      </p:sp>
      <p:sp>
        <p:nvSpPr>
          <p:cNvPr id="56340" name="Text Box 19"/>
          <p:cNvSpPr txBox="1">
            <a:spLocks noChangeArrowheads="1"/>
          </p:cNvSpPr>
          <p:nvPr/>
        </p:nvSpPr>
        <p:spPr bwMode="auto">
          <a:xfrm>
            <a:off x="5299075" y="4016375"/>
            <a:ext cx="249238" cy="73025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a:t>
            </a:r>
          </a:p>
          <a:p>
            <a:pPr fontAlgn="base">
              <a:spcBef>
                <a:spcPct val="0"/>
              </a:spcBef>
              <a:spcAft>
                <a:spcPct val="0"/>
              </a:spcAft>
            </a:pPr>
            <a:r>
              <a:rPr lang="en-US" sz="1400" smtClean="0">
                <a:solidFill>
                  <a:srgbClr val="000000"/>
                </a:solidFill>
              </a:rPr>
              <a:t>.</a:t>
            </a:r>
          </a:p>
          <a:p>
            <a:pPr fontAlgn="base">
              <a:spcBef>
                <a:spcPct val="0"/>
              </a:spcBef>
              <a:spcAft>
                <a:spcPct val="0"/>
              </a:spcAft>
            </a:pPr>
            <a:r>
              <a:rPr lang="en-US" sz="1400" smtClean="0">
                <a:solidFill>
                  <a:srgbClr val="000000"/>
                </a:solidFill>
              </a:rPr>
              <a:t>.</a:t>
            </a:r>
          </a:p>
        </p:txBody>
      </p:sp>
      <p:sp>
        <p:nvSpPr>
          <p:cNvPr id="477204" name="Text Box 20"/>
          <p:cNvSpPr txBox="1">
            <a:spLocks noChangeArrowheads="1"/>
          </p:cNvSpPr>
          <p:nvPr/>
        </p:nvSpPr>
        <p:spPr bwMode="auto">
          <a:xfrm>
            <a:off x="403225" y="1593850"/>
            <a:ext cx="7648575" cy="376238"/>
          </a:xfrm>
          <a:prstGeom prst="rect">
            <a:avLst/>
          </a:prstGeom>
          <a:solidFill>
            <a:srgbClr val="FF6600"/>
          </a:solidFill>
          <a:ln w="9525">
            <a:solidFill>
              <a:schemeClr val="tx1"/>
            </a:solidFill>
            <a:miter lim="800000"/>
            <a:headEnd/>
            <a:tailEnd/>
          </a:ln>
        </p:spPr>
        <p:txBody>
          <a:bodyPr wrap="none">
            <a:spAutoFit/>
          </a:bodyPr>
          <a:lstStyle/>
          <a:p>
            <a:pPr fontAlgn="base">
              <a:spcBef>
                <a:spcPct val="0"/>
              </a:spcBef>
              <a:spcAft>
                <a:spcPct val="0"/>
              </a:spcAft>
            </a:pPr>
            <a:r>
              <a:rPr lang="en-US" smtClean="0">
                <a:solidFill>
                  <a:srgbClr val="000000"/>
                </a:solidFill>
              </a:rPr>
              <a:t>Prefetch from core </a:t>
            </a:r>
            <a:r>
              <a:rPr lang="en-US" i="1" smtClean="0">
                <a:solidFill>
                  <a:srgbClr val="000000"/>
                </a:solidFill>
              </a:rPr>
              <a:t>i</a:t>
            </a:r>
            <a:r>
              <a:rPr lang="en-US" smtClean="0">
                <a:solidFill>
                  <a:srgbClr val="000000"/>
                </a:solidFill>
              </a:rPr>
              <a:t>, evicts a core j’s demand from shared cache</a:t>
            </a:r>
          </a:p>
        </p:txBody>
      </p:sp>
      <p:sp>
        <p:nvSpPr>
          <p:cNvPr id="56342" name="Line 21"/>
          <p:cNvSpPr>
            <a:spLocks noChangeShapeType="1"/>
          </p:cNvSpPr>
          <p:nvPr/>
        </p:nvSpPr>
        <p:spPr bwMode="auto">
          <a:xfrm>
            <a:off x="2095500" y="4600575"/>
            <a:ext cx="981075"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477206" name="Text Box 22"/>
          <p:cNvSpPr txBox="1">
            <a:spLocks noChangeArrowheads="1"/>
          </p:cNvSpPr>
          <p:nvPr/>
        </p:nvSpPr>
        <p:spPr bwMode="auto">
          <a:xfrm>
            <a:off x="1050925" y="4264025"/>
            <a:ext cx="1349375" cy="73025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Evicted line’s</a:t>
            </a:r>
          </a:p>
          <a:p>
            <a:pPr fontAlgn="base">
              <a:spcBef>
                <a:spcPct val="0"/>
              </a:spcBef>
              <a:spcAft>
                <a:spcPct val="0"/>
              </a:spcAft>
            </a:pPr>
            <a:r>
              <a:rPr lang="en-US" sz="1400" smtClean="0">
                <a:solidFill>
                  <a:srgbClr val="000000"/>
                </a:solidFill>
              </a:rPr>
              <a:t>Address</a:t>
            </a:r>
          </a:p>
          <a:p>
            <a:pPr fontAlgn="base">
              <a:spcBef>
                <a:spcPct val="0"/>
              </a:spcBef>
              <a:spcAft>
                <a:spcPct val="0"/>
              </a:spcAft>
            </a:pPr>
            <a:r>
              <a:rPr lang="en-US" sz="1400" smtClean="0">
                <a:solidFill>
                  <a:srgbClr val="000000"/>
                </a:solidFill>
              </a:rPr>
              <a:t>From core j</a:t>
            </a:r>
          </a:p>
        </p:txBody>
      </p:sp>
      <p:sp>
        <p:nvSpPr>
          <p:cNvPr id="477207" name="Line 23"/>
          <p:cNvSpPr>
            <a:spLocks noChangeShapeType="1"/>
          </p:cNvSpPr>
          <p:nvPr/>
        </p:nvSpPr>
        <p:spPr bwMode="auto">
          <a:xfrm>
            <a:off x="4333875" y="3952875"/>
            <a:ext cx="752475"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477208" name="Line 24"/>
          <p:cNvSpPr>
            <a:spLocks noChangeShapeType="1"/>
          </p:cNvSpPr>
          <p:nvPr/>
        </p:nvSpPr>
        <p:spPr bwMode="auto">
          <a:xfrm>
            <a:off x="4333875" y="3952875"/>
            <a:ext cx="0" cy="638175"/>
          </a:xfrm>
          <a:prstGeom prst="line">
            <a:avLst/>
          </a:prstGeom>
          <a:noFill/>
          <a:ln w="9525">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477209" name="Line 25"/>
          <p:cNvSpPr>
            <a:spLocks noChangeShapeType="1"/>
          </p:cNvSpPr>
          <p:nvPr/>
        </p:nvSpPr>
        <p:spPr bwMode="auto">
          <a:xfrm flipH="1">
            <a:off x="4219575" y="4591050"/>
            <a:ext cx="114300" cy="0"/>
          </a:xfrm>
          <a:prstGeom prst="line">
            <a:avLst/>
          </a:prstGeom>
          <a:noFill/>
          <a:ln w="9525">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477210" name="Text Box 26"/>
          <p:cNvSpPr txBox="1">
            <a:spLocks noChangeArrowheads="1"/>
          </p:cNvSpPr>
          <p:nvPr/>
        </p:nvSpPr>
        <p:spPr bwMode="auto">
          <a:xfrm>
            <a:off x="5087938" y="3744913"/>
            <a:ext cx="341312" cy="346075"/>
          </a:xfrm>
          <a:prstGeom prst="rect">
            <a:avLst/>
          </a:prstGeom>
          <a:solidFill>
            <a:srgbClr val="FF9900"/>
          </a:solidFill>
          <a:ln w="9525">
            <a:solidFill>
              <a:schemeClr val="tx1"/>
            </a:solidFill>
            <a:miter lim="800000"/>
            <a:headEnd/>
            <a:tailEnd/>
          </a:ln>
        </p:spPr>
        <p:txBody>
          <a:bodyPr>
            <a:spAutoFit/>
          </a:bodyPr>
          <a:lstStyle/>
          <a:p>
            <a:pPr algn="ctr" fontAlgn="base">
              <a:spcBef>
                <a:spcPct val="50000"/>
              </a:spcBef>
              <a:spcAft>
                <a:spcPct val="0"/>
              </a:spcAft>
            </a:pPr>
            <a:r>
              <a:rPr lang="en-US" sz="1600" smtClean="0">
                <a:solidFill>
                  <a:srgbClr val="000000"/>
                </a:solidFill>
              </a:rPr>
              <a:t>1</a:t>
            </a:r>
          </a:p>
        </p:txBody>
      </p:sp>
      <p:sp>
        <p:nvSpPr>
          <p:cNvPr id="477211" name="Text Box 27"/>
          <p:cNvSpPr txBox="1">
            <a:spLocks noChangeArrowheads="1"/>
          </p:cNvSpPr>
          <p:nvPr/>
        </p:nvSpPr>
        <p:spPr bwMode="auto">
          <a:xfrm>
            <a:off x="5430838" y="3744913"/>
            <a:ext cx="341312" cy="346075"/>
          </a:xfrm>
          <a:prstGeom prst="rect">
            <a:avLst/>
          </a:prstGeom>
          <a:solidFill>
            <a:srgbClr val="FF9900"/>
          </a:solidFill>
          <a:ln w="9525">
            <a:solidFill>
              <a:schemeClr val="tx1"/>
            </a:solidFill>
            <a:miter lim="800000"/>
            <a:headEnd/>
            <a:tailEnd/>
          </a:ln>
        </p:spPr>
        <p:txBody>
          <a:bodyPr>
            <a:spAutoFit/>
          </a:bodyPr>
          <a:lstStyle/>
          <a:p>
            <a:pPr algn="ctr" fontAlgn="base">
              <a:spcBef>
                <a:spcPct val="50000"/>
              </a:spcBef>
              <a:spcAft>
                <a:spcPct val="0"/>
              </a:spcAft>
            </a:pPr>
            <a:r>
              <a:rPr lang="en-US" sz="1600" i="1" smtClean="0">
                <a:solidFill>
                  <a:srgbClr val="000000"/>
                </a:solidFill>
              </a:rPr>
              <a:t>j</a:t>
            </a:r>
          </a:p>
        </p:txBody>
      </p:sp>
      <p:sp>
        <p:nvSpPr>
          <p:cNvPr id="477212" name="Text Box 28"/>
          <p:cNvSpPr txBox="1">
            <a:spLocks noChangeArrowheads="1"/>
          </p:cNvSpPr>
          <p:nvPr/>
        </p:nvSpPr>
        <p:spPr bwMode="auto">
          <a:xfrm>
            <a:off x="508000" y="1597025"/>
            <a:ext cx="4899025" cy="376238"/>
          </a:xfrm>
          <a:prstGeom prst="rect">
            <a:avLst/>
          </a:prstGeom>
          <a:solidFill>
            <a:srgbClr val="FF6600"/>
          </a:solidFill>
          <a:ln w="9525">
            <a:solidFill>
              <a:schemeClr val="tx1"/>
            </a:solidFill>
            <a:miter lim="800000"/>
            <a:headEnd/>
            <a:tailEnd/>
          </a:ln>
        </p:spPr>
        <p:txBody>
          <a:bodyPr wrap="none">
            <a:spAutoFit/>
          </a:bodyPr>
          <a:lstStyle/>
          <a:p>
            <a:pPr algn="just" fontAlgn="base">
              <a:spcBef>
                <a:spcPct val="0"/>
              </a:spcBef>
              <a:spcAft>
                <a:spcPct val="0"/>
              </a:spcAft>
            </a:pPr>
            <a:r>
              <a:rPr lang="en-US" smtClean="0">
                <a:solidFill>
                  <a:srgbClr val="000000"/>
                </a:solidFill>
              </a:rPr>
              <a:t>Core </a:t>
            </a:r>
            <a:r>
              <a:rPr lang="en-US" i="1" smtClean="0">
                <a:solidFill>
                  <a:srgbClr val="000000"/>
                </a:solidFill>
              </a:rPr>
              <a:t>j</a:t>
            </a:r>
            <a:r>
              <a:rPr lang="en-US" smtClean="0">
                <a:solidFill>
                  <a:srgbClr val="000000"/>
                </a:solidFill>
              </a:rPr>
              <a:t> experiences a demand cache miss</a:t>
            </a:r>
          </a:p>
        </p:txBody>
      </p:sp>
      <p:sp>
        <p:nvSpPr>
          <p:cNvPr id="477213" name="Text Box 29"/>
          <p:cNvSpPr txBox="1">
            <a:spLocks noChangeArrowheads="1"/>
          </p:cNvSpPr>
          <p:nvPr/>
        </p:nvSpPr>
        <p:spPr bwMode="auto">
          <a:xfrm>
            <a:off x="1041400" y="4264025"/>
            <a:ext cx="1358900" cy="73025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Missing line’s</a:t>
            </a:r>
          </a:p>
          <a:p>
            <a:pPr fontAlgn="base">
              <a:spcBef>
                <a:spcPct val="0"/>
              </a:spcBef>
              <a:spcAft>
                <a:spcPct val="0"/>
              </a:spcAft>
            </a:pPr>
            <a:r>
              <a:rPr lang="en-US" sz="1400" smtClean="0">
                <a:solidFill>
                  <a:srgbClr val="000000"/>
                </a:solidFill>
              </a:rPr>
              <a:t>Address</a:t>
            </a:r>
          </a:p>
          <a:p>
            <a:pPr fontAlgn="base">
              <a:spcBef>
                <a:spcPct val="0"/>
              </a:spcBef>
              <a:spcAft>
                <a:spcPct val="0"/>
              </a:spcAft>
            </a:pPr>
            <a:r>
              <a:rPr lang="en-US" sz="1400" smtClean="0">
                <a:solidFill>
                  <a:srgbClr val="000000"/>
                </a:solidFill>
              </a:rPr>
              <a:t>From core j</a:t>
            </a:r>
          </a:p>
        </p:txBody>
      </p:sp>
      <p:sp>
        <p:nvSpPr>
          <p:cNvPr id="477214" name="AutoShape 30"/>
          <p:cNvSpPr>
            <a:spLocks noChangeArrowheads="1"/>
          </p:cNvSpPr>
          <p:nvPr/>
        </p:nvSpPr>
        <p:spPr bwMode="auto">
          <a:xfrm>
            <a:off x="5876925" y="3848100"/>
            <a:ext cx="552450" cy="171450"/>
          </a:xfrm>
          <a:prstGeom prst="rightArrow">
            <a:avLst>
              <a:gd name="adj1" fmla="val 50000"/>
              <a:gd name="adj2" fmla="val 80556"/>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477215" name="Text Box 31"/>
          <p:cNvSpPr txBox="1">
            <a:spLocks noChangeArrowheads="1"/>
          </p:cNvSpPr>
          <p:nvPr/>
        </p:nvSpPr>
        <p:spPr bwMode="auto">
          <a:xfrm>
            <a:off x="6480175" y="3787775"/>
            <a:ext cx="1708150" cy="30480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Increment Pol (</a:t>
            </a:r>
            <a:r>
              <a:rPr lang="en-US" sz="1400" i="1" smtClean="0">
                <a:solidFill>
                  <a:srgbClr val="000000"/>
                </a:solidFill>
              </a:rPr>
              <a:t>i)</a:t>
            </a:r>
            <a:endParaRPr lang="en-US" sz="1400" smtClean="0">
              <a:solidFill>
                <a:srgbClr val="000000"/>
              </a:solidFill>
            </a:endParaRPr>
          </a:p>
        </p:txBody>
      </p:sp>
      <p:sp>
        <p:nvSpPr>
          <p:cNvPr id="477216" name="Oval 32"/>
          <p:cNvSpPr>
            <a:spLocks noChangeArrowheads="1"/>
          </p:cNvSpPr>
          <p:nvPr/>
        </p:nvSpPr>
        <p:spPr bwMode="auto">
          <a:xfrm>
            <a:off x="4286250" y="2286000"/>
            <a:ext cx="1171575" cy="752475"/>
          </a:xfrm>
          <a:prstGeom prst="ellipse">
            <a:avLst/>
          </a:prstGeom>
          <a:noFill/>
          <a:ln w="28575">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77217" name="Oval 33"/>
          <p:cNvSpPr>
            <a:spLocks noChangeArrowheads="1"/>
          </p:cNvSpPr>
          <p:nvPr/>
        </p:nvSpPr>
        <p:spPr bwMode="auto">
          <a:xfrm>
            <a:off x="5448300" y="2276475"/>
            <a:ext cx="1171575" cy="752475"/>
          </a:xfrm>
          <a:prstGeom prst="ellipse">
            <a:avLst/>
          </a:prstGeom>
          <a:noFill/>
          <a:ln w="28575">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56355" name="Text Box 34"/>
          <p:cNvSpPr txBox="1">
            <a:spLocks noChangeArrowheads="1"/>
          </p:cNvSpPr>
          <p:nvPr/>
        </p:nvSpPr>
        <p:spPr bwMode="auto">
          <a:xfrm>
            <a:off x="4032250" y="1965325"/>
            <a:ext cx="2847975"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Pollution Filter of core </a:t>
            </a:r>
            <a:r>
              <a:rPr lang="en-US" i="1" smtClean="0">
                <a:solidFill>
                  <a:srgbClr val="000000"/>
                </a:solidFill>
              </a:rPr>
              <a:t>i</a:t>
            </a:r>
            <a:endParaRPr lang="en-US"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72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7721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772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7721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720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720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7720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720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7209"/>
                                        </p:tgtEl>
                                        <p:attrNameLst>
                                          <p:attrName>style.visibility</p:attrName>
                                        </p:attrNameLst>
                                      </p:cBhvr>
                                      <p:to>
                                        <p:strVal val="visible"/>
                                      </p:to>
                                    </p:set>
                                  </p:childTnLst>
                                </p:cTn>
                              </p:par>
                            </p:childTnLst>
                          </p:cTn>
                        </p:par>
                        <p:par>
                          <p:cTn id="33" fill="hold">
                            <p:stCondLst>
                              <p:cond delay="0"/>
                            </p:stCondLst>
                            <p:childTnLst>
                              <p:par>
                                <p:cTn id="34" presetID="1" presetClass="emph" presetSubtype="2" fill="hold" nodeType="afterEffect">
                                  <p:stCondLst>
                                    <p:cond delay="0"/>
                                  </p:stCondLst>
                                  <p:childTnLst>
                                    <p:animClr clrSpc="rgb" dir="cw">
                                      <p:cBhvr>
                                        <p:cTn id="35" dur="500" fill="hold"/>
                                        <p:tgtEl>
                                          <p:spTgt spid="477189"/>
                                        </p:tgtEl>
                                        <p:attrNameLst>
                                          <p:attrName>fillcolor</p:attrName>
                                        </p:attrNameLst>
                                      </p:cBhvr>
                                      <p:to>
                                        <a:srgbClr val="FF9900"/>
                                      </p:to>
                                    </p:animClr>
                                    <p:set>
                                      <p:cBhvr>
                                        <p:cTn id="36" dur="500" fill="hold"/>
                                        <p:tgtEl>
                                          <p:spTgt spid="477189"/>
                                        </p:tgtEl>
                                        <p:attrNameLst>
                                          <p:attrName>fill.type</p:attrName>
                                        </p:attrNameLst>
                                      </p:cBhvr>
                                      <p:to>
                                        <p:strVal val="solid"/>
                                      </p:to>
                                    </p:set>
                                    <p:set>
                                      <p:cBhvr>
                                        <p:cTn id="37" dur="500" fill="hold"/>
                                        <p:tgtEl>
                                          <p:spTgt spid="477189"/>
                                        </p:tgtEl>
                                        <p:attrNameLst>
                                          <p:attrName>fill.on</p:attrName>
                                        </p:attrNameLst>
                                      </p:cBhvr>
                                      <p:to>
                                        <p:strVal val="true"/>
                                      </p:to>
                                    </p:set>
                                  </p:childTnLst>
                                </p:cTn>
                              </p:par>
                              <p:par>
                                <p:cTn id="38" presetID="1" presetClass="emph" presetSubtype="2" fill="hold" nodeType="withEffect">
                                  <p:stCondLst>
                                    <p:cond delay="0"/>
                                  </p:stCondLst>
                                  <p:childTnLst>
                                    <p:animClr clrSpc="rgb" dir="cw">
                                      <p:cBhvr>
                                        <p:cTn id="39" dur="500" fill="hold"/>
                                        <p:tgtEl>
                                          <p:spTgt spid="477195"/>
                                        </p:tgtEl>
                                        <p:attrNameLst>
                                          <p:attrName>fillcolor</p:attrName>
                                        </p:attrNameLst>
                                      </p:cBhvr>
                                      <p:to>
                                        <a:srgbClr val="FF9900"/>
                                      </p:to>
                                    </p:animClr>
                                    <p:set>
                                      <p:cBhvr>
                                        <p:cTn id="40" dur="500" fill="hold"/>
                                        <p:tgtEl>
                                          <p:spTgt spid="477195"/>
                                        </p:tgtEl>
                                        <p:attrNameLst>
                                          <p:attrName>fill.type</p:attrName>
                                        </p:attrNameLst>
                                      </p:cBhvr>
                                      <p:to>
                                        <p:strVal val="solid"/>
                                      </p:to>
                                    </p:set>
                                    <p:set>
                                      <p:cBhvr>
                                        <p:cTn id="41" dur="500" fill="hold"/>
                                        <p:tgtEl>
                                          <p:spTgt spid="477195"/>
                                        </p:tgtEl>
                                        <p:attrNameLst>
                                          <p:attrName>fill.on</p:attrName>
                                        </p:attrNameLst>
                                      </p:cBhvr>
                                      <p:to>
                                        <p:strVal val="true"/>
                                      </p:to>
                                    </p:se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477195"/>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477189"/>
                                        </p:tgtEl>
                                        <p:attrNameLst>
                                          <p:attrName>style.visibility</p:attrName>
                                        </p:attrNameLst>
                                      </p:cBhvr>
                                      <p:to>
                                        <p:strVal val="hidden"/>
                                      </p:to>
                                    </p:set>
                                  </p:childTnLst>
                                </p:cTn>
                              </p:par>
                            </p:childTnLst>
                          </p:cTn>
                        </p:par>
                        <p:par>
                          <p:cTn id="48" fill="hold">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47721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772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500" fill="hold"/>
                                        <p:tgtEl>
                                          <p:spTgt spid="477210"/>
                                        </p:tgtEl>
                                        <p:attrNameLst>
                                          <p:attrName>fillcolor</p:attrName>
                                        </p:attrNameLst>
                                      </p:cBhvr>
                                      <p:to>
                                        <a:schemeClr val="bg1"/>
                                      </p:to>
                                    </p:animClr>
                                    <p:set>
                                      <p:cBhvr>
                                        <p:cTn id="57" dur="500" fill="hold"/>
                                        <p:tgtEl>
                                          <p:spTgt spid="477210"/>
                                        </p:tgtEl>
                                        <p:attrNameLst>
                                          <p:attrName>fill.type</p:attrName>
                                        </p:attrNameLst>
                                      </p:cBhvr>
                                      <p:to>
                                        <p:strVal val="solid"/>
                                      </p:to>
                                    </p:set>
                                    <p:set>
                                      <p:cBhvr>
                                        <p:cTn id="58" dur="500" fill="hold"/>
                                        <p:tgtEl>
                                          <p:spTgt spid="477210"/>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477211"/>
                                        </p:tgtEl>
                                        <p:attrNameLst>
                                          <p:attrName>fillcolor</p:attrName>
                                        </p:attrNameLst>
                                      </p:cBhvr>
                                      <p:to>
                                        <a:schemeClr val="bg1"/>
                                      </p:to>
                                    </p:animClr>
                                    <p:set>
                                      <p:cBhvr>
                                        <p:cTn id="61" dur="500" fill="hold"/>
                                        <p:tgtEl>
                                          <p:spTgt spid="477211"/>
                                        </p:tgtEl>
                                        <p:attrNameLst>
                                          <p:attrName>fill.type</p:attrName>
                                        </p:attrNameLst>
                                      </p:cBhvr>
                                      <p:to>
                                        <p:strVal val="solid"/>
                                      </p:to>
                                    </p:set>
                                    <p:set>
                                      <p:cBhvr>
                                        <p:cTn id="62" dur="500" fill="hold"/>
                                        <p:tgtEl>
                                          <p:spTgt spid="477211"/>
                                        </p:tgtEl>
                                        <p:attrNameLst>
                                          <p:attrName>fill.on</p:attrName>
                                        </p:attrNameLst>
                                      </p:cBhvr>
                                      <p:to>
                                        <p:strVal val="true"/>
                                      </p:to>
                                    </p:set>
                                  </p:childTnLst>
                                </p:cTn>
                              </p:par>
                              <p:par>
                                <p:cTn id="63" presetID="1" presetClass="exit" presetSubtype="0" fill="hold" grpId="1" nodeType="withEffect">
                                  <p:stCondLst>
                                    <p:cond delay="0"/>
                                  </p:stCondLst>
                                  <p:childTnLst>
                                    <p:set>
                                      <p:cBhvr>
                                        <p:cTn id="64" dur="1" fill="hold">
                                          <p:stCondLst>
                                            <p:cond delay="0"/>
                                          </p:stCondLst>
                                        </p:cTn>
                                        <p:tgtEl>
                                          <p:spTgt spid="47720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477208"/>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477207"/>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477209"/>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477204"/>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7721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7721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2" nodeType="clickEffect">
                                  <p:stCondLst>
                                    <p:cond delay="0"/>
                                  </p:stCondLst>
                                  <p:childTnLst>
                                    <p:set>
                                      <p:cBhvr>
                                        <p:cTn id="84" dur="1" fill="hold">
                                          <p:stCondLst>
                                            <p:cond delay="0"/>
                                          </p:stCondLst>
                                        </p:cTn>
                                        <p:tgtEl>
                                          <p:spTgt spid="477207"/>
                                        </p:tgtEl>
                                        <p:attrNameLst>
                                          <p:attrName>style.visibility</p:attrName>
                                        </p:attrNameLst>
                                      </p:cBhvr>
                                      <p:to>
                                        <p:strVal val="visible"/>
                                      </p:to>
                                    </p:set>
                                  </p:childTnLst>
                                </p:cTn>
                              </p:par>
                              <p:par>
                                <p:cTn id="85" presetID="1" presetClass="entr" presetSubtype="0" fill="hold" grpId="2" nodeType="withEffect">
                                  <p:stCondLst>
                                    <p:cond delay="0"/>
                                  </p:stCondLst>
                                  <p:childTnLst>
                                    <p:set>
                                      <p:cBhvr>
                                        <p:cTn id="86" dur="1" fill="hold">
                                          <p:stCondLst>
                                            <p:cond delay="0"/>
                                          </p:stCondLst>
                                        </p:cTn>
                                        <p:tgtEl>
                                          <p:spTgt spid="477208"/>
                                        </p:tgtEl>
                                        <p:attrNameLst>
                                          <p:attrName>style.visibility</p:attrName>
                                        </p:attrNameLst>
                                      </p:cBhvr>
                                      <p:to>
                                        <p:strVal val="visible"/>
                                      </p:to>
                                    </p:set>
                                  </p:childTnLst>
                                </p:cTn>
                              </p:par>
                              <p:par>
                                <p:cTn id="87" presetID="1" presetClass="entr" presetSubtype="0" fill="hold" grpId="2" nodeType="withEffect">
                                  <p:stCondLst>
                                    <p:cond delay="0"/>
                                  </p:stCondLst>
                                  <p:childTnLst>
                                    <p:set>
                                      <p:cBhvr>
                                        <p:cTn id="88" dur="1" fill="hold">
                                          <p:stCondLst>
                                            <p:cond delay="0"/>
                                          </p:stCondLst>
                                        </p:cTn>
                                        <p:tgtEl>
                                          <p:spTgt spid="477209"/>
                                        </p:tgtEl>
                                        <p:attrNameLst>
                                          <p:attrName>style.visibility</p:attrName>
                                        </p:attrNameLst>
                                      </p:cBhvr>
                                      <p:to>
                                        <p:strVal val="visible"/>
                                      </p:to>
                                    </p:set>
                                  </p:childTnLst>
                                </p:cTn>
                              </p:par>
                            </p:childTnLst>
                          </p:cTn>
                        </p:par>
                        <p:par>
                          <p:cTn id="89" fill="hold">
                            <p:stCondLst>
                              <p:cond delay="0"/>
                            </p:stCondLst>
                            <p:childTnLst>
                              <p:par>
                                <p:cTn id="90" presetID="1" presetClass="emph" presetSubtype="2" fill="hold" nodeType="afterEffect">
                                  <p:stCondLst>
                                    <p:cond delay="0"/>
                                  </p:stCondLst>
                                  <p:childTnLst>
                                    <p:animClr clrSpc="rgb" dir="cw">
                                      <p:cBhvr>
                                        <p:cTn id="91" dur="500" fill="hold"/>
                                        <p:tgtEl>
                                          <p:spTgt spid="477210"/>
                                        </p:tgtEl>
                                        <p:attrNameLst>
                                          <p:attrName>fillcolor</p:attrName>
                                        </p:attrNameLst>
                                      </p:cBhvr>
                                      <p:to>
                                        <a:srgbClr val="FF9900"/>
                                      </p:to>
                                    </p:animClr>
                                    <p:set>
                                      <p:cBhvr>
                                        <p:cTn id="92" dur="500" fill="hold"/>
                                        <p:tgtEl>
                                          <p:spTgt spid="477210"/>
                                        </p:tgtEl>
                                        <p:attrNameLst>
                                          <p:attrName>fill.type</p:attrName>
                                        </p:attrNameLst>
                                      </p:cBhvr>
                                      <p:to>
                                        <p:strVal val="solid"/>
                                      </p:to>
                                    </p:set>
                                    <p:set>
                                      <p:cBhvr>
                                        <p:cTn id="93" dur="500" fill="hold"/>
                                        <p:tgtEl>
                                          <p:spTgt spid="477210"/>
                                        </p:tgtEl>
                                        <p:attrNameLst>
                                          <p:attrName>fill.on</p:attrName>
                                        </p:attrNameLst>
                                      </p:cBhvr>
                                      <p:to>
                                        <p:strVal val="true"/>
                                      </p:to>
                                    </p:set>
                                  </p:childTnLst>
                                </p:cTn>
                              </p:par>
                            </p:childTnLst>
                          </p:cTn>
                        </p:par>
                      </p:childTnLst>
                    </p:cTn>
                  </p:par>
                  <p:par>
                    <p:cTn id="94" fill="hold">
                      <p:stCondLst>
                        <p:cond delay="indefinite"/>
                      </p:stCondLst>
                      <p:childTnLst>
                        <p:par>
                          <p:cTn id="95" fill="hold">
                            <p:stCondLst>
                              <p:cond delay="0"/>
                            </p:stCondLst>
                            <p:childTnLst>
                              <p:par>
                                <p:cTn id="96" presetID="1" presetClass="emph" presetSubtype="2" fill="hold" nodeType="clickEffect">
                                  <p:stCondLst>
                                    <p:cond delay="0"/>
                                  </p:stCondLst>
                                  <p:childTnLst>
                                    <p:animClr clrSpc="rgb" dir="cw">
                                      <p:cBhvr>
                                        <p:cTn id="97" dur="500" fill="hold"/>
                                        <p:tgtEl>
                                          <p:spTgt spid="477211"/>
                                        </p:tgtEl>
                                        <p:attrNameLst>
                                          <p:attrName>fillcolor</p:attrName>
                                        </p:attrNameLst>
                                      </p:cBhvr>
                                      <p:to>
                                        <a:srgbClr val="FF9900"/>
                                      </p:to>
                                    </p:animClr>
                                    <p:set>
                                      <p:cBhvr>
                                        <p:cTn id="98" dur="500" fill="hold"/>
                                        <p:tgtEl>
                                          <p:spTgt spid="477211"/>
                                        </p:tgtEl>
                                        <p:attrNameLst>
                                          <p:attrName>fill.type</p:attrName>
                                        </p:attrNameLst>
                                      </p:cBhvr>
                                      <p:to>
                                        <p:strVal val="solid"/>
                                      </p:to>
                                    </p:set>
                                    <p:set>
                                      <p:cBhvr>
                                        <p:cTn id="99" dur="500" fill="hold"/>
                                        <p:tgtEl>
                                          <p:spTgt spid="477211"/>
                                        </p:tgtEl>
                                        <p:attrNameLst>
                                          <p:attrName>fill.on</p:attrName>
                                        </p:attrNameLst>
                                      </p:cBhvr>
                                      <p:to>
                                        <p:strVal val="tru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477215"/>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477214"/>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1" nodeType="clickEffect">
                                  <p:stCondLst>
                                    <p:cond delay="0"/>
                                  </p:stCondLst>
                                  <p:childTnLst>
                                    <p:set>
                                      <p:cBhvr>
                                        <p:cTn id="109" dur="1" fill="hold">
                                          <p:stCondLst>
                                            <p:cond delay="0"/>
                                          </p:stCondLst>
                                        </p:cTn>
                                        <p:tgtEl>
                                          <p:spTgt spid="477210"/>
                                        </p:tgtEl>
                                        <p:attrNameLst>
                                          <p:attrName>style.visibility</p:attrName>
                                        </p:attrNameLst>
                                      </p:cBhvr>
                                      <p:to>
                                        <p:strVal val="hidden"/>
                                      </p:to>
                                    </p:set>
                                  </p:childTnLst>
                                </p:cTn>
                              </p:par>
                            </p:childTnLst>
                          </p:cTn>
                        </p:par>
                        <p:par>
                          <p:cTn id="110" fill="hold">
                            <p:stCondLst>
                              <p:cond delay="0"/>
                            </p:stCondLst>
                            <p:childTnLst>
                              <p:par>
                                <p:cTn id="111" presetID="1" presetClass="entr" presetSubtype="0" fill="hold" grpId="1" nodeType="afterEffect">
                                  <p:stCondLst>
                                    <p:cond delay="0"/>
                                  </p:stCondLst>
                                  <p:childTnLst>
                                    <p:set>
                                      <p:cBhvr>
                                        <p:cTn id="112" dur="1" fill="hold">
                                          <p:stCondLst>
                                            <p:cond delay="0"/>
                                          </p:stCondLst>
                                        </p:cTn>
                                        <p:tgtEl>
                                          <p:spTgt spid="477189"/>
                                        </p:tgtEl>
                                        <p:attrNameLst>
                                          <p:attrName>style.visibility</p:attrName>
                                        </p:attrNameLst>
                                      </p:cBhvr>
                                      <p:to>
                                        <p:strVal val="visible"/>
                                      </p:to>
                                    </p:set>
                                  </p:childTnLst>
                                </p:cTn>
                              </p:par>
                            </p:childTnLst>
                          </p:cTn>
                        </p:par>
                        <p:par>
                          <p:cTn id="113" fill="hold">
                            <p:stCondLst>
                              <p:cond delay="0"/>
                            </p:stCondLst>
                            <p:childTnLst>
                              <p:par>
                                <p:cTn id="114" presetID="1" presetClass="exit" presetSubtype="0" fill="hold" grpId="1" nodeType="afterEffect">
                                  <p:stCondLst>
                                    <p:cond delay="0"/>
                                  </p:stCondLst>
                                  <p:childTnLst>
                                    <p:set>
                                      <p:cBhvr>
                                        <p:cTn id="115" dur="1" fill="hold">
                                          <p:stCondLst>
                                            <p:cond delay="0"/>
                                          </p:stCondLst>
                                        </p:cTn>
                                        <p:tgtEl>
                                          <p:spTgt spid="477215"/>
                                        </p:tgtEl>
                                        <p:attrNameLst>
                                          <p:attrName>style.visibility</p:attrName>
                                        </p:attrNameLst>
                                      </p:cBhvr>
                                      <p:to>
                                        <p:strVal val="hidden"/>
                                      </p:to>
                                    </p:set>
                                  </p:childTnLst>
                                </p:cTn>
                              </p:par>
                              <p:par>
                                <p:cTn id="116" presetID="1" presetClass="exit" presetSubtype="0" fill="hold" grpId="1" nodeType="withEffect">
                                  <p:stCondLst>
                                    <p:cond delay="0"/>
                                  </p:stCondLst>
                                  <p:childTnLst>
                                    <p:set>
                                      <p:cBhvr>
                                        <p:cTn id="117" dur="1" fill="hold">
                                          <p:stCondLst>
                                            <p:cond delay="0"/>
                                          </p:stCondLst>
                                        </p:cTn>
                                        <p:tgtEl>
                                          <p:spTgt spid="4772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9" grpId="0" animBg="1"/>
      <p:bldP spid="477189" grpId="1" animBg="1"/>
      <p:bldP spid="477195" grpId="0" animBg="1"/>
      <p:bldP spid="477204" grpId="0" animBg="1"/>
      <p:bldP spid="477204" grpId="1" animBg="1"/>
      <p:bldP spid="477206" grpId="0"/>
      <p:bldP spid="477206" grpId="1"/>
      <p:bldP spid="477207" grpId="0" animBg="1"/>
      <p:bldP spid="477207" grpId="1" animBg="1"/>
      <p:bldP spid="477207" grpId="2" animBg="1"/>
      <p:bldP spid="477208" grpId="0" animBg="1"/>
      <p:bldP spid="477208" grpId="1" animBg="1"/>
      <p:bldP spid="477208" grpId="2" animBg="1"/>
      <p:bldP spid="477209" grpId="0" animBg="1"/>
      <p:bldP spid="477209" grpId="1" animBg="1"/>
      <p:bldP spid="477209" grpId="2" animBg="1"/>
      <p:bldP spid="477210" grpId="0" animBg="1"/>
      <p:bldP spid="477210" grpId="1" animBg="1"/>
      <p:bldP spid="477211" grpId="0" animBg="1"/>
      <p:bldP spid="477212" grpId="0" animBg="1"/>
      <p:bldP spid="477213" grpId="0"/>
      <p:bldP spid="477214" grpId="0" animBg="1"/>
      <p:bldP spid="477214" grpId="1" animBg="1"/>
      <p:bldP spid="477215" grpId="0"/>
      <p:bldP spid="477215" grpId="1"/>
      <p:bldP spid="477216" grpId="0" animBg="1"/>
      <p:bldP spid="477216" grpId="1" animBg="1"/>
      <p:bldP spid="477217" grpId="0" animBg="1"/>
      <p:bldP spid="477217"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p:spPr>
        <p:txBody>
          <a:bodyPr/>
          <a:lstStyle/>
          <a:p>
            <a:fld id="{1A31FA29-1974-4A0B-99A1-57E790E7CCEB}" type="slidenum">
              <a:rPr lang="en-US">
                <a:solidFill>
                  <a:srgbClr val="000000"/>
                </a:solidFill>
              </a:rPr>
              <a:pPr/>
              <a:t>57</a:t>
            </a:fld>
            <a:endParaRPr lang="en-US">
              <a:solidFill>
                <a:srgbClr val="000000"/>
              </a:solidFill>
            </a:endParaRPr>
          </a:p>
        </p:txBody>
      </p:sp>
      <p:sp>
        <p:nvSpPr>
          <p:cNvPr id="58371" name="Rectangle 2"/>
          <p:cNvSpPr>
            <a:spLocks noGrp="1" noChangeArrowheads="1"/>
          </p:cNvSpPr>
          <p:nvPr>
            <p:ph type="title"/>
          </p:nvPr>
        </p:nvSpPr>
        <p:spPr/>
        <p:txBody>
          <a:bodyPr/>
          <a:lstStyle/>
          <a:p>
            <a:r>
              <a:rPr lang="en-US" sz="2800" smtClean="0"/>
              <a:t>Hierarchical </a:t>
            </a:r>
            <a:br>
              <a:rPr lang="en-US" sz="2800" smtClean="0"/>
            </a:br>
            <a:r>
              <a:rPr lang="en-US" sz="2800" smtClean="0"/>
              <a:t>Prefetcher Aggressiveness Control (HPAC)</a:t>
            </a:r>
          </a:p>
        </p:txBody>
      </p:sp>
      <p:sp>
        <p:nvSpPr>
          <p:cNvPr id="58372" name="Line 3"/>
          <p:cNvSpPr>
            <a:spLocks noChangeShapeType="1"/>
          </p:cNvSpPr>
          <p:nvPr/>
        </p:nvSpPr>
        <p:spPr bwMode="auto">
          <a:xfrm flipV="1">
            <a:off x="6089650" y="4430713"/>
            <a:ext cx="6350" cy="896937"/>
          </a:xfrm>
          <a:prstGeom prst="line">
            <a:avLst/>
          </a:prstGeom>
          <a:noFill/>
          <a:ln w="9525">
            <a:solidFill>
              <a:srgbClr val="990033"/>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grpSp>
        <p:nvGrpSpPr>
          <p:cNvPr id="2" name="Group 4"/>
          <p:cNvGrpSpPr>
            <a:grpSpLocks/>
          </p:cNvGrpSpPr>
          <p:nvPr/>
        </p:nvGrpSpPr>
        <p:grpSpPr bwMode="auto">
          <a:xfrm>
            <a:off x="5588000" y="1770063"/>
            <a:ext cx="2743200" cy="682625"/>
            <a:chOff x="2761" y="1051"/>
            <a:chExt cx="1728" cy="430"/>
          </a:xfrm>
        </p:grpSpPr>
        <p:sp>
          <p:nvSpPr>
            <p:cNvPr id="58409" name="Rectangle 5"/>
            <p:cNvSpPr>
              <a:spLocks noChangeArrowheads="1"/>
            </p:cNvSpPr>
            <p:nvPr/>
          </p:nvSpPr>
          <p:spPr bwMode="auto">
            <a:xfrm>
              <a:off x="2761" y="1051"/>
              <a:ext cx="1728" cy="43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410" name="Text Box 6"/>
            <p:cNvSpPr txBox="1">
              <a:spLocks noChangeArrowheads="1"/>
            </p:cNvSpPr>
            <p:nvPr/>
          </p:nvSpPr>
          <p:spPr bwMode="auto">
            <a:xfrm>
              <a:off x="2805" y="1128"/>
              <a:ext cx="1607" cy="250"/>
            </a:xfrm>
            <a:prstGeom prst="rect">
              <a:avLst/>
            </a:prstGeom>
            <a:noFill/>
            <a:ln w="9525">
              <a:noFill/>
              <a:miter lim="800000"/>
              <a:headEnd/>
              <a:tailEnd/>
            </a:ln>
          </p:spPr>
          <p:txBody>
            <a:bodyPr wrap="none">
              <a:spAutoFit/>
            </a:bodyPr>
            <a:lstStyle/>
            <a:p>
              <a:pPr fontAlgn="base">
                <a:spcBef>
                  <a:spcPct val="0"/>
                </a:spcBef>
                <a:spcAft>
                  <a:spcPct val="0"/>
                </a:spcAft>
              </a:pPr>
              <a:r>
                <a:rPr lang="en-US" sz="2000" smtClean="0">
                  <a:solidFill>
                    <a:srgbClr val="000000"/>
                  </a:solidFill>
                </a:rPr>
                <a:t>Memory Controller</a:t>
              </a:r>
            </a:p>
          </p:txBody>
        </p:sp>
      </p:grpSp>
      <p:sp>
        <p:nvSpPr>
          <p:cNvPr id="58374" name="Text Box 7"/>
          <p:cNvSpPr txBox="1">
            <a:spLocks noChangeArrowheads="1"/>
          </p:cNvSpPr>
          <p:nvPr/>
        </p:nvSpPr>
        <p:spPr bwMode="auto">
          <a:xfrm>
            <a:off x="6140450" y="4702175"/>
            <a:ext cx="950913"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i="1" smtClean="0">
                <a:solidFill>
                  <a:srgbClr val="990033"/>
                </a:solidFill>
              </a:rPr>
              <a:t>Pol</a:t>
            </a:r>
            <a:r>
              <a:rPr lang="en-US" sz="2000" smtClean="0">
                <a:solidFill>
                  <a:srgbClr val="990033"/>
                </a:solidFill>
              </a:rPr>
              <a:t> (</a:t>
            </a:r>
            <a:r>
              <a:rPr lang="en-US" sz="2000" i="1" smtClean="0">
                <a:solidFill>
                  <a:srgbClr val="990033"/>
                </a:solidFill>
              </a:rPr>
              <a:t>i)</a:t>
            </a:r>
            <a:endParaRPr lang="en-US" sz="2000" smtClean="0">
              <a:solidFill>
                <a:srgbClr val="990033"/>
              </a:solidFill>
            </a:endParaRPr>
          </a:p>
        </p:txBody>
      </p:sp>
      <p:sp>
        <p:nvSpPr>
          <p:cNvPr id="58375" name="Text Box 8"/>
          <p:cNvSpPr txBox="1">
            <a:spLocks noChangeArrowheads="1"/>
          </p:cNvSpPr>
          <p:nvPr/>
        </p:nvSpPr>
        <p:spPr bwMode="auto">
          <a:xfrm>
            <a:off x="3694113" y="3937000"/>
            <a:ext cx="1011237" cy="396875"/>
          </a:xfrm>
          <a:prstGeom prst="rect">
            <a:avLst/>
          </a:prstGeom>
          <a:noFill/>
          <a:ln w="9525">
            <a:noFill/>
            <a:miter lim="800000"/>
            <a:headEnd/>
            <a:tailEnd/>
          </a:ln>
        </p:spPr>
        <p:txBody>
          <a:bodyPr wrap="none">
            <a:spAutoFit/>
          </a:bodyPr>
          <a:lstStyle/>
          <a:p>
            <a:pPr fontAlgn="base">
              <a:spcBef>
                <a:spcPct val="0"/>
              </a:spcBef>
              <a:spcAft>
                <a:spcPct val="0"/>
              </a:spcAft>
            </a:pPr>
            <a:r>
              <a:rPr lang="en-US" sz="2000" i="1" smtClean="0">
                <a:solidFill>
                  <a:srgbClr val="990033"/>
                </a:solidFill>
              </a:rPr>
              <a:t>Acc</a:t>
            </a:r>
            <a:r>
              <a:rPr lang="en-US" sz="2000" smtClean="0">
                <a:solidFill>
                  <a:srgbClr val="990033"/>
                </a:solidFill>
              </a:rPr>
              <a:t> </a:t>
            </a:r>
            <a:r>
              <a:rPr lang="en-US" sz="2000" i="1" smtClean="0">
                <a:solidFill>
                  <a:srgbClr val="990033"/>
                </a:solidFill>
              </a:rPr>
              <a:t>(i)</a:t>
            </a:r>
            <a:endParaRPr lang="en-US" sz="2000" smtClean="0">
              <a:solidFill>
                <a:srgbClr val="990033"/>
              </a:solidFill>
            </a:endParaRPr>
          </a:p>
        </p:txBody>
      </p:sp>
      <p:sp>
        <p:nvSpPr>
          <p:cNvPr id="58376" name="Line 9"/>
          <p:cNvSpPr>
            <a:spLocks noChangeShapeType="1"/>
          </p:cNvSpPr>
          <p:nvPr/>
        </p:nvSpPr>
        <p:spPr bwMode="auto">
          <a:xfrm>
            <a:off x="6415088" y="2438400"/>
            <a:ext cx="0" cy="1300163"/>
          </a:xfrm>
          <a:prstGeom prst="line">
            <a:avLst/>
          </a:prstGeom>
          <a:noFill/>
          <a:ln w="9525">
            <a:solidFill>
              <a:srgbClr val="990033"/>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8377" name="Text Box 10"/>
          <p:cNvSpPr txBox="1">
            <a:spLocks noChangeArrowheads="1"/>
          </p:cNvSpPr>
          <p:nvPr/>
        </p:nvSpPr>
        <p:spPr bwMode="auto">
          <a:xfrm>
            <a:off x="6527800" y="2679700"/>
            <a:ext cx="1390650" cy="701675"/>
          </a:xfrm>
          <a:prstGeom prst="rect">
            <a:avLst/>
          </a:prstGeom>
          <a:noFill/>
          <a:ln w="9525">
            <a:noFill/>
            <a:miter lim="800000"/>
            <a:headEnd/>
            <a:tailEnd/>
          </a:ln>
        </p:spPr>
        <p:txBody>
          <a:bodyPr wrap="none">
            <a:spAutoFit/>
          </a:bodyPr>
          <a:lstStyle/>
          <a:p>
            <a:pPr fontAlgn="base">
              <a:spcBef>
                <a:spcPct val="0"/>
              </a:spcBef>
              <a:spcAft>
                <a:spcPct val="0"/>
              </a:spcAft>
            </a:pPr>
            <a:r>
              <a:rPr lang="en-US" sz="2000" i="1" smtClean="0">
                <a:solidFill>
                  <a:srgbClr val="990033"/>
                </a:solidFill>
              </a:rPr>
              <a:t>BW (i)</a:t>
            </a:r>
          </a:p>
          <a:p>
            <a:pPr fontAlgn="base">
              <a:spcBef>
                <a:spcPct val="0"/>
              </a:spcBef>
              <a:spcAft>
                <a:spcPct val="0"/>
              </a:spcAft>
            </a:pPr>
            <a:r>
              <a:rPr lang="en-US" sz="2000" i="1" smtClean="0">
                <a:solidFill>
                  <a:srgbClr val="990033"/>
                </a:solidFill>
              </a:rPr>
              <a:t>BWNO (i)</a:t>
            </a:r>
            <a:endParaRPr lang="en-US" sz="2000" smtClean="0">
              <a:solidFill>
                <a:srgbClr val="990033"/>
              </a:solidFill>
            </a:endParaRPr>
          </a:p>
        </p:txBody>
      </p:sp>
      <p:sp>
        <p:nvSpPr>
          <p:cNvPr id="525323" name="Text Box 11"/>
          <p:cNvSpPr txBox="1">
            <a:spLocks noChangeArrowheads="1"/>
          </p:cNvSpPr>
          <p:nvPr/>
        </p:nvSpPr>
        <p:spPr bwMode="auto">
          <a:xfrm>
            <a:off x="5635625" y="3733800"/>
            <a:ext cx="1117600" cy="711200"/>
          </a:xfrm>
          <a:prstGeom prst="rect">
            <a:avLst/>
          </a:prstGeom>
          <a:noFill/>
          <a:ln w="9525">
            <a:solidFill>
              <a:schemeClr val="tx1"/>
            </a:solidFill>
            <a:miter lim="800000"/>
            <a:headEnd/>
            <a:tailEnd/>
          </a:ln>
        </p:spPr>
        <p:txBody>
          <a:bodyPr wrap="none">
            <a:spAutoFit/>
          </a:bodyPr>
          <a:lstStyle/>
          <a:p>
            <a:pPr algn="ctr" fontAlgn="base">
              <a:spcBef>
                <a:spcPct val="0"/>
              </a:spcBef>
              <a:spcAft>
                <a:spcPct val="0"/>
              </a:spcAft>
            </a:pPr>
            <a:r>
              <a:rPr lang="en-US" sz="2000" smtClean="0">
                <a:solidFill>
                  <a:srgbClr val="000000"/>
                </a:solidFill>
              </a:rPr>
              <a:t>Global</a:t>
            </a:r>
          </a:p>
          <a:p>
            <a:pPr algn="ctr" fontAlgn="base">
              <a:spcBef>
                <a:spcPct val="0"/>
              </a:spcBef>
              <a:spcAft>
                <a:spcPct val="0"/>
              </a:spcAft>
            </a:pPr>
            <a:r>
              <a:rPr lang="en-US" sz="2000" smtClean="0">
                <a:solidFill>
                  <a:srgbClr val="000000"/>
                </a:solidFill>
              </a:rPr>
              <a:t>Control</a:t>
            </a:r>
          </a:p>
        </p:txBody>
      </p:sp>
      <p:sp>
        <p:nvSpPr>
          <p:cNvPr id="58379" name="Text Box 12"/>
          <p:cNvSpPr txBox="1">
            <a:spLocks noChangeArrowheads="1"/>
          </p:cNvSpPr>
          <p:nvPr/>
        </p:nvSpPr>
        <p:spPr bwMode="auto">
          <a:xfrm>
            <a:off x="328613" y="3090863"/>
            <a:ext cx="184150" cy="519112"/>
          </a:xfrm>
          <a:prstGeom prst="rect">
            <a:avLst/>
          </a:prstGeom>
          <a:noFill/>
          <a:ln w="9525">
            <a:noFill/>
            <a:miter lim="800000"/>
            <a:headEnd/>
            <a:tailEnd/>
          </a:ln>
        </p:spPr>
        <p:txBody>
          <a:bodyPr wrap="none">
            <a:spAutoFit/>
          </a:bodyPr>
          <a:lstStyle/>
          <a:p>
            <a:pPr fontAlgn="base">
              <a:spcBef>
                <a:spcPct val="0"/>
              </a:spcBef>
              <a:spcAft>
                <a:spcPct val="0"/>
              </a:spcAft>
            </a:pPr>
            <a:endParaRPr lang="en-US" sz="2800" smtClean="0">
              <a:solidFill>
                <a:srgbClr val="000000"/>
              </a:solidFill>
            </a:endParaRPr>
          </a:p>
        </p:txBody>
      </p:sp>
      <p:sp>
        <p:nvSpPr>
          <p:cNvPr id="58380" name="Text Box 13"/>
          <p:cNvSpPr txBox="1">
            <a:spLocks noChangeArrowheads="1"/>
          </p:cNvSpPr>
          <p:nvPr/>
        </p:nvSpPr>
        <p:spPr bwMode="auto">
          <a:xfrm>
            <a:off x="474663" y="3163888"/>
            <a:ext cx="184150" cy="519112"/>
          </a:xfrm>
          <a:prstGeom prst="rect">
            <a:avLst/>
          </a:prstGeom>
          <a:noFill/>
          <a:ln w="9525">
            <a:noFill/>
            <a:miter lim="800000"/>
            <a:headEnd/>
            <a:tailEnd/>
          </a:ln>
        </p:spPr>
        <p:txBody>
          <a:bodyPr wrap="none">
            <a:spAutoFit/>
          </a:bodyPr>
          <a:lstStyle/>
          <a:p>
            <a:pPr fontAlgn="base">
              <a:spcBef>
                <a:spcPct val="0"/>
              </a:spcBef>
              <a:spcAft>
                <a:spcPct val="0"/>
              </a:spcAft>
            </a:pPr>
            <a:endParaRPr lang="en-US" sz="2800" smtClean="0">
              <a:solidFill>
                <a:srgbClr val="000000"/>
              </a:solidFill>
            </a:endParaRPr>
          </a:p>
        </p:txBody>
      </p:sp>
      <p:sp>
        <p:nvSpPr>
          <p:cNvPr id="58381" name="Rectangle 14"/>
          <p:cNvSpPr>
            <a:spLocks noChangeArrowheads="1"/>
          </p:cNvSpPr>
          <p:nvPr/>
        </p:nvSpPr>
        <p:spPr bwMode="auto">
          <a:xfrm>
            <a:off x="566738" y="3563938"/>
            <a:ext cx="2767012" cy="175895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82" name="Rectangle 15"/>
          <p:cNvSpPr>
            <a:spLocks noChangeArrowheads="1"/>
          </p:cNvSpPr>
          <p:nvPr/>
        </p:nvSpPr>
        <p:spPr bwMode="auto">
          <a:xfrm>
            <a:off x="633413" y="3497263"/>
            <a:ext cx="2767012" cy="1768475"/>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83" name="Rectangle 16"/>
          <p:cNvSpPr>
            <a:spLocks noChangeArrowheads="1"/>
          </p:cNvSpPr>
          <p:nvPr/>
        </p:nvSpPr>
        <p:spPr bwMode="auto">
          <a:xfrm>
            <a:off x="700088" y="3430588"/>
            <a:ext cx="2767012" cy="1778000"/>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84" name="Rectangle 17"/>
          <p:cNvSpPr>
            <a:spLocks noChangeArrowheads="1"/>
          </p:cNvSpPr>
          <p:nvPr/>
        </p:nvSpPr>
        <p:spPr bwMode="auto">
          <a:xfrm>
            <a:off x="776288" y="3363913"/>
            <a:ext cx="2747962" cy="1787525"/>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85" name="Text Box 18"/>
          <p:cNvSpPr txBox="1">
            <a:spLocks noChangeArrowheads="1"/>
          </p:cNvSpPr>
          <p:nvPr/>
        </p:nvSpPr>
        <p:spPr bwMode="auto">
          <a:xfrm>
            <a:off x="2736850" y="4778375"/>
            <a:ext cx="784225"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Core </a:t>
            </a:r>
            <a:r>
              <a:rPr lang="en-US" sz="1600" i="1" smtClean="0">
                <a:solidFill>
                  <a:srgbClr val="000000"/>
                </a:solidFill>
              </a:rPr>
              <a:t>i</a:t>
            </a:r>
          </a:p>
        </p:txBody>
      </p:sp>
      <p:sp>
        <p:nvSpPr>
          <p:cNvPr id="525331" name="Text Box 19"/>
          <p:cNvSpPr txBox="1">
            <a:spLocks noChangeArrowheads="1"/>
          </p:cNvSpPr>
          <p:nvPr/>
        </p:nvSpPr>
        <p:spPr bwMode="auto">
          <a:xfrm>
            <a:off x="835025" y="4160838"/>
            <a:ext cx="1117600" cy="711200"/>
          </a:xfrm>
          <a:prstGeom prst="rect">
            <a:avLst/>
          </a:prstGeom>
          <a:solidFill>
            <a:schemeClr val="bg1"/>
          </a:solidFill>
          <a:ln w="9525">
            <a:solidFill>
              <a:schemeClr val="tx1"/>
            </a:solidFill>
            <a:miter lim="800000"/>
            <a:headEnd/>
            <a:tailEnd/>
          </a:ln>
        </p:spPr>
        <p:txBody>
          <a:bodyPr>
            <a:spAutoFit/>
          </a:bodyPr>
          <a:lstStyle/>
          <a:p>
            <a:pPr algn="ctr" fontAlgn="base">
              <a:spcBef>
                <a:spcPct val="0"/>
              </a:spcBef>
              <a:spcAft>
                <a:spcPct val="0"/>
              </a:spcAft>
            </a:pPr>
            <a:r>
              <a:rPr lang="en-US" sz="2000" smtClean="0">
                <a:solidFill>
                  <a:srgbClr val="000000"/>
                </a:solidFill>
              </a:rPr>
              <a:t>Local</a:t>
            </a:r>
          </a:p>
          <a:p>
            <a:pPr algn="ctr" fontAlgn="base">
              <a:spcBef>
                <a:spcPct val="0"/>
              </a:spcBef>
              <a:spcAft>
                <a:spcPct val="0"/>
              </a:spcAft>
            </a:pPr>
            <a:r>
              <a:rPr lang="en-US" sz="2000" smtClean="0">
                <a:solidFill>
                  <a:srgbClr val="000000"/>
                </a:solidFill>
              </a:rPr>
              <a:t>Control</a:t>
            </a:r>
          </a:p>
        </p:txBody>
      </p:sp>
      <p:sp>
        <p:nvSpPr>
          <p:cNvPr id="525332" name="Rectangle 20"/>
          <p:cNvSpPr>
            <a:spLocks noChangeArrowheads="1"/>
          </p:cNvSpPr>
          <p:nvPr/>
        </p:nvSpPr>
        <p:spPr bwMode="auto">
          <a:xfrm rot="-5400000">
            <a:off x="1169987" y="3208338"/>
            <a:ext cx="392113" cy="1030288"/>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88" name="Text Box 21"/>
          <p:cNvSpPr txBox="1">
            <a:spLocks noChangeArrowheads="1"/>
          </p:cNvSpPr>
          <p:nvPr/>
        </p:nvSpPr>
        <p:spPr bwMode="auto">
          <a:xfrm rot="-5400000">
            <a:off x="1094582" y="3301206"/>
            <a:ext cx="488950" cy="842963"/>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z="2000" smtClean="0">
                <a:solidFill>
                  <a:srgbClr val="000000"/>
                </a:solidFill>
              </a:rPr>
              <a:t>Pref.</a:t>
            </a:r>
            <a:r>
              <a:rPr lang="en-US" sz="2000" i="1" smtClean="0">
                <a:solidFill>
                  <a:srgbClr val="000000"/>
                </a:solidFill>
              </a:rPr>
              <a:t> i</a:t>
            </a:r>
          </a:p>
        </p:txBody>
      </p:sp>
      <p:sp>
        <p:nvSpPr>
          <p:cNvPr id="58389" name="Rectangle 22"/>
          <p:cNvSpPr>
            <a:spLocks noChangeArrowheads="1"/>
          </p:cNvSpPr>
          <p:nvPr/>
        </p:nvSpPr>
        <p:spPr bwMode="auto">
          <a:xfrm rot="-5400000">
            <a:off x="7076281" y="4634707"/>
            <a:ext cx="538163" cy="1930400"/>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390" name="Text Box 23"/>
          <p:cNvSpPr txBox="1">
            <a:spLocks noChangeArrowheads="1"/>
          </p:cNvSpPr>
          <p:nvPr/>
        </p:nvSpPr>
        <p:spPr bwMode="auto">
          <a:xfrm rot="-5400000">
            <a:off x="7096126" y="4678362"/>
            <a:ext cx="488950" cy="1857375"/>
          </a:xfrm>
          <a:prstGeom prst="rect">
            <a:avLst/>
          </a:prstGeom>
          <a:solidFill>
            <a:schemeClr val="bg1"/>
          </a:solidFill>
          <a:ln w="9525">
            <a:noFill/>
            <a:miter lim="800000"/>
            <a:headEnd/>
            <a:tailEnd/>
          </a:ln>
        </p:spPr>
        <p:txBody>
          <a:bodyPr vert="eaVert" wrap="none">
            <a:spAutoFit/>
          </a:bodyPr>
          <a:lstStyle/>
          <a:p>
            <a:pPr fontAlgn="base">
              <a:spcBef>
                <a:spcPct val="0"/>
              </a:spcBef>
              <a:spcAft>
                <a:spcPct val="0"/>
              </a:spcAft>
            </a:pPr>
            <a:r>
              <a:rPr lang="en-US" sz="2000" smtClean="0">
                <a:solidFill>
                  <a:srgbClr val="000000"/>
                </a:solidFill>
              </a:rPr>
              <a:t>Shared Cache</a:t>
            </a:r>
            <a:endParaRPr lang="en-US" sz="2000" i="1" smtClean="0">
              <a:solidFill>
                <a:srgbClr val="000000"/>
              </a:solidFill>
            </a:endParaRPr>
          </a:p>
        </p:txBody>
      </p:sp>
      <p:sp>
        <p:nvSpPr>
          <p:cNvPr id="525336" name="Line 24"/>
          <p:cNvSpPr>
            <a:spLocks noChangeShapeType="1"/>
          </p:cNvSpPr>
          <p:nvPr/>
        </p:nvSpPr>
        <p:spPr bwMode="auto">
          <a:xfrm flipH="1" flipV="1">
            <a:off x="1873250" y="3609975"/>
            <a:ext cx="3724275" cy="277813"/>
          </a:xfrm>
          <a:prstGeom prst="line">
            <a:avLst/>
          </a:prstGeom>
          <a:noFill/>
          <a:ln w="12700">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25337" name="Line 25"/>
          <p:cNvSpPr>
            <a:spLocks noChangeShapeType="1"/>
          </p:cNvSpPr>
          <p:nvPr/>
        </p:nvSpPr>
        <p:spPr bwMode="auto">
          <a:xfrm flipV="1">
            <a:off x="1955800" y="4294188"/>
            <a:ext cx="3665538" cy="452437"/>
          </a:xfrm>
          <a:prstGeom prst="line">
            <a:avLst/>
          </a:prstGeom>
          <a:noFill/>
          <a:ln w="12700">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8393" name="Line 26"/>
          <p:cNvSpPr>
            <a:spLocks noChangeShapeType="1"/>
          </p:cNvSpPr>
          <p:nvPr/>
        </p:nvSpPr>
        <p:spPr bwMode="auto">
          <a:xfrm>
            <a:off x="1171575" y="3914775"/>
            <a:ext cx="0" cy="238125"/>
          </a:xfrm>
          <a:prstGeom prst="line">
            <a:avLst/>
          </a:prstGeom>
          <a:noFill/>
          <a:ln w="9525">
            <a:solidFill>
              <a:schemeClr val="tx1"/>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25339" name="Text Box 27"/>
          <p:cNvSpPr txBox="1">
            <a:spLocks noChangeArrowheads="1"/>
          </p:cNvSpPr>
          <p:nvPr/>
        </p:nvSpPr>
        <p:spPr bwMode="auto">
          <a:xfrm>
            <a:off x="3479800" y="4492625"/>
            <a:ext cx="21002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Local</a:t>
            </a:r>
            <a:br>
              <a:rPr lang="en-US" sz="1600" smtClean="0">
                <a:solidFill>
                  <a:srgbClr val="000000"/>
                </a:solidFill>
              </a:rPr>
            </a:br>
            <a:r>
              <a:rPr lang="en-US" sz="1600" smtClean="0">
                <a:solidFill>
                  <a:srgbClr val="000000"/>
                </a:solidFill>
              </a:rPr>
              <a:t>Throttling Decision</a:t>
            </a:r>
          </a:p>
        </p:txBody>
      </p:sp>
      <p:sp>
        <p:nvSpPr>
          <p:cNvPr id="525340" name="Text Box 28"/>
          <p:cNvSpPr txBox="1">
            <a:spLocks noChangeArrowheads="1"/>
          </p:cNvSpPr>
          <p:nvPr/>
        </p:nvSpPr>
        <p:spPr bwMode="auto">
          <a:xfrm>
            <a:off x="3517900" y="3121025"/>
            <a:ext cx="2100263"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smtClean="0">
                <a:solidFill>
                  <a:srgbClr val="000000"/>
                </a:solidFill>
              </a:rPr>
              <a:t>Final</a:t>
            </a:r>
            <a:br>
              <a:rPr lang="en-US" sz="1600" smtClean="0">
                <a:solidFill>
                  <a:srgbClr val="000000"/>
                </a:solidFill>
              </a:rPr>
            </a:br>
            <a:r>
              <a:rPr lang="en-US" sz="1600" smtClean="0">
                <a:solidFill>
                  <a:srgbClr val="000000"/>
                </a:solidFill>
              </a:rPr>
              <a:t>Throttling Decision</a:t>
            </a:r>
          </a:p>
        </p:txBody>
      </p:sp>
      <p:sp>
        <p:nvSpPr>
          <p:cNvPr id="58396" name="Line 29"/>
          <p:cNvSpPr>
            <a:spLocks noChangeShapeType="1"/>
          </p:cNvSpPr>
          <p:nvPr/>
        </p:nvSpPr>
        <p:spPr bwMode="auto">
          <a:xfrm>
            <a:off x="1882775" y="3771900"/>
            <a:ext cx="3738563" cy="266700"/>
          </a:xfrm>
          <a:prstGeom prst="line">
            <a:avLst/>
          </a:prstGeom>
          <a:noFill/>
          <a:ln w="9525">
            <a:solidFill>
              <a:srgbClr val="990033"/>
            </a:solidFill>
            <a:prstDash val="dash"/>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525342" name="Text Box 30"/>
          <p:cNvSpPr txBox="1">
            <a:spLocks noChangeArrowheads="1"/>
          </p:cNvSpPr>
          <p:nvPr/>
        </p:nvSpPr>
        <p:spPr bwMode="auto">
          <a:xfrm>
            <a:off x="3057525" y="3935413"/>
            <a:ext cx="1677988" cy="396875"/>
          </a:xfrm>
          <a:prstGeom prst="rect">
            <a:avLst/>
          </a:prstGeom>
          <a:solidFill>
            <a:srgbClr val="FFCC00"/>
          </a:solidFill>
          <a:ln w="9525">
            <a:noFill/>
            <a:miter lim="800000"/>
            <a:headEnd/>
            <a:tailEnd/>
          </a:ln>
        </p:spPr>
        <p:txBody>
          <a:bodyPr wrap="none">
            <a:spAutoFit/>
          </a:bodyPr>
          <a:lstStyle/>
          <a:p>
            <a:pPr fontAlgn="base">
              <a:spcBef>
                <a:spcPct val="0"/>
              </a:spcBef>
              <a:spcAft>
                <a:spcPct val="0"/>
              </a:spcAft>
            </a:pPr>
            <a:r>
              <a:rPr lang="en-US" sz="2000" i="1" smtClean="0">
                <a:solidFill>
                  <a:srgbClr val="000000"/>
                </a:solidFill>
              </a:rPr>
              <a:t>High Acc (i)</a:t>
            </a:r>
          </a:p>
        </p:txBody>
      </p:sp>
      <p:sp>
        <p:nvSpPr>
          <p:cNvPr id="525343" name="Text Box 31"/>
          <p:cNvSpPr txBox="1">
            <a:spLocks noChangeArrowheads="1"/>
          </p:cNvSpPr>
          <p:nvPr/>
        </p:nvSpPr>
        <p:spPr bwMode="auto">
          <a:xfrm>
            <a:off x="3459163" y="4498975"/>
            <a:ext cx="1474787"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FF0000"/>
                </a:solidFill>
              </a:rPr>
              <a:t>Local</a:t>
            </a:r>
            <a:br>
              <a:rPr lang="en-US" sz="1600" b="1" smtClean="0">
                <a:solidFill>
                  <a:srgbClr val="FF0000"/>
                </a:solidFill>
              </a:rPr>
            </a:br>
            <a:r>
              <a:rPr lang="en-US" sz="1600" b="1" smtClean="0">
                <a:solidFill>
                  <a:srgbClr val="FF0000"/>
                </a:solidFill>
              </a:rPr>
              <a:t>Throttle Up</a:t>
            </a:r>
          </a:p>
        </p:txBody>
      </p:sp>
      <p:sp>
        <p:nvSpPr>
          <p:cNvPr id="525344" name="Text Box 32"/>
          <p:cNvSpPr txBox="1">
            <a:spLocks noChangeArrowheads="1"/>
          </p:cNvSpPr>
          <p:nvPr/>
        </p:nvSpPr>
        <p:spPr bwMode="auto">
          <a:xfrm>
            <a:off x="6184900" y="4714875"/>
            <a:ext cx="1617663" cy="396875"/>
          </a:xfrm>
          <a:prstGeom prst="rect">
            <a:avLst/>
          </a:prstGeom>
          <a:solidFill>
            <a:srgbClr val="FFCC00"/>
          </a:solidFill>
          <a:ln w="9525">
            <a:noFill/>
            <a:miter lim="800000"/>
            <a:headEnd/>
            <a:tailEnd/>
          </a:ln>
        </p:spPr>
        <p:txBody>
          <a:bodyPr wrap="none">
            <a:spAutoFit/>
          </a:bodyPr>
          <a:lstStyle/>
          <a:p>
            <a:pPr fontAlgn="base">
              <a:spcBef>
                <a:spcPct val="0"/>
              </a:spcBef>
              <a:spcAft>
                <a:spcPct val="0"/>
              </a:spcAft>
            </a:pPr>
            <a:r>
              <a:rPr lang="en-US" sz="2000" i="1" smtClean="0">
                <a:solidFill>
                  <a:srgbClr val="000000"/>
                </a:solidFill>
              </a:rPr>
              <a:t>High Pol (i)</a:t>
            </a:r>
          </a:p>
        </p:txBody>
      </p:sp>
      <p:sp>
        <p:nvSpPr>
          <p:cNvPr id="525345" name="Text Box 33"/>
          <p:cNvSpPr txBox="1">
            <a:spLocks noChangeArrowheads="1"/>
          </p:cNvSpPr>
          <p:nvPr/>
        </p:nvSpPr>
        <p:spPr bwMode="auto">
          <a:xfrm>
            <a:off x="6591300" y="2620963"/>
            <a:ext cx="1666875" cy="396875"/>
          </a:xfrm>
          <a:prstGeom prst="rect">
            <a:avLst/>
          </a:prstGeom>
          <a:solidFill>
            <a:srgbClr val="FFCC00"/>
          </a:solidFill>
          <a:ln w="9525">
            <a:noFill/>
            <a:miter lim="800000"/>
            <a:headEnd/>
            <a:tailEnd/>
          </a:ln>
        </p:spPr>
        <p:txBody>
          <a:bodyPr wrap="none">
            <a:spAutoFit/>
          </a:bodyPr>
          <a:lstStyle/>
          <a:p>
            <a:pPr fontAlgn="base">
              <a:spcBef>
                <a:spcPct val="0"/>
              </a:spcBef>
              <a:spcAft>
                <a:spcPct val="0"/>
              </a:spcAft>
            </a:pPr>
            <a:r>
              <a:rPr lang="en-US" sz="2000" i="1" smtClean="0">
                <a:solidFill>
                  <a:srgbClr val="000000"/>
                </a:solidFill>
              </a:rPr>
              <a:t>High BW (i)</a:t>
            </a:r>
          </a:p>
        </p:txBody>
      </p:sp>
      <p:sp>
        <p:nvSpPr>
          <p:cNvPr id="525346" name="Text Box 34"/>
          <p:cNvSpPr txBox="1">
            <a:spLocks noChangeArrowheads="1"/>
          </p:cNvSpPr>
          <p:nvPr/>
        </p:nvSpPr>
        <p:spPr bwMode="auto">
          <a:xfrm>
            <a:off x="6600825" y="3035300"/>
            <a:ext cx="2057400" cy="396875"/>
          </a:xfrm>
          <a:prstGeom prst="rect">
            <a:avLst/>
          </a:prstGeom>
          <a:solidFill>
            <a:srgbClr val="FFCC00"/>
          </a:solidFill>
          <a:ln w="9525">
            <a:noFill/>
            <a:miter lim="800000"/>
            <a:headEnd/>
            <a:tailEnd/>
          </a:ln>
        </p:spPr>
        <p:txBody>
          <a:bodyPr wrap="none">
            <a:spAutoFit/>
          </a:bodyPr>
          <a:lstStyle/>
          <a:p>
            <a:pPr fontAlgn="base">
              <a:spcBef>
                <a:spcPct val="0"/>
              </a:spcBef>
              <a:spcAft>
                <a:spcPct val="0"/>
              </a:spcAft>
            </a:pPr>
            <a:r>
              <a:rPr lang="en-US" sz="2000" i="1" smtClean="0">
                <a:solidFill>
                  <a:srgbClr val="000000"/>
                </a:solidFill>
              </a:rPr>
              <a:t>High BWNO (i)</a:t>
            </a:r>
          </a:p>
        </p:txBody>
      </p:sp>
      <p:sp>
        <p:nvSpPr>
          <p:cNvPr id="58402" name="Rectangle 35"/>
          <p:cNvSpPr>
            <a:spLocks noChangeArrowheads="1"/>
          </p:cNvSpPr>
          <p:nvPr/>
        </p:nvSpPr>
        <p:spPr bwMode="auto">
          <a:xfrm>
            <a:off x="4595813" y="5588000"/>
            <a:ext cx="1476375" cy="533400"/>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403" name="Rectangle 36"/>
          <p:cNvSpPr>
            <a:spLocks noChangeArrowheads="1"/>
          </p:cNvSpPr>
          <p:nvPr/>
        </p:nvSpPr>
        <p:spPr bwMode="auto">
          <a:xfrm>
            <a:off x="4672013" y="5511800"/>
            <a:ext cx="1476375" cy="533400"/>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404" name="Rectangle 37"/>
          <p:cNvSpPr>
            <a:spLocks noChangeArrowheads="1"/>
          </p:cNvSpPr>
          <p:nvPr/>
        </p:nvSpPr>
        <p:spPr bwMode="auto">
          <a:xfrm>
            <a:off x="4748213" y="5426075"/>
            <a:ext cx="1476375" cy="533400"/>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405" name="Rectangle 38"/>
          <p:cNvSpPr>
            <a:spLocks noChangeArrowheads="1"/>
          </p:cNvSpPr>
          <p:nvPr/>
        </p:nvSpPr>
        <p:spPr bwMode="auto">
          <a:xfrm rot="-5400000">
            <a:off x="5310188" y="4870450"/>
            <a:ext cx="538162" cy="1493838"/>
          </a:xfrm>
          <a:prstGeom prst="rect">
            <a:avLst/>
          </a:prstGeom>
          <a:solidFill>
            <a:schemeClr val="bg1"/>
          </a:solidFill>
          <a:ln w="9525">
            <a:solidFill>
              <a:schemeClr val="tx1"/>
            </a:solid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58406" name="Text Box 39"/>
          <p:cNvSpPr txBox="1">
            <a:spLocks noChangeArrowheads="1"/>
          </p:cNvSpPr>
          <p:nvPr/>
        </p:nvSpPr>
        <p:spPr bwMode="auto">
          <a:xfrm rot="-5400000">
            <a:off x="5303044" y="4880769"/>
            <a:ext cx="488950" cy="1452562"/>
          </a:xfrm>
          <a:prstGeom prst="rect">
            <a:avLst/>
          </a:prstGeom>
          <a:noFill/>
          <a:ln w="9525">
            <a:noFill/>
            <a:miter lim="800000"/>
            <a:headEnd/>
            <a:tailEnd/>
          </a:ln>
        </p:spPr>
        <p:txBody>
          <a:bodyPr vert="eaVert" wrap="none">
            <a:spAutoFit/>
          </a:bodyPr>
          <a:lstStyle/>
          <a:p>
            <a:pPr fontAlgn="base">
              <a:spcBef>
                <a:spcPct val="0"/>
              </a:spcBef>
              <a:spcAft>
                <a:spcPct val="0"/>
              </a:spcAft>
            </a:pPr>
            <a:r>
              <a:rPr lang="en-US" sz="2000" smtClean="0">
                <a:solidFill>
                  <a:srgbClr val="000000"/>
                </a:solidFill>
              </a:rPr>
              <a:t>Pol. Filter </a:t>
            </a:r>
            <a:r>
              <a:rPr lang="en-US" sz="2000" i="1" smtClean="0">
                <a:solidFill>
                  <a:srgbClr val="000000"/>
                </a:solidFill>
              </a:rPr>
              <a:t>i</a:t>
            </a:r>
          </a:p>
        </p:txBody>
      </p:sp>
      <p:sp>
        <p:nvSpPr>
          <p:cNvPr id="525352" name="Text Box 40"/>
          <p:cNvSpPr txBox="1">
            <a:spLocks noChangeArrowheads="1"/>
          </p:cNvSpPr>
          <p:nvPr/>
        </p:nvSpPr>
        <p:spPr bwMode="auto">
          <a:xfrm>
            <a:off x="373063" y="1446213"/>
            <a:ext cx="4943475" cy="1441450"/>
          </a:xfrm>
          <a:prstGeom prst="rect">
            <a:avLst/>
          </a:prstGeom>
          <a:noFill/>
          <a:ln w="9525">
            <a:solidFill>
              <a:schemeClr val="tx1"/>
            </a:solidFill>
            <a:miter lim="800000"/>
            <a:headEnd/>
            <a:tailEnd/>
          </a:ln>
        </p:spPr>
        <p:txBody>
          <a:bodyPr wrap="none">
            <a:spAutoFit/>
          </a:bodyPr>
          <a:lstStyle/>
          <a:p>
            <a:pPr fontAlgn="base">
              <a:spcBef>
                <a:spcPct val="0"/>
              </a:spcBef>
              <a:spcAft>
                <a:spcPct val="0"/>
              </a:spcAft>
            </a:pPr>
            <a:r>
              <a:rPr lang="en-US" sz="2200" smtClean="0">
                <a:solidFill>
                  <a:srgbClr val="000000"/>
                </a:solidFill>
              </a:rPr>
              <a:t>- High accuracy</a:t>
            </a:r>
          </a:p>
          <a:p>
            <a:pPr fontAlgn="base">
              <a:spcBef>
                <a:spcPct val="0"/>
              </a:spcBef>
              <a:spcAft>
                <a:spcPct val="0"/>
              </a:spcAft>
            </a:pPr>
            <a:r>
              <a:rPr lang="en-US" sz="2200" smtClean="0">
                <a:solidFill>
                  <a:srgbClr val="000000"/>
                </a:solidFill>
              </a:rPr>
              <a:t>- High pollution</a:t>
            </a:r>
          </a:p>
          <a:p>
            <a:pPr fontAlgn="base">
              <a:spcBef>
                <a:spcPct val="0"/>
              </a:spcBef>
              <a:spcAft>
                <a:spcPct val="0"/>
              </a:spcAft>
            </a:pPr>
            <a:r>
              <a:rPr lang="en-US" sz="2200" smtClean="0">
                <a:solidFill>
                  <a:srgbClr val="000000"/>
                </a:solidFill>
              </a:rPr>
              <a:t>- High bandwidth consumed</a:t>
            </a:r>
          </a:p>
          <a:p>
            <a:pPr fontAlgn="base">
              <a:spcBef>
                <a:spcPct val="0"/>
              </a:spcBef>
              <a:spcAft>
                <a:spcPct val="0"/>
              </a:spcAft>
            </a:pPr>
            <a:r>
              <a:rPr lang="en-US" sz="2200" smtClean="0">
                <a:solidFill>
                  <a:srgbClr val="000000"/>
                </a:solidFill>
              </a:rPr>
              <a:t>while other cores need bandwidth</a:t>
            </a:r>
          </a:p>
        </p:txBody>
      </p:sp>
      <p:sp>
        <p:nvSpPr>
          <p:cNvPr id="525353" name="Text Box 41"/>
          <p:cNvSpPr txBox="1">
            <a:spLocks noChangeArrowheads="1"/>
          </p:cNvSpPr>
          <p:nvPr/>
        </p:nvSpPr>
        <p:spPr bwMode="auto">
          <a:xfrm>
            <a:off x="3509963" y="3127375"/>
            <a:ext cx="1817687" cy="581025"/>
          </a:xfrm>
          <a:prstGeom prst="rect">
            <a:avLst/>
          </a:prstGeom>
          <a:noFill/>
          <a:ln w="9525">
            <a:noFill/>
            <a:miter lim="800000"/>
            <a:headEnd/>
            <a:tailEnd/>
          </a:ln>
        </p:spPr>
        <p:txBody>
          <a:bodyPr wrap="none">
            <a:spAutoFit/>
          </a:bodyPr>
          <a:lstStyle/>
          <a:p>
            <a:pPr fontAlgn="base">
              <a:spcBef>
                <a:spcPct val="0"/>
              </a:spcBef>
              <a:spcAft>
                <a:spcPct val="0"/>
              </a:spcAft>
            </a:pPr>
            <a:r>
              <a:rPr lang="en-US" sz="1600" b="1" smtClean="0">
                <a:solidFill>
                  <a:srgbClr val="FF0000"/>
                </a:solidFill>
              </a:rPr>
              <a:t>Enforce</a:t>
            </a:r>
          </a:p>
          <a:p>
            <a:pPr fontAlgn="base">
              <a:spcBef>
                <a:spcPct val="0"/>
              </a:spcBef>
              <a:spcAft>
                <a:spcPct val="0"/>
              </a:spcAft>
            </a:pPr>
            <a:r>
              <a:rPr lang="en-US" sz="1600" b="1" smtClean="0">
                <a:solidFill>
                  <a:srgbClr val="FF0000"/>
                </a:solidFill>
              </a:rPr>
              <a:t>Throttle Down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53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mph" presetSubtype="2" fill="hold" nodeType="clickEffect">
                                  <p:stCondLst>
                                    <p:cond delay="0"/>
                                  </p:stCondLst>
                                  <p:childTnLst>
                                    <p:animClr clrSpc="rgb" dir="cw">
                                      <p:cBhvr>
                                        <p:cTn id="10" dur="500" fill="hold"/>
                                        <p:tgtEl>
                                          <p:spTgt spid="525331"/>
                                        </p:tgtEl>
                                        <p:attrNameLst>
                                          <p:attrName>fillcolor</p:attrName>
                                        </p:attrNameLst>
                                      </p:cBhvr>
                                      <p:to>
                                        <a:srgbClr val="FF9900"/>
                                      </p:to>
                                    </p:animClr>
                                    <p:set>
                                      <p:cBhvr>
                                        <p:cTn id="11" dur="500" fill="hold"/>
                                        <p:tgtEl>
                                          <p:spTgt spid="525331"/>
                                        </p:tgtEl>
                                        <p:attrNameLst>
                                          <p:attrName>fill.type</p:attrName>
                                        </p:attrNameLst>
                                      </p:cBhvr>
                                      <p:to>
                                        <p:strVal val="solid"/>
                                      </p:to>
                                    </p:set>
                                    <p:set>
                                      <p:cBhvr>
                                        <p:cTn id="12" dur="500" fill="hold"/>
                                        <p:tgtEl>
                                          <p:spTgt spid="525331"/>
                                        </p:tgtEl>
                                        <p:attrNameLst>
                                          <p:attrName>fill.on</p:attrName>
                                        </p:attrNameLst>
                                      </p:cBhvr>
                                      <p:to>
                                        <p:strVal val="true"/>
                                      </p:to>
                                    </p:set>
                                  </p:childTnLst>
                                </p:cTn>
                              </p:par>
                              <p:par>
                                <p:cTn id="13" presetID="1" presetClass="exit" presetSubtype="0" fill="hold" grpId="0" nodeType="withEffect">
                                  <p:stCondLst>
                                    <p:cond delay="0"/>
                                  </p:stCondLst>
                                  <p:childTnLst>
                                    <p:set>
                                      <p:cBhvr>
                                        <p:cTn id="14" dur="1" fill="hold">
                                          <p:stCondLst>
                                            <p:cond delay="0"/>
                                          </p:stCondLst>
                                        </p:cTn>
                                        <p:tgtEl>
                                          <p:spTgt spid="525339"/>
                                        </p:tgtEl>
                                        <p:attrNameLst>
                                          <p:attrName>style.visibility</p:attrName>
                                        </p:attrNameLst>
                                      </p:cBhvr>
                                      <p:to>
                                        <p:strVal val="hidden"/>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525343"/>
                                        </p:tgtEl>
                                        <p:attrNameLst>
                                          <p:attrName>style.visibility</p:attrName>
                                        </p:attrNameLst>
                                      </p:cBhvr>
                                      <p:to>
                                        <p:strVal val="visible"/>
                                      </p:to>
                                    </p:set>
                                  </p:childTnLst>
                                </p:cTn>
                              </p:par>
                              <p:par>
                                <p:cTn id="18" presetID="7" presetClass="emph" presetSubtype="2" fill="hold" nodeType="withEffect">
                                  <p:stCondLst>
                                    <p:cond delay="0"/>
                                  </p:stCondLst>
                                  <p:childTnLst>
                                    <p:animClr clrSpc="rgb" dir="cw">
                                      <p:cBhvr>
                                        <p:cTn id="19" dur="500" fill="hold"/>
                                        <p:tgtEl>
                                          <p:spTgt spid="525337"/>
                                        </p:tgtEl>
                                        <p:attrNameLst>
                                          <p:attrName>stroke.color</p:attrName>
                                        </p:attrNameLst>
                                      </p:cBhvr>
                                      <p:to>
                                        <a:srgbClr val="FF0000"/>
                                      </p:to>
                                    </p:animClr>
                                    <p:set>
                                      <p:cBhvr>
                                        <p:cTn id="20" dur="500" fill="hold"/>
                                        <p:tgtEl>
                                          <p:spTgt spid="525337"/>
                                        </p:tgtEl>
                                        <p:attrNameLst>
                                          <p:attrName>stroke.on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500" fill="hold"/>
                                        <p:tgtEl>
                                          <p:spTgt spid="525331"/>
                                        </p:tgtEl>
                                        <p:attrNameLst>
                                          <p:attrName>fillcolor</p:attrName>
                                        </p:attrNameLst>
                                      </p:cBhvr>
                                      <p:to>
                                        <a:schemeClr val="bg1"/>
                                      </p:to>
                                    </p:animClr>
                                    <p:set>
                                      <p:cBhvr>
                                        <p:cTn id="25" dur="500" fill="hold"/>
                                        <p:tgtEl>
                                          <p:spTgt spid="525331"/>
                                        </p:tgtEl>
                                        <p:attrNameLst>
                                          <p:attrName>fill.type</p:attrName>
                                        </p:attrNameLst>
                                      </p:cBhvr>
                                      <p:to>
                                        <p:strVal val="solid"/>
                                      </p:to>
                                    </p:set>
                                    <p:set>
                                      <p:cBhvr>
                                        <p:cTn id="26" dur="500" fill="hold"/>
                                        <p:tgtEl>
                                          <p:spTgt spid="525331"/>
                                        </p:tgtEl>
                                        <p:attrNameLst>
                                          <p:attrName>fill.on</p:attrName>
                                        </p:attrNameLst>
                                      </p:cBhvr>
                                      <p:to>
                                        <p:strVal val="true"/>
                                      </p:to>
                                    </p:set>
                                  </p:childTnLst>
                                </p:cTn>
                              </p:par>
                              <p:par>
                                <p:cTn id="27" presetID="1" presetClass="entr" presetSubtype="0" fill="hold" grpId="0" nodeType="withEffect">
                                  <p:stCondLst>
                                    <p:cond delay="0"/>
                                  </p:stCondLst>
                                  <p:childTnLst>
                                    <p:set>
                                      <p:cBhvr>
                                        <p:cTn id="28" dur="1" fill="hold">
                                          <p:stCondLst>
                                            <p:cond delay="0"/>
                                          </p:stCondLst>
                                        </p:cTn>
                                        <p:tgtEl>
                                          <p:spTgt spid="525344"/>
                                        </p:tgtEl>
                                        <p:attrNameLst>
                                          <p:attrName>style.visibility</p:attrName>
                                        </p:attrNameLst>
                                      </p:cBhvr>
                                      <p:to>
                                        <p:strVal val="visible"/>
                                      </p:to>
                                    </p:set>
                                  </p:childTnLst>
                                </p:cTn>
                              </p:par>
                              <p:par>
                                <p:cTn id="29" presetID="1" presetClass="emph" presetSubtype="2" fill="hold" nodeType="withEffect">
                                  <p:stCondLst>
                                    <p:cond delay="0"/>
                                  </p:stCondLst>
                                  <p:childTnLst>
                                    <p:animClr clrSpc="rgb" dir="cw">
                                      <p:cBhvr>
                                        <p:cTn id="30" dur="500" fill="hold"/>
                                        <p:tgtEl>
                                          <p:spTgt spid="525323"/>
                                        </p:tgtEl>
                                        <p:attrNameLst>
                                          <p:attrName>fillcolor</p:attrName>
                                        </p:attrNameLst>
                                      </p:cBhvr>
                                      <p:to>
                                        <a:srgbClr val="FF9900"/>
                                      </p:to>
                                    </p:animClr>
                                    <p:set>
                                      <p:cBhvr>
                                        <p:cTn id="31" dur="500" fill="hold"/>
                                        <p:tgtEl>
                                          <p:spTgt spid="525323"/>
                                        </p:tgtEl>
                                        <p:attrNameLst>
                                          <p:attrName>fill.type</p:attrName>
                                        </p:attrNameLst>
                                      </p:cBhvr>
                                      <p:to>
                                        <p:strVal val="solid"/>
                                      </p:to>
                                    </p:set>
                                    <p:set>
                                      <p:cBhvr>
                                        <p:cTn id="32" dur="500" fill="hold"/>
                                        <p:tgtEl>
                                          <p:spTgt spid="525323"/>
                                        </p:tgtEl>
                                        <p:attrNameLst>
                                          <p:attrName>fill.on</p:attrName>
                                        </p:attrNameLst>
                                      </p:cBhvr>
                                      <p:to>
                                        <p:strVal val="tru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534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253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2535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525340"/>
                                        </p:tgtEl>
                                        <p:attrNameLst>
                                          <p:attrName>style.visibility</p:attrName>
                                        </p:attrNameLst>
                                      </p:cBhvr>
                                      <p:to>
                                        <p:strVal val="hidden"/>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525353"/>
                                        </p:tgtEl>
                                        <p:attrNameLst>
                                          <p:attrName>style.visibility</p:attrName>
                                        </p:attrNameLst>
                                      </p:cBhvr>
                                      <p:to>
                                        <p:strVal val="visible"/>
                                      </p:to>
                                    </p:set>
                                  </p:childTnLst>
                                </p:cTn>
                              </p:par>
                              <p:par>
                                <p:cTn id="52" presetID="7" presetClass="emph" presetSubtype="2" fill="hold" nodeType="withEffect">
                                  <p:stCondLst>
                                    <p:cond delay="0"/>
                                  </p:stCondLst>
                                  <p:childTnLst>
                                    <p:animClr clrSpc="rgb" dir="cw">
                                      <p:cBhvr>
                                        <p:cTn id="53" dur="500" fill="hold"/>
                                        <p:tgtEl>
                                          <p:spTgt spid="525336"/>
                                        </p:tgtEl>
                                        <p:attrNameLst>
                                          <p:attrName>stroke.color</p:attrName>
                                        </p:attrNameLst>
                                      </p:cBhvr>
                                      <p:to>
                                        <a:srgbClr val="FF0000"/>
                                      </p:to>
                                    </p:animClr>
                                    <p:set>
                                      <p:cBhvr>
                                        <p:cTn id="54" dur="500" fill="hold"/>
                                        <p:tgtEl>
                                          <p:spTgt spid="525336"/>
                                        </p:tgtEl>
                                        <p:attrNameLst>
                                          <p:attrName>stroke.on</p:attrName>
                                        </p:attrNameLst>
                                      </p:cBhvr>
                                      <p:to>
                                        <p:strVal val="true"/>
                                      </p:to>
                                    </p:set>
                                  </p:childTnLst>
                                </p:cTn>
                              </p:par>
                            </p:childTnLst>
                          </p:cTn>
                        </p:par>
                        <p:par>
                          <p:cTn id="55" fill="hold">
                            <p:stCondLst>
                              <p:cond delay="500"/>
                            </p:stCondLst>
                            <p:childTnLst>
                              <p:par>
                                <p:cTn id="56" presetID="1" presetClass="emph" presetSubtype="2" fill="hold" nodeType="afterEffect">
                                  <p:stCondLst>
                                    <p:cond delay="0"/>
                                  </p:stCondLst>
                                  <p:childTnLst>
                                    <p:animClr clrSpc="rgb" dir="cw">
                                      <p:cBhvr>
                                        <p:cTn id="57" dur="500" fill="hold"/>
                                        <p:tgtEl>
                                          <p:spTgt spid="525332"/>
                                        </p:tgtEl>
                                        <p:attrNameLst>
                                          <p:attrName>fillcolor</p:attrName>
                                        </p:attrNameLst>
                                      </p:cBhvr>
                                      <p:to>
                                        <a:srgbClr val="FF9900"/>
                                      </p:to>
                                    </p:animClr>
                                    <p:set>
                                      <p:cBhvr>
                                        <p:cTn id="58" dur="500" fill="hold"/>
                                        <p:tgtEl>
                                          <p:spTgt spid="525332"/>
                                        </p:tgtEl>
                                        <p:attrNameLst>
                                          <p:attrName>fill.type</p:attrName>
                                        </p:attrNameLst>
                                      </p:cBhvr>
                                      <p:to>
                                        <p:strVal val="solid"/>
                                      </p:to>
                                    </p:set>
                                    <p:set>
                                      <p:cBhvr>
                                        <p:cTn id="59" dur="500" fill="hold"/>
                                        <p:tgtEl>
                                          <p:spTgt spid="52533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339" grpId="0"/>
      <p:bldP spid="525340" grpId="0"/>
      <p:bldP spid="525342" grpId="0" animBg="1"/>
      <p:bldP spid="525343" grpId="0"/>
      <p:bldP spid="525344" grpId="0" animBg="1"/>
      <p:bldP spid="525345" grpId="0" animBg="1"/>
      <p:bldP spid="525346" grpId="0" animBg="1"/>
      <p:bldP spid="525352" grpId="0" animBg="1"/>
      <p:bldP spid="52535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p:spPr>
        <p:txBody>
          <a:bodyPr/>
          <a:lstStyle/>
          <a:p>
            <a:fld id="{A8701BF3-A662-4AED-AE69-8F97C8DF153C}" type="slidenum">
              <a:rPr lang="en-US">
                <a:solidFill>
                  <a:srgbClr val="000000"/>
                </a:solidFill>
              </a:rPr>
              <a:pPr/>
              <a:t>58</a:t>
            </a:fld>
            <a:endParaRPr lang="en-US">
              <a:solidFill>
                <a:srgbClr val="000000"/>
              </a:solidFill>
            </a:endParaRPr>
          </a:p>
        </p:txBody>
      </p:sp>
      <p:sp>
        <p:nvSpPr>
          <p:cNvPr id="60419" name="Rectangle 2"/>
          <p:cNvSpPr>
            <a:spLocks noGrp="1" noChangeArrowheads="1"/>
          </p:cNvSpPr>
          <p:nvPr>
            <p:ph type="title"/>
          </p:nvPr>
        </p:nvSpPr>
        <p:spPr/>
        <p:txBody>
          <a:bodyPr/>
          <a:lstStyle/>
          <a:p>
            <a:r>
              <a:rPr lang="en-US" smtClean="0"/>
              <a:t>Heuristics for Global Control</a:t>
            </a:r>
          </a:p>
        </p:txBody>
      </p:sp>
      <p:sp>
        <p:nvSpPr>
          <p:cNvPr id="368643" name="Rectangle 3"/>
          <p:cNvSpPr>
            <a:spLocks noGrp="1" noChangeArrowheads="1"/>
          </p:cNvSpPr>
          <p:nvPr>
            <p:ph type="body" idx="1"/>
          </p:nvPr>
        </p:nvSpPr>
        <p:spPr/>
        <p:txBody>
          <a:bodyPr/>
          <a:lstStyle/>
          <a:p>
            <a:pPr>
              <a:lnSpc>
                <a:spcPct val="90000"/>
              </a:lnSpc>
            </a:pPr>
            <a:r>
              <a:rPr lang="en-US" sz="2600" smtClean="0"/>
              <a:t>Classification of global control heuristics based on interference severity</a:t>
            </a:r>
          </a:p>
          <a:p>
            <a:pPr lvl="1">
              <a:lnSpc>
                <a:spcPct val="90000"/>
              </a:lnSpc>
            </a:pPr>
            <a:r>
              <a:rPr lang="en-US" sz="2200" smtClean="0"/>
              <a:t>Severe interference</a:t>
            </a:r>
          </a:p>
          <a:p>
            <a:pPr lvl="2">
              <a:lnSpc>
                <a:spcPct val="90000"/>
              </a:lnSpc>
            </a:pPr>
            <a:r>
              <a:rPr lang="en-US" sz="2100" i="1" smtClean="0">
                <a:solidFill>
                  <a:srgbClr val="990033"/>
                </a:solidFill>
              </a:rPr>
              <a:t>Action</a:t>
            </a:r>
            <a:r>
              <a:rPr lang="en-US" sz="2100" smtClean="0">
                <a:solidFill>
                  <a:srgbClr val="990033"/>
                </a:solidFill>
              </a:rPr>
              <a:t>:</a:t>
            </a:r>
            <a:r>
              <a:rPr lang="en-US" sz="2100" smtClean="0"/>
              <a:t> Reduce the aggressiveness of interfering prefetcher</a:t>
            </a:r>
          </a:p>
          <a:p>
            <a:pPr lvl="1">
              <a:lnSpc>
                <a:spcPct val="90000"/>
              </a:lnSpc>
            </a:pPr>
            <a:r>
              <a:rPr lang="en-US" sz="2200" smtClean="0"/>
              <a:t>Borderline interference</a:t>
            </a:r>
          </a:p>
          <a:p>
            <a:pPr lvl="2">
              <a:lnSpc>
                <a:spcPct val="90000"/>
              </a:lnSpc>
            </a:pPr>
            <a:r>
              <a:rPr lang="en-US" sz="2100" i="1" smtClean="0">
                <a:solidFill>
                  <a:srgbClr val="990033"/>
                </a:solidFill>
              </a:rPr>
              <a:t>Action</a:t>
            </a:r>
            <a:r>
              <a:rPr lang="en-US" sz="2100" smtClean="0">
                <a:solidFill>
                  <a:srgbClr val="990033"/>
                </a:solidFill>
              </a:rPr>
              <a:t>:</a:t>
            </a:r>
            <a:r>
              <a:rPr lang="en-US" sz="2100" smtClean="0"/>
              <a:t> Prevent prefetcher from transitioning into </a:t>
            </a:r>
            <a:r>
              <a:rPr lang="en-US" sz="2100" smtClean="0">
                <a:solidFill>
                  <a:srgbClr val="FF0000"/>
                </a:solidFill>
              </a:rPr>
              <a:t>severe interference</a:t>
            </a:r>
            <a:r>
              <a:rPr lang="en-US" sz="2100" smtClean="0"/>
              <a:t>:</a:t>
            </a:r>
          </a:p>
          <a:p>
            <a:pPr lvl="3">
              <a:lnSpc>
                <a:spcPct val="90000"/>
              </a:lnSpc>
            </a:pPr>
            <a:r>
              <a:rPr lang="en-US" smtClean="0"/>
              <a:t>Allow local-control to </a:t>
            </a:r>
            <a:r>
              <a:rPr lang="en-US" i="1" smtClean="0"/>
              <a:t>only</a:t>
            </a:r>
            <a:r>
              <a:rPr lang="en-US" smtClean="0"/>
              <a:t> </a:t>
            </a:r>
            <a:r>
              <a:rPr lang="en-US" i="1" smtClean="0"/>
              <a:t>throttle-down</a:t>
            </a:r>
            <a:r>
              <a:rPr lang="en-US" smtClean="0"/>
              <a:t> </a:t>
            </a:r>
            <a:endParaRPr lang="en-US" sz="1800" smtClean="0"/>
          </a:p>
          <a:p>
            <a:pPr lvl="1">
              <a:lnSpc>
                <a:spcPct val="90000"/>
              </a:lnSpc>
            </a:pPr>
            <a:r>
              <a:rPr lang="en-US" sz="2200" smtClean="0"/>
              <a:t>No interference or moderate interference from an accurate prefetcher</a:t>
            </a:r>
          </a:p>
          <a:p>
            <a:pPr lvl="2">
              <a:lnSpc>
                <a:spcPct val="90000"/>
              </a:lnSpc>
            </a:pPr>
            <a:r>
              <a:rPr lang="en-US" sz="2100" i="1" smtClean="0">
                <a:solidFill>
                  <a:srgbClr val="990033"/>
                </a:solidFill>
              </a:rPr>
              <a:t>Action</a:t>
            </a:r>
            <a:r>
              <a:rPr lang="en-US" sz="2100" smtClean="0">
                <a:solidFill>
                  <a:srgbClr val="990033"/>
                </a:solidFill>
              </a:rPr>
              <a:t>:</a:t>
            </a:r>
            <a:r>
              <a:rPr lang="en-US" sz="2100" smtClean="0"/>
              <a:t> Allow local control to maximize </a:t>
            </a:r>
            <a:br>
              <a:rPr lang="en-US" sz="2100" smtClean="0"/>
            </a:br>
            <a:r>
              <a:rPr lang="en-US" sz="2100" smtClean="0"/>
              <a:t>local benefits from prefetching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43">
                                            <p:txEl>
                                              <p:pRg st="2" end="2"/>
                                            </p:txEl>
                                          </p:spTgt>
                                        </p:tgtEl>
                                        <p:attrNameLst>
                                          <p:attrName>style.visibility</p:attrName>
                                        </p:attrNameLst>
                                      </p:cBhvr>
                                      <p:to>
                                        <p:strVal val="visible"/>
                                      </p:to>
                                    </p:set>
                                  </p:childTnLst>
                                </p:cTn>
                              </p:par>
                              <p:par>
                                <p:cTn id="7" presetID="3" presetClass="emph" presetSubtype="2" fill="hold" nodeType="withEffect">
                                  <p:stCondLst>
                                    <p:cond delay="0"/>
                                  </p:stCondLst>
                                  <p:childTnLst>
                                    <p:animClr clrSpc="rgb" dir="cw">
                                      <p:cBhvr override="childStyle">
                                        <p:cTn id="8" dur="500" fill="hold"/>
                                        <p:tgtEl>
                                          <p:spTgt spid="368643">
                                            <p:txEl>
                                              <p:pRg st="3" end="3"/>
                                            </p:txEl>
                                          </p:spTgt>
                                        </p:tgtEl>
                                        <p:attrNameLst>
                                          <p:attrName>style.color</p:attrName>
                                        </p:attrNameLst>
                                      </p:cBhvr>
                                      <p:to>
                                        <a:schemeClr val="accent1"/>
                                      </p:to>
                                    </p:animClr>
                                  </p:childTnLst>
                                </p:cTn>
                              </p:par>
                              <p:par>
                                <p:cTn id="9" presetID="3" presetClass="emph" presetSubtype="2" fill="hold" nodeType="withEffect">
                                  <p:stCondLst>
                                    <p:cond delay="0"/>
                                  </p:stCondLst>
                                  <p:childTnLst>
                                    <p:animClr clrSpc="rgb" dir="cw">
                                      <p:cBhvr override="childStyle">
                                        <p:cTn id="10" dur="500" fill="hold"/>
                                        <p:tgtEl>
                                          <p:spTgt spid="368643">
                                            <p:txEl>
                                              <p:pRg st="6" end="6"/>
                                            </p:txEl>
                                          </p:spTgt>
                                        </p:tgtEl>
                                        <p:attrNameLst>
                                          <p:attrName>style.color</p:attrName>
                                        </p:attrNameLst>
                                      </p:cBhvr>
                                      <p:to>
                                        <a:schemeClr val="accent1"/>
                                      </p:to>
                                    </p:animClr>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8643">
                                            <p:txEl>
                                              <p:pRg st="4" end="4"/>
                                            </p:txEl>
                                          </p:spTgt>
                                        </p:tgtEl>
                                        <p:attrNameLst>
                                          <p:attrName>style.visibility</p:attrName>
                                        </p:attrNameLst>
                                      </p:cBhvr>
                                      <p:to>
                                        <p:strVal val="visible"/>
                                      </p:to>
                                    </p:set>
                                  </p:childTnLst>
                                </p:cTn>
                              </p:par>
                              <p:par>
                                <p:cTn id="17" presetID="3" presetClass="emph" presetSubtype="2" fill="hold" nodeType="withEffect">
                                  <p:stCondLst>
                                    <p:cond delay="0"/>
                                  </p:stCondLst>
                                  <p:childTnLst>
                                    <p:animClr clrSpc="rgb" dir="cw">
                                      <p:cBhvr override="childStyle">
                                        <p:cTn id="18" dur="500" fill="hold"/>
                                        <p:tgtEl>
                                          <p:spTgt spid="368643">
                                            <p:txEl>
                                              <p:pRg st="1" end="1"/>
                                            </p:txEl>
                                          </p:spTgt>
                                        </p:tgtEl>
                                        <p:attrNameLst>
                                          <p:attrName>style.color</p:attrName>
                                        </p:attrNameLst>
                                      </p:cBhvr>
                                      <p:to>
                                        <a:schemeClr val="accent1"/>
                                      </p:to>
                                    </p:animClr>
                                  </p:childTnLst>
                                </p:cTn>
                              </p:par>
                              <p:par>
                                <p:cTn id="19" presetID="3" presetClass="emph" presetSubtype="2" fill="hold" nodeType="withEffect">
                                  <p:stCondLst>
                                    <p:cond delay="0"/>
                                  </p:stCondLst>
                                  <p:childTnLst>
                                    <p:animClr clrSpc="rgb" dir="cw">
                                      <p:cBhvr override="childStyle">
                                        <p:cTn id="20" dur="500" fill="hold"/>
                                        <p:tgtEl>
                                          <p:spTgt spid="368643">
                                            <p:txEl>
                                              <p:pRg st="3" end="3"/>
                                            </p:txEl>
                                          </p:spTgt>
                                        </p:tgtEl>
                                        <p:attrNameLst>
                                          <p:attrName>style.color</p:attrName>
                                        </p:attrNameLst>
                                      </p:cBhvr>
                                      <p:to>
                                        <a:schemeClr val="tx1"/>
                                      </p:to>
                                    </p:animClr>
                                  </p:childTnLst>
                                </p:cTn>
                              </p:par>
                              <p:par>
                                <p:cTn id="21" presetID="3" presetClass="emph" presetSubtype="2" fill="hold" nodeType="withEffect">
                                  <p:stCondLst>
                                    <p:cond delay="0"/>
                                  </p:stCondLst>
                                  <p:childTnLst>
                                    <p:animClr clrSpc="rgb" dir="cw">
                                      <p:cBhvr override="childStyle">
                                        <p:cTn id="22" dur="500" fill="hold"/>
                                        <p:tgtEl>
                                          <p:spTgt spid="368643">
                                            <p:txEl>
                                              <p:pRg st="2" end="2"/>
                                            </p:txEl>
                                          </p:spTgt>
                                        </p:tgtEl>
                                        <p:attrNameLst>
                                          <p:attrName>style.color</p:attrName>
                                        </p:attrNameLst>
                                      </p:cBhvr>
                                      <p:to>
                                        <a:schemeClr val="accent1"/>
                                      </p:to>
                                    </p:animClr>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8643">
                                            <p:txEl>
                                              <p:pRg st="7" end="7"/>
                                            </p:txEl>
                                          </p:spTgt>
                                        </p:tgtEl>
                                        <p:attrNameLst>
                                          <p:attrName>style.visibility</p:attrName>
                                        </p:attrNameLst>
                                      </p:cBhvr>
                                      <p:to>
                                        <p:strVal val="visible"/>
                                      </p:to>
                                    </p:set>
                                  </p:childTnLst>
                                </p:cTn>
                              </p:par>
                              <p:par>
                                <p:cTn id="27" presetID="3" presetClass="emph" presetSubtype="2" fill="hold" nodeType="withEffect">
                                  <p:stCondLst>
                                    <p:cond delay="0"/>
                                  </p:stCondLst>
                                  <p:childTnLst>
                                    <p:animClr clrSpc="rgb" dir="cw">
                                      <p:cBhvr override="childStyle">
                                        <p:cTn id="28" dur="500" fill="hold"/>
                                        <p:tgtEl>
                                          <p:spTgt spid="368643">
                                            <p:txEl>
                                              <p:pRg st="3" end="3"/>
                                            </p:txEl>
                                          </p:spTgt>
                                        </p:tgtEl>
                                        <p:attrNameLst>
                                          <p:attrName>style.color</p:attrName>
                                        </p:attrNameLst>
                                      </p:cBhvr>
                                      <p:to>
                                        <a:schemeClr val="accent1"/>
                                      </p:to>
                                    </p:animClr>
                                  </p:childTnLst>
                                </p:cTn>
                              </p:par>
                              <p:par>
                                <p:cTn id="29" presetID="3" presetClass="emph" presetSubtype="2" fill="hold" nodeType="withEffect">
                                  <p:stCondLst>
                                    <p:cond delay="0"/>
                                  </p:stCondLst>
                                  <p:childTnLst>
                                    <p:animClr clrSpc="rgb" dir="cw">
                                      <p:cBhvr override="childStyle">
                                        <p:cTn id="30" dur="500" fill="hold"/>
                                        <p:tgtEl>
                                          <p:spTgt spid="368643">
                                            <p:txEl>
                                              <p:pRg st="4" end="4"/>
                                            </p:txEl>
                                          </p:spTgt>
                                        </p:tgtEl>
                                        <p:attrNameLst>
                                          <p:attrName>style.color</p:attrName>
                                        </p:attrNameLst>
                                      </p:cBhvr>
                                      <p:to>
                                        <a:schemeClr val="accent1"/>
                                      </p:to>
                                    </p:animClr>
                                  </p:childTnLst>
                                </p:cTn>
                              </p:par>
                              <p:par>
                                <p:cTn id="31" presetID="3" presetClass="emph" presetSubtype="2" fill="hold" nodeType="withEffect">
                                  <p:stCondLst>
                                    <p:cond delay="0"/>
                                  </p:stCondLst>
                                  <p:childTnLst>
                                    <p:animClr clrSpc="rgb" dir="cw">
                                      <p:cBhvr override="childStyle">
                                        <p:cTn id="32" dur="500" fill="hold"/>
                                        <p:tgtEl>
                                          <p:spTgt spid="368643">
                                            <p:txEl>
                                              <p:pRg st="5" end="5"/>
                                            </p:txEl>
                                          </p:spTgt>
                                        </p:tgtEl>
                                        <p:attrNameLst>
                                          <p:attrName>style.color</p:attrName>
                                        </p:attrNameLst>
                                      </p:cBhvr>
                                      <p:to>
                                        <a:schemeClr val="accent1"/>
                                      </p:to>
                                    </p:animClr>
                                  </p:childTnLst>
                                </p:cTn>
                              </p:par>
                              <p:par>
                                <p:cTn id="33" presetID="3" presetClass="emph" presetSubtype="2" fill="hold" nodeType="withEffect">
                                  <p:stCondLst>
                                    <p:cond delay="0"/>
                                  </p:stCondLst>
                                  <p:childTnLst>
                                    <p:animClr clrSpc="rgb" dir="cw">
                                      <p:cBhvr override="childStyle">
                                        <p:cTn id="34" dur="500" fill="hold"/>
                                        <p:tgtEl>
                                          <p:spTgt spid="368643">
                                            <p:txEl>
                                              <p:pRg st="6" end="6"/>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1"/>
          </p:nvPr>
        </p:nvSpPr>
        <p:spPr>
          <a:noFill/>
        </p:spPr>
        <p:txBody>
          <a:bodyPr/>
          <a:lstStyle/>
          <a:p>
            <a:fld id="{DCD64CB9-25E6-4F9D-B8F3-3644DE8CF869}" type="slidenum">
              <a:rPr lang="en-US">
                <a:solidFill>
                  <a:srgbClr val="000000"/>
                </a:solidFill>
              </a:rPr>
              <a:pPr/>
              <a:t>59</a:t>
            </a:fld>
            <a:endParaRPr lang="en-US">
              <a:solidFill>
                <a:srgbClr val="000000"/>
              </a:solidFill>
            </a:endParaRPr>
          </a:p>
        </p:txBody>
      </p:sp>
      <p:sp>
        <p:nvSpPr>
          <p:cNvPr id="62467" name="Rectangle 2"/>
          <p:cNvSpPr>
            <a:spLocks noGrp="1" noChangeArrowheads="1"/>
          </p:cNvSpPr>
          <p:nvPr>
            <p:ph type="title"/>
          </p:nvPr>
        </p:nvSpPr>
        <p:spPr>
          <a:xfrm>
            <a:off x="574675" y="-9525"/>
            <a:ext cx="8001000" cy="650875"/>
          </a:xfrm>
        </p:spPr>
        <p:txBody>
          <a:bodyPr/>
          <a:lstStyle/>
          <a:p>
            <a:r>
              <a:rPr lang="en-US" sz="3200" smtClean="0"/>
              <a:t>HPAC Control Policies</a:t>
            </a:r>
          </a:p>
        </p:txBody>
      </p:sp>
      <p:sp>
        <p:nvSpPr>
          <p:cNvPr id="371715" name="AutoShape 3"/>
          <p:cNvSpPr>
            <a:spLocks noChangeArrowheads="1"/>
          </p:cNvSpPr>
          <p:nvPr/>
        </p:nvSpPr>
        <p:spPr bwMode="auto">
          <a:xfrm>
            <a:off x="266700" y="2487613"/>
            <a:ext cx="1085850" cy="54133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Causing Low</a:t>
            </a:r>
          </a:p>
          <a:p>
            <a:pPr algn="ctr" fontAlgn="base">
              <a:spcBef>
                <a:spcPct val="0"/>
              </a:spcBef>
              <a:spcAft>
                <a:spcPct val="0"/>
              </a:spcAft>
            </a:pPr>
            <a:r>
              <a:rPr lang="en-US" sz="1400" smtClean="0">
                <a:solidFill>
                  <a:srgbClr val="000000"/>
                </a:solidFill>
                <a:latin typeface="Arial" charset="0"/>
              </a:rPr>
              <a:t>Pollution</a:t>
            </a:r>
          </a:p>
        </p:txBody>
      </p:sp>
      <p:sp>
        <p:nvSpPr>
          <p:cNvPr id="371716" name="AutoShape 4"/>
          <p:cNvSpPr>
            <a:spLocks noChangeArrowheads="1"/>
          </p:cNvSpPr>
          <p:nvPr/>
        </p:nvSpPr>
        <p:spPr bwMode="auto">
          <a:xfrm>
            <a:off x="1516063" y="1949450"/>
            <a:ext cx="1101725"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Inaccurate</a:t>
            </a:r>
          </a:p>
        </p:txBody>
      </p:sp>
      <p:sp>
        <p:nvSpPr>
          <p:cNvPr id="371717" name="AutoShape 5"/>
          <p:cNvSpPr>
            <a:spLocks noChangeArrowheads="1"/>
          </p:cNvSpPr>
          <p:nvPr/>
        </p:nvSpPr>
        <p:spPr bwMode="auto">
          <a:xfrm>
            <a:off x="1525588" y="3055938"/>
            <a:ext cx="1085850" cy="54133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Highly </a:t>
            </a:r>
          </a:p>
          <a:p>
            <a:pPr algn="ctr" fontAlgn="base">
              <a:spcBef>
                <a:spcPct val="0"/>
              </a:spcBef>
              <a:spcAft>
                <a:spcPct val="0"/>
              </a:spcAft>
            </a:pPr>
            <a:r>
              <a:rPr lang="en-US" sz="1400" smtClean="0">
                <a:solidFill>
                  <a:srgbClr val="000000"/>
                </a:solidFill>
                <a:latin typeface="Arial" charset="0"/>
              </a:rPr>
              <a:t>Accurate</a:t>
            </a:r>
          </a:p>
        </p:txBody>
      </p:sp>
      <p:sp>
        <p:nvSpPr>
          <p:cNvPr id="371720" name="AutoShape 8"/>
          <p:cNvSpPr>
            <a:spLocks noChangeArrowheads="1"/>
          </p:cNvSpPr>
          <p:nvPr/>
        </p:nvSpPr>
        <p:spPr bwMode="auto">
          <a:xfrm>
            <a:off x="4202113" y="1374775"/>
            <a:ext cx="1116012" cy="53498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low</a:t>
            </a:r>
          </a:p>
          <a:p>
            <a:pPr algn="ctr" fontAlgn="base">
              <a:spcBef>
                <a:spcPct val="0"/>
              </a:spcBef>
              <a:spcAft>
                <a:spcPct val="0"/>
              </a:spcAft>
            </a:pPr>
            <a:r>
              <a:rPr lang="en-US" sz="1400" smtClean="0">
                <a:solidFill>
                  <a:srgbClr val="000000"/>
                </a:solidFill>
                <a:latin typeface="Arial" charset="0"/>
              </a:rPr>
              <a:t>BW need</a:t>
            </a:r>
          </a:p>
        </p:txBody>
      </p:sp>
      <p:cxnSp>
        <p:nvCxnSpPr>
          <p:cNvPr id="62472" name="AutoShape 10"/>
          <p:cNvCxnSpPr>
            <a:cxnSpLocks noChangeShapeType="1"/>
          </p:cNvCxnSpPr>
          <p:nvPr/>
        </p:nvCxnSpPr>
        <p:spPr bwMode="auto">
          <a:xfrm>
            <a:off x="958850" y="2224088"/>
            <a:ext cx="0" cy="0"/>
          </a:xfrm>
          <a:prstGeom prst="straightConnector1">
            <a:avLst/>
          </a:prstGeom>
          <a:noFill/>
          <a:ln w="9525">
            <a:solidFill>
              <a:schemeClr val="tx1"/>
            </a:solidFill>
            <a:round/>
            <a:headEnd/>
            <a:tailEnd type="triangle" w="med" len="med"/>
          </a:ln>
        </p:spPr>
      </p:cxnSp>
      <p:sp>
        <p:nvSpPr>
          <p:cNvPr id="371724" name="Text Box 12"/>
          <p:cNvSpPr txBox="1">
            <a:spLocks noChangeArrowheads="1"/>
          </p:cNvSpPr>
          <p:nvPr/>
        </p:nvSpPr>
        <p:spPr bwMode="auto">
          <a:xfrm>
            <a:off x="7656513" y="1965325"/>
            <a:ext cx="827087" cy="517525"/>
          </a:xfrm>
          <a:prstGeom prst="rect">
            <a:avLst/>
          </a:prstGeom>
          <a:noFill/>
          <a:ln w="9525">
            <a:noFill/>
            <a:miter lim="800000"/>
            <a:headEnd/>
            <a:tailEnd/>
          </a:ln>
        </p:spPr>
        <p:txBody>
          <a:bodyPr>
            <a:spAutoFit/>
          </a:bodyPr>
          <a:lstStyle/>
          <a:p>
            <a:pPr algn="ctr" fontAlgn="base">
              <a:spcBef>
                <a:spcPct val="0"/>
              </a:spcBef>
              <a:spcAft>
                <a:spcPct val="0"/>
              </a:spcAft>
            </a:pPr>
            <a:r>
              <a:rPr lang="en-US" sz="1400" b="1" smtClean="0">
                <a:solidFill>
                  <a:srgbClr val="000000"/>
                </a:solidFill>
                <a:latin typeface="Arial" charset="0"/>
              </a:rPr>
              <a:t>throttle </a:t>
            </a:r>
          </a:p>
          <a:p>
            <a:pPr algn="ctr" fontAlgn="base">
              <a:spcBef>
                <a:spcPct val="0"/>
              </a:spcBef>
              <a:spcAft>
                <a:spcPct val="0"/>
              </a:spcAft>
            </a:pPr>
            <a:r>
              <a:rPr lang="en-US" sz="1400" b="1" smtClean="0">
                <a:solidFill>
                  <a:srgbClr val="000000"/>
                </a:solidFill>
                <a:latin typeface="Arial" charset="0"/>
              </a:rPr>
              <a:t>down</a:t>
            </a:r>
          </a:p>
        </p:txBody>
      </p:sp>
      <p:sp>
        <p:nvSpPr>
          <p:cNvPr id="371726" name="AutoShape 14"/>
          <p:cNvSpPr>
            <a:spLocks noChangeArrowheads="1"/>
          </p:cNvSpPr>
          <p:nvPr/>
        </p:nvSpPr>
        <p:spPr bwMode="auto">
          <a:xfrm>
            <a:off x="274638" y="4203700"/>
            <a:ext cx="1085850"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Causing High</a:t>
            </a:r>
          </a:p>
          <a:p>
            <a:pPr algn="ctr" fontAlgn="base">
              <a:spcBef>
                <a:spcPct val="0"/>
              </a:spcBef>
              <a:spcAft>
                <a:spcPct val="0"/>
              </a:spcAft>
            </a:pPr>
            <a:r>
              <a:rPr lang="en-US" sz="1400" smtClean="0">
                <a:solidFill>
                  <a:srgbClr val="000000"/>
                </a:solidFill>
                <a:latin typeface="Arial" charset="0"/>
              </a:rPr>
              <a:t>Pollution</a:t>
            </a:r>
          </a:p>
        </p:txBody>
      </p:sp>
      <p:cxnSp>
        <p:nvCxnSpPr>
          <p:cNvPr id="371734" name="AutoShape 22"/>
          <p:cNvCxnSpPr>
            <a:cxnSpLocks noChangeShapeType="1"/>
            <a:stCxn id="371715" idx="3"/>
            <a:endCxn id="371716" idx="1"/>
          </p:cNvCxnSpPr>
          <p:nvPr/>
        </p:nvCxnSpPr>
        <p:spPr bwMode="auto">
          <a:xfrm flipV="1">
            <a:off x="1352550" y="2220913"/>
            <a:ext cx="163513" cy="538162"/>
          </a:xfrm>
          <a:prstGeom prst="straightConnector1">
            <a:avLst/>
          </a:prstGeom>
          <a:noFill/>
          <a:ln w="9525">
            <a:solidFill>
              <a:schemeClr val="tx1"/>
            </a:solidFill>
            <a:round/>
            <a:headEnd/>
            <a:tailEnd type="triangle" w="med" len="med"/>
          </a:ln>
        </p:spPr>
      </p:cxnSp>
      <p:cxnSp>
        <p:nvCxnSpPr>
          <p:cNvPr id="371735" name="AutoShape 23"/>
          <p:cNvCxnSpPr>
            <a:cxnSpLocks noChangeShapeType="1"/>
            <a:stCxn id="371715" idx="3"/>
            <a:endCxn id="371717" idx="1"/>
          </p:cNvCxnSpPr>
          <p:nvPr/>
        </p:nvCxnSpPr>
        <p:spPr bwMode="auto">
          <a:xfrm>
            <a:off x="1352550" y="2759075"/>
            <a:ext cx="173038" cy="568325"/>
          </a:xfrm>
          <a:prstGeom prst="straightConnector1">
            <a:avLst/>
          </a:prstGeom>
          <a:noFill/>
          <a:ln w="9525">
            <a:solidFill>
              <a:schemeClr val="tx1"/>
            </a:solidFill>
            <a:round/>
            <a:headEnd/>
            <a:tailEnd type="triangle" w="med" len="med"/>
          </a:ln>
        </p:spPr>
      </p:cxnSp>
      <p:sp>
        <p:nvSpPr>
          <p:cNvPr id="62477" name="Text Box 35"/>
          <p:cNvSpPr txBox="1">
            <a:spLocks noChangeArrowheads="1"/>
          </p:cNvSpPr>
          <p:nvPr/>
        </p:nvSpPr>
        <p:spPr bwMode="auto">
          <a:xfrm>
            <a:off x="7739063" y="755650"/>
            <a:ext cx="8191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latin typeface="Arial" charset="0"/>
              </a:rPr>
              <a:t>Action</a:t>
            </a:r>
          </a:p>
        </p:txBody>
      </p:sp>
      <p:sp>
        <p:nvSpPr>
          <p:cNvPr id="62478" name="Text Box 36"/>
          <p:cNvSpPr txBox="1">
            <a:spLocks noChangeArrowheads="1"/>
          </p:cNvSpPr>
          <p:nvPr/>
        </p:nvSpPr>
        <p:spPr bwMode="auto">
          <a:xfrm>
            <a:off x="5481638" y="763588"/>
            <a:ext cx="20383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latin typeface="Arial" charset="0"/>
              </a:rPr>
              <a:t>Interference Class</a:t>
            </a:r>
          </a:p>
        </p:txBody>
      </p:sp>
      <p:sp>
        <p:nvSpPr>
          <p:cNvPr id="62479" name="Line 37"/>
          <p:cNvSpPr>
            <a:spLocks noChangeShapeType="1"/>
          </p:cNvSpPr>
          <p:nvPr/>
        </p:nvSpPr>
        <p:spPr bwMode="auto">
          <a:xfrm flipH="1">
            <a:off x="5454650" y="731838"/>
            <a:ext cx="14288" cy="5654675"/>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480" name="Line 38"/>
          <p:cNvSpPr>
            <a:spLocks noChangeShapeType="1"/>
          </p:cNvSpPr>
          <p:nvPr/>
        </p:nvSpPr>
        <p:spPr bwMode="auto">
          <a:xfrm>
            <a:off x="7505700" y="747713"/>
            <a:ext cx="0" cy="5667375"/>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481" name="Text Box 41"/>
          <p:cNvSpPr txBox="1">
            <a:spLocks noChangeArrowheads="1"/>
          </p:cNvSpPr>
          <p:nvPr/>
        </p:nvSpPr>
        <p:spPr bwMode="auto">
          <a:xfrm>
            <a:off x="4130675" y="762000"/>
            <a:ext cx="1187450" cy="366713"/>
          </a:xfrm>
          <a:prstGeom prst="rect">
            <a:avLst/>
          </a:prstGeom>
          <a:noFill/>
          <a:ln w="9525">
            <a:noFill/>
            <a:miter lim="800000"/>
            <a:headEnd/>
            <a:tailEnd/>
          </a:ln>
        </p:spPr>
        <p:txBody>
          <a:bodyPr wrap="none">
            <a:spAutoFit/>
          </a:bodyPr>
          <a:lstStyle/>
          <a:p>
            <a:pPr algn="ctr" fontAlgn="base">
              <a:spcBef>
                <a:spcPct val="0"/>
              </a:spcBef>
              <a:spcAft>
                <a:spcPct val="0"/>
              </a:spcAft>
            </a:pPr>
            <a:r>
              <a:rPr lang="en-US" b="1" i="1" smtClean="0">
                <a:solidFill>
                  <a:srgbClr val="000000"/>
                </a:solidFill>
                <a:latin typeface="Arial" charset="0"/>
              </a:rPr>
              <a:t>BWNO (i)</a:t>
            </a:r>
          </a:p>
        </p:txBody>
      </p:sp>
      <p:sp>
        <p:nvSpPr>
          <p:cNvPr id="371754" name="AutoShape 42"/>
          <p:cNvSpPr>
            <a:spLocks noChangeArrowheads="1"/>
          </p:cNvSpPr>
          <p:nvPr/>
        </p:nvSpPr>
        <p:spPr bwMode="auto">
          <a:xfrm>
            <a:off x="2770188" y="2289175"/>
            <a:ext cx="1101725"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High BW</a:t>
            </a:r>
          </a:p>
          <a:p>
            <a:pPr algn="ctr" fontAlgn="base">
              <a:spcBef>
                <a:spcPct val="0"/>
              </a:spcBef>
              <a:spcAft>
                <a:spcPct val="0"/>
              </a:spcAft>
            </a:pPr>
            <a:r>
              <a:rPr lang="en-US" sz="1400" smtClean="0">
                <a:solidFill>
                  <a:srgbClr val="000000"/>
                </a:solidFill>
                <a:latin typeface="Arial" charset="0"/>
              </a:rPr>
              <a:t>Consumption</a:t>
            </a:r>
          </a:p>
        </p:txBody>
      </p:sp>
      <p:sp>
        <p:nvSpPr>
          <p:cNvPr id="371755" name="AutoShape 43"/>
          <p:cNvSpPr>
            <a:spLocks noChangeArrowheads="1"/>
          </p:cNvSpPr>
          <p:nvPr/>
        </p:nvSpPr>
        <p:spPr bwMode="auto">
          <a:xfrm>
            <a:off x="2763838" y="1701800"/>
            <a:ext cx="1101725"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Low BW</a:t>
            </a:r>
          </a:p>
          <a:p>
            <a:pPr algn="ctr" fontAlgn="base">
              <a:spcBef>
                <a:spcPct val="0"/>
              </a:spcBef>
              <a:spcAft>
                <a:spcPct val="0"/>
              </a:spcAft>
            </a:pPr>
            <a:r>
              <a:rPr lang="en-US" sz="1400" smtClean="0">
                <a:solidFill>
                  <a:srgbClr val="000000"/>
                </a:solidFill>
                <a:latin typeface="Arial" charset="0"/>
              </a:rPr>
              <a:t>Consumption</a:t>
            </a:r>
          </a:p>
        </p:txBody>
      </p:sp>
      <p:cxnSp>
        <p:nvCxnSpPr>
          <p:cNvPr id="371756" name="AutoShape 44"/>
          <p:cNvCxnSpPr>
            <a:cxnSpLocks noChangeShapeType="1"/>
            <a:stCxn id="371716" idx="3"/>
            <a:endCxn id="371755" idx="1"/>
          </p:cNvCxnSpPr>
          <p:nvPr/>
        </p:nvCxnSpPr>
        <p:spPr bwMode="auto">
          <a:xfrm flipV="1">
            <a:off x="2617788" y="1973263"/>
            <a:ext cx="146050" cy="247650"/>
          </a:xfrm>
          <a:prstGeom prst="straightConnector1">
            <a:avLst/>
          </a:prstGeom>
          <a:noFill/>
          <a:ln w="9525">
            <a:solidFill>
              <a:schemeClr val="tx1"/>
            </a:solidFill>
            <a:round/>
            <a:headEnd/>
            <a:tailEnd type="triangle" w="med" len="med"/>
          </a:ln>
        </p:spPr>
      </p:cxnSp>
      <p:cxnSp>
        <p:nvCxnSpPr>
          <p:cNvPr id="371757" name="AutoShape 45"/>
          <p:cNvCxnSpPr>
            <a:cxnSpLocks noChangeShapeType="1"/>
            <a:stCxn id="371716" idx="3"/>
            <a:endCxn id="371754" idx="1"/>
          </p:cNvCxnSpPr>
          <p:nvPr/>
        </p:nvCxnSpPr>
        <p:spPr bwMode="auto">
          <a:xfrm>
            <a:off x="2617788" y="2220913"/>
            <a:ext cx="152400" cy="339725"/>
          </a:xfrm>
          <a:prstGeom prst="straightConnector1">
            <a:avLst/>
          </a:prstGeom>
          <a:noFill/>
          <a:ln w="9525">
            <a:solidFill>
              <a:schemeClr val="tx1"/>
            </a:solidFill>
            <a:round/>
            <a:headEnd/>
            <a:tailEnd type="triangle" w="med" len="med"/>
          </a:ln>
        </p:spPr>
      </p:cxnSp>
      <p:sp>
        <p:nvSpPr>
          <p:cNvPr id="371758" name="AutoShape 46"/>
          <p:cNvSpPr>
            <a:spLocks noChangeArrowheads="1"/>
          </p:cNvSpPr>
          <p:nvPr/>
        </p:nvSpPr>
        <p:spPr bwMode="auto">
          <a:xfrm>
            <a:off x="4197350" y="1970088"/>
            <a:ext cx="1116013" cy="53498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high</a:t>
            </a:r>
          </a:p>
          <a:p>
            <a:pPr algn="ctr" fontAlgn="base">
              <a:spcBef>
                <a:spcPct val="0"/>
              </a:spcBef>
              <a:spcAft>
                <a:spcPct val="0"/>
              </a:spcAft>
            </a:pPr>
            <a:r>
              <a:rPr lang="en-US" sz="1400" smtClean="0">
                <a:solidFill>
                  <a:srgbClr val="000000"/>
                </a:solidFill>
                <a:latin typeface="Arial" charset="0"/>
              </a:rPr>
              <a:t>BW need</a:t>
            </a:r>
          </a:p>
        </p:txBody>
      </p:sp>
      <p:cxnSp>
        <p:nvCxnSpPr>
          <p:cNvPr id="371759" name="AutoShape 47"/>
          <p:cNvCxnSpPr>
            <a:cxnSpLocks noChangeShapeType="1"/>
            <a:stCxn id="371755" idx="3"/>
            <a:endCxn id="371720" idx="1"/>
          </p:cNvCxnSpPr>
          <p:nvPr/>
        </p:nvCxnSpPr>
        <p:spPr bwMode="auto">
          <a:xfrm flipV="1">
            <a:off x="3865563" y="1643063"/>
            <a:ext cx="336550" cy="330200"/>
          </a:xfrm>
          <a:prstGeom prst="straightConnector1">
            <a:avLst/>
          </a:prstGeom>
          <a:noFill/>
          <a:ln w="9525">
            <a:solidFill>
              <a:schemeClr val="tx1"/>
            </a:solidFill>
            <a:round/>
            <a:headEnd/>
            <a:tailEnd type="triangle" w="med" len="med"/>
          </a:ln>
        </p:spPr>
      </p:cxnSp>
      <p:cxnSp>
        <p:nvCxnSpPr>
          <p:cNvPr id="371760" name="AutoShape 48"/>
          <p:cNvCxnSpPr>
            <a:cxnSpLocks noChangeShapeType="1"/>
            <a:stCxn id="371755" idx="3"/>
            <a:endCxn id="371758" idx="1"/>
          </p:cNvCxnSpPr>
          <p:nvPr/>
        </p:nvCxnSpPr>
        <p:spPr bwMode="auto">
          <a:xfrm>
            <a:off x="3865563" y="1973263"/>
            <a:ext cx="331787" cy="265112"/>
          </a:xfrm>
          <a:prstGeom prst="straightConnector1">
            <a:avLst/>
          </a:prstGeom>
          <a:noFill/>
          <a:ln w="9525">
            <a:solidFill>
              <a:schemeClr val="tx1"/>
            </a:solidFill>
            <a:round/>
            <a:headEnd/>
            <a:tailEnd type="triangle" w="med" len="med"/>
          </a:ln>
        </p:spPr>
      </p:cxnSp>
      <p:cxnSp>
        <p:nvCxnSpPr>
          <p:cNvPr id="371762" name="AutoShape 50"/>
          <p:cNvCxnSpPr>
            <a:cxnSpLocks noChangeShapeType="1"/>
            <a:stCxn id="371754" idx="3"/>
            <a:endCxn id="371758" idx="1"/>
          </p:cNvCxnSpPr>
          <p:nvPr/>
        </p:nvCxnSpPr>
        <p:spPr bwMode="auto">
          <a:xfrm flipV="1">
            <a:off x="3871913" y="2238375"/>
            <a:ext cx="325437" cy="322263"/>
          </a:xfrm>
          <a:prstGeom prst="straightConnector1">
            <a:avLst/>
          </a:prstGeom>
          <a:noFill/>
          <a:ln w="9525">
            <a:solidFill>
              <a:schemeClr val="tx1"/>
            </a:solidFill>
            <a:round/>
            <a:headEnd/>
            <a:tailEnd type="triangle" w="med" len="med"/>
          </a:ln>
        </p:spPr>
      </p:cxnSp>
      <p:sp>
        <p:nvSpPr>
          <p:cNvPr id="371769" name="AutoShape 57"/>
          <p:cNvSpPr>
            <a:spLocks noChangeArrowheads="1"/>
          </p:cNvSpPr>
          <p:nvPr/>
        </p:nvSpPr>
        <p:spPr bwMode="auto">
          <a:xfrm>
            <a:off x="4197350" y="2555875"/>
            <a:ext cx="1116013" cy="53498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low</a:t>
            </a:r>
          </a:p>
          <a:p>
            <a:pPr algn="ctr" fontAlgn="base">
              <a:spcBef>
                <a:spcPct val="0"/>
              </a:spcBef>
              <a:spcAft>
                <a:spcPct val="0"/>
              </a:spcAft>
            </a:pPr>
            <a:r>
              <a:rPr lang="en-US" sz="1400" smtClean="0">
                <a:solidFill>
                  <a:srgbClr val="000000"/>
                </a:solidFill>
                <a:latin typeface="Arial" charset="0"/>
              </a:rPr>
              <a:t>BW need</a:t>
            </a:r>
          </a:p>
        </p:txBody>
      </p:sp>
      <p:cxnSp>
        <p:nvCxnSpPr>
          <p:cNvPr id="371773" name="AutoShape 61"/>
          <p:cNvCxnSpPr>
            <a:cxnSpLocks noChangeShapeType="1"/>
            <a:stCxn id="371754" idx="3"/>
            <a:endCxn id="371769" idx="1"/>
          </p:cNvCxnSpPr>
          <p:nvPr/>
        </p:nvCxnSpPr>
        <p:spPr bwMode="auto">
          <a:xfrm>
            <a:off x="3871913" y="2560638"/>
            <a:ext cx="325437" cy="263525"/>
          </a:xfrm>
          <a:prstGeom prst="straightConnector1">
            <a:avLst/>
          </a:prstGeom>
          <a:noFill/>
          <a:ln w="9525">
            <a:solidFill>
              <a:schemeClr val="tx1"/>
            </a:solidFill>
            <a:round/>
            <a:headEnd/>
            <a:tailEnd type="triangle" w="med" len="med"/>
          </a:ln>
        </p:spPr>
      </p:cxnSp>
      <p:sp>
        <p:nvSpPr>
          <p:cNvPr id="371774" name="AutoShape 62"/>
          <p:cNvSpPr>
            <a:spLocks noChangeArrowheads="1"/>
          </p:cNvSpPr>
          <p:nvPr/>
        </p:nvSpPr>
        <p:spPr bwMode="auto">
          <a:xfrm>
            <a:off x="1525588" y="3659188"/>
            <a:ext cx="1101725" cy="54133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Inaccurate</a:t>
            </a:r>
          </a:p>
        </p:txBody>
      </p:sp>
      <p:cxnSp>
        <p:nvCxnSpPr>
          <p:cNvPr id="371775" name="AutoShape 63"/>
          <p:cNvCxnSpPr>
            <a:cxnSpLocks noChangeShapeType="1"/>
            <a:stCxn id="371726" idx="3"/>
            <a:endCxn id="371774" idx="1"/>
          </p:cNvCxnSpPr>
          <p:nvPr/>
        </p:nvCxnSpPr>
        <p:spPr bwMode="auto">
          <a:xfrm flipV="1">
            <a:off x="1360488" y="3930650"/>
            <a:ext cx="165100" cy="544513"/>
          </a:xfrm>
          <a:prstGeom prst="straightConnector1">
            <a:avLst/>
          </a:prstGeom>
          <a:noFill/>
          <a:ln w="9525">
            <a:solidFill>
              <a:schemeClr val="tx1"/>
            </a:solidFill>
            <a:round/>
            <a:headEnd/>
            <a:tailEnd type="triangle" w="med" len="med"/>
          </a:ln>
        </p:spPr>
      </p:cxnSp>
      <p:sp>
        <p:nvSpPr>
          <p:cNvPr id="371777" name="Text Box 65"/>
          <p:cNvSpPr txBox="1">
            <a:spLocks noChangeArrowheads="1"/>
          </p:cNvSpPr>
          <p:nvPr/>
        </p:nvSpPr>
        <p:spPr bwMode="auto">
          <a:xfrm>
            <a:off x="7666038" y="3603625"/>
            <a:ext cx="827087" cy="517525"/>
          </a:xfrm>
          <a:prstGeom prst="rect">
            <a:avLst/>
          </a:prstGeom>
          <a:noFill/>
          <a:ln w="9525">
            <a:noFill/>
            <a:miter lim="800000"/>
            <a:headEnd/>
            <a:tailEnd/>
          </a:ln>
        </p:spPr>
        <p:txBody>
          <a:bodyPr>
            <a:spAutoFit/>
          </a:bodyPr>
          <a:lstStyle/>
          <a:p>
            <a:pPr algn="ctr" fontAlgn="base">
              <a:spcBef>
                <a:spcPct val="0"/>
              </a:spcBef>
              <a:spcAft>
                <a:spcPct val="0"/>
              </a:spcAft>
            </a:pPr>
            <a:r>
              <a:rPr lang="en-US" sz="1400" b="1" smtClean="0">
                <a:solidFill>
                  <a:srgbClr val="000000"/>
                </a:solidFill>
                <a:latin typeface="Arial" charset="0"/>
              </a:rPr>
              <a:t>throttle </a:t>
            </a:r>
          </a:p>
          <a:p>
            <a:pPr algn="ctr" fontAlgn="base">
              <a:spcBef>
                <a:spcPct val="0"/>
              </a:spcBef>
              <a:spcAft>
                <a:spcPct val="0"/>
              </a:spcAft>
            </a:pPr>
            <a:r>
              <a:rPr lang="en-US" sz="1400" b="1" smtClean="0">
                <a:solidFill>
                  <a:srgbClr val="000000"/>
                </a:solidFill>
                <a:latin typeface="Arial" charset="0"/>
              </a:rPr>
              <a:t>down</a:t>
            </a:r>
          </a:p>
        </p:txBody>
      </p:sp>
      <p:sp>
        <p:nvSpPr>
          <p:cNvPr id="371779" name="AutoShape 67"/>
          <p:cNvSpPr>
            <a:spLocks noChangeArrowheads="1"/>
          </p:cNvSpPr>
          <p:nvPr/>
        </p:nvSpPr>
        <p:spPr bwMode="auto">
          <a:xfrm>
            <a:off x="1535113" y="4922838"/>
            <a:ext cx="1085850" cy="54133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Highly </a:t>
            </a:r>
          </a:p>
          <a:p>
            <a:pPr algn="ctr" fontAlgn="base">
              <a:spcBef>
                <a:spcPct val="0"/>
              </a:spcBef>
              <a:spcAft>
                <a:spcPct val="0"/>
              </a:spcAft>
            </a:pPr>
            <a:r>
              <a:rPr lang="en-US" sz="1400" smtClean="0">
                <a:solidFill>
                  <a:srgbClr val="000000"/>
                </a:solidFill>
                <a:latin typeface="Arial" charset="0"/>
              </a:rPr>
              <a:t>Accurate</a:t>
            </a:r>
          </a:p>
        </p:txBody>
      </p:sp>
      <p:cxnSp>
        <p:nvCxnSpPr>
          <p:cNvPr id="371780" name="AutoShape 68"/>
          <p:cNvCxnSpPr>
            <a:cxnSpLocks noChangeShapeType="1"/>
            <a:stCxn id="371726" idx="3"/>
            <a:endCxn id="371779" idx="1"/>
          </p:cNvCxnSpPr>
          <p:nvPr/>
        </p:nvCxnSpPr>
        <p:spPr bwMode="auto">
          <a:xfrm>
            <a:off x="1360488" y="4475163"/>
            <a:ext cx="174625" cy="719137"/>
          </a:xfrm>
          <a:prstGeom prst="straightConnector1">
            <a:avLst/>
          </a:prstGeom>
          <a:noFill/>
          <a:ln w="9525">
            <a:solidFill>
              <a:schemeClr val="tx1"/>
            </a:solidFill>
            <a:round/>
            <a:headEnd/>
            <a:tailEnd type="triangle" w="med" len="med"/>
          </a:ln>
        </p:spPr>
      </p:cxnSp>
      <p:sp>
        <p:nvSpPr>
          <p:cNvPr id="371781" name="AutoShape 69"/>
          <p:cNvSpPr>
            <a:spLocks noChangeArrowheads="1"/>
          </p:cNvSpPr>
          <p:nvPr/>
        </p:nvSpPr>
        <p:spPr bwMode="auto">
          <a:xfrm>
            <a:off x="2779713" y="5556250"/>
            <a:ext cx="1101725"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High BW</a:t>
            </a:r>
          </a:p>
          <a:p>
            <a:pPr algn="ctr" fontAlgn="base">
              <a:spcBef>
                <a:spcPct val="0"/>
              </a:spcBef>
              <a:spcAft>
                <a:spcPct val="0"/>
              </a:spcAft>
            </a:pPr>
            <a:r>
              <a:rPr lang="en-US" sz="1400" smtClean="0">
                <a:solidFill>
                  <a:srgbClr val="000000"/>
                </a:solidFill>
                <a:latin typeface="Arial" charset="0"/>
              </a:rPr>
              <a:t>Consumption</a:t>
            </a:r>
          </a:p>
        </p:txBody>
      </p:sp>
      <p:sp>
        <p:nvSpPr>
          <p:cNvPr id="371782" name="AutoShape 70"/>
          <p:cNvSpPr>
            <a:spLocks noChangeArrowheads="1"/>
          </p:cNvSpPr>
          <p:nvPr/>
        </p:nvSpPr>
        <p:spPr bwMode="auto">
          <a:xfrm>
            <a:off x="2773363" y="4368800"/>
            <a:ext cx="1101725" cy="54133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Low BW</a:t>
            </a:r>
          </a:p>
          <a:p>
            <a:pPr algn="ctr" fontAlgn="base">
              <a:spcBef>
                <a:spcPct val="0"/>
              </a:spcBef>
              <a:spcAft>
                <a:spcPct val="0"/>
              </a:spcAft>
            </a:pPr>
            <a:r>
              <a:rPr lang="en-US" sz="1400" smtClean="0">
                <a:solidFill>
                  <a:srgbClr val="000000"/>
                </a:solidFill>
                <a:latin typeface="Arial" charset="0"/>
              </a:rPr>
              <a:t>Consumption</a:t>
            </a:r>
          </a:p>
        </p:txBody>
      </p:sp>
      <p:sp>
        <p:nvSpPr>
          <p:cNvPr id="371783" name="AutoShape 71"/>
          <p:cNvSpPr>
            <a:spLocks noChangeArrowheads="1"/>
          </p:cNvSpPr>
          <p:nvPr/>
        </p:nvSpPr>
        <p:spPr bwMode="auto">
          <a:xfrm>
            <a:off x="4211638" y="4070350"/>
            <a:ext cx="1116012" cy="53498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low</a:t>
            </a:r>
          </a:p>
          <a:p>
            <a:pPr algn="ctr" fontAlgn="base">
              <a:spcBef>
                <a:spcPct val="0"/>
              </a:spcBef>
              <a:spcAft>
                <a:spcPct val="0"/>
              </a:spcAft>
            </a:pPr>
            <a:r>
              <a:rPr lang="en-US" sz="1400" smtClean="0">
                <a:solidFill>
                  <a:srgbClr val="000000"/>
                </a:solidFill>
                <a:latin typeface="Arial" charset="0"/>
              </a:rPr>
              <a:t>BW need</a:t>
            </a:r>
          </a:p>
        </p:txBody>
      </p:sp>
      <p:sp>
        <p:nvSpPr>
          <p:cNvPr id="371784" name="AutoShape 72"/>
          <p:cNvSpPr>
            <a:spLocks noChangeArrowheads="1"/>
          </p:cNvSpPr>
          <p:nvPr/>
        </p:nvSpPr>
        <p:spPr bwMode="auto">
          <a:xfrm>
            <a:off x="4206875" y="4694238"/>
            <a:ext cx="1116013" cy="534987"/>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high</a:t>
            </a:r>
          </a:p>
          <a:p>
            <a:pPr algn="ctr" fontAlgn="base">
              <a:spcBef>
                <a:spcPct val="0"/>
              </a:spcBef>
              <a:spcAft>
                <a:spcPct val="0"/>
              </a:spcAft>
            </a:pPr>
            <a:r>
              <a:rPr lang="en-US" sz="1400" smtClean="0">
                <a:solidFill>
                  <a:srgbClr val="000000"/>
                </a:solidFill>
                <a:latin typeface="Arial" charset="0"/>
              </a:rPr>
              <a:t>BW need</a:t>
            </a:r>
          </a:p>
        </p:txBody>
      </p:sp>
      <p:cxnSp>
        <p:nvCxnSpPr>
          <p:cNvPr id="371786" name="AutoShape 74"/>
          <p:cNvCxnSpPr>
            <a:cxnSpLocks noChangeShapeType="1"/>
            <a:stCxn id="371779" idx="3"/>
            <a:endCxn id="371782" idx="1"/>
          </p:cNvCxnSpPr>
          <p:nvPr/>
        </p:nvCxnSpPr>
        <p:spPr bwMode="auto">
          <a:xfrm flipV="1">
            <a:off x="2620963" y="4640263"/>
            <a:ext cx="152400" cy="554037"/>
          </a:xfrm>
          <a:prstGeom prst="straightConnector1">
            <a:avLst/>
          </a:prstGeom>
          <a:noFill/>
          <a:ln w="9525">
            <a:solidFill>
              <a:schemeClr val="tx1"/>
            </a:solidFill>
            <a:round/>
            <a:headEnd/>
            <a:tailEnd type="triangle" w="med" len="med"/>
          </a:ln>
        </p:spPr>
      </p:cxnSp>
      <p:cxnSp>
        <p:nvCxnSpPr>
          <p:cNvPr id="371788" name="AutoShape 76"/>
          <p:cNvCxnSpPr>
            <a:cxnSpLocks noChangeShapeType="1"/>
            <a:stCxn id="371779" idx="3"/>
            <a:endCxn id="371781" idx="1"/>
          </p:cNvCxnSpPr>
          <p:nvPr/>
        </p:nvCxnSpPr>
        <p:spPr bwMode="auto">
          <a:xfrm>
            <a:off x="2620963" y="5194300"/>
            <a:ext cx="158750" cy="633413"/>
          </a:xfrm>
          <a:prstGeom prst="straightConnector1">
            <a:avLst/>
          </a:prstGeom>
          <a:noFill/>
          <a:ln w="9525">
            <a:solidFill>
              <a:schemeClr val="tx1"/>
            </a:solidFill>
            <a:round/>
            <a:headEnd/>
            <a:tailEnd type="triangle" w="med" len="med"/>
          </a:ln>
        </p:spPr>
      </p:cxnSp>
      <p:cxnSp>
        <p:nvCxnSpPr>
          <p:cNvPr id="371789" name="AutoShape 77"/>
          <p:cNvCxnSpPr>
            <a:cxnSpLocks noChangeShapeType="1"/>
            <a:stCxn id="371782" idx="3"/>
            <a:endCxn id="371783" idx="1"/>
          </p:cNvCxnSpPr>
          <p:nvPr/>
        </p:nvCxnSpPr>
        <p:spPr bwMode="auto">
          <a:xfrm flipV="1">
            <a:off x="3875088" y="4338638"/>
            <a:ext cx="336550" cy="301625"/>
          </a:xfrm>
          <a:prstGeom prst="straightConnector1">
            <a:avLst/>
          </a:prstGeom>
          <a:noFill/>
          <a:ln w="9525">
            <a:solidFill>
              <a:schemeClr val="tx1"/>
            </a:solidFill>
            <a:round/>
            <a:headEnd/>
            <a:tailEnd type="triangle" w="med" len="med"/>
          </a:ln>
        </p:spPr>
      </p:cxnSp>
      <p:cxnSp>
        <p:nvCxnSpPr>
          <p:cNvPr id="371790" name="AutoShape 78"/>
          <p:cNvCxnSpPr>
            <a:cxnSpLocks noChangeShapeType="1"/>
            <a:stCxn id="371782" idx="3"/>
            <a:endCxn id="371784" idx="1"/>
          </p:cNvCxnSpPr>
          <p:nvPr/>
        </p:nvCxnSpPr>
        <p:spPr bwMode="auto">
          <a:xfrm>
            <a:off x="3875088" y="4640263"/>
            <a:ext cx="331787" cy="322262"/>
          </a:xfrm>
          <a:prstGeom prst="straightConnector1">
            <a:avLst/>
          </a:prstGeom>
          <a:noFill/>
          <a:ln w="9525">
            <a:solidFill>
              <a:schemeClr val="tx1"/>
            </a:solidFill>
            <a:round/>
            <a:headEnd/>
            <a:tailEnd type="triangle" w="med" len="med"/>
          </a:ln>
        </p:spPr>
      </p:cxnSp>
      <p:sp>
        <p:nvSpPr>
          <p:cNvPr id="371795" name="AutoShape 83"/>
          <p:cNvSpPr>
            <a:spLocks noChangeArrowheads="1"/>
          </p:cNvSpPr>
          <p:nvPr/>
        </p:nvSpPr>
        <p:spPr bwMode="auto">
          <a:xfrm>
            <a:off x="4189413" y="5295900"/>
            <a:ext cx="1116012" cy="53498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low</a:t>
            </a:r>
          </a:p>
          <a:p>
            <a:pPr algn="ctr" fontAlgn="base">
              <a:spcBef>
                <a:spcPct val="0"/>
              </a:spcBef>
              <a:spcAft>
                <a:spcPct val="0"/>
              </a:spcAft>
            </a:pPr>
            <a:r>
              <a:rPr lang="en-US" sz="1400" smtClean="0">
                <a:solidFill>
                  <a:srgbClr val="000000"/>
                </a:solidFill>
                <a:latin typeface="Arial" charset="0"/>
              </a:rPr>
              <a:t>BW need</a:t>
            </a:r>
          </a:p>
        </p:txBody>
      </p:sp>
      <p:sp>
        <p:nvSpPr>
          <p:cNvPr id="371796" name="AutoShape 84"/>
          <p:cNvSpPr>
            <a:spLocks noChangeArrowheads="1"/>
          </p:cNvSpPr>
          <p:nvPr/>
        </p:nvSpPr>
        <p:spPr bwMode="auto">
          <a:xfrm>
            <a:off x="4187825" y="5889625"/>
            <a:ext cx="1116013" cy="534988"/>
          </a:xfrm>
          <a:prstGeom prst="roundRect">
            <a:avLst>
              <a:gd name="adj" fmla="val 16667"/>
            </a:avLst>
          </a:prstGeom>
          <a:noFill/>
          <a:ln w="9525">
            <a:solidFill>
              <a:schemeClr val="tx1"/>
            </a:solidFill>
            <a:round/>
            <a:headEnd/>
            <a:tailEnd/>
          </a:ln>
        </p:spPr>
        <p:txBody>
          <a:bodyPr wrap="none" anchor="ctr"/>
          <a:lstStyle/>
          <a:p>
            <a:pPr algn="ctr" fontAlgn="base">
              <a:spcBef>
                <a:spcPct val="0"/>
              </a:spcBef>
              <a:spcAft>
                <a:spcPct val="0"/>
              </a:spcAft>
            </a:pPr>
            <a:r>
              <a:rPr lang="en-US" sz="1400" smtClean="0">
                <a:solidFill>
                  <a:srgbClr val="000000"/>
                </a:solidFill>
                <a:latin typeface="Arial" charset="0"/>
              </a:rPr>
              <a:t>Others’ high</a:t>
            </a:r>
          </a:p>
          <a:p>
            <a:pPr algn="ctr" fontAlgn="base">
              <a:spcBef>
                <a:spcPct val="0"/>
              </a:spcBef>
              <a:spcAft>
                <a:spcPct val="0"/>
              </a:spcAft>
            </a:pPr>
            <a:r>
              <a:rPr lang="en-US" sz="1400" smtClean="0">
                <a:solidFill>
                  <a:srgbClr val="000000"/>
                </a:solidFill>
                <a:latin typeface="Arial" charset="0"/>
              </a:rPr>
              <a:t>BW need</a:t>
            </a:r>
          </a:p>
        </p:txBody>
      </p:sp>
      <p:cxnSp>
        <p:nvCxnSpPr>
          <p:cNvPr id="371797" name="AutoShape 85"/>
          <p:cNvCxnSpPr>
            <a:cxnSpLocks noChangeShapeType="1"/>
            <a:stCxn id="371781" idx="3"/>
            <a:endCxn id="371795" idx="1"/>
          </p:cNvCxnSpPr>
          <p:nvPr/>
        </p:nvCxnSpPr>
        <p:spPr bwMode="auto">
          <a:xfrm flipV="1">
            <a:off x="3881438" y="5564188"/>
            <a:ext cx="307975" cy="263525"/>
          </a:xfrm>
          <a:prstGeom prst="straightConnector1">
            <a:avLst/>
          </a:prstGeom>
          <a:noFill/>
          <a:ln w="9525">
            <a:solidFill>
              <a:schemeClr val="tx1"/>
            </a:solidFill>
            <a:round/>
            <a:headEnd/>
            <a:tailEnd type="triangle" w="med" len="med"/>
          </a:ln>
        </p:spPr>
      </p:cxnSp>
      <p:cxnSp>
        <p:nvCxnSpPr>
          <p:cNvPr id="371798" name="AutoShape 86"/>
          <p:cNvCxnSpPr>
            <a:cxnSpLocks noChangeShapeType="1"/>
            <a:stCxn id="371781" idx="3"/>
            <a:endCxn id="371796" idx="1"/>
          </p:cNvCxnSpPr>
          <p:nvPr/>
        </p:nvCxnSpPr>
        <p:spPr bwMode="auto">
          <a:xfrm>
            <a:off x="3881438" y="5827713"/>
            <a:ext cx="306387" cy="330200"/>
          </a:xfrm>
          <a:prstGeom prst="straightConnector1">
            <a:avLst/>
          </a:prstGeom>
          <a:noFill/>
          <a:ln w="9525">
            <a:solidFill>
              <a:schemeClr val="tx1"/>
            </a:solidFill>
            <a:round/>
            <a:headEnd/>
            <a:tailEnd type="triangle" w="med" len="med"/>
          </a:ln>
        </p:spPr>
      </p:cxnSp>
      <p:sp>
        <p:nvSpPr>
          <p:cNvPr id="371800" name="Text Box 88"/>
          <p:cNvSpPr txBox="1">
            <a:spLocks noChangeArrowheads="1"/>
          </p:cNvSpPr>
          <p:nvPr/>
        </p:nvSpPr>
        <p:spPr bwMode="auto">
          <a:xfrm>
            <a:off x="7704138" y="5899150"/>
            <a:ext cx="827087" cy="517525"/>
          </a:xfrm>
          <a:prstGeom prst="rect">
            <a:avLst/>
          </a:prstGeom>
          <a:noFill/>
          <a:ln w="9525">
            <a:noFill/>
            <a:miter lim="800000"/>
            <a:headEnd/>
            <a:tailEnd/>
          </a:ln>
        </p:spPr>
        <p:txBody>
          <a:bodyPr>
            <a:spAutoFit/>
          </a:bodyPr>
          <a:lstStyle/>
          <a:p>
            <a:pPr algn="ctr" fontAlgn="base">
              <a:spcBef>
                <a:spcPct val="0"/>
              </a:spcBef>
              <a:spcAft>
                <a:spcPct val="0"/>
              </a:spcAft>
            </a:pPr>
            <a:r>
              <a:rPr lang="en-US" sz="1400" b="1" smtClean="0">
                <a:solidFill>
                  <a:srgbClr val="000000"/>
                </a:solidFill>
                <a:latin typeface="Arial" charset="0"/>
              </a:rPr>
              <a:t>throttle </a:t>
            </a:r>
          </a:p>
          <a:p>
            <a:pPr algn="ctr" fontAlgn="base">
              <a:spcBef>
                <a:spcPct val="0"/>
              </a:spcBef>
              <a:spcAft>
                <a:spcPct val="0"/>
              </a:spcAft>
            </a:pPr>
            <a:r>
              <a:rPr lang="en-US" sz="1400" b="1" smtClean="0">
                <a:solidFill>
                  <a:srgbClr val="000000"/>
                </a:solidFill>
                <a:latin typeface="Arial" charset="0"/>
              </a:rPr>
              <a:t>down</a:t>
            </a:r>
          </a:p>
        </p:txBody>
      </p:sp>
      <p:sp>
        <p:nvSpPr>
          <p:cNvPr id="62510" name="Line 92"/>
          <p:cNvSpPr>
            <a:spLocks noChangeShapeType="1"/>
          </p:cNvSpPr>
          <p:nvPr/>
        </p:nvSpPr>
        <p:spPr bwMode="auto">
          <a:xfrm>
            <a:off x="5384800" y="1900238"/>
            <a:ext cx="3382963"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1" name="Line 93"/>
          <p:cNvSpPr>
            <a:spLocks noChangeShapeType="1"/>
          </p:cNvSpPr>
          <p:nvPr/>
        </p:nvSpPr>
        <p:spPr bwMode="auto">
          <a:xfrm>
            <a:off x="5383213" y="2524125"/>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2" name="Line 94"/>
          <p:cNvSpPr>
            <a:spLocks noChangeShapeType="1"/>
          </p:cNvSpPr>
          <p:nvPr/>
        </p:nvSpPr>
        <p:spPr bwMode="auto">
          <a:xfrm flipV="1">
            <a:off x="5383213" y="3105150"/>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3" name="Line 95"/>
          <p:cNvSpPr>
            <a:spLocks noChangeShapeType="1"/>
          </p:cNvSpPr>
          <p:nvPr/>
        </p:nvSpPr>
        <p:spPr bwMode="auto">
          <a:xfrm>
            <a:off x="5383213" y="3571875"/>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4" name="Line 96"/>
          <p:cNvSpPr>
            <a:spLocks noChangeShapeType="1"/>
          </p:cNvSpPr>
          <p:nvPr/>
        </p:nvSpPr>
        <p:spPr bwMode="auto">
          <a:xfrm>
            <a:off x="5380038" y="4138613"/>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5" name="Line 97"/>
          <p:cNvSpPr>
            <a:spLocks noChangeShapeType="1"/>
          </p:cNvSpPr>
          <p:nvPr/>
        </p:nvSpPr>
        <p:spPr bwMode="auto">
          <a:xfrm>
            <a:off x="5383213" y="4705350"/>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6" name="Line 98"/>
          <p:cNvSpPr>
            <a:spLocks noChangeShapeType="1"/>
          </p:cNvSpPr>
          <p:nvPr/>
        </p:nvSpPr>
        <p:spPr bwMode="auto">
          <a:xfrm>
            <a:off x="5383213" y="5286375"/>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17" name="Line 99"/>
          <p:cNvSpPr>
            <a:spLocks noChangeShapeType="1"/>
          </p:cNvSpPr>
          <p:nvPr/>
        </p:nvSpPr>
        <p:spPr bwMode="auto">
          <a:xfrm>
            <a:off x="5380038" y="5881688"/>
            <a:ext cx="3382962" cy="0"/>
          </a:xfrm>
          <a:prstGeom prst="line">
            <a:avLst/>
          </a:prstGeom>
          <a:noFill/>
          <a:ln w="9525">
            <a:solidFill>
              <a:schemeClr val="accent1"/>
            </a:solidFill>
            <a:round/>
            <a:headEnd/>
            <a:tailEnd/>
          </a:ln>
        </p:spPr>
        <p:txBody>
          <a:bodyPr/>
          <a:lstStyle/>
          <a:p>
            <a:pPr fontAlgn="base">
              <a:spcBef>
                <a:spcPct val="0"/>
              </a:spcBef>
              <a:spcAft>
                <a:spcPct val="0"/>
              </a:spcAft>
            </a:pPr>
            <a:endParaRPr lang="en-US" smtClean="0">
              <a:solidFill>
                <a:srgbClr val="000000"/>
              </a:solidFill>
            </a:endParaRPr>
          </a:p>
        </p:txBody>
      </p:sp>
      <p:sp>
        <p:nvSpPr>
          <p:cNvPr id="371819" name="Text Box 107"/>
          <p:cNvSpPr txBox="1">
            <a:spLocks noChangeArrowheads="1"/>
          </p:cNvSpPr>
          <p:nvPr/>
        </p:nvSpPr>
        <p:spPr bwMode="auto">
          <a:xfrm>
            <a:off x="5565775" y="6018213"/>
            <a:ext cx="1830388" cy="30480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400" b="1" smtClean="0">
                <a:solidFill>
                  <a:srgbClr val="000000"/>
                </a:solidFill>
                <a:latin typeface="Arial" charset="0"/>
              </a:rPr>
              <a:t>Severe interference</a:t>
            </a:r>
          </a:p>
        </p:txBody>
      </p:sp>
      <p:sp>
        <p:nvSpPr>
          <p:cNvPr id="371820" name="Text Box 108"/>
          <p:cNvSpPr txBox="1">
            <a:spLocks noChangeArrowheads="1"/>
          </p:cNvSpPr>
          <p:nvPr/>
        </p:nvSpPr>
        <p:spPr bwMode="auto">
          <a:xfrm>
            <a:off x="5618163" y="3727450"/>
            <a:ext cx="1830387" cy="30480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400" b="1" smtClean="0">
                <a:solidFill>
                  <a:srgbClr val="000000"/>
                </a:solidFill>
                <a:latin typeface="Arial" charset="0"/>
              </a:rPr>
              <a:t>Severe interference</a:t>
            </a:r>
          </a:p>
        </p:txBody>
      </p:sp>
      <p:sp>
        <p:nvSpPr>
          <p:cNvPr id="371821" name="Text Box 109"/>
          <p:cNvSpPr txBox="1">
            <a:spLocks noChangeArrowheads="1"/>
          </p:cNvSpPr>
          <p:nvPr/>
        </p:nvSpPr>
        <p:spPr bwMode="auto">
          <a:xfrm>
            <a:off x="5584825" y="2065338"/>
            <a:ext cx="1830388" cy="30480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400" b="1" smtClean="0">
                <a:solidFill>
                  <a:srgbClr val="000000"/>
                </a:solidFill>
                <a:latin typeface="Arial" charset="0"/>
              </a:rPr>
              <a:t>Severe interference</a:t>
            </a:r>
          </a:p>
        </p:txBody>
      </p:sp>
      <p:sp>
        <p:nvSpPr>
          <p:cNvPr id="62521" name="Rectangle 110"/>
          <p:cNvSpPr>
            <a:spLocks noChangeArrowheads="1"/>
          </p:cNvSpPr>
          <p:nvPr/>
        </p:nvSpPr>
        <p:spPr bwMode="auto">
          <a:xfrm>
            <a:off x="203200" y="1217613"/>
            <a:ext cx="8751888" cy="131762"/>
          </a:xfrm>
          <a:prstGeom prst="rect">
            <a:avLst/>
          </a:prstGeom>
          <a:solidFill>
            <a:schemeClr val="bg1"/>
          </a:solidFill>
          <a:ln w="9525">
            <a:noFill/>
            <a:miter lim="800000"/>
            <a:headEnd/>
            <a:tailEnd/>
          </a:ln>
        </p:spPr>
        <p:txBody>
          <a:bodyPr wrap="none" anchor="ctr"/>
          <a:lstStyle/>
          <a:p>
            <a:pPr fontAlgn="base">
              <a:spcBef>
                <a:spcPct val="0"/>
              </a:spcBef>
              <a:spcAft>
                <a:spcPct val="0"/>
              </a:spcAft>
            </a:pPr>
            <a:endParaRPr lang="en-US" smtClean="0">
              <a:solidFill>
                <a:srgbClr val="000000"/>
              </a:solidFill>
            </a:endParaRPr>
          </a:p>
        </p:txBody>
      </p:sp>
      <p:sp>
        <p:nvSpPr>
          <p:cNvPr id="62522" name="Line 111"/>
          <p:cNvSpPr>
            <a:spLocks noChangeShapeType="1"/>
          </p:cNvSpPr>
          <p:nvPr/>
        </p:nvSpPr>
        <p:spPr bwMode="auto">
          <a:xfrm>
            <a:off x="290513" y="1277938"/>
            <a:ext cx="8621712" cy="0"/>
          </a:xfrm>
          <a:prstGeom prst="line">
            <a:avLst/>
          </a:prstGeom>
          <a:noFill/>
          <a:ln w="57150">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62523" name="Line 112"/>
          <p:cNvSpPr>
            <a:spLocks noChangeShapeType="1"/>
          </p:cNvSpPr>
          <p:nvPr/>
        </p:nvSpPr>
        <p:spPr bwMode="auto">
          <a:xfrm>
            <a:off x="300038" y="601663"/>
            <a:ext cx="8621712" cy="0"/>
          </a:xfrm>
          <a:prstGeom prst="line">
            <a:avLst/>
          </a:prstGeom>
          <a:noFill/>
          <a:ln w="57150">
            <a:solidFill>
              <a:schemeClr val="accent2"/>
            </a:solidFill>
            <a:round/>
            <a:headEnd/>
            <a:tailEnd/>
          </a:ln>
        </p:spPr>
        <p:txBody>
          <a:bodyPr/>
          <a:lstStyle/>
          <a:p>
            <a:pPr fontAlgn="base">
              <a:spcBef>
                <a:spcPct val="0"/>
              </a:spcBef>
              <a:spcAft>
                <a:spcPct val="0"/>
              </a:spcAft>
            </a:pPr>
            <a:endParaRPr lang="en-US" smtClean="0">
              <a:solidFill>
                <a:srgbClr val="000000"/>
              </a:solidFill>
            </a:endParaRPr>
          </a:p>
        </p:txBody>
      </p:sp>
      <p:sp>
        <p:nvSpPr>
          <p:cNvPr id="371825" name="Line 113"/>
          <p:cNvSpPr>
            <a:spLocks noChangeShapeType="1"/>
          </p:cNvSpPr>
          <p:nvPr/>
        </p:nvSpPr>
        <p:spPr bwMode="auto">
          <a:xfrm>
            <a:off x="5326063" y="1639888"/>
            <a:ext cx="29051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26" name="Line 114"/>
          <p:cNvSpPr>
            <a:spLocks noChangeShapeType="1"/>
          </p:cNvSpPr>
          <p:nvPr/>
        </p:nvSpPr>
        <p:spPr bwMode="auto">
          <a:xfrm>
            <a:off x="5307013" y="2220913"/>
            <a:ext cx="29051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27" name="Line 115"/>
          <p:cNvSpPr>
            <a:spLocks noChangeShapeType="1"/>
          </p:cNvSpPr>
          <p:nvPr/>
        </p:nvSpPr>
        <p:spPr bwMode="auto">
          <a:xfrm>
            <a:off x="5316538" y="2816225"/>
            <a:ext cx="29051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28" name="Line 116"/>
          <p:cNvSpPr>
            <a:spLocks noChangeShapeType="1"/>
          </p:cNvSpPr>
          <p:nvPr/>
        </p:nvSpPr>
        <p:spPr bwMode="auto">
          <a:xfrm>
            <a:off x="2605088" y="3327400"/>
            <a:ext cx="3005137"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29" name="Line 117"/>
          <p:cNvSpPr>
            <a:spLocks noChangeShapeType="1"/>
          </p:cNvSpPr>
          <p:nvPr/>
        </p:nvSpPr>
        <p:spPr bwMode="auto">
          <a:xfrm>
            <a:off x="2643188" y="3922713"/>
            <a:ext cx="2962275"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30" name="Line 118"/>
          <p:cNvSpPr>
            <a:spLocks noChangeShapeType="1"/>
          </p:cNvSpPr>
          <p:nvPr/>
        </p:nvSpPr>
        <p:spPr bwMode="auto">
          <a:xfrm>
            <a:off x="5326063" y="4368800"/>
            <a:ext cx="276225"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31" name="Line 119"/>
          <p:cNvSpPr>
            <a:spLocks noChangeShapeType="1"/>
          </p:cNvSpPr>
          <p:nvPr/>
        </p:nvSpPr>
        <p:spPr bwMode="auto">
          <a:xfrm>
            <a:off x="5311775" y="4949825"/>
            <a:ext cx="276225"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32" name="Line 120"/>
          <p:cNvSpPr>
            <a:spLocks noChangeShapeType="1"/>
          </p:cNvSpPr>
          <p:nvPr/>
        </p:nvSpPr>
        <p:spPr bwMode="auto">
          <a:xfrm>
            <a:off x="5297488" y="5559425"/>
            <a:ext cx="27781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371833" name="Line 121"/>
          <p:cNvSpPr>
            <a:spLocks noChangeShapeType="1"/>
          </p:cNvSpPr>
          <p:nvPr/>
        </p:nvSpPr>
        <p:spPr bwMode="auto">
          <a:xfrm>
            <a:off x="5297488" y="6154738"/>
            <a:ext cx="29051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62533" name="Text Box 122"/>
          <p:cNvSpPr txBox="1">
            <a:spLocks noChangeArrowheads="1"/>
          </p:cNvSpPr>
          <p:nvPr/>
        </p:nvSpPr>
        <p:spPr bwMode="auto">
          <a:xfrm>
            <a:off x="331788" y="785813"/>
            <a:ext cx="819150" cy="366712"/>
          </a:xfrm>
          <a:prstGeom prst="rect">
            <a:avLst/>
          </a:prstGeom>
          <a:noFill/>
          <a:ln w="9525">
            <a:noFill/>
            <a:miter lim="800000"/>
            <a:headEnd/>
            <a:tailEnd/>
          </a:ln>
        </p:spPr>
        <p:txBody>
          <a:bodyPr wrap="none">
            <a:spAutoFit/>
          </a:bodyPr>
          <a:lstStyle/>
          <a:p>
            <a:pPr algn="ctr" fontAlgn="base">
              <a:spcBef>
                <a:spcPct val="0"/>
              </a:spcBef>
              <a:spcAft>
                <a:spcPct val="0"/>
              </a:spcAft>
            </a:pPr>
            <a:r>
              <a:rPr lang="en-US" b="1" i="1" smtClean="0">
                <a:solidFill>
                  <a:srgbClr val="000000"/>
                </a:solidFill>
                <a:latin typeface="Arial" charset="0"/>
              </a:rPr>
              <a:t>Pol (i)</a:t>
            </a:r>
          </a:p>
        </p:txBody>
      </p:sp>
      <p:sp>
        <p:nvSpPr>
          <p:cNvPr id="62534" name="Text Box 123"/>
          <p:cNvSpPr txBox="1">
            <a:spLocks noChangeArrowheads="1"/>
          </p:cNvSpPr>
          <p:nvPr/>
        </p:nvSpPr>
        <p:spPr bwMode="auto">
          <a:xfrm>
            <a:off x="1612900" y="777875"/>
            <a:ext cx="882650" cy="366713"/>
          </a:xfrm>
          <a:prstGeom prst="rect">
            <a:avLst/>
          </a:prstGeom>
          <a:noFill/>
          <a:ln w="9525">
            <a:noFill/>
            <a:miter lim="800000"/>
            <a:headEnd/>
            <a:tailEnd/>
          </a:ln>
        </p:spPr>
        <p:txBody>
          <a:bodyPr wrap="none">
            <a:spAutoFit/>
          </a:bodyPr>
          <a:lstStyle/>
          <a:p>
            <a:pPr algn="ctr" fontAlgn="base">
              <a:spcBef>
                <a:spcPct val="0"/>
              </a:spcBef>
              <a:spcAft>
                <a:spcPct val="0"/>
              </a:spcAft>
            </a:pPr>
            <a:r>
              <a:rPr lang="en-US" b="1" i="1" smtClean="0">
                <a:solidFill>
                  <a:srgbClr val="000000"/>
                </a:solidFill>
                <a:latin typeface="Arial" charset="0"/>
              </a:rPr>
              <a:t>Acc (i)</a:t>
            </a:r>
          </a:p>
        </p:txBody>
      </p:sp>
      <p:sp>
        <p:nvSpPr>
          <p:cNvPr id="62535" name="Text Box 124"/>
          <p:cNvSpPr txBox="1">
            <a:spLocks noChangeArrowheads="1"/>
          </p:cNvSpPr>
          <p:nvPr/>
        </p:nvSpPr>
        <p:spPr bwMode="auto">
          <a:xfrm>
            <a:off x="2887663" y="787400"/>
            <a:ext cx="844550" cy="366713"/>
          </a:xfrm>
          <a:prstGeom prst="rect">
            <a:avLst/>
          </a:prstGeom>
          <a:noFill/>
          <a:ln w="9525">
            <a:noFill/>
            <a:miter lim="800000"/>
            <a:headEnd/>
            <a:tailEnd/>
          </a:ln>
        </p:spPr>
        <p:txBody>
          <a:bodyPr wrap="none">
            <a:spAutoFit/>
          </a:bodyPr>
          <a:lstStyle/>
          <a:p>
            <a:pPr algn="ctr" fontAlgn="base">
              <a:spcBef>
                <a:spcPct val="0"/>
              </a:spcBef>
              <a:spcAft>
                <a:spcPct val="0"/>
              </a:spcAft>
            </a:pPr>
            <a:r>
              <a:rPr lang="en-US" b="1" i="1" smtClean="0">
                <a:solidFill>
                  <a:srgbClr val="000000"/>
                </a:solidFill>
                <a:latin typeface="Arial" charset="0"/>
              </a:rPr>
              <a:t>BW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17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177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17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17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17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17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mph" presetSubtype="2" fill="hold" nodeType="clickEffect">
                                  <p:stCondLst>
                                    <p:cond delay="0"/>
                                  </p:stCondLst>
                                  <p:childTnLst>
                                    <p:animClr clrSpc="rgb" dir="cw">
                                      <p:cBhvr>
                                        <p:cTn id="20" dur="500" fill="hold"/>
                                        <p:tgtEl>
                                          <p:spTgt spid="371715"/>
                                        </p:tgtEl>
                                        <p:attrNameLst>
                                          <p:attrName>fillcolor</p:attrName>
                                        </p:attrNameLst>
                                      </p:cBhvr>
                                      <p:to>
                                        <a:srgbClr val="FFFB03"/>
                                      </p:to>
                                    </p:animClr>
                                    <p:set>
                                      <p:cBhvr>
                                        <p:cTn id="21" dur="500" fill="hold"/>
                                        <p:tgtEl>
                                          <p:spTgt spid="371715"/>
                                        </p:tgtEl>
                                        <p:attrNameLst>
                                          <p:attrName>fill.type</p:attrName>
                                        </p:attrNameLst>
                                      </p:cBhvr>
                                      <p:to>
                                        <p:strVal val="solid"/>
                                      </p:to>
                                    </p:set>
                                    <p:set>
                                      <p:cBhvr>
                                        <p:cTn id="22" dur="500" fill="hold"/>
                                        <p:tgtEl>
                                          <p:spTgt spid="371715"/>
                                        </p:tgtEl>
                                        <p:attrNameLst>
                                          <p:attrName>fill.on</p:attrName>
                                        </p:attrNameLst>
                                      </p:cBhvr>
                                      <p:to>
                                        <p:strVal val="true"/>
                                      </p:to>
                                    </p:set>
                                  </p:childTnLst>
                                </p:cTn>
                              </p:par>
                            </p:childTnLst>
                          </p:cTn>
                        </p:par>
                        <p:par>
                          <p:cTn id="23" fill="hold">
                            <p:stCondLst>
                              <p:cond delay="500"/>
                            </p:stCondLst>
                            <p:childTnLst>
                              <p:par>
                                <p:cTn id="24" presetID="1" presetClass="emph" presetSubtype="2" fill="hold" nodeType="afterEffect">
                                  <p:stCondLst>
                                    <p:cond delay="0"/>
                                  </p:stCondLst>
                                  <p:childTnLst>
                                    <p:animClr clrSpc="rgb" dir="cw">
                                      <p:cBhvr>
                                        <p:cTn id="25" dur="500" fill="hold"/>
                                        <p:tgtEl>
                                          <p:spTgt spid="371715"/>
                                        </p:tgtEl>
                                        <p:attrNameLst>
                                          <p:attrName>fillcolor</p:attrName>
                                        </p:attrNameLst>
                                      </p:cBhvr>
                                      <p:to>
                                        <a:schemeClr val="bg1"/>
                                      </p:to>
                                    </p:animClr>
                                    <p:set>
                                      <p:cBhvr>
                                        <p:cTn id="26" dur="500" fill="hold"/>
                                        <p:tgtEl>
                                          <p:spTgt spid="371715"/>
                                        </p:tgtEl>
                                        <p:attrNameLst>
                                          <p:attrName>fill.type</p:attrName>
                                        </p:attrNameLst>
                                      </p:cBhvr>
                                      <p:to>
                                        <p:strVal val="solid"/>
                                      </p:to>
                                    </p:set>
                                    <p:set>
                                      <p:cBhvr>
                                        <p:cTn id="27" dur="500" fill="hold"/>
                                        <p:tgtEl>
                                          <p:spTgt spid="371715"/>
                                        </p:tgtEl>
                                        <p:attrNameLst>
                                          <p:attrName>fill.on</p:attrName>
                                        </p:attrNameLst>
                                      </p:cBhvr>
                                      <p:to>
                                        <p:strVal val="true"/>
                                      </p:to>
                                    </p:set>
                                  </p:childTnLst>
                                </p:cTn>
                              </p:par>
                              <p:par>
                                <p:cTn id="28" presetID="1" presetClass="emph" presetSubtype="2" fill="hold" nodeType="withEffect">
                                  <p:stCondLst>
                                    <p:cond delay="0"/>
                                  </p:stCondLst>
                                  <p:childTnLst>
                                    <p:animClr clrSpc="rgb" dir="cw">
                                      <p:cBhvr>
                                        <p:cTn id="29" dur="500" fill="hold"/>
                                        <p:tgtEl>
                                          <p:spTgt spid="371726"/>
                                        </p:tgtEl>
                                        <p:attrNameLst>
                                          <p:attrName>fillcolor</p:attrName>
                                        </p:attrNameLst>
                                      </p:cBhvr>
                                      <p:to>
                                        <a:srgbClr val="FFFB03"/>
                                      </p:to>
                                    </p:animClr>
                                    <p:set>
                                      <p:cBhvr>
                                        <p:cTn id="30" dur="500" fill="hold"/>
                                        <p:tgtEl>
                                          <p:spTgt spid="371726"/>
                                        </p:tgtEl>
                                        <p:attrNameLst>
                                          <p:attrName>fill.type</p:attrName>
                                        </p:attrNameLst>
                                      </p:cBhvr>
                                      <p:to>
                                        <p:strVal val="solid"/>
                                      </p:to>
                                    </p:set>
                                    <p:set>
                                      <p:cBhvr>
                                        <p:cTn id="31" dur="500" fill="hold"/>
                                        <p:tgtEl>
                                          <p:spTgt spid="371726"/>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71716"/>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71756"/>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7175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7171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7177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71779"/>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371786"/>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371788"/>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mph" presetSubtype="2" fill="hold" nodeType="clickEffect">
                                  <p:stCondLst>
                                    <p:cond delay="0"/>
                                  </p:stCondLst>
                                  <p:childTnLst>
                                    <p:animClr clrSpc="rgb" dir="cw">
                                      <p:cBhvr>
                                        <p:cTn id="53" dur="500" fill="hold"/>
                                        <p:tgtEl>
                                          <p:spTgt spid="371716"/>
                                        </p:tgtEl>
                                        <p:attrNameLst>
                                          <p:attrName>fillcolor</p:attrName>
                                        </p:attrNameLst>
                                      </p:cBhvr>
                                      <p:to>
                                        <a:srgbClr val="FFFB03"/>
                                      </p:to>
                                    </p:animClr>
                                    <p:set>
                                      <p:cBhvr>
                                        <p:cTn id="54" dur="500" fill="hold"/>
                                        <p:tgtEl>
                                          <p:spTgt spid="371716"/>
                                        </p:tgtEl>
                                        <p:attrNameLst>
                                          <p:attrName>fill.type</p:attrName>
                                        </p:attrNameLst>
                                      </p:cBhvr>
                                      <p:to>
                                        <p:strVal val="solid"/>
                                      </p:to>
                                    </p:set>
                                    <p:set>
                                      <p:cBhvr>
                                        <p:cTn id="55" dur="500" fill="hold"/>
                                        <p:tgtEl>
                                          <p:spTgt spid="371716"/>
                                        </p:tgtEl>
                                        <p:attrNameLst>
                                          <p:attrName>fill.on</p:attrName>
                                        </p:attrNameLst>
                                      </p:cBhvr>
                                      <p:to>
                                        <p:strVal val="true"/>
                                      </p:to>
                                    </p:set>
                                  </p:childTnLst>
                                </p:cTn>
                              </p:par>
                              <p:par>
                                <p:cTn id="56" presetID="1" presetClass="emph" presetSubtype="2" fill="hold" nodeType="withEffect">
                                  <p:stCondLst>
                                    <p:cond delay="0"/>
                                  </p:stCondLst>
                                  <p:childTnLst>
                                    <p:animClr clrSpc="rgb" dir="cw">
                                      <p:cBhvr>
                                        <p:cTn id="57" dur="500" fill="hold"/>
                                        <p:tgtEl>
                                          <p:spTgt spid="371726"/>
                                        </p:tgtEl>
                                        <p:attrNameLst>
                                          <p:attrName>fillcolor</p:attrName>
                                        </p:attrNameLst>
                                      </p:cBhvr>
                                      <p:to>
                                        <a:schemeClr val="bg1"/>
                                      </p:to>
                                    </p:animClr>
                                    <p:set>
                                      <p:cBhvr>
                                        <p:cTn id="58" dur="500" fill="hold"/>
                                        <p:tgtEl>
                                          <p:spTgt spid="371726"/>
                                        </p:tgtEl>
                                        <p:attrNameLst>
                                          <p:attrName>fill.type</p:attrName>
                                        </p:attrNameLst>
                                      </p:cBhvr>
                                      <p:to>
                                        <p:strVal val="solid"/>
                                      </p:to>
                                    </p:set>
                                    <p:set>
                                      <p:cBhvr>
                                        <p:cTn id="59" dur="500" fill="hold"/>
                                        <p:tgtEl>
                                          <p:spTgt spid="371726"/>
                                        </p:tgtEl>
                                        <p:attrNameLst>
                                          <p:attrName>fill.on</p:attrName>
                                        </p:attrNameLst>
                                      </p:cBhvr>
                                      <p:to>
                                        <p:strVal val="true"/>
                                      </p:to>
                                    </p:set>
                                  </p:childTnLst>
                                </p:cTn>
                              </p:par>
                            </p:childTnLst>
                          </p:cTn>
                        </p:par>
                        <p:par>
                          <p:cTn id="60" fill="hold">
                            <p:stCondLst>
                              <p:cond delay="500"/>
                            </p:stCondLst>
                            <p:childTnLst>
                              <p:par>
                                <p:cTn id="61" presetID="1" presetClass="emph" presetSubtype="2" fill="hold" nodeType="afterEffect">
                                  <p:stCondLst>
                                    <p:cond delay="0"/>
                                  </p:stCondLst>
                                  <p:childTnLst>
                                    <p:animClr clrSpc="rgb" dir="cw">
                                      <p:cBhvr>
                                        <p:cTn id="62" dur="500" fill="hold"/>
                                        <p:tgtEl>
                                          <p:spTgt spid="371716"/>
                                        </p:tgtEl>
                                        <p:attrNameLst>
                                          <p:attrName>fillcolor</p:attrName>
                                        </p:attrNameLst>
                                      </p:cBhvr>
                                      <p:to>
                                        <a:schemeClr val="bg1"/>
                                      </p:to>
                                    </p:animClr>
                                    <p:set>
                                      <p:cBhvr>
                                        <p:cTn id="63" dur="500" fill="hold"/>
                                        <p:tgtEl>
                                          <p:spTgt spid="371716"/>
                                        </p:tgtEl>
                                        <p:attrNameLst>
                                          <p:attrName>fill.type</p:attrName>
                                        </p:attrNameLst>
                                      </p:cBhvr>
                                      <p:to>
                                        <p:strVal val="solid"/>
                                      </p:to>
                                    </p:set>
                                    <p:set>
                                      <p:cBhvr>
                                        <p:cTn id="64" dur="500" fill="hold"/>
                                        <p:tgtEl>
                                          <p:spTgt spid="371716"/>
                                        </p:tgtEl>
                                        <p:attrNameLst>
                                          <p:attrName>fill.on</p:attrName>
                                        </p:attrNameLst>
                                      </p:cBhvr>
                                      <p:to>
                                        <p:strVal val="true"/>
                                      </p:to>
                                    </p:set>
                                  </p:childTnLst>
                                </p:cTn>
                              </p:par>
                              <p:par>
                                <p:cTn id="65" presetID="1" presetClass="emph" presetSubtype="2" fill="hold" nodeType="withEffect">
                                  <p:stCondLst>
                                    <p:cond delay="0"/>
                                  </p:stCondLst>
                                  <p:childTnLst>
                                    <p:animClr clrSpc="rgb" dir="cw">
                                      <p:cBhvr>
                                        <p:cTn id="66" dur="500" fill="hold"/>
                                        <p:tgtEl>
                                          <p:spTgt spid="371717"/>
                                        </p:tgtEl>
                                        <p:attrNameLst>
                                          <p:attrName>fillcolor</p:attrName>
                                        </p:attrNameLst>
                                      </p:cBhvr>
                                      <p:to>
                                        <a:srgbClr val="FFFB03"/>
                                      </p:to>
                                    </p:animClr>
                                    <p:set>
                                      <p:cBhvr>
                                        <p:cTn id="67" dur="500" fill="hold"/>
                                        <p:tgtEl>
                                          <p:spTgt spid="371717"/>
                                        </p:tgtEl>
                                        <p:attrNameLst>
                                          <p:attrName>fill.type</p:attrName>
                                        </p:attrNameLst>
                                      </p:cBhvr>
                                      <p:to>
                                        <p:strVal val="solid"/>
                                      </p:to>
                                    </p:set>
                                    <p:set>
                                      <p:cBhvr>
                                        <p:cTn id="68" dur="500" fill="hold"/>
                                        <p:tgtEl>
                                          <p:spTgt spid="371717"/>
                                        </p:tgtEl>
                                        <p:attrNameLst>
                                          <p:attrName>fill.on</p:attrName>
                                        </p:attrNameLst>
                                      </p:cBhvr>
                                      <p:to>
                                        <p:strVal val="tru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7175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7175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7178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7178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7179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37179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7179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7178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717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37176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37176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37175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mph" presetSubtype="2" fill="hold" nodeType="clickEffect">
                                  <p:stCondLst>
                                    <p:cond delay="0"/>
                                  </p:stCondLst>
                                  <p:childTnLst>
                                    <p:animClr clrSpc="rgb" dir="cw">
                                      <p:cBhvr>
                                        <p:cTn id="98" dur="500" fill="hold"/>
                                        <p:tgtEl>
                                          <p:spTgt spid="371717"/>
                                        </p:tgtEl>
                                        <p:attrNameLst>
                                          <p:attrName>fillcolor</p:attrName>
                                        </p:attrNameLst>
                                      </p:cBhvr>
                                      <p:to>
                                        <a:schemeClr val="bg1"/>
                                      </p:to>
                                    </p:animClr>
                                    <p:set>
                                      <p:cBhvr>
                                        <p:cTn id="99" dur="500" fill="hold"/>
                                        <p:tgtEl>
                                          <p:spTgt spid="371717"/>
                                        </p:tgtEl>
                                        <p:attrNameLst>
                                          <p:attrName>fill.type</p:attrName>
                                        </p:attrNameLst>
                                      </p:cBhvr>
                                      <p:to>
                                        <p:strVal val="solid"/>
                                      </p:to>
                                    </p:set>
                                    <p:set>
                                      <p:cBhvr>
                                        <p:cTn id="100" dur="500" fill="hold"/>
                                        <p:tgtEl>
                                          <p:spTgt spid="371717"/>
                                        </p:tgtEl>
                                        <p:attrNameLst>
                                          <p:attrName>fill.on</p:attrName>
                                        </p:attrNameLst>
                                      </p:cBhvr>
                                      <p:to>
                                        <p:strVal val="true"/>
                                      </p:to>
                                    </p:set>
                                  </p:childTnLst>
                                </p:cTn>
                              </p:par>
                              <p:par>
                                <p:cTn id="101" presetID="1" presetClass="emph" presetSubtype="2" fill="hold" nodeType="withEffect">
                                  <p:stCondLst>
                                    <p:cond delay="0"/>
                                  </p:stCondLst>
                                  <p:childTnLst>
                                    <p:animClr clrSpc="rgb" dir="cw">
                                      <p:cBhvr>
                                        <p:cTn id="102" dur="500" fill="hold"/>
                                        <p:tgtEl>
                                          <p:spTgt spid="371755"/>
                                        </p:tgtEl>
                                        <p:attrNameLst>
                                          <p:attrName>fillcolor</p:attrName>
                                        </p:attrNameLst>
                                      </p:cBhvr>
                                      <p:to>
                                        <a:srgbClr val="FFFB03"/>
                                      </p:to>
                                    </p:animClr>
                                    <p:set>
                                      <p:cBhvr>
                                        <p:cTn id="103" dur="500" fill="hold"/>
                                        <p:tgtEl>
                                          <p:spTgt spid="371755"/>
                                        </p:tgtEl>
                                        <p:attrNameLst>
                                          <p:attrName>fill.type</p:attrName>
                                        </p:attrNameLst>
                                      </p:cBhvr>
                                      <p:to>
                                        <p:strVal val="solid"/>
                                      </p:to>
                                    </p:set>
                                    <p:set>
                                      <p:cBhvr>
                                        <p:cTn id="104" dur="500" fill="hold"/>
                                        <p:tgtEl>
                                          <p:spTgt spid="371755"/>
                                        </p:tgtEl>
                                        <p:attrNameLst>
                                          <p:attrName>fill.on</p:attrName>
                                        </p:attrNameLst>
                                      </p:cBhvr>
                                      <p:to>
                                        <p:strVal val="true"/>
                                      </p:to>
                                    </p:set>
                                  </p:childTnLst>
                                </p:cTn>
                              </p:par>
                            </p:childTnLst>
                          </p:cTn>
                        </p:par>
                        <p:par>
                          <p:cTn id="105" fill="hold">
                            <p:stCondLst>
                              <p:cond delay="500"/>
                            </p:stCondLst>
                            <p:childTnLst>
                              <p:par>
                                <p:cTn id="106" presetID="1" presetClass="emph" presetSubtype="2" fill="hold" nodeType="afterEffect">
                                  <p:stCondLst>
                                    <p:cond delay="0"/>
                                  </p:stCondLst>
                                  <p:childTnLst>
                                    <p:animClr clrSpc="rgb" dir="cw">
                                      <p:cBhvr>
                                        <p:cTn id="107" dur="500" fill="hold"/>
                                        <p:tgtEl>
                                          <p:spTgt spid="371755"/>
                                        </p:tgtEl>
                                        <p:attrNameLst>
                                          <p:attrName>fillcolor</p:attrName>
                                        </p:attrNameLst>
                                      </p:cBhvr>
                                      <p:to>
                                        <a:schemeClr val="bg1"/>
                                      </p:to>
                                    </p:animClr>
                                    <p:set>
                                      <p:cBhvr>
                                        <p:cTn id="108" dur="500" fill="hold"/>
                                        <p:tgtEl>
                                          <p:spTgt spid="371755"/>
                                        </p:tgtEl>
                                        <p:attrNameLst>
                                          <p:attrName>fill.type</p:attrName>
                                        </p:attrNameLst>
                                      </p:cBhvr>
                                      <p:to>
                                        <p:strVal val="solid"/>
                                      </p:to>
                                    </p:set>
                                    <p:set>
                                      <p:cBhvr>
                                        <p:cTn id="109" dur="500" fill="hold"/>
                                        <p:tgtEl>
                                          <p:spTgt spid="371755"/>
                                        </p:tgtEl>
                                        <p:attrNameLst>
                                          <p:attrName>fill.on</p:attrName>
                                        </p:attrNameLst>
                                      </p:cBhvr>
                                      <p:to>
                                        <p:strVal val="true"/>
                                      </p:to>
                                    </p:set>
                                  </p:childTnLst>
                                </p:cTn>
                              </p:par>
                              <p:par>
                                <p:cTn id="110" presetID="1" presetClass="emph" presetSubtype="2" fill="hold" nodeType="withEffect">
                                  <p:stCondLst>
                                    <p:cond delay="0"/>
                                  </p:stCondLst>
                                  <p:childTnLst>
                                    <p:animClr clrSpc="rgb" dir="cw">
                                      <p:cBhvr>
                                        <p:cTn id="111" dur="500" fill="hold"/>
                                        <p:tgtEl>
                                          <p:spTgt spid="371754"/>
                                        </p:tgtEl>
                                        <p:attrNameLst>
                                          <p:attrName>fillcolor</p:attrName>
                                        </p:attrNameLst>
                                      </p:cBhvr>
                                      <p:to>
                                        <a:srgbClr val="FFFB03"/>
                                      </p:to>
                                    </p:animClr>
                                    <p:set>
                                      <p:cBhvr>
                                        <p:cTn id="112" dur="500" fill="hold"/>
                                        <p:tgtEl>
                                          <p:spTgt spid="371754"/>
                                        </p:tgtEl>
                                        <p:attrNameLst>
                                          <p:attrName>fill.type</p:attrName>
                                        </p:attrNameLst>
                                      </p:cBhvr>
                                      <p:to>
                                        <p:strVal val="solid"/>
                                      </p:to>
                                    </p:set>
                                    <p:set>
                                      <p:cBhvr>
                                        <p:cTn id="113" dur="500" fill="hold"/>
                                        <p:tgtEl>
                                          <p:spTgt spid="371754"/>
                                        </p:tgtEl>
                                        <p:attrNameLst>
                                          <p:attrName>fill.on</p:attrName>
                                        </p:attrNameLst>
                                      </p:cBhvr>
                                      <p:to>
                                        <p:strVal val="tru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371720"/>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371758"/>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37176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371783"/>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371784"/>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371795"/>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371796"/>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mph" presetSubtype="2" fill="hold" nodeType="clickEffect">
                                  <p:stCondLst>
                                    <p:cond delay="0"/>
                                  </p:stCondLst>
                                  <p:childTnLst>
                                    <p:animClr clrSpc="rgb" dir="cw">
                                      <p:cBhvr>
                                        <p:cTn id="133" dur="500" fill="hold"/>
                                        <p:tgtEl>
                                          <p:spTgt spid="371720"/>
                                        </p:tgtEl>
                                        <p:attrNameLst>
                                          <p:attrName>fillcolor</p:attrName>
                                        </p:attrNameLst>
                                      </p:cBhvr>
                                      <p:to>
                                        <a:srgbClr val="FFFB03"/>
                                      </p:to>
                                    </p:animClr>
                                    <p:set>
                                      <p:cBhvr>
                                        <p:cTn id="134" dur="500" fill="hold"/>
                                        <p:tgtEl>
                                          <p:spTgt spid="371720"/>
                                        </p:tgtEl>
                                        <p:attrNameLst>
                                          <p:attrName>fill.type</p:attrName>
                                        </p:attrNameLst>
                                      </p:cBhvr>
                                      <p:to>
                                        <p:strVal val="solid"/>
                                      </p:to>
                                    </p:set>
                                    <p:set>
                                      <p:cBhvr>
                                        <p:cTn id="135" dur="500" fill="hold"/>
                                        <p:tgtEl>
                                          <p:spTgt spid="371720"/>
                                        </p:tgtEl>
                                        <p:attrNameLst>
                                          <p:attrName>fill.on</p:attrName>
                                        </p:attrNameLst>
                                      </p:cBhvr>
                                      <p:to>
                                        <p:strVal val="true"/>
                                      </p:to>
                                    </p:set>
                                  </p:childTnLst>
                                </p:cTn>
                              </p:par>
                              <p:par>
                                <p:cTn id="136" presetID="1" presetClass="emph" presetSubtype="2" fill="hold" nodeType="withEffect">
                                  <p:stCondLst>
                                    <p:cond delay="0"/>
                                  </p:stCondLst>
                                  <p:childTnLst>
                                    <p:animClr clrSpc="rgb" dir="cw">
                                      <p:cBhvr>
                                        <p:cTn id="137" dur="500" fill="hold"/>
                                        <p:tgtEl>
                                          <p:spTgt spid="371754"/>
                                        </p:tgtEl>
                                        <p:attrNameLst>
                                          <p:attrName>fillcolor</p:attrName>
                                        </p:attrNameLst>
                                      </p:cBhvr>
                                      <p:to>
                                        <a:schemeClr val="bg1"/>
                                      </p:to>
                                    </p:animClr>
                                    <p:set>
                                      <p:cBhvr>
                                        <p:cTn id="138" dur="500" fill="hold"/>
                                        <p:tgtEl>
                                          <p:spTgt spid="371754"/>
                                        </p:tgtEl>
                                        <p:attrNameLst>
                                          <p:attrName>fill.type</p:attrName>
                                        </p:attrNameLst>
                                      </p:cBhvr>
                                      <p:to>
                                        <p:strVal val="solid"/>
                                      </p:to>
                                    </p:set>
                                    <p:set>
                                      <p:cBhvr>
                                        <p:cTn id="139" dur="500" fill="hold"/>
                                        <p:tgtEl>
                                          <p:spTgt spid="371754"/>
                                        </p:tgtEl>
                                        <p:attrNameLst>
                                          <p:attrName>fill.on</p:attrName>
                                        </p:attrNameLst>
                                      </p:cBhvr>
                                      <p:to>
                                        <p:strVal val="true"/>
                                      </p:to>
                                    </p:set>
                                  </p:childTnLst>
                                </p:cTn>
                              </p:par>
                            </p:childTnLst>
                          </p:cTn>
                        </p:par>
                        <p:par>
                          <p:cTn id="140" fill="hold">
                            <p:stCondLst>
                              <p:cond delay="500"/>
                            </p:stCondLst>
                            <p:childTnLst>
                              <p:par>
                                <p:cTn id="141" presetID="1" presetClass="emph" presetSubtype="2" fill="hold" nodeType="afterEffect">
                                  <p:stCondLst>
                                    <p:cond delay="0"/>
                                  </p:stCondLst>
                                  <p:childTnLst>
                                    <p:animClr clrSpc="rgb" dir="cw">
                                      <p:cBhvr>
                                        <p:cTn id="142" dur="500" fill="hold"/>
                                        <p:tgtEl>
                                          <p:spTgt spid="371758"/>
                                        </p:tgtEl>
                                        <p:attrNameLst>
                                          <p:attrName>fillcolor</p:attrName>
                                        </p:attrNameLst>
                                      </p:cBhvr>
                                      <p:to>
                                        <a:srgbClr val="FFFB03"/>
                                      </p:to>
                                    </p:animClr>
                                    <p:set>
                                      <p:cBhvr>
                                        <p:cTn id="143" dur="500" fill="hold"/>
                                        <p:tgtEl>
                                          <p:spTgt spid="371758"/>
                                        </p:tgtEl>
                                        <p:attrNameLst>
                                          <p:attrName>fill.type</p:attrName>
                                        </p:attrNameLst>
                                      </p:cBhvr>
                                      <p:to>
                                        <p:strVal val="solid"/>
                                      </p:to>
                                    </p:set>
                                    <p:set>
                                      <p:cBhvr>
                                        <p:cTn id="144" dur="500" fill="hold"/>
                                        <p:tgtEl>
                                          <p:spTgt spid="371758"/>
                                        </p:tgtEl>
                                        <p:attrNameLst>
                                          <p:attrName>fill.on</p:attrName>
                                        </p:attrNameLst>
                                      </p:cBhvr>
                                      <p:to>
                                        <p:strVal val="true"/>
                                      </p:to>
                                    </p:set>
                                  </p:childTnLst>
                                </p:cTn>
                              </p:par>
                              <p:par>
                                <p:cTn id="145" presetID="1" presetClass="emph" presetSubtype="2" fill="hold" nodeType="withEffect">
                                  <p:stCondLst>
                                    <p:cond delay="0"/>
                                  </p:stCondLst>
                                  <p:childTnLst>
                                    <p:animClr clrSpc="rgb" dir="cw">
                                      <p:cBhvr>
                                        <p:cTn id="146" dur="500" fill="hold"/>
                                        <p:tgtEl>
                                          <p:spTgt spid="371720"/>
                                        </p:tgtEl>
                                        <p:attrNameLst>
                                          <p:attrName>fillcolor</p:attrName>
                                        </p:attrNameLst>
                                      </p:cBhvr>
                                      <p:to>
                                        <a:schemeClr val="bg1"/>
                                      </p:to>
                                    </p:animClr>
                                    <p:set>
                                      <p:cBhvr>
                                        <p:cTn id="147" dur="500" fill="hold"/>
                                        <p:tgtEl>
                                          <p:spTgt spid="371720"/>
                                        </p:tgtEl>
                                        <p:attrNameLst>
                                          <p:attrName>fill.type</p:attrName>
                                        </p:attrNameLst>
                                      </p:cBhvr>
                                      <p:to>
                                        <p:strVal val="solid"/>
                                      </p:to>
                                    </p:set>
                                    <p:set>
                                      <p:cBhvr>
                                        <p:cTn id="148" dur="500" fill="hold"/>
                                        <p:tgtEl>
                                          <p:spTgt spid="371720"/>
                                        </p:tgtEl>
                                        <p:attrNameLst>
                                          <p:attrName>fill.on</p:attrName>
                                        </p:attrNameLst>
                                      </p:cBhvr>
                                      <p:to>
                                        <p:strVal val="true"/>
                                      </p:to>
                                    </p:set>
                                  </p:childTnLst>
                                </p:cTn>
                              </p:par>
                            </p:childTnLst>
                          </p:cTn>
                        </p:par>
                      </p:childTnLst>
                    </p:cTn>
                  </p:par>
                  <p:par>
                    <p:cTn id="149" fill="hold">
                      <p:stCondLst>
                        <p:cond delay="indefinite"/>
                      </p:stCondLst>
                      <p:childTnLst>
                        <p:par>
                          <p:cTn id="150" fill="hold">
                            <p:stCondLst>
                              <p:cond delay="0"/>
                            </p:stCondLst>
                            <p:childTnLst>
                              <p:par>
                                <p:cTn id="151" presetID="1" presetClass="emph" presetSubtype="2" fill="hold" nodeType="clickEffect">
                                  <p:stCondLst>
                                    <p:cond delay="0"/>
                                  </p:stCondLst>
                                  <p:childTnLst>
                                    <p:animClr clrSpc="rgb" dir="cw">
                                      <p:cBhvr>
                                        <p:cTn id="152" dur="500" fill="hold"/>
                                        <p:tgtEl>
                                          <p:spTgt spid="371758"/>
                                        </p:tgtEl>
                                        <p:attrNameLst>
                                          <p:attrName>fillcolor</p:attrName>
                                        </p:attrNameLst>
                                      </p:cBhvr>
                                      <p:to>
                                        <a:schemeClr val="bg1"/>
                                      </p:to>
                                    </p:animClr>
                                    <p:set>
                                      <p:cBhvr>
                                        <p:cTn id="153" dur="500" fill="hold"/>
                                        <p:tgtEl>
                                          <p:spTgt spid="371758"/>
                                        </p:tgtEl>
                                        <p:attrNameLst>
                                          <p:attrName>fill.type</p:attrName>
                                        </p:attrNameLst>
                                      </p:cBhvr>
                                      <p:to>
                                        <p:strVal val="solid"/>
                                      </p:to>
                                    </p:set>
                                    <p:set>
                                      <p:cBhvr>
                                        <p:cTn id="154" dur="500" fill="hold"/>
                                        <p:tgtEl>
                                          <p:spTgt spid="371758"/>
                                        </p:tgtEl>
                                        <p:attrNameLst>
                                          <p:attrName>fill.on</p:attrName>
                                        </p:attrNameLst>
                                      </p:cBhvr>
                                      <p:to>
                                        <p:strVal val="true"/>
                                      </p:to>
                                    </p:set>
                                  </p:childTnLst>
                                </p:cTn>
                              </p:par>
                              <p:par>
                                <p:cTn id="155" presetID="1" presetClass="entr" presetSubtype="0" fill="hold" grpId="0" nodeType="withEffect">
                                  <p:stCondLst>
                                    <p:cond delay="0"/>
                                  </p:stCondLst>
                                  <p:childTnLst>
                                    <p:set>
                                      <p:cBhvr>
                                        <p:cTn id="156" dur="1" fill="hold">
                                          <p:stCondLst>
                                            <p:cond delay="0"/>
                                          </p:stCondLst>
                                        </p:cTn>
                                        <p:tgtEl>
                                          <p:spTgt spid="371825"/>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371826"/>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371827"/>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371828"/>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371829"/>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371830"/>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371831"/>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371832"/>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371833"/>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mph" presetSubtype="2" fill="hold" nodeType="clickEffect">
                                  <p:stCondLst>
                                    <p:cond delay="0"/>
                                  </p:stCondLst>
                                  <p:childTnLst>
                                    <p:animClr clrSpc="rgb" dir="cw">
                                      <p:cBhvr>
                                        <p:cTn id="176" dur="500" fill="hold"/>
                                        <p:tgtEl>
                                          <p:spTgt spid="371715"/>
                                        </p:tgtEl>
                                        <p:attrNameLst>
                                          <p:attrName>fillcolor</p:attrName>
                                        </p:attrNameLst>
                                      </p:cBhvr>
                                      <p:to>
                                        <a:srgbClr val="FFFB03"/>
                                      </p:to>
                                    </p:animClr>
                                    <p:set>
                                      <p:cBhvr>
                                        <p:cTn id="177" dur="500" fill="hold"/>
                                        <p:tgtEl>
                                          <p:spTgt spid="371715"/>
                                        </p:tgtEl>
                                        <p:attrNameLst>
                                          <p:attrName>fill.type</p:attrName>
                                        </p:attrNameLst>
                                      </p:cBhvr>
                                      <p:to>
                                        <p:strVal val="solid"/>
                                      </p:to>
                                    </p:set>
                                    <p:set>
                                      <p:cBhvr>
                                        <p:cTn id="178" dur="500" fill="hold"/>
                                        <p:tgtEl>
                                          <p:spTgt spid="371715"/>
                                        </p:tgtEl>
                                        <p:attrNameLst>
                                          <p:attrName>fill.on</p:attrName>
                                        </p:attrNameLst>
                                      </p:cBhvr>
                                      <p:to>
                                        <p:strVal val="true"/>
                                      </p:to>
                                    </p:set>
                                  </p:childTnLst>
                                </p:cTn>
                              </p:par>
                            </p:childTnLst>
                          </p:cTn>
                        </p:par>
                        <p:par>
                          <p:cTn id="179" fill="hold">
                            <p:stCondLst>
                              <p:cond delay="500"/>
                            </p:stCondLst>
                            <p:childTnLst>
                              <p:par>
                                <p:cTn id="180" presetID="1" presetClass="emph" presetSubtype="2" fill="hold" nodeType="afterEffect">
                                  <p:stCondLst>
                                    <p:cond delay="500"/>
                                  </p:stCondLst>
                                  <p:childTnLst>
                                    <p:animClr clrSpc="rgb" dir="cw">
                                      <p:cBhvr>
                                        <p:cTn id="181" dur="500" fill="hold"/>
                                        <p:tgtEl>
                                          <p:spTgt spid="371716"/>
                                        </p:tgtEl>
                                        <p:attrNameLst>
                                          <p:attrName>fillcolor</p:attrName>
                                        </p:attrNameLst>
                                      </p:cBhvr>
                                      <p:to>
                                        <a:srgbClr val="FFFB03"/>
                                      </p:to>
                                    </p:animClr>
                                    <p:set>
                                      <p:cBhvr>
                                        <p:cTn id="182" dur="500" fill="hold"/>
                                        <p:tgtEl>
                                          <p:spTgt spid="371716"/>
                                        </p:tgtEl>
                                        <p:attrNameLst>
                                          <p:attrName>fill.type</p:attrName>
                                        </p:attrNameLst>
                                      </p:cBhvr>
                                      <p:to>
                                        <p:strVal val="solid"/>
                                      </p:to>
                                    </p:set>
                                    <p:set>
                                      <p:cBhvr>
                                        <p:cTn id="183" dur="500" fill="hold"/>
                                        <p:tgtEl>
                                          <p:spTgt spid="371716"/>
                                        </p:tgtEl>
                                        <p:attrNameLst>
                                          <p:attrName>fill.on</p:attrName>
                                        </p:attrNameLst>
                                      </p:cBhvr>
                                      <p:to>
                                        <p:strVal val="true"/>
                                      </p:to>
                                    </p:set>
                                  </p:childTnLst>
                                </p:cTn>
                              </p:par>
                            </p:childTnLst>
                          </p:cTn>
                        </p:par>
                        <p:par>
                          <p:cTn id="184" fill="hold">
                            <p:stCondLst>
                              <p:cond delay="1500"/>
                            </p:stCondLst>
                            <p:childTnLst>
                              <p:par>
                                <p:cTn id="185" presetID="1" presetClass="emph" presetSubtype="2" fill="hold" nodeType="afterEffect">
                                  <p:stCondLst>
                                    <p:cond delay="1000"/>
                                  </p:stCondLst>
                                  <p:childTnLst>
                                    <p:animClr clrSpc="rgb" dir="cw">
                                      <p:cBhvr>
                                        <p:cTn id="186" dur="500" fill="hold"/>
                                        <p:tgtEl>
                                          <p:spTgt spid="371754"/>
                                        </p:tgtEl>
                                        <p:attrNameLst>
                                          <p:attrName>fillcolor</p:attrName>
                                        </p:attrNameLst>
                                      </p:cBhvr>
                                      <p:to>
                                        <a:srgbClr val="FFFB03"/>
                                      </p:to>
                                    </p:animClr>
                                    <p:set>
                                      <p:cBhvr>
                                        <p:cTn id="187" dur="500" fill="hold"/>
                                        <p:tgtEl>
                                          <p:spTgt spid="371754"/>
                                        </p:tgtEl>
                                        <p:attrNameLst>
                                          <p:attrName>fill.type</p:attrName>
                                        </p:attrNameLst>
                                      </p:cBhvr>
                                      <p:to>
                                        <p:strVal val="solid"/>
                                      </p:to>
                                    </p:set>
                                    <p:set>
                                      <p:cBhvr>
                                        <p:cTn id="188" dur="500" fill="hold"/>
                                        <p:tgtEl>
                                          <p:spTgt spid="371754"/>
                                        </p:tgtEl>
                                        <p:attrNameLst>
                                          <p:attrName>fill.on</p:attrName>
                                        </p:attrNameLst>
                                      </p:cBhvr>
                                      <p:to>
                                        <p:strVal val="true"/>
                                      </p:to>
                                    </p:set>
                                  </p:childTnLst>
                                </p:cTn>
                              </p:par>
                            </p:childTnLst>
                          </p:cTn>
                        </p:par>
                        <p:par>
                          <p:cTn id="189" fill="hold">
                            <p:stCondLst>
                              <p:cond delay="3000"/>
                            </p:stCondLst>
                            <p:childTnLst>
                              <p:par>
                                <p:cTn id="190" presetID="1" presetClass="emph" presetSubtype="2" fill="hold" nodeType="afterEffect">
                                  <p:stCondLst>
                                    <p:cond delay="1000"/>
                                  </p:stCondLst>
                                  <p:childTnLst>
                                    <p:animClr clrSpc="rgb" dir="cw">
                                      <p:cBhvr>
                                        <p:cTn id="191" dur="500" fill="hold"/>
                                        <p:tgtEl>
                                          <p:spTgt spid="371758"/>
                                        </p:tgtEl>
                                        <p:attrNameLst>
                                          <p:attrName>fillcolor</p:attrName>
                                        </p:attrNameLst>
                                      </p:cBhvr>
                                      <p:to>
                                        <a:srgbClr val="FFFB03"/>
                                      </p:to>
                                    </p:animClr>
                                    <p:set>
                                      <p:cBhvr>
                                        <p:cTn id="192" dur="500" fill="hold"/>
                                        <p:tgtEl>
                                          <p:spTgt spid="371758"/>
                                        </p:tgtEl>
                                        <p:attrNameLst>
                                          <p:attrName>fill.type</p:attrName>
                                        </p:attrNameLst>
                                      </p:cBhvr>
                                      <p:to>
                                        <p:strVal val="solid"/>
                                      </p:to>
                                    </p:set>
                                    <p:set>
                                      <p:cBhvr>
                                        <p:cTn id="193" dur="500" fill="hold"/>
                                        <p:tgtEl>
                                          <p:spTgt spid="371758"/>
                                        </p:tgtEl>
                                        <p:attrNameLst>
                                          <p:attrName>fill.on</p:attrName>
                                        </p:attrNameLst>
                                      </p:cBhvr>
                                      <p:to>
                                        <p:strVal val="true"/>
                                      </p:to>
                                    </p:set>
                                  </p:childTnLst>
                                </p:cTn>
                              </p:par>
                            </p:childTnLst>
                          </p:cTn>
                        </p:par>
                        <p:par>
                          <p:cTn id="194" fill="hold">
                            <p:stCondLst>
                              <p:cond delay="4500"/>
                            </p:stCondLst>
                            <p:childTnLst>
                              <p:par>
                                <p:cTn id="195" presetID="1" presetClass="entr" presetSubtype="0" fill="hold" grpId="0" nodeType="afterEffect">
                                  <p:stCondLst>
                                    <p:cond delay="0"/>
                                  </p:stCondLst>
                                  <p:childTnLst>
                                    <p:set>
                                      <p:cBhvr>
                                        <p:cTn id="196" dur="1" fill="hold">
                                          <p:stCondLst>
                                            <p:cond delay="0"/>
                                          </p:stCondLst>
                                        </p:cTn>
                                        <p:tgtEl>
                                          <p:spTgt spid="371724"/>
                                        </p:tgtEl>
                                        <p:attrNameLst>
                                          <p:attrName>style.visibility</p:attrName>
                                        </p:attrNameLst>
                                      </p:cBhvr>
                                      <p:to>
                                        <p:strVal val="visible"/>
                                      </p:to>
                                    </p:set>
                                  </p:childTnLst>
                                </p:cTn>
                              </p:par>
                            </p:childTnLst>
                          </p:cTn>
                        </p:par>
                        <p:par>
                          <p:cTn id="197" fill="hold">
                            <p:stCondLst>
                              <p:cond delay="4500"/>
                            </p:stCondLst>
                            <p:childTnLst>
                              <p:par>
                                <p:cTn id="198" presetID="1" presetClass="entr" presetSubtype="0" fill="hold" grpId="0" nodeType="afterEffect">
                                  <p:stCondLst>
                                    <p:cond delay="0"/>
                                  </p:stCondLst>
                                  <p:childTnLst>
                                    <p:set>
                                      <p:cBhvr>
                                        <p:cTn id="199" dur="1" fill="hold">
                                          <p:stCondLst>
                                            <p:cond delay="0"/>
                                          </p:stCondLst>
                                        </p:cTn>
                                        <p:tgtEl>
                                          <p:spTgt spid="371821"/>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mph" presetSubtype="2" fill="hold" nodeType="clickEffect">
                                  <p:stCondLst>
                                    <p:cond delay="0"/>
                                  </p:stCondLst>
                                  <p:childTnLst>
                                    <p:animClr clrSpc="rgb" dir="cw">
                                      <p:cBhvr>
                                        <p:cTn id="203" dur="500" fill="hold"/>
                                        <p:tgtEl>
                                          <p:spTgt spid="371726"/>
                                        </p:tgtEl>
                                        <p:attrNameLst>
                                          <p:attrName>fillcolor</p:attrName>
                                        </p:attrNameLst>
                                      </p:cBhvr>
                                      <p:to>
                                        <a:srgbClr val="FFFB03"/>
                                      </p:to>
                                    </p:animClr>
                                    <p:set>
                                      <p:cBhvr>
                                        <p:cTn id="204" dur="500" fill="hold"/>
                                        <p:tgtEl>
                                          <p:spTgt spid="371726"/>
                                        </p:tgtEl>
                                        <p:attrNameLst>
                                          <p:attrName>fill.type</p:attrName>
                                        </p:attrNameLst>
                                      </p:cBhvr>
                                      <p:to>
                                        <p:strVal val="solid"/>
                                      </p:to>
                                    </p:set>
                                    <p:set>
                                      <p:cBhvr>
                                        <p:cTn id="205" dur="500" fill="hold"/>
                                        <p:tgtEl>
                                          <p:spTgt spid="371726"/>
                                        </p:tgtEl>
                                        <p:attrNameLst>
                                          <p:attrName>fill.on</p:attrName>
                                        </p:attrNameLst>
                                      </p:cBhvr>
                                      <p:to>
                                        <p:strVal val="true"/>
                                      </p:to>
                                    </p:set>
                                  </p:childTnLst>
                                </p:cTn>
                              </p:par>
                            </p:childTnLst>
                          </p:cTn>
                        </p:par>
                        <p:par>
                          <p:cTn id="206" fill="hold">
                            <p:stCondLst>
                              <p:cond delay="500"/>
                            </p:stCondLst>
                            <p:childTnLst>
                              <p:par>
                                <p:cTn id="207" presetID="1" presetClass="emph" presetSubtype="2" fill="hold" nodeType="afterEffect">
                                  <p:stCondLst>
                                    <p:cond delay="500"/>
                                  </p:stCondLst>
                                  <p:childTnLst>
                                    <p:animClr clrSpc="rgb" dir="cw">
                                      <p:cBhvr>
                                        <p:cTn id="208" dur="500" fill="hold"/>
                                        <p:tgtEl>
                                          <p:spTgt spid="371774"/>
                                        </p:tgtEl>
                                        <p:attrNameLst>
                                          <p:attrName>fillcolor</p:attrName>
                                        </p:attrNameLst>
                                      </p:cBhvr>
                                      <p:to>
                                        <a:srgbClr val="FFFB03"/>
                                      </p:to>
                                    </p:animClr>
                                    <p:set>
                                      <p:cBhvr>
                                        <p:cTn id="209" dur="500" fill="hold"/>
                                        <p:tgtEl>
                                          <p:spTgt spid="371774"/>
                                        </p:tgtEl>
                                        <p:attrNameLst>
                                          <p:attrName>fill.type</p:attrName>
                                        </p:attrNameLst>
                                      </p:cBhvr>
                                      <p:to>
                                        <p:strVal val="solid"/>
                                      </p:to>
                                    </p:set>
                                    <p:set>
                                      <p:cBhvr>
                                        <p:cTn id="210" dur="500" fill="hold"/>
                                        <p:tgtEl>
                                          <p:spTgt spid="371774"/>
                                        </p:tgtEl>
                                        <p:attrNameLst>
                                          <p:attrName>fill.on</p:attrName>
                                        </p:attrNameLst>
                                      </p:cBhvr>
                                      <p:to>
                                        <p:strVal val="true"/>
                                      </p:to>
                                    </p:set>
                                  </p:childTnLst>
                                </p:cTn>
                              </p:par>
                            </p:childTnLst>
                          </p:cTn>
                        </p:par>
                        <p:par>
                          <p:cTn id="211" fill="hold">
                            <p:stCondLst>
                              <p:cond delay="1500"/>
                            </p:stCondLst>
                            <p:childTnLst>
                              <p:par>
                                <p:cTn id="212" presetID="1" presetClass="entr" presetSubtype="0" fill="hold" grpId="0" nodeType="afterEffect">
                                  <p:stCondLst>
                                    <p:cond delay="0"/>
                                  </p:stCondLst>
                                  <p:childTnLst>
                                    <p:set>
                                      <p:cBhvr>
                                        <p:cTn id="213" dur="1" fill="hold">
                                          <p:stCondLst>
                                            <p:cond delay="0"/>
                                          </p:stCondLst>
                                        </p:cTn>
                                        <p:tgtEl>
                                          <p:spTgt spid="371777"/>
                                        </p:tgtEl>
                                        <p:attrNameLst>
                                          <p:attrName>style.visibility</p:attrName>
                                        </p:attrNameLst>
                                      </p:cBhvr>
                                      <p:to>
                                        <p:strVal val="visible"/>
                                      </p:to>
                                    </p:set>
                                  </p:childTnLst>
                                </p:cTn>
                              </p:par>
                            </p:childTnLst>
                          </p:cTn>
                        </p:par>
                        <p:par>
                          <p:cTn id="214" fill="hold">
                            <p:stCondLst>
                              <p:cond delay="1500"/>
                            </p:stCondLst>
                            <p:childTnLst>
                              <p:par>
                                <p:cTn id="215" presetID="1" presetClass="entr" presetSubtype="0" fill="hold" grpId="0" nodeType="afterEffect">
                                  <p:stCondLst>
                                    <p:cond delay="0"/>
                                  </p:stCondLst>
                                  <p:childTnLst>
                                    <p:set>
                                      <p:cBhvr>
                                        <p:cTn id="216" dur="1" fill="hold">
                                          <p:stCondLst>
                                            <p:cond delay="0"/>
                                          </p:stCondLst>
                                        </p:cTn>
                                        <p:tgtEl>
                                          <p:spTgt spid="371820"/>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mph" presetSubtype="2" fill="hold" nodeType="clickEffect">
                                  <p:stCondLst>
                                    <p:cond delay="0"/>
                                  </p:stCondLst>
                                  <p:childTnLst>
                                    <p:animClr clrSpc="rgb" dir="cw">
                                      <p:cBhvr>
                                        <p:cTn id="220" dur="500" fill="hold"/>
                                        <p:tgtEl>
                                          <p:spTgt spid="371779"/>
                                        </p:tgtEl>
                                        <p:attrNameLst>
                                          <p:attrName>fillcolor</p:attrName>
                                        </p:attrNameLst>
                                      </p:cBhvr>
                                      <p:to>
                                        <a:srgbClr val="FFFB03"/>
                                      </p:to>
                                    </p:animClr>
                                    <p:set>
                                      <p:cBhvr>
                                        <p:cTn id="221" dur="500" fill="hold"/>
                                        <p:tgtEl>
                                          <p:spTgt spid="371779"/>
                                        </p:tgtEl>
                                        <p:attrNameLst>
                                          <p:attrName>fill.type</p:attrName>
                                        </p:attrNameLst>
                                      </p:cBhvr>
                                      <p:to>
                                        <p:strVal val="solid"/>
                                      </p:to>
                                    </p:set>
                                    <p:set>
                                      <p:cBhvr>
                                        <p:cTn id="222" dur="500" fill="hold"/>
                                        <p:tgtEl>
                                          <p:spTgt spid="371779"/>
                                        </p:tgtEl>
                                        <p:attrNameLst>
                                          <p:attrName>fill.on</p:attrName>
                                        </p:attrNameLst>
                                      </p:cBhvr>
                                      <p:to>
                                        <p:strVal val="true"/>
                                      </p:to>
                                    </p:set>
                                  </p:childTnLst>
                                </p:cTn>
                              </p:par>
                            </p:childTnLst>
                          </p:cTn>
                        </p:par>
                        <p:par>
                          <p:cTn id="223" fill="hold">
                            <p:stCondLst>
                              <p:cond delay="500"/>
                            </p:stCondLst>
                            <p:childTnLst>
                              <p:par>
                                <p:cTn id="224" presetID="1" presetClass="emph" presetSubtype="2" fill="hold" nodeType="afterEffect">
                                  <p:stCondLst>
                                    <p:cond delay="1000"/>
                                  </p:stCondLst>
                                  <p:childTnLst>
                                    <p:animClr clrSpc="rgb" dir="cw">
                                      <p:cBhvr>
                                        <p:cTn id="225" dur="500" fill="hold"/>
                                        <p:tgtEl>
                                          <p:spTgt spid="371781"/>
                                        </p:tgtEl>
                                        <p:attrNameLst>
                                          <p:attrName>fillcolor</p:attrName>
                                        </p:attrNameLst>
                                      </p:cBhvr>
                                      <p:to>
                                        <a:srgbClr val="FFFB03"/>
                                      </p:to>
                                    </p:animClr>
                                    <p:set>
                                      <p:cBhvr>
                                        <p:cTn id="226" dur="500" fill="hold"/>
                                        <p:tgtEl>
                                          <p:spTgt spid="371781"/>
                                        </p:tgtEl>
                                        <p:attrNameLst>
                                          <p:attrName>fill.type</p:attrName>
                                        </p:attrNameLst>
                                      </p:cBhvr>
                                      <p:to>
                                        <p:strVal val="solid"/>
                                      </p:to>
                                    </p:set>
                                    <p:set>
                                      <p:cBhvr>
                                        <p:cTn id="227" dur="500" fill="hold"/>
                                        <p:tgtEl>
                                          <p:spTgt spid="371781"/>
                                        </p:tgtEl>
                                        <p:attrNameLst>
                                          <p:attrName>fill.on</p:attrName>
                                        </p:attrNameLst>
                                      </p:cBhvr>
                                      <p:to>
                                        <p:strVal val="true"/>
                                      </p:to>
                                    </p:set>
                                  </p:childTnLst>
                                </p:cTn>
                              </p:par>
                            </p:childTnLst>
                          </p:cTn>
                        </p:par>
                        <p:par>
                          <p:cTn id="228" fill="hold">
                            <p:stCondLst>
                              <p:cond delay="2000"/>
                            </p:stCondLst>
                            <p:childTnLst>
                              <p:par>
                                <p:cTn id="229" presetID="1" presetClass="emph" presetSubtype="2" fill="hold" nodeType="afterEffect">
                                  <p:stCondLst>
                                    <p:cond delay="1000"/>
                                  </p:stCondLst>
                                  <p:childTnLst>
                                    <p:animClr clrSpc="rgb" dir="cw">
                                      <p:cBhvr>
                                        <p:cTn id="230" dur="500" fill="hold"/>
                                        <p:tgtEl>
                                          <p:spTgt spid="371796"/>
                                        </p:tgtEl>
                                        <p:attrNameLst>
                                          <p:attrName>fillcolor</p:attrName>
                                        </p:attrNameLst>
                                      </p:cBhvr>
                                      <p:to>
                                        <a:srgbClr val="FFFB03"/>
                                      </p:to>
                                    </p:animClr>
                                    <p:set>
                                      <p:cBhvr>
                                        <p:cTn id="231" dur="500" fill="hold"/>
                                        <p:tgtEl>
                                          <p:spTgt spid="371796"/>
                                        </p:tgtEl>
                                        <p:attrNameLst>
                                          <p:attrName>fill.type</p:attrName>
                                        </p:attrNameLst>
                                      </p:cBhvr>
                                      <p:to>
                                        <p:strVal val="solid"/>
                                      </p:to>
                                    </p:set>
                                    <p:set>
                                      <p:cBhvr>
                                        <p:cTn id="232" dur="500" fill="hold"/>
                                        <p:tgtEl>
                                          <p:spTgt spid="371796"/>
                                        </p:tgtEl>
                                        <p:attrNameLst>
                                          <p:attrName>fill.on</p:attrName>
                                        </p:attrNameLst>
                                      </p:cBhvr>
                                      <p:to>
                                        <p:strVal val="true"/>
                                      </p:to>
                                    </p:set>
                                  </p:childTnLst>
                                </p:cTn>
                              </p:par>
                            </p:childTnLst>
                          </p:cTn>
                        </p:par>
                        <p:par>
                          <p:cTn id="233" fill="hold">
                            <p:stCondLst>
                              <p:cond delay="3500"/>
                            </p:stCondLst>
                            <p:childTnLst>
                              <p:par>
                                <p:cTn id="234" presetID="1" presetClass="entr" presetSubtype="0" fill="hold" grpId="0" nodeType="afterEffect">
                                  <p:stCondLst>
                                    <p:cond delay="0"/>
                                  </p:stCondLst>
                                  <p:childTnLst>
                                    <p:set>
                                      <p:cBhvr>
                                        <p:cTn id="235" dur="1" fill="hold">
                                          <p:stCondLst>
                                            <p:cond delay="0"/>
                                          </p:stCondLst>
                                        </p:cTn>
                                        <p:tgtEl>
                                          <p:spTgt spid="371800"/>
                                        </p:tgtEl>
                                        <p:attrNameLst>
                                          <p:attrName>style.visibility</p:attrName>
                                        </p:attrNameLst>
                                      </p:cBhvr>
                                      <p:to>
                                        <p:strVal val="visible"/>
                                      </p:to>
                                    </p:set>
                                  </p:childTnLst>
                                </p:cTn>
                              </p:par>
                            </p:childTnLst>
                          </p:cTn>
                        </p:par>
                        <p:par>
                          <p:cTn id="236" fill="hold">
                            <p:stCondLst>
                              <p:cond delay="3500"/>
                            </p:stCondLst>
                            <p:childTnLst>
                              <p:par>
                                <p:cTn id="237" presetID="1" presetClass="entr" presetSubtype="0" fill="hold" grpId="0" nodeType="afterEffect">
                                  <p:stCondLst>
                                    <p:cond delay="0"/>
                                  </p:stCondLst>
                                  <p:childTnLst>
                                    <p:set>
                                      <p:cBhvr>
                                        <p:cTn id="238" dur="1" fill="hold">
                                          <p:stCondLst>
                                            <p:cond delay="0"/>
                                          </p:stCondLst>
                                        </p:cTn>
                                        <p:tgtEl>
                                          <p:spTgt spid="3718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5" grpId="0" animBg="1"/>
      <p:bldP spid="371716" grpId="0" animBg="1"/>
      <p:bldP spid="371717" grpId="0" animBg="1"/>
      <p:bldP spid="371720" grpId="0" animBg="1"/>
      <p:bldP spid="371724" grpId="0"/>
      <p:bldP spid="371726" grpId="0" animBg="1"/>
      <p:bldP spid="371754" grpId="0" animBg="1"/>
      <p:bldP spid="371755" grpId="0" animBg="1"/>
      <p:bldP spid="371758" grpId="0" animBg="1"/>
      <p:bldP spid="371769" grpId="0" animBg="1"/>
      <p:bldP spid="371774" grpId="0" animBg="1"/>
      <p:bldP spid="371777" grpId="0"/>
      <p:bldP spid="371779" grpId="0" animBg="1"/>
      <p:bldP spid="371781" grpId="0" animBg="1"/>
      <p:bldP spid="371782" grpId="0" animBg="1"/>
      <p:bldP spid="371783" grpId="0" animBg="1"/>
      <p:bldP spid="371784" grpId="0" animBg="1"/>
      <p:bldP spid="371795" grpId="0" animBg="1"/>
      <p:bldP spid="371796" grpId="0" animBg="1"/>
      <p:bldP spid="371800" grpId="0"/>
      <p:bldP spid="371819" grpId="0"/>
      <p:bldP spid="371820" grpId="0"/>
      <p:bldP spid="371821" grpId="0"/>
      <p:bldP spid="371825" grpId="0" animBg="1"/>
      <p:bldP spid="371826" grpId="0" animBg="1"/>
      <p:bldP spid="371827" grpId="0" animBg="1"/>
      <p:bldP spid="371828" grpId="0" animBg="1"/>
      <p:bldP spid="371829" grpId="0" animBg="1"/>
      <p:bldP spid="371830" grpId="0" animBg="1"/>
      <p:bldP spid="371831" grpId="0" animBg="1"/>
      <p:bldP spid="371832" grpId="0" animBg="1"/>
      <p:bldP spid="3718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364088" y="4077072"/>
          <a:ext cx="2520280" cy="792480"/>
        </p:xfrm>
        <a:graphic>
          <a:graphicData uri="http://schemas.openxmlformats.org/drawingml/2006/table">
            <a:tbl>
              <a:tblPr firstRow="1" bandRow="1">
                <a:tableStyleId>{5C22544A-7EE6-4342-B048-85BDC9FD1C3A}</a:tableStyleId>
              </a:tblPr>
              <a:tblGrid>
                <a:gridCol w="2520280"/>
              </a:tblGrid>
              <a:tr h="0">
                <a:tc>
                  <a:txBody>
                    <a:bodyPr/>
                    <a:lstStyle/>
                    <a:p>
                      <a:pPr algn="ctr"/>
                      <a:r>
                        <a:rPr lang="en-US" sz="2000" b="0" dirty="0" smtClean="0">
                          <a:solidFill>
                            <a:schemeClr val="tx1"/>
                          </a:solidFill>
                        </a:rPr>
                        <a:t>Currently open row</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2000" b="0" dirty="0" smtClean="0">
                          <a:solidFill>
                            <a:schemeClr val="tx1"/>
                          </a:solidFill>
                        </a:rPr>
                        <a:t>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Content Placeholder 2"/>
          <p:cNvSpPr>
            <a:spLocks noGrp="1"/>
          </p:cNvSpPr>
          <p:nvPr>
            <p:ph idx="1"/>
          </p:nvPr>
        </p:nvSpPr>
        <p:spPr>
          <a:xfrm>
            <a:off x="228600" y="897632"/>
            <a:ext cx="8610600" cy="5339680"/>
          </a:xfrm>
        </p:spPr>
        <p:txBody>
          <a:bodyPr/>
          <a:lstStyle/>
          <a:p>
            <a:r>
              <a:rPr lang="en-US" dirty="0" smtClean="0"/>
              <a:t>Prioritize row-buffer-hit requests </a:t>
            </a:r>
            <a:r>
              <a:rPr lang="en-US" sz="2000" dirty="0" smtClean="0">
                <a:solidFill>
                  <a:schemeClr val="accent2"/>
                </a:solidFill>
              </a:rPr>
              <a:t>[</a:t>
            </a:r>
            <a:r>
              <a:rPr lang="en-US" sz="2000" dirty="0" err="1" smtClean="0">
                <a:solidFill>
                  <a:schemeClr val="accent2"/>
                </a:solidFill>
              </a:rPr>
              <a:t>Rixner</a:t>
            </a:r>
            <a:r>
              <a:rPr lang="en-US" sz="2000" dirty="0" smtClean="0">
                <a:solidFill>
                  <a:schemeClr val="accent2"/>
                </a:solidFill>
              </a:rPr>
              <a:t>+, ISCA’00]</a:t>
            </a:r>
          </a:p>
          <a:p>
            <a:pPr lvl="1"/>
            <a:r>
              <a:rPr lang="en-US" dirty="0" smtClean="0"/>
              <a:t>To maximize memory bandwidth</a:t>
            </a:r>
          </a:p>
          <a:p>
            <a:pPr lvl="1"/>
            <a:endParaRPr lang="en-US" dirty="0" smtClean="0"/>
          </a:p>
          <a:p>
            <a:r>
              <a:rPr lang="en-US" dirty="0" smtClean="0"/>
              <a:t>Prioritize latency-sensitive applications </a:t>
            </a:r>
            <a:r>
              <a:rPr lang="en-US" sz="2000" dirty="0" smtClean="0">
                <a:solidFill>
                  <a:schemeClr val="accent2"/>
                </a:solidFill>
              </a:rPr>
              <a:t>[Kim+, HPCA’10]</a:t>
            </a:r>
          </a:p>
          <a:p>
            <a:pPr lvl="1"/>
            <a:r>
              <a:rPr lang="en-US" dirty="0" smtClean="0"/>
              <a:t>To maximize system throughput</a:t>
            </a:r>
          </a:p>
          <a:p>
            <a:pPr lvl="1"/>
            <a:endParaRPr lang="en-US" dirty="0" smtClean="0"/>
          </a:p>
          <a:p>
            <a:r>
              <a:rPr lang="en-US" dirty="0" smtClean="0"/>
              <a:t>Ensure that no application is starved </a:t>
            </a:r>
            <a:r>
              <a:rPr lang="en-US" sz="2000" dirty="0" smtClean="0">
                <a:solidFill>
                  <a:schemeClr val="accent2"/>
                </a:solidFill>
              </a:rPr>
              <a:t>[</a:t>
            </a:r>
            <a:r>
              <a:rPr lang="en-US" sz="2000" dirty="0" err="1" smtClean="0">
                <a:solidFill>
                  <a:schemeClr val="accent2"/>
                </a:solidFill>
              </a:rPr>
              <a:t>Mutlu</a:t>
            </a:r>
            <a:r>
              <a:rPr lang="en-US" sz="2000" dirty="0" smtClean="0">
                <a:solidFill>
                  <a:schemeClr val="accent2"/>
                </a:solidFill>
              </a:rPr>
              <a:t> and </a:t>
            </a:r>
            <a:r>
              <a:rPr lang="en-US" sz="2000" dirty="0" err="1" smtClean="0">
                <a:solidFill>
                  <a:schemeClr val="accent2"/>
                </a:solidFill>
              </a:rPr>
              <a:t>Moscibroda</a:t>
            </a:r>
            <a:r>
              <a:rPr lang="en-US" sz="2000" dirty="0" smtClean="0">
                <a:solidFill>
                  <a:schemeClr val="accent2"/>
                </a:solidFill>
              </a:rPr>
              <a:t>, MICRO’07]</a:t>
            </a:r>
          </a:p>
          <a:p>
            <a:pPr lvl="1"/>
            <a:r>
              <a:rPr lang="en-US" dirty="0" smtClean="0"/>
              <a:t>To minimize unfairness</a:t>
            </a:r>
          </a:p>
          <a:p>
            <a:pPr lvl="1"/>
            <a:endParaRPr lang="en-US" dirty="0" smtClean="0"/>
          </a:p>
          <a:p>
            <a:endParaRPr lang="en-US" dirty="0"/>
          </a:p>
        </p:txBody>
      </p:sp>
      <p:sp>
        <p:nvSpPr>
          <p:cNvPr id="2" name="Title 1"/>
          <p:cNvSpPr>
            <a:spLocks noGrp="1"/>
          </p:cNvSpPr>
          <p:nvPr>
            <p:ph type="title"/>
          </p:nvPr>
        </p:nvSpPr>
        <p:spPr/>
        <p:txBody>
          <a:bodyPr/>
          <a:lstStyle/>
          <a:p>
            <a:r>
              <a:rPr lang="en-US" dirty="0" smtClean="0"/>
              <a:t>Three Principles of Memory Scheduling</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6</a:t>
            </a:fld>
            <a:endParaRPr lang="en-US" altLang="en-US"/>
          </a:p>
        </p:txBody>
      </p:sp>
      <p:graphicFrame>
        <p:nvGraphicFramePr>
          <p:cNvPr id="5" name="Table 4"/>
          <p:cNvGraphicFramePr>
            <a:graphicFrameLocks noGrp="1"/>
          </p:cNvGraphicFramePr>
          <p:nvPr/>
        </p:nvGraphicFramePr>
        <p:xfrm>
          <a:off x="1907704" y="3645024"/>
          <a:ext cx="2520280" cy="1981200"/>
        </p:xfrm>
        <a:graphic>
          <a:graphicData uri="http://schemas.openxmlformats.org/drawingml/2006/table">
            <a:tbl>
              <a:tblPr firstRow="1" bandRow="1">
                <a:tableStyleId>{5C22544A-7EE6-4342-B048-85BDC9FD1C3A}</a:tableStyleId>
              </a:tblPr>
              <a:tblGrid>
                <a:gridCol w="1260140"/>
                <a:gridCol w="1260140"/>
              </a:tblGrid>
              <a:tr h="0">
                <a:tc>
                  <a:txBody>
                    <a:bodyPr/>
                    <a:lstStyle/>
                    <a:p>
                      <a:r>
                        <a:rPr lang="en-US" sz="2000" b="0" dirty="0" err="1" smtClean="0">
                          <a:solidFill>
                            <a:schemeClr val="tx1"/>
                          </a:solidFill>
                        </a:rPr>
                        <a:t>Req</a:t>
                      </a:r>
                      <a:r>
                        <a:rPr lang="en-US" sz="2000" b="0" dirty="0" smtClean="0">
                          <a:solidFill>
                            <a:schemeClr val="tx1"/>
                          </a:solidFill>
                        </a:rPr>
                        <a:t> 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Row A</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3</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C</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4</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A</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5</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Oval 6"/>
          <p:cNvSpPr/>
          <p:nvPr/>
        </p:nvSpPr>
        <p:spPr>
          <a:xfrm>
            <a:off x="1619672" y="3933056"/>
            <a:ext cx="3024336" cy="576064"/>
          </a:xfrm>
          <a:prstGeom prst="ellipse">
            <a:avLst/>
          </a:prstGeom>
          <a:noFill/>
          <a:ln w="50800" cmpd="sng">
            <a:solidFill>
              <a:srgbClr val="2A55D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p:cNvGraphicFramePr>
            <a:graphicFrameLocks noGrp="1"/>
          </p:cNvGraphicFramePr>
          <p:nvPr/>
        </p:nvGraphicFramePr>
        <p:xfrm>
          <a:off x="1763688" y="4112096"/>
          <a:ext cx="5472608" cy="1981200"/>
        </p:xfrm>
        <a:graphic>
          <a:graphicData uri="http://schemas.openxmlformats.org/drawingml/2006/table">
            <a:tbl>
              <a:tblPr firstRow="1" bandRow="1">
                <a:tableStyleId>{5C22544A-7EE6-4342-B048-85BDC9FD1C3A}</a:tableStyleId>
              </a:tblPr>
              <a:tblGrid>
                <a:gridCol w="2088232"/>
                <a:gridCol w="3384376"/>
              </a:tblGrid>
              <a:tr h="0">
                <a:tc>
                  <a:txBody>
                    <a:bodyPr/>
                    <a:lstStyle/>
                    <a:p>
                      <a:pPr algn="ctr"/>
                      <a:r>
                        <a:rPr lang="en-US" sz="2000" b="0" dirty="0" smtClean="0">
                          <a:solidFill>
                            <a:schemeClr val="tx1"/>
                          </a:solidFill>
                        </a:rPr>
                        <a:t>Application</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0" dirty="0" smtClean="0">
                          <a:solidFill>
                            <a:schemeClr val="tx1"/>
                          </a:solidFill>
                        </a:rPr>
                        <a:t>Memory Intensity </a:t>
                      </a:r>
                      <a:r>
                        <a:rPr lang="en-US" sz="2000" b="0" baseline="0" dirty="0" smtClean="0">
                          <a:solidFill>
                            <a:schemeClr val="tx1"/>
                          </a:solidFill>
                        </a:rPr>
                        <a:t> (MPKI)</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5</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3</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4</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10</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Oval 9"/>
          <p:cNvSpPr/>
          <p:nvPr/>
        </p:nvSpPr>
        <p:spPr>
          <a:xfrm>
            <a:off x="1259632" y="4797152"/>
            <a:ext cx="6480720" cy="576064"/>
          </a:xfrm>
          <a:prstGeom prst="ellipse">
            <a:avLst/>
          </a:prstGeom>
          <a:noFill/>
          <a:ln w="50800" cmpd="sng">
            <a:solidFill>
              <a:srgbClr val="2A55D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827584" y="3212976"/>
            <a:ext cx="1656184" cy="2880320"/>
            <a:chOff x="827584" y="3212976"/>
            <a:chExt cx="1656184" cy="2880320"/>
          </a:xfrm>
        </p:grpSpPr>
        <p:sp>
          <p:nvSpPr>
            <p:cNvPr id="11" name="Down Arrow 10"/>
            <p:cNvSpPr/>
            <p:nvPr/>
          </p:nvSpPr>
          <p:spPr>
            <a:xfrm>
              <a:off x="1043608" y="3645024"/>
              <a:ext cx="360040" cy="2016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27584" y="3212976"/>
              <a:ext cx="1656184" cy="400110"/>
            </a:xfrm>
            <a:prstGeom prst="rect">
              <a:avLst/>
            </a:prstGeom>
            <a:noFill/>
          </p:spPr>
          <p:txBody>
            <a:bodyPr wrap="square" rtlCol="0">
              <a:spAutoFit/>
            </a:bodyPr>
            <a:lstStyle/>
            <a:p>
              <a:r>
                <a:rPr lang="en-US" sz="2000" dirty="0" smtClean="0"/>
                <a:t>Older</a:t>
              </a:r>
              <a:endParaRPr lang="en-US" sz="2000" dirty="0"/>
            </a:p>
          </p:txBody>
        </p:sp>
        <p:sp>
          <p:nvSpPr>
            <p:cNvPr id="13" name="TextBox 12"/>
            <p:cNvSpPr txBox="1"/>
            <p:nvPr/>
          </p:nvSpPr>
          <p:spPr>
            <a:xfrm>
              <a:off x="827584" y="5693186"/>
              <a:ext cx="1656184" cy="400110"/>
            </a:xfrm>
            <a:prstGeom prst="rect">
              <a:avLst/>
            </a:prstGeom>
            <a:noFill/>
          </p:spPr>
          <p:txBody>
            <a:bodyPr wrap="square" rtlCol="0">
              <a:spAutoFit/>
            </a:bodyPr>
            <a:lstStyle/>
            <a:p>
              <a:r>
                <a:rPr lang="en-US" sz="2000" dirty="0" smtClean="0"/>
                <a:t>Newer</a:t>
              </a:r>
              <a:endParaRPr lang="en-US" sz="2000"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3" presetClass="exit" presetSubtype="10" fill="hold" nodeType="withEffect">
                                  <p:stCondLst>
                                    <p:cond delay="0"/>
                                  </p:stCondLst>
                                  <p:childTnLst>
                                    <p:animEffect transition="out" filter="blinds(horizontal)">
                                      <p:cBhvr>
                                        <p:cTn id="30" dur="500"/>
                                        <p:tgtEl>
                                          <p:spTgt spid="5"/>
                                        </p:tgtEl>
                                      </p:cBhvr>
                                    </p:animEffect>
                                    <p:set>
                                      <p:cBhvr>
                                        <p:cTn id="31" dur="1" fill="hold">
                                          <p:stCondLst>
                                            <p:cond delay="499"/>
                                          </p:stCondLst>
                                        </p:cTn>
                                        <p:tgtEl>
                                          <p:spTgt spid="5"/>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par>
                                <p:cTn id="35" presetID="3" presetClass="exit" presetSubtype="10" fill="hold" nodeType="withEffect">
                                  <p:stCondLst>
                                    <p:cond delay="0"/>
                                  </p:stCondLst>
                                  <p:childTnLst>
                                    <p:animEffect transition="out" filter="blinds(horizontal)">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par>
                                <p:cTn id="38" presetID="3" presetClass="exit" presetSubtype="10" fill="hold" nodeType="withEffect">
                                  <p:stCondLst>
                                    <p:cond delay="0"/>
                                  </p:stCondLst>
                                  <p:childTnLst>
                                    <p:animEffect transition="out" filter="blinds(horizontal)">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3" presetClass="exit" presetSubtype="10" fill="hold" nodeType="withEffect">
                                  <p:stCondLst>
                                    <p:cond delay="0"/>
                                  </p:stCondLst>
                                  <p:childTnLst>
                                    <p:animEffect transition="out" filter="blinds(horizontal)">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par>
                                <p:cTn id="58" presetID="3" presetClass="exit" presetSubtype="10" fill="hold" grpId="1" nodeType="withEffect">
                                  <p:stCondLst>
                                    <p:cond delay="0"/>
                                  </p:stCondLst>
                                  <p:childTnLst>
                                    <p:animEffect transition="out" filter="blinds(horizontal)">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7" grpId="1" animBg="1"/>
      <p:bldP spid="10" grpId="0" animBg="1"/>
      <p:bldP spid="10" grpId="1"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1"/>
          </p:nvPr>
        </p:nvSpPr>
        <p:spPr>
          <a:noFill/>
        </p:spPr>
        <p:txBody>
          <a:bodyPr/>
          <a:lstStyle/>
          <a:p>
            <a:fld id="{8333BDC8-CF73-43F9-9ADC-D318D6459E3E}" type="slidenum">
              <a:rPr lang="en-US">
                <a:solidFill>
                  <a:srgbClr val="000000"/>
                </a:solidFill>
              </a:rPr>
              <a:pPr/>
              <a:t>60</a:t>
            </a:fld>
            <a:endParaRPr lang="en-US">
              <a:solidFill>
                <a:srgbClr val="000000"/>
              </a:solidFill>
            </a:endParaRPr>
          </a:p>
        </p:txBody>
      </p:sp>
      <p:sp>
        <p:nvSpPr>
          <p:cNvPr id="64515" name="Rectangle 2"/>
          <p:cNvSpPr>
            <a:spLocks noGrp="1" noChangeArrowheads="1"/>
          </p:cNvSpPr>
          <p:nvPr>
            <p:ph type="title"/>
          </p:nvPr>
        </p:nvSpPr>
        <p:spPr/>
        <p:txBody>
          <a:bodyPr/>
          <a:lstStyle/>
          <a:p>
            <a:r>
              <a:rPr lang="en-US" sz="3400" smtClean="0"/>
              <a:t>Hardware Cost (4-Core System)</a:t>
            </a:r>
          </a:p>
        </p:txBody>
      </p:sp>
      <p:graphicFrame>
        <p:nvGraphicFramePr>
          <p:cNvPr id="397335" name="Group 23"/>
          <p:cNvGraphicFramePr>
            <a:graphicFrameLocks noGrp="1"/>
          </p:cNvGraphicFramePr>
          <p:nvPr>
            <p:ph sz="half" idx="2"/>
          </p:nvPr>
        </p:nvGraphicFramePr>
        <p:xfrm>
          <a:off x="250825" y="2179638"/>
          <a:ext cx="8712200" cy="713105"/>
        </p:xfrm>
        <a:graphic>
          <a:graphicData uri="http://schemas.openxmlformats.org/drawingml/2006/table">
            <a:tbl>
              <a:tblPr/>
              <a:tblGrid>
                <a:gridCol w="5256213"/>
                <a:gridCol w="3455987"/>
              </a:tblGrid>
              <a:tr h="3302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1600" b="0" i="0" u="none" strike="noStrike" cap="none" normalizeH="0" baseline="0">
                          <a:ln>
                            <a:noFill/>
                          </a:ln>
                          <a:solidFill>
                            <a:schemeClr val="tx1"/>
                          </a:solidFill>
                          <a:effectLst/>
                          <a:latin typeface="Verdana" charset="0"/>
                          <a:ea typeface="Arial" charset="0"/>
                          <a:cs typeface="Arial" charset="0"/>
                        </a:rPr>
                        <a:t>Total hardware cost local-control &amp; global control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1600" b="0" i="0" u="none" strike="noStrike" cap="none" normalizeH="0" baseline="0">
                          <a:ln>
                            <a:noFill/>
                          </a:ln>
                          <a:solidFill>
                            <a:schemeClr val="tx1"/>
                          </a:solidFill>
                          <a:effectLst/>
                          <a:latin typeface="Verdana" charset="0"/>
                          <a:ea typeface="Arial" charset="0"/>
                          <a:cs typeface="Arial" charset="0"/>
                        </a:rPr>
                        <a:t>15.14 KB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1600" b="0" i="1" u="none" strike="noStrike" cap="none" normalizeH="0" baseline="0">
                          <a:ln>
                            <a:noFill/>
                          </a:ln>
                          <a:solidFill>
                            <a:srgbClr val="3333FF"/>
                          </a:solidFill>
                          <a:effectLst/>
                          <a:latin typeface="Verdana" charset="0"/>
                          <a:ea typeface="Arial" charset="0"/>
                          <a:cs typeface="Arial" charset="0"/>
                        </a:rPr>
                        <a:t>Additional</a:t>
                      </a:r>
                      <a:r>
                        <a:rPr kumimoji="0" lang="en-US" sz="1600" b="0" i="0" u="none" strike="noStrike" cap="none" normalizeH="0" baseline="0">
                          <a:ln>
                            <a:noFill/>
                          </a:ln>
                          <a:solidFill>
                            <a:srgbClr val="3333FF"/>
                          </a:solidFill>
                          <a:effectLst/>
                          <a:latin typeface="Verdana" charset="0"/>
                          <a:ea typeface="Arial" charset="0"/>
                          <a:cs typeface="Arial" charset="0"/>
                        </a:rPr>
                        <a:t> </a:t>
                      </a:r>
                      <a:r>
                        <a:rPr kumimoji="0" lang="en-US" sz="1600" b="0" i="0" u="none" strike="noStrike" cap="none" normalizeH="0" baseline="0">
                          <a:ln>
                            <a:noFill/>
                          </a:ln>
                          <a:solidFill>
                            <a:schemeClr val="tx1"/>
                          </a:solidFill>
                          <a:effectLst/>
                          <a:latin typeface="Verdana" charset="0"/>
                          <a:ea typeface="Arial" charset="0"/>
                          <a:cs typeface="Arial" charset="0"/>
                        </a:rPr>
                        <a:t>cost on top of FDP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1600" b="0" i="0" u="none" strike="noStrike" cap="none" normalizeH="0" baseline="0">
                          <a:ln>
                            <a:noFill/>
                          </a:ln>
                          <a:solidFill>
                            <a:schemeClr val="tx1"/>
                          </a:solidFill>
                          <a:effectLst/>
                          <a:latin typeface="Verdana" charset="0"/>
                          <a:ea typeface="Arial" charset="0"/>
                          <a:cs typeface="Arial" charset="0"/>
                        </a:rPr>
                        <a:t>1.55 KB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27" name="Rectangle 14"/>
          <p:cNvSpPr>
            <a:spLocks noChangeArrowheads="1"/>
          </p:cNvSpPr>
          <p:nvPr/>
        </p:nvSpPr>
        <p:spPr bwMode="auto">
          <a:xfrm>
            <a:off x="647700" y="3533775"/>
            <a:ext cx="8262938" cy="2362200"/>
          </a:xfrm>
          <a:prstGeom prst="rect">
            <a:avLst/>
          </a:prstGeom>
          <a:noFill/>
          <a:ln w="9525">
            <a:noFill/>
            <a:miter lim="800000"/>
            <a:headEnd/>
            <a:tailEnd/>
          </a:ln>
        </p:spPr>
        <p:txBody>
          <a:bodyPr/>
          <a:lstStyle/>
          <a:p>
            <a:pPr marL="469900" indent="-469900" eaLnBrk="0" fontAlgn="base" hangingPunct="0">
              <a:spcBef>
                <a:spcPct val="20000"/>
              </a:spcBef>
              <a:spcAft>
                <a:spcPct val="0"/>
              </a:spcAft>
              <a:buClr>
                <a:srgbClr val="CC5500"/>
              </a:buClr>
              <a:buFont typeface="Wingdings" charset="2"/>
              <a:buChar char=""/>
            </a:pPr>
            <a:r>
              <a:rPr lang="en-US" sz="2600" i="1" smtClean="0">
                <a:solidFill>
                  <a:srgbClr val="0000FF"/>
                </a:solidFill>
              </a:rPr>
              <a:t>Additional</a:t>
            </a:r>
            <a:r>
              <a:rPr lang="en-US" sz="2600" smtClean="0">
                <a:solidFill>
                  <a:srgbClr val="000000"/>
                </a:solidFill>
              </a:rPr>
              <a:t> cost on top of FDP only 1.55 KB</a:t>
            </a:r>
          </a:p>
          <a:p>
            <a:pPr marL="469900" indent="-469900" eaLnBrk="0" fontAlgn="base" hangingPunct="0">
              <a:spcBef>
                <a:spcPct val="20000"/>
              </a:spcBef>
              <a:spcAft>
                <a:spcPct val="0"/>
              </a:spcAft>
              <a:buClr>
                <a:srgbClr val="CC5500"/>
              </a:buClr>
              <a:buFont typeface="Wingdings" charset="2"/>
              <a:buChar char=""/>
            </a:pPr>
            <a:endParaRPr lang="en-US" sz="2600" smtClean="0">
              <a:solidFill>
                <a:srgbClr val="000000"/>
              </a:solidFill>
            </a:endParaRPr>
          </a:p>
          <a:p>
            <a:pPr marL="469900" indent="-469900" eaLnBrk="0" fontAlgn="base" hangingPunct="0">
              <a:spcBef>
                <a:spcPct val="20000"/>
              </a:spcBef>
              <a:spcAft>
                <a:spcPct val="0"/>
              </a:spcAft>
              <a:buClr>
                <a:srgbClr val="CC5500"/>
              </a:buClr>
              <a:buFont typeface="Wingdings" charset="2"/>
              <a:buChar char=""/>
            </a:pPr>
            <a:r>
              <a:rPr lang="en-US" sz="2600" smtClean="0">
                <a:solidFill>
                  <a:srgbClr val="000000"/>
                </a:solidFill>
              </a:rPr>
              <a:t>HPAC does not require any structures or logic that are on the processor’s critical path</a:t>
            </a:r>
          </a:p>
          <a:p>
            <a:pPr marL="469900" indent="-469900" eaLnBrk="0" fontAlgn="base" hangingPunct="0">
              <a:spcBef>
                <a:spcPct val="20000"/>
              </a:spcBef>
              <a:spcAft>
                <a:spcPct val="0"/>
              </a:spcAft>
              <a:buClr>
                <a:srgbClr val="CC5500"/>
              </a:buClr>
              <a:buFont typeface="Wingdings" charset="2"/>
              <a:buNone/>
            </a:pPr>
            <a:endParaRPr lang="en-US" sz="2600" smtClean="0">
              <a:solidFill>
                <a:srgbClr val="00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1"/>
          </p:nvPr>
        </p:nvSpPr>
        <p:spPr>
          <a:noFill/>
        </p:spPr>
        <p:txBody>
          <a:bodyPr/>
          <a:lstStyle/>
          <a:p>
            <a:fld id="{590532A3-5BE5-4E76-A4E0-83E42AFA17CA}" type="slidenum">
              <a:rPr lang="en-US">
                <a:solidFill>
                  <a:srgbClr val="000000"/>
                </a:solidFill>
              </a:rPr>
              <a:pPr/>
              <a:t>61</a:t>
            </a:fld>
            <a:endParaRPr lang="en-US">
              <a:solidFill>
                <a:srgbClr val="000000"/>
              </a:solidFill>
            </a:endParaRPr>
          </a:p>
        </p:txBody>
      </p:sp>
      <p:sp>
        <p:nvSpPr>
          <p:cNvPr id="66563" name="Rectangle 2"/>
          <p:cNvSpPr>
            <a:spLocks noGrp="1" noChangeArrowheads="1"/>
          </p:cNvSpPr>
          <p:nvPr>
            <p:ph type="title"/>
          </p:nvPr>
        </p:nvSpPr>
        <p:spPr/>
        <p:txBody>
          <a:bodyPr/>
          <a:lstStyle/>
          <a:p>
            <a:r>
              <a:rPr lang="en-US" smtClean="0"/>
              <a:t>Outline</a:t>
            </a:r>
          </a:p>
        </p:txBody>
      </p:sp>
      <p:sp>
        <p:nvSpPr>
          <p:cNvPr id="66564" name="Rectangle 3"/>
          <p:cNvSpPr>
            <a:spLocks noGrp="1" noChangeArrowheads="1"/>
          </p:cNvSpPr>
          <p:nvPr>
            <p:ph type="body" idx="1"/>
          </p:nvPr>
        </p:nvSpPr>
        <p:spPr>
          <a:xfrm>
            <a:off x="566738" y="1447800"/>
            <a:ext cx="8305800" cy="4876800"/>
          </a:xfrm>
        </p:spPr>
        <p:txBody>
          <a:bodyPr/>
          <a:lstStyle/>
          <a:p>
            <a:r>
              <a:rPr lang="en-US" smtClean="0"/>
              <a:t>Background</a:t>
            </a:r>
          </a:p>
          <a:p>
            <a:r>
              <a:rPr lang="en-US" smtClean="0"/>
              <a:t>Shortcoming of Prior Approaches to </a:t>
            </a:r>
            <a:br>
              <a:rPr lang="en-US" smtClean="0"/>
            </a:br>
            <a:r>
              <a:rPr lang="en-US" smtClean="0"/>
              <a:t>Prefetcher Control</a:t>
            </a:r>
          </a:p>
          <a:p>
            <a:r>
              <a:rPr lang="en-US" smtClean="0"/>
              <a:t>Hierarchical </a:t>
            </a:r>
            <a:br>
              <a:rPr lang="en-US" smtClean="0"/>
            </a:br>
            <a:r>
              <a:rPr lang="en-US" smtClean="0"/>
              <a:t>Prefetcher Aggressiveness Control</a:t>
            </a:r>
          </a:p>
          <a:p>
            <a:r>
              <a:rPr lang="en-US" smtClean="0">
                <a:solidFill>
                  <a:schemeClr val="accent2"/>
                </a:solidFill>
              </a:rPr>
              <a:t>Evaluation</a:t>
            </a:r>
          </a:p>
          <a:p>
            <a:r>
              <a:rPr lang="en-US" smtClean="0"/>
              <a:t>Conclusion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11"/>
          </p:nvPr>
        </p:nvSpPr>
        <p:spPr>
          <a:noFill/>
        </p:spPr>
        <p:txBody>
          <a:bodyPr/>
          <a:lstStyle/>
          <a:p>
            <a:fld id="{1DFFB755-35B3-4E3F-A3BE-97610AABACB4}" type="slidenum">
              <a:rPr lang="en-US">
                <a:solidFill>
                  <a:srgbClr val="000000"/>
                </a:solidFill>
              </a:rPr>
              <a:pPr/>
              <a:t>62</a:t>
            </a:fld>
            <a:endParaRPr lang="en-US">
              <a:solidFill>
                <a:srgbClr val="000000"/>
              </a:solidFill>
            </a:endParaRPr>
          </a:p>
        </p:txBody>
      </p:sp>
      <p:sp>
        <p:nvSpPr>
          <p:cNvPr id="68611" name="Rectangle 2"/>
          <p:cNvSpPr>
            <a:spLocks noGrp="1" noChangeArrowheads="1"/>
          </p:cNvSpPr>
          <p:nvPr>
            <p:ph type="title"/>
          </p:nvPr>
        </p:nvSpPr>
        <p:spPr/>
        <p:txBody>
          <a:bodyPr/>
          <a:lstStyle/>
          <a:p>
            <a:r>
              <a:rPr lang="en-US" smtClean="0"/>
              <a:t>Evaluation Methodology</a:t>
            </a:r>
          </a:p>
        </p:txBody>
      </p:sp>
      <p:sp>
        <p:nvSpPr>
          <p:cNvPr id="68612" name="Rectangle 3"/>
          <p:cNvSpPr>
            <a:spLocks noGrp="1" noChangeArrowheads="1"/>
          </p:cNvSpPr>
          <p:nvPr>
            <p:ph type="body" sz="half" idx="1"/>
          </p:nvPr>
        </p:nvSpPr>
        <p:spPr>
          <a:xfrm>
            <a:off x="566738" y="1447800"/>
            <a:ext cx="7929562" cy="4068763"/>
          </a:xfrm>
        </p:spPr>
        <p:txBody>
          <a:bodyPr/>
          <a:lstStyle/>
          <a:p>
            <a:pPr>
              <a:lnSpc>
                <a:spcPct val="80000"/>
              </a:lnSpc>
            </a:pPr>
            <a:r>
              <a:rPr kumimoji="1" lang="en-US" altLang="ko-KR" sz="1800" smtClean="0">
                <a:ea typeface="굴림" charset="-127"/>
              </a:rPr>
              <a:t>x86 cycle accurate simulator</a:t>
            </a:r>
            <a:br>
              <a:rPr kumimoji="1" lang="en-US" altLang="ko-KR" sz="1800" smtClean="0">
                <a:ea typeface="굴림" charset="-127"/>
              </a:rPr>
            </a:br>
            <a:endParaRPr kumimoji="1" lang="en-US" altLang="ko-KR" sz="1800" smtClean="0">
              <a:ea typeface="굴림" charset="-127"/>
            </a:endParaRPr>
          </a:p>
          <a:p>
            <a:pPr>
              <a:lnSpc>
                <a:spcPct val="80000"/>
              </a:lnSpc>
            </a:pPr>
            <a:r>
              <a:rPr kumimoji="1" lang="en-US" altLang="ko-KR" sz="1800" smtClean="0">
                <a:ea typeface="굴림" charset="-127"/>
              </a:rPr>
              <a:t>Baseline processor configuration </a:t>
            </a:r>
          </a:p>
          <a:p>
            <a:pPr lvl="1">
              <a:lnSpc>
                <a:spcPct val="80000"/>
              </a:lnSpc>
            </a:pPr>
            <a:r>
              <a:rPr kumimoji="1" lang="en-US" altLang="ko-KR" sz="1400" smtClean="0">
                <a:ea typeface="굴림" charset="-127"/>
              </a:rPr>
              <a:t>Per core</a:t>
            </a:r>
          </a:p>
          <a:p>
            <a:pPr lvl="2">
              <a:lnSpc>
                <a:spcPct val="80000"/>
              </a:lnSpc>
            </a:pPr>
            <a:r>
              <a:rPr kumimoji="1" lang="en-US" altLang="ko-KR" sz="1500" smtClean="0">
                <a:ea typeface="굴림" charset="-127"/>
              </a:rPr>
              <a:t>4-wide issue, out-of-order, 256-entry ROB	</a:t>
            </a:r>
          </a:p>
          <a:p>
            <a:pPr lvl="2">
              <a:lnSpc>
                <a:spcPct val="80000"/>
              </a:lnSpc>
            </a:pPr>
            <a:r>
              <a:rPr kumimoji="1" lang="en-US" altLang="ko-KR" sz="1500" smtClean="0">
                <a:ea typeface="굴림" charset="-127"/>
              </a:rPr>
              <a:t>Stream prefetcher with 32 streams, prefetch degree:4, </a:t>
            </a:r>
            <a:br>
              <a:rPr kumimoji="1" lang="en-US" altLang="ko-KR" sz="1500" smtClean="0">
                <a:ea typeface="굴림" charset="-127"/>
              </a:rPr>
            </a:br>
            <a:r>
              <a:rPr kumimoji="1" lang="en-US" altLang="ko-KR" sz="1500" smtClean="0">
                <a:ea typeface="굴림" charset="-127"/>
              </a:rPr>
              <a:t>prefetch distance:64</a:t>
            </a:r>
          </a:p>
          <a:p>
            <a:pPr lvl="1">
              <a:lnSpc>
                <a:spcPct val="80000"/>
              </a:lnSpc>
            </a:pPr>
            <a:r>
              <a:rPr kumimoji="1" lang="en-US" altLang="ko-KR" sz="1400" smtClean="0">
                <a:ea typeface="굴림" charset="-127"/>
              </a:rPr>
              <a:t>Shared</a:t>
            </a:r>
          </a:p>
          <a:p>
            <a:pPr lvl="2">
              <a:lnSpc>
                <a:spcPct val="80000"/>
              </a:lnSpc>
            </a:pPr>
            <a:r>
              <a:rPr kumimoji="1" lang="en-US" altLang="ko-KR" sz="1500" smtClean="0">
                <a:ea typeface="굴림" charset="-127"/>
              </a:rPr>
              <a:t>2MB, 16-way L2 cache  (4MB, 32-way for 8-core)</a:t>
            </a:r>
            <a:endParaRPr kumimoji="1" lang="en-US" altLang="ko-KR" sz="1400" smtClean="0">
              <a:ea typeface="굴림" charset="-127"/>
            </a:endParaRPr>
          </a:p>
          <a:p>
            <a:pPr lvl="2">
              <a:lnSpc>
                <a:spcPct val="80000"/>
              </a:lnSpc>
            </a:pPr>
            <a:r>
              <a:rPr kumimoji="1" lang="en-US" altLang="ko-KR" sz="1500" smtClean="0">
                <a:ea typeface="굴림" charset="-127"/>
              </a:rPr>
              <a:t>DDR3 1333Mhz</a:t>
            </a:r>
          </a:p>
          <a:p>
            <a:pPr lvl="2">
              <a:lnSpc>
                <a:spcPct val="80000"/>
              </a:lnSpc>
            </a:pPr>
            <a:r>
              <a:rPr kumimoji="1" lang="en-US" altLang="ko-KR" sz="1500" smtClean="0">
                <a:ea typeface="굴림" charset="-127"/>
              </a:rPr>
              <a:t>8B wide core to memory bus</a:t>
            </a:r>
          </a:p>
          <a:p>
            <a:pPr lvl="2">
              <a:lnSpc>
                <a:spcPct val="80000"/>
              </a:lnSpc>
            </a:pPr>
            <a:r>
              <a:rPr kumimoji="1" lang="en-US" altLang="ko-KR" sz="1500" smtClean="0">
                <a:ea typeface="굴림" charset="-127"/>
              </a:rPr>
              <a:t>128, 256  L2 MSHRs for 4-, 8-core</a:t>
            </a:r>
          </a:p>
          <a:p>
            <a:pPr lvl="2">
              <a:lnSpc>
                <a:spcPct val="80000"/>
              </a:lnSpc>
            </a:pPr>
            <a:r>
              <a:rPr kumimoji="1" lang="en-US" altLang="ko-KR" sz="1500" smtClean="0">
                <a:ea typeface="굴림" charset="-127"/>
              </a:rPr>
              <a:t>Latency of 15ns per command (tRP, tRCD, CL)</a:t>
            </a:r>
          </a:p>
          <a:p>
            <a:pPr lvl="2">
              <a:lnSpc>
                <a:spcPct val="80000"/>
              </a:lnSpc>
              <a:buFont typeface="Wingdings" charset="2"/>
              <a:buNone/>
            </a:pPr>
            <a:endParaRPr kumimoji="1" lang="en-US" altLang="ko-KR" sz="1500" smtClean="0">
              <a:ea typeface="굴림" charset="-127"/>
            </a:endParaRPr>
          </a:p>
          <a:p>
            <a:pPr>
              <a:lnSpc>
                <a:spcPct val="80000"/>
              </a:lnSpc>
            </a:pPr>
            <a:r>
              <a:rPr kumimoji="1" lang="en-US" altLang="ko-KR" sz="1800" smtClean="0">
                <a:ea typeface="굴림" charset="-127"/>
              </a:rPr>
              <a:t>HPAC thresholds used</a:t>
            </a:r>
            <a:endParaRPr kumimoji="1" lang="en-US" sz="1800" smtClean="0">
              <a:ea typeface="굴림" charset="-127"/>
            </a:endParaRPr>
          </a:p>
        </p:txBody>
      </p:sp>
      <p:graphicFrame>
        <p:nvGraphicFramePr>
          <p:cNvPr id="382997" name="Group 21"/>
          <p:cNvGraphicFramePr>
            <a:graphicFrameLocks noGrp="1"/>
          </p:cNvGraphicFramePr>
          <p:nvPr>
            <p:ph sz="half" idx="2"/>
          </p:nvPr>
        </p:nvGraphicFramePr>
        <p:xfrm>
          <a:off x="2060575" y="5226050"/>
          <a:ext cx="4911725" cy="917576"/>
        </p:xfrm>
        <a:graphic>
          <a:graphicData uri="http://schemas.openxmlformats.org/drawingml/2006/table">
            <a:tbl>
              <a:tblPr/>
              <a:tblGrid>
                <a:gridCol w="1228725"/>
                <a:gridCol w="1227138"/>
                <a:gridCol w="1228725"/>
                <a:gridCol w="1227137"/>
              </a:tblGrid>
              <a:tr h="458788">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1" u="none" strike="noStrike" cap="none" normalizeH="0" baseline="0">
                          <a:ln>
                            <a:noFill/>
                          </a:ln>
                          <a:solidFill>
                            <a:schemeClr val="tx1"/>
                          </a:solidFill>
                          <a:effectLst/>
                          <a:latin typeface="Verdana" charset="0"/>
                          <a:ea typeface="Arial" charset="0"/>
                          <a:cs typeface="Arial" charset="0"/>
                        </a:rPr>
                        <a:t>Acc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1" u="none" strike="noStrike" cap="none" normalizeH="0" baseline="0">
                          <a:ln>
                            <a:noFill/>
                          </a:ln>
                          <a:solidFill>
                            <a:schemeClr val="tx1"/>
                          </a:solidFill>
                          <a:effectLst/>
                          <a:latin typeface="Verdana" charset="0"/>
                          <a:ea typeface="Arial" charset="0"/>
                          <a:cs typeface="Arial" charset="0"/>
                        </a:rPr>
                        <a:t>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1" u="none" strike="noStrike" cap="none" normalizeH="0" baseline="0">
                          <a:ln>
                            <a:noFill/>
                          </a:ln>
                          <a:solidFill>
                            <a:schemeClr val="tx1"/>
                          </a:solidFill>
                          <a:effectLst/>
                          <a:latin typeface="Verdana" charset="0"/>
                          <a:ea typeface="Arial" charset="0"/>
                          <a:cs typeface="Arial" charset="0"/>
                        </a:rPr>
                        <a:t>Pol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1" u="none" strike="noStrike" cap="none" normalizeH="0" baseline="0">
                          <a:ln>
                            <a:noFill/>
                          </a:ln>
                          <a:solidFill>
                            <a:schemeClr val="tx1"/>
                          </a:solidFill>
                          <a:effectLst/>
                          <a:latin typeface="Verdana" charset="0"/>
                          <a:ea typeface="Arial" charset="0"/>
                          <a:cs typeface="Arial" charset="0"/>
                        </a:rPr>
                        <a:t>BWNO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8">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0" u="none" strike="noStrike" cap="none" normalizeH="0" baseline="0">
                          <a:ln>
                            <a:noFill/>
                          </a:ln>
                          <a:solidFill>
                            <a:schemeClr val="tx1"/>
                          </a:solidFill>
                          <a:effectLst/>
                          <a:latin typeface="Verdana" charset="0"/>
                          <a:ea typeface="Arial" charset="0"/>
                          <a:cs typeface="Arial" charset="0"/>
                        </a:rPr>
                        <a:t>0.6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0" u="none" strike="noStrike" cap="none" normalizeH="0" baseline="0">
                          <a:ln>
                            <a:noFill/>
                          </a:ln>
                          <a:solidFill>
                            <a:schemeClr val="tx1"/>
                          </a:solidFill>
                          <a:effectLst/>
                          <a:latin typeface="Verdana" charset="0"/>
                          <a:ea typeface="Arial" charset="0"/>
                          <a:cs typeface="Arial" charset="0"/>
                        </a:rPr>
                        <a:t>50k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0" u="none" strike="noStrike" cap="none" normalizeH="0" baseline="0">
                          <a:ln>
                            <a:noFill/>
                          </a:ln>
                          <a:solidFill>
                            <a:schemeClr val="tx1"/>
                          </a:solidFill>
                          <a:effectLst/>
                          <a:latin typeface="Verdana" charset="0"/>
                          <a:ea typeface="Arial" charset="0"/>
                          <a:cs typeface="Arial" charset="0"/>
                        </a:rPr>
                        <a:t>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charset="2"/>
                        <a:buNone/>
                        <a:tabLst/>
                      </a:pPr>
                      <a:r>
                        <a:rPr kumimoji="0" lang="en-US" sz="2000" b="0" i="0" u="none" strike="noStrike" cap="none" normalizeH="0" baseline="0">
                          <a:ln>
                            <a:noFill/>
                          </a:ln>
                          <a:solidFill>
                            <a:schemeClr val="tx1"/>
                          </a:solidFill>
                          <a:effectLst/>
                          <a:latin typeface="Verdana" charset="0"/>
                          <a:ea typeface="Arial" charset="0"/>
                          <a:cs typeface="Arial" charset="0"/>
                        </a:rPr>
                        <a:t>75k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Slide Number Placeholder 4"/>
          <p:cNvSpPr>
            <a:spLocks noGrp="1"/>
          </p:cNvSpPr>
          <p:nvPr>
            <p:ph type="sldNum" sz="quarter" idx="11"/>
          </p:nvPr>
        </p:nvSpPr>
        <p:spPr>
          <a:noFill/>
        </p:spPr>
        <p:txBody>
          <a:bodyPr/>
          <a:lstStyle/>
          <a:p>
            <a:fld id="{E4EF2417-0AE2-4350-ADCE-40B4E0FBA803}" type="slidenum">
              <a:rPr lang="en-US">
                <a:solidFill>
                  <a:srgbClr val="000000"/>
                </a:solidFill>
              </a:rPr>
              <a:pPr/>
              <a:t>63</a:t>
            </a:fld>
            <a:endParaRPr lang="en-US">
              <a:solidFill>
                <a:srgbClr val="000000"/>
              </a:solidFill>
            </a:endParaRPr>
          </a:p>
        </p:txBody>
      </p:sp>
      <p:sp>
        <p:nvSpPr>
          <p:cNvPr id="70660" name="Rectangle 2"/>
          <p:cNvSpPr>
            <a:spLocks noGrp="1" noChangeArrowheads="1"/>
          </p:cNvSpPr>
          <p:nvPr>
            <p:ph type="title"/>
          </p:nvPr>
        </p:nvSpPr>
        <p:spPr>
          <a:xfrm>
            <a:off x="574675" y="334963"/>
            <a:ext cx="8001000" cy="808037"/>
          </a:xfrm>
        </p:spPr>
        <p:txBody>
          <a:bodyPr/>
          <a:lstStyle/>
          <a:p>
            <a:r>
              <a:rPr lang="en-US" smtClean="0"/>
              <a:t>Performance Results</a:t>
            </a:r>
          </a:p>
        </p:txBody>
      </p:sp>
      <p:graphicFrame>
        <p:nvGraphicFramePr>
          <p:cNvPr id="70658" name="Object 2"/>
          <p:cNvGraphicFramePr>
            <a:graphicFrameLocks noGrp="1" noChangeAspect="1"/>
          </p:cNvGraphicFramePr>
          <p:nvPr>
            <p:ph idx="1"/>
          </p:nvPr>
        </p:nvGraphicFramePr>
        <p:xfrm>
          <a:off x="481013" y="1882775"/>
          <a:ext cx="8377237" cy="3743325"/>
        </p:xfrm>
        <a:graphic>
          <a:graphicData uri="http://schemas.openxmlformats.org/presentationml/2006/ole">
            <mc:AlternateContent xmlns:mc="http://schemas.openxmlformats.org/markup-compatibility/2006">
              <mc:Choice xmlns:v="urn:schemas-microsoft-com:vml" Requires="v">
                <p:oleObj spid="_x0000_s9222" name="Chart" r:id="rId4" imgW="5648249" imgH="2524049" progId="Excel.Chart.8">
                  <p:embed/>
                </p:oleObj>
              </mc:Choice>
              <mc:Fallback>
                <p:oleObj name="Chart" r:id="rId4" imgW="5648249" imgH="2524049" progId="Excel.Char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013" y="1882775"/>
                        <a:ext cx="83772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0661" name="Line 4"/>
          <p:cNvSpPr>
            <a:spLocks noChangeShapeType="1"/>
          </p:cNvSpPr>
          <p:nvPr/>
        </p:nvSpPr>
        <p:spPr bwMode="auto">
          <a:xfrm>
            <a:off x="3614738" y="2336800"/>
            <a:ext cx="0" cy="3005138"/>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70662" name="Line 5"/>
          <p:cNvSpPr>
            <a:spLocks noChangeShapeType="1"/>
          </p:cNvSpPr>
          <p:nvPr/>
        </p:nvSpPr>
        <p:spPr bwMode="auto">
          <a:xfrm>
            <a:off x="5424488" y="2332038"/>
            <a:ext cx="0" cy="3005137"/>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70663" name="Line 6"/>
          <p:cNvSpPr>
            <a:spLocks noChangeShapeType="1"/>
          </p:cNvSpPr>
          <p:nvPr/>
        </p:nvSpPr>
        <p:spPr bwMode="auto">
          <a:xfrm>
            <a:off x="7219950" y="2298700"/>
            <a:ext cx="0" cy="3005138"/>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70664" name="Line 7"/>
          <p:cNvSpPr>
            <a:spLocks noChangeShapeType="1"/>
          </p:cNvSpPr>
          <p:nvPr/>
        </p:nvSpPr>
        <p:spPr bwMode="auto">
          <a:xfrm>
            <a:off x="1698625" y="3802063"/>
            <a:ext cx="6980238" cy="0"/>
          </a:xfrm>
          <a:prstGeom prst="line">
            <a:avLst/>
          </a:prstGeom>
          <a:noFill/>
          <a:ln w="34925">
            <a:solidFill>
              <a:schemeClr val="tx1"/>
            </a:solidFill>
            <a:round/>
            <a:headEnd/>
            <a:tailEnd/>
          </a:ln>
        </p:spPr>
        <p:txBody>
          <a:bodyPr/>
          <a:lstStyle/>
          <a:p>
            <a:pPr fontAlgn="base">
              <a:spcBef>
                <a:spcPct val="0"/>
              </a:spcBef>
              <a:spcAft>
                <a:spcPct val="0"/>
              </a:spcAft>
            </a:pPr>
            <a:endParaRPr lang="en-US" smtClean="0">
              <a:solidFill>
                <a:srgbClr val="000000"/>
              </a:solidFill>
            </a:endParaRPr>
          </a:p>
        </p:txBody>
      </p:sp>
      <p:sp>
        <p:nvSpPr>
          <p:cNvPr id="70665" name="Text Box 8"/>
          <p:cNvSpPr txBox="1">
            <a:spLocks noChangeArrowheads="1"/>
          </p:cNvSpPr>
          <p:nvPr/>
        </p:nvSpPr>
        <p:spPr bwMode="auto">
          <a:xfrm>
            <a:off x="2128838" y="2354263"/>
            <a:ext cx="10096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Class 1</a:t>
            </a:r>
          </a:p>
        </p:txBody>
      </p:sp>
      <p:sp>
        <p:nvSpPr>
          <p:cNvPr id="70666" name="Text Box 9"/>
          <p:cNvSpPr txBox="1">
            <a:spLocks noChangeArrowheads="1"/>
          </p:cNvSpPr>
          <p:nvPr/>
        </p:nvSpPr>
        <p:spPr bwMode="auto">
          <a:xfrm>
            <a:off x="3938588" y="2349500"/>
            <a:ext cx="10096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Class 2</a:t>
            </a:r>
          </a:p>
        </p:txBody>
      </p:sp>
      <p:sp>
        <p:nvSpPr>
          <p:cNvPr id="70667" name="Text Box 10"/>
          <p:cNvSpPr txBox="1">
            <a:spLocks noChangeArrowheads="1"/>
          </p:cNvSpPr>
          <p:nvPr/>
        </p:nvSpPr>
        <p:spPr bwMode="auto">
          <a:xfrm>
            <a:off x="5438775" y="2349500"/>
            <a:ext cx="1009650" cy="366713"/>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Class 3</a:t>
            </a:r>
          </a:p>
        </p:txBody>
      </p:sp>
      <p:sp>
        <p:nvSpPr>
          <p:cNvPr id="70668" name="Text Box 11"/>
          <p:cNvSpPr txBox="1">
            <a:spLocks noChangeArrowheads="1"/>
          </p:cNvSpPr>
          <p:nvPr/>
        </p:nvSpPr>
        <p:spPr bwMode="auto">
          <a:xfrm>
            <a:off x="7145338" y="2360613"/>
            <a:ext cx="1009650" cy="366712"/>
          </a:xfrm>
          <a:prstGeom prst="rect">
            <a:avLst/>
          </a:prstGeom>
          <a:noFill/>
          <a:ln w="9525">
            <a:noFill/>
            <a:miter lim="800000"/>
            <a:headEnd/>
            <a:tailEnd/>
          </a:ln>
        </p:spPr>
        <p:txBody>
          <a:bodyPr wrap="none">
            <a:spAutoFit/>
          </a:bodyPr>
          <a:lstStyle/>
          <a:p>
            <a:pPr fontAlgn="base">
              <a:spcBef>
                <a:spcPct val="0"/>
              </a:spcBef>
              <a:spcAft>
                <a:spcPct val="0"/>
              </a:spcAft>
            </a:pPr>
            <a:r>
              <a:rPr lang="en-US" smtClean="0">
                <a:solidFill>
                  <a:srgbClr val="000000"/>
                </a:solidFill>
              </a:rPr>
              <a:t>Class 4</a:t>
            </a:r>
          </a:p>
        </p:txBody>
      </p:sp>
      <p:sp>
        <p:nvSpPr>
          <p:cNvPr id="70669" name="Line 12"/>
          <p:cNvSpPr>
            <a:spLocks noChangeShapeType="1"/>
          </p:cNvSpPr>
          <p:nvPr/>
        </p:nvSpPr>
        <p:spPr bwMode="auto">
          <a:xfrm>
            <a:off x="8115300" y="2279650"/>
            <a:ext cx="0" cy="3005138"/>
          </a:xfrm>
          <a:prstGeom prst="line">
            <a:avLst/>
          </a:prstGeom>
          <a:noFill/>
          <a:ln w="9525">
            <a:solidFill>
              <a:schemeClr val="tx1"/>
            </a:solidFill>
            <a:prstDash val="dash"/>
            <a:round/>
            <a:headEnd/>
            <a:tailEnd/>
          </a:ln>
        </p:spPr>
        <p:txBody>
          <a:bodyPr/>
          <a:lstStyle/>
          <a:p>
            <a:pPr fontAlgn="base">
              <a:spcBef>
                <a:spcPct val="0"/>
              </a:spcBef>
              <a:spcAft>
                <a:spcPct val="0"/>
              </a:spcAft>
            </a:pPr>
            <a:endParaRPr lang="en-US" smtClean="0">
              <a:solidFill>
                <a:srgbClr val="000000"/>
              </a:solidFill>
            </a:endParaRPr>
          </a:p>
        </p:txBody>
      </p:sp>
      <p:sp>
        <p:nvSpPr>
          <p:cNvPr id="434189" name="Oval 13"/>
          <p:cNvSpPr>
            <a:spLocks noChangeArrowheads="1"/>
          </p:cNvSpPr>
          <p:nvPr/>
        </p:nvSpPr>
        <p:spPr bwMode="auto">
          <a:xfrm>
            <a:off x="1828800" y="2365375"/>
            <a:ext cx="1639888" cy="392113"/>
          </a:xfrm>
          <a:prstGeom prst="ellipse">
            <a:avLst/>
          </a:prstGeom>
          <a:noFill/>
          <a:ln w="3810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0" name="Oval 14"/>
          <p:cNvSpPr>
            <a:spLocks noChangeArrowheads="1"/>
          </p:cNvSpPr>
          <p:nvPr/>
        </p:nvSpPr>
        <p:spPr bwMode="auto">
          <a:xfrm>
            <a:off x="3622675" y="2328863"/>
            <a:ext cx="1639888" cy="392112"/>
          </a:xfrm>
          <a:prstGeom prst="ellipse">
            <a:avLst/>
          </a:prstGeom>
          <a:noFill/>
          <a:ln w="3810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1" name="Oval 15"/>
          <p:cNvSpPr>
            <a:spLocks noChangeArrowheads="1"/>
          </p:cNvSpPr>
          <p:nvPr/>
        </p:nvSpPr>
        <p:spPr bwMode="auto">
          <a:xfrm>
            <a:off x="5138738" y="2336800"/>
            <a:ext cx="1639887" cy="392113"/>
          </a:xfrm>
          <a:prstGeom prst="ellipse">
            <a:avLst/>
          </a:prstGeom>
          <a:noFill/>
          <a:ln w="3810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2" name="Oval 16"/>
          <p:cNvSpPr>
            <a:spLocks noChangeArrowheads="1"/>
          </p:cNvSpPr>
          <p:nvPr/>
        </p:nvSpPr>
        <p:spPr bwMode="auto">
          <a:xfrm>
            <a:off x="6815138" y="2343150"/>
            <a:ext cx="1639887" cy="392113"/>
          </a:xfrm>
          <a:prstGeom prst="ellipse">
            <a:avLst/>
          </a:prstGeom>
          <a:noFill/>
          <a:ln w="38100">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3" name="Oval 17"/>
          <p:cNvSpPr>
            <a:spLocks noChangeArrowheads="1"/>
          </p:cNvSpPr>
          <p:nvPr/>
        </p:nvSpPr>
        <p:spPr bwMode="auto">
          <a:xfrm>
            <a:off x="5500688" y="3571875"/>
            <a:ext cx="276225" cy="1189038"/>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4" name="Oval 18"/>
          <p:cNvSpPr>
            <a:spLocks noChangeArrowheads="1"/>
          </p:cNvSpPr>
          <p:nvPr/>
        </p:nvSpPr>
        <p:spPr bwMode="auto">
          <a:xfrm>
            <a:off x="5929313" y="3535363"/>
            <a:ext cx="320675" cy="1231900"/>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5" name="Oval 19"/>
          <p:cNvSpPr>
            <a:spLocks noChangeArrowheads="1"/>
          </p:cNvSpPr>
          <p:nvPr/>
        </p:nvSpPr>
        <p:spPr bwMode="auto">
          <a:xfrm>
            <a:off x="6416675" y="3411538"/>
            <a:ext cx="260350" cy="1363662"/>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6" name="Oval 20"/>
          <p:cNvSpPr>
            <a:spLocks noChangeArrowheads="1"/>
          </p:cNvSpPr>
          <p:nvPr/>
        </p:nvSpPr>
        <p:spPr bwMode="auto">
          <a:xfrm>
            <a:off x="6859588" y="3478213"/>
            <a:ext cx="260350" cy="1274762"/>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7" name="Oval 21"/>
          <p:cNvSpPr>
            <a:spLocks noChangeArrowheads="1"/>
          </p:cNvSpPr>
          <p:nvPr/>
        </p:nvSpPr>
        <p:spPr bwMode="auto">
          <a:xfrm>
            <a:off x="5580063" y="2692400"/>
            <a:ext cx="319087" cy="2074863"/>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8" name="Oval 22"/>
          <p:cNvSpPr>
            <a:spLocks noChangeArrowheads="1"/>
          </p:cNvSpPr>
          <p:nvPr/>
        </p:nvSpPr>
        <p:spPr bwMode="auto">
          <a:xfrm>
            <a:off x="6022975" y="3151188"/>
            <a:ext cx="319088" cy="1608137"/>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199" name="Oval 23"/>
          <p:cNvSpPr>
            <a:spLocks noChangeArrowheads="1"/>
          </p:cNvSpPr>
          <p:nvPr/>
        </p:nvSpPr>
        <p:spPr bwMode="auto">
          <a:xfrm>
            <a:off x="6465888" y="2332038"/>
            <a:ext cx="347662" cy="2435225"/>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0" name="Oval 24"/>
          <p:cNvSpPr>
            <a:spLocks noChangeArrowheads="1"/>
          </p:cNvSpPr>
          <p:nvPr/>
        </p:nvSpPr>
        <p:spPr bwMode="auto">
          <a:xfrm>
            <a:off x="6938963" y="2711450"/>
            <a:ext cx="304800" cy="2033588"/>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1" name="Text Box 25"/>
          <p:cNvSpPr txBox="1">
            <a:spLocks noChangeArrowheads="1"/>
          </p:cNvSpPr>
          <p:nvPr/>
        </p:nvSpPr>
        <p:spPr bwMode="auto">
          <a:xfrm>
            <a:off x="8166100" y="2954338"/>
            <a:ext cx="790575" cy="406400"/>
          </a:xfrm>
          <a:prstGeom prst="rect">
            <a:avLst/>
          </a:prstGeom>
          <a:solidFill>
            <a:schemeClr val="bg1"/>
          </a:solidFill>
          <a:ln w="9525">
            <a:solidFill>
              <a:schemeClr val="tx1"/>
            </a:solidFill>
            <a:miter lim="800000"/>
            <a:headEnd/>
            <a:tailEnd/>
          </a:ln>
        </p:spPr>
        <p:txBody>
          <a:bodyPr wrap="none">
            <a:spAutoFit/>
          </a:bodyPr>
          <a:lstStyle/>
          <a:p>
            <a:pPr fontAlgn="base">
              <a:spcBef>
                <a:spcPct val="0"/>
              </a:spcBef>
              <a:spcAft>
                <a:spcPct val="0"/>
              </a:spcAft>
            </a:pPr>
            <a:r>
              <a:rPr lang="en-US" sz="2000" smtClean="0">
                <a:solidFill>
                  <a:srgbClr val="FF0000"/>
                </a:solidFill>
              </a:rPr>
              <a:t>15%</a:t>
            </a:r>
          </a:p>
        </p:txBody>
      </p:sp>
      <p:sp>
        <p:nvSpPr>
          <p:cNvPr id="434202" name="Line 26"/>
          <p:cNvSpPr>
            <a:spLocks noChangeShapeType="1"/>
          </p:cNvSpPr>
          <p:nvPr/>
        </p:nvSpPr>
        <p:spPr bwMode="auto">
          <a:xfrm flipV="1">
            <a:off x="8607425" y="3338513"/>
            <a:ext cx="0" cy="449262"/>
          </a:xfrm>
          <a:prstGeom prst="line">
            <a:avLst/>
          </a:prstGeom>
          <a:noFill/>
          <a:ln w="38100">
            <a:solidFill>
              <a:srgbClr val="FF0000"/>
            </a:solidFill>
            <a:round/>
            <a:headEnd/>
            <a:tailEnd type="triangle" w="med" len="med"/>
          </a:ln>
        </p:spPr>
        <p:txBody>
          <a:bodyPr/>
          <a:lstStyle/>
          <a:p>
            <a:pPr fontAlgn="base">
              <a:spcBef>
                <a:spcPct val="0"/>
              </a:spcBef>
              <a:spcAft>
                <a:spcPct val="0"/>
              </a:spcAft>
            </a:pPr>
            <a:endParaRPr lang="en-US" smtClean="0">
              <a:solidFill>
                <a:srgbClr val="000000"/>
              </a:solidFill>
            </a:endParaRPr>
          </a:p>
        </p:txBody>
      </p:sp>
      <p:sp>
        <p:nvSpPr>
          <p:cNvPr id="434203" name="Oval 27"/>
          <p:cNvSpPr>
            <a:spLocks noChangeArrowheads="1"/>
          </p:cNvSpPr>
          <p:nvPr/>
        </p:nvSpPr>
        <p:spPr bwMode="auto">
          <a:xfrm>
            <a:off x="2511425" y="1785938"/>
            <a:ext cx="1857375" cy="609600"/>
          </a:xfrm>
          <a:prstGeom prst="ellipse">
            <a:avLst/>
          </a:prstGeom>
          <a:noFill/>
          <a:ln w="28575">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4" name="Oval 28"/>
          <p:cNvSpPr>
            <a:spLocks noChangeArrowheads="1"/>
          </p:cNvSpPr>
          <p:nvPr/>
        </p:nvSpPr>
        <p:spPr bwMode="auto">
          <a:xfrm>
            <a:off x="4289425" y="1778000"/>
            <a:ext cx="1857375" cy="609600"/>
          </a:xfrm>
          <a:prstGeom prst="ellipse">
            <a:avLst/>
          </a:prstGeom>
          <a:noFill/>
          <a:ln w="28575">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5" name="Oval 29"/>
          <p:cNvSpPr>
            <a:spLocks noChangeArrowheads="1"/>
          </p:cNvSpPr>
          <p:nvPr/>
        </p:nvSpPr>
        <p:spPr bwMode="auto">
          <a:xfrm>
            <a:off x="5689600" y="1771650"/>
            <a:ext cx="1857375" cy="609600"/>
          </a:xfrm>
          <a:prstGeom prst="ellipse">
            <a:avLst/>
          </a:prstGeom>
          <a:noFill/>
          <a:ln w="28575">
            <a:solidFill>
              <a:srgbClr val="FF0000"/>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6" name="Oval 30"/>
          <p:cNvSpPr>
            <a:spLocks noChangeArrowheads="1"/>
          </p:cNvSpPr>
          <p:nvPr/>
        </p:nvSpPr>
        <p:spPr bwMode="auto">
          <a:xfrm>
            <a:off x="1958975" y="3338513"/>
            <a:ext cx="333375" cy="1408112"/>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7" name="Oval 31"/>
          <p:cNvSpPr>
            <a:spLocks noChangeArrowheads="1"/>
          </p:cNvSpPr>
          <p:nvPr/>
        </p:nvSpPr>
        <p:spPr bwMode="auto">
          <a:xfrm>
            <a:off x="2413000" y="3421063"/>
            <a:ext cx="331788" cy="1320800"/>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8" name="Oval 32"/>
          <p:cNvSpPr>
            <a:spLocks noChangeArrowheads="1"/>
          </p:cNvSpPr>
          <p:nvPr/>
        </p:nvSpPr>
        <p:spPr bwMode="auto">
          <a:xfrm>
            <a:off x="2865438" y="3241675"/>
            <a:ext cx="319087" cy="1509713"/>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434209" name="Oval 33"/>
          <p:cNvSpPr>
            <a:spLocks noChangeArrowheads="1"/>
          </p:cNvSpPr>
          <p:nvPr/>
        </p:nvSpPr>
        <p:spPr bwMode="auto">
          <a:xfrm>
            <a:off x="3317875" y="3078163"/>
            <a:ext cx="331788" cy="1682750"/>
          </a:xfrm>
          <a:prstGeom prst="ellipse">
            <a:avLst/>
          </a:prstGeom>
          <a:noFill/>
          <a:ln w="38100">
            <a:solidFill>
              <a:srgbClr val="00FFFF"/>
            </a:solidFill>
            <a:round/>
            <a:headEnd/>
            <a:tailEnd/>
          </a:ln>
        </p:spPr>
        <p:txBody>
          <a:bodyPr wrap="none" anchor="ctr"/>
          <a:lstStyle/>
          <a:p>
            <a:pPr fontAlgn="base">
              <a:spcBef>
                <a:spcPct val="0"/>
              </a:spcBef>
              <a:spcAft>
                <a:spcPct val="0"/>
              </a:spcAft>
            </a:pPr>
            <a:endParaRPr lang="en-US" smtClean="0">
              <a:solidFill>
                <a:srgbClr val="000000"/>
              </a:solidFill>
            </a:endParaRPr>
          </a:p>
        </p:txBody>
      </p:sp>
      <p:sp>
        <p:nvSpPr>
          <p:cNvPr id="70691" name="Text Box 34"/>
          <p:cNvSpPr txBox="1">
            <a:spLocks noChangeArrowheads="1"/>
          </p:cNvSpPr>
          <p:nvPr/>
        </p:nvSpPr>
        <p:spPr bwMode="auto">
          <a:xfrm>
            <a:off x="527050" y="6121400"/>
            <a:ext cx="4805363" cy="304800"/>
          </a:xfrm>
          <a:prstGeom prst="rect">
            <a:avLst/>
          </a:prstGeom>
          <a:noFill/>
          <a:ln w="9525">
            <a:noFill/>
            <a:miter lim="800000"/>
            <a:headEnd/>
            <a:tailEnd/>
          </a:ln>
        </p:spPr>
        <p:txBody>
          <a:bodyPr wrap="none">
            <a:spAutoFit/>
          </a:bodyPr>
          <a:lstStyle/>
          <a:p>
            <a:pPr fontAlgn="base">
              <a:spcBef>
                <a:spcPct val="0"/>
              </a:spcBef>
              <a:spcAft>
                <a:spcPct val="0"/>
              </a:spcAft>
            </a:pPr>
            <a:r>
              <a:rPr lang="en-US" sz="1400" smtClean="0">
                <a:solidFill>
                  <a:srgbClr val="000000"/>
                </a:solidFill>
              </a:rPr>
              <a:t>Exact workload combinations can be found in paper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42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34203"/>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3420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3420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4342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43420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42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420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418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4190"/>
                                        </p:tgtEl>
                                        <p:attrNameLst>
                                          <p:attrName>style.visibility</p:attrName>
                                        </p:attrNameLst>
                                      </p:cBhvr>
                                      <p:to>
                                        <p:strVal val="visible"/>
                                      </p:to>
                                    </p:set>
                                  </p:childTnLst>
                                </p:cTn>
                              </p:par>
                              <p:par>
                                <p:cTn id="37" presetID="3" presetClass="exit" presetSubtype="10" fill="hold" grpId="1" nodeType="withEffect">
                                  <p:stCondLst>
                                    <p:cond delay="0"/>
                                  </p:stCondLst>
                                  <p:childTnLst>
                                    <p:animEffect transition="out" filter="blinds(horizontal)">
                                      <p:cBhvr>
                                        <p:cTn id="38" dur="500"/>
                                        <p:tgtEl>
                                          <p:spTgt spid="434189"/>
                                        </p:tgtEl>
                                      </p:cBhvr>
                                    </p:animEffect>
                                    <p:set>
                                      <p:cBhvr>
                                        <p:cTn id="39" dur="1" fill="hold">
                                          <p:stCondLst>
                                            <p:cond delay="499"/>
                                          </p:stCondLst>
                                        </p:cTn>
                                        <p:tgtEl>
                                          <p:spTgt spid="434189"/>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434191"/>
                                        </p:tgtEl>
                                        <p:attrNameLst>
                                          <p:attrName>style.visibility</p:attrName>
                                        </p:attrNameLst>
                                      </p:cBhvr>
                                      <p:to>
                                        <p:strVal val="visible"/>
                                      </p:to>
                                    </p:set>
                                  </p:childTnLst>
                                </p:cTn>
                              </p:par>
                              <p:par>
                                <p:cTn id="44" presetID="3" presetClass="exit" presetSubtype="10" fill="hold" grpId="1" nodeType="withEffect">
                                  <p:stCondLst>
                                    <p:cond delay="0"/>
                                  </p:stCondLst>
                                  <p:childTnLst>
                                    <p:animEffect transition="out" filter="blinds(horizontal)">
                                      <p:cBhvr>
                                        <p:cTn id="45" dur="500"/>
                                        <p:tgtEl>
                                          <p:spTgt spid="434190"/>
                                        </p:tgtEl>
                                      </p:cBhvr>
                                    </p:animEffect>
                                    <p:set>
                                      <p:cBhvr>
                                        <p:cTn id="46" dur="1" fill="hold">
                                          <p:stCondLst>
                                            <p:cond delay="499"/>
                                          </p:stCondLst>
                                        </p:cTn>
                                        <p:tgtEl>
                                          <p:spTgt spid="43419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419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3419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41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34193"/>
                                        </p:tgtEl>
                                        <p:attrNameLst>
                                          <p:attrName>style.visibility</p:attrName>
                                        </p:attrNameLst>
                                      </p:cBhvr>
                                      <p:to>
                                        <p:strVal val="visible"/>
                                      </p:to>
                                    </p:set>
                                  </p:childTnLst>
                                </p:cTn>
                              </p:par>
                              <p:par>
                                <p:cTn id="57" presetID="3" presetClass="exit" presetSubtype="10" fill="hold" grpId="1" nodeType="withEffect">
                                  <p:stCondLst>
                                    <p:cond delay="0"/>
                                  </p:stCondLst>
                                  <p:childTnLst>
                                    <p:animEffect transition="out" filter="blinds(horizontal)">
                                      <p:cBhvr>
                                        <p:cTn id="58" dur="500"/>
                                        <p:tgtEl>
                                          <p:spTgt spid="434191"/>
                                        </p:tgtEl>
                                      </p:cBhvr>
                                    </p:animEffect>
                                    <p:set>
                                      <p:cBhvr>
                                        <p:cTn id="59" dur="1" fill="hold">
                                          <p:stCondLst>
                                            <p:cond delay="499"/>
                                          </p:stCondLst>
                                        </p:cTn>
                                        <p:tgtEl>
                                          <p:spTgt spid="434191"/>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434200"/>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434199"/>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434198"/>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434197"/>
                                        </p:tgtEl>
                                        <p:attrNameLst>
                                          <p:attrName>style.visibility</p:attrName>
                                        </p:attrNameLst>
                                      </p:cBhvr>
                                      <p:to>
                                        <p:strVal val="visible"/>
                                      </p:to>
                                    </p:set>
                                  </p:childTnLst>
                                </p:cTn>
                              </p:par>
                              <p:par>
                                <p:cTn id="70" presetID="3" presetClass="exit" presetSubtype="10" fill="hold" grpId="1" nodeType="withEffect">
                                  <p:stCondLst>
                                    <p:cond delay="0"/>
                                  </p:stCondLst>
                                  <p:childTnLst>
                                    <p:animEffect transition="out" filter="blinds(horizontal)">
                                      <p:cBhvr>
                                        <p:cTn id="71" dur="500"/>
                                        <p:tgtEl>
                                          <p:spTgt spid="434193"/>
                                        </p:tgtEl>
                                      </p:cBhvr>
                                    </p:animEffect>
                                    <p:set>
                                      <p:cBhvr>
                                        <p:cTn id="72" dur="1" fill="hold">
                                          <p:stCondLst>
                                            <p:cond delay="499"/>
                                          </p:stCondLst>
                                        </p:cTn>
                                        <p:tgtEl>
                                          <p:spTgt spid="434193"/>
                                        </p:tgtEl>
                                        <p:attrNameLst>
                                          <p:attrName>style.visibility</p:attrName>
                                        </p:attrNameLst>
                                      </p:cBhvr>
                                      <p:to>
                                        <p:strVal val="hidden"/>
                                      </p:to>
                                    </p:set>
                                  </p:childTnLst>
                                </p:cTn>
                              </p:par>
                              <p:par>
                                <p:cTn id="73" presetID="3" presetClass="exit" presetSubtype="10" fill="hold" grpId="1" nodeType="withEffect">
                                  <p:stCondLst>
                                    <p:cond delay="0"/>
                                  </p:stCondLst>
                                  <p:childTnLst>
                                    <p:animEffect transition="out" filter="blinds(horizontal)">
                                      <p:cBhvr>
                                        <p:cTn id="74" dur="500"/>
                                        <p:tgtEl>
                                          <p:spTgt spid="434194"/>
                                        </p:tgtEl>
                                      </p:cBhvr>
                                    </p:animEffect>
                                    <p:set>
                                      <p:cBhvr>
                                        <p:cTn id="75" dur="1" fill="hold">
                                          <p:stCondLst>
                                            <p:cond delay="499"/>
                                          </p:stCondLst>
                                        </p:cTn>
                                        <p:tgtEl>
                                          <p:spTgt spid="434194"/>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434195"/>
                                        </p:tgtEl>
                                      </p:cBhvr>
                                    </p:animEffect>
                                    <p:set>
                                      <p:cBhvr>
                                        <p:cTn id="78" dur="1" fill="hold">
                                          <p:stCondLst>
                                            <p:cond delay="499"/>
                                          </p:stCondLst>
                                        </p:cTn>
                                        <p:tgtEl>
                                          <p:spTgt spid="434195"/>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434196"/>
                                        </p:tgtEl>
                                      </p:cBhvr>
                                    </p:animEffect>
                                    <p:set>
                                      <p:cBhvr>
                                        <p:cTn id="81" dur="1" fill="hold">
                                          <p:stCondLst>
                                            <p:cond delay="499"/>
                                          </p:stCondLst>
                                        </p:cTn>
                                        <p:tgtEl>
                                          <p:spTgt spid="434196"/>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434192"/>
                                        </p:tgtEl>
                                        <p:attrNameLst>
                                          <p:attrName>style.visibility</p:attrName>
                                        </p:attrNameLst>
                                      </p:cBhvr>
                                      <p:to>
                                        <p:strVal val="visible"/>
                                      </p:to>
                                    </p:set>
                                  </p:childTnLst>
                                </p:cTn>
                              </p:par>
                              <p:par>
                                <p:cTn id="86" presetID="3" presetClass="exit" presetSubtype="10" fill="hold" grpId="1" nodeType="withEffect">
                                  <p:stCondLst>
                                    <p:cond delay="0"/>
                                  </p:stCondLst>
                                  <p:childTnLst>
                                    <p:animEffect transition="out" filter="blinds(horizontal)">
                                      <p:cBhvr>
                                        <p:cTn id="87" dur="500"/>
                                        <p:tgtEl>
                                          <p:spTgt spid="434197"/>
                                        </p:tgtEl>
                                      </p:cBhvr>
                                    </p:animEffect>
                                    <p:set>
                                      <p:cBhvr>
                                        <p:cTn id="88" dur="1" fill="hold">
                                          <p:stCondLst>
                                            <p:cond delay="499"/>
                                          </p:stCondLst>
                                        </p:cTn>
                                        <p:tgtEl>
                                          <p:spTgt spid="434197"/>
                                        </p:tgtEl>
                                        <p:attrNameLst>
                                          <p:attrName>style.visibility</p:attrName>
                                        </p:attrNameLst>
                                      </p:cBhvr>
                                      <p:to>
                                        <p:strVal val="hidden"/>
                                      </p:to>
                                    </p:set>
                                  </p:childTnLst>
                                </p:cTn>
                              </p:par>
                              <p:par>
                                <p:cTn id="89" presetID="3" presetClass="exit" presetSubtype="10" fill="hold" grpId="1" nodeType="withEffect">
                                  <p:stCondLst>
                                    <p:cond delay="0"/>
                                  </p:stCondLst>
                                  <p:childTnLst>
                                    <p:animEffect transition="out" filter="blinds(horizontal)">
                                      <p:cBhvr>
                                        <p:cTn id="90" dur="500"/>
                                        <p:tgtEl>
                                          <p:spTgt spid="434198"/>
                                        </p:tgtEl>
                                      </p:cBhvr>
                                    </p:animEffect>
                                    <p:set>
                                      <p:cBhvr>
                                        <p:cTn id="91" dur="1" fill="hold">
                                          <p:stCondLst>
                                            <p:cond delay="499"/>
                                          </p:stCondLst>
                                        </p:cTn>
                                        <p:tgtEl>
                                          <p:spTgt spid="434198"/>
                                        </p:tgtEl>
                                        <p:attrNameLst>
                                          <p:attrName>style.visibility</p:attrName>
                                        </p:attrNameLst>
                                      </p:cBhvr>
                                      <p:to>
                                        <p:strVal val="hidden"/>
                                      </p:to>
                                    </p:set>
                                  </p:childTnLst>
                                </p:cTn>
                              </p:par>
                              <p:par>
                                <p:cTn id="92" presetID="3" presetClass="exit" presetSubtype="10" fill="hold" grpId="1" nodeType="withEffect">
                                  <p:stCondLst>
                                    <p:cond delay="0"/>
                                  </p:stCondLst>
                                  <p:childTnLst>
                                    <p:animEffect transition="out" filter="blinds(horizontal)">
                                      <p:cBhvr>
                                        <p:cTn id="93" dur="500"/>
                                        <p:tgtEl>
                                          <p:spTgt spid="434199"/>
                                        </p:tgtEl>
                                      </p:cBhvr>
                                    </p:animEffect>
                                    <p:set>
                                      <p:cBhvr>
                                        <p:cTn id="94" dur="1" fill="hold">
                                          <p:stCondLst>
                                            <p:cond delay="499"/>
                                          </p:stCondLst>
                                        </p:cTn>
                                        <p:tgtEl>
                                          <p:spTgt spid="434199"/>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434200"/>
                                        </p:tgtEl>
                                      </p:cBhvr>
                                    </p:animEffect>
                                    <p:set>
                                      <p:cBhvr>
                                        <p:cTn id="97" dur="1" fill="hold">
                                          <p:stCondLst>
                                            <p:cond delay="499"/>
                                          </p:stCondLst>
                                        </p:cTn>
                                        <p:tgtEl>
                                          <p:spTgt spid="434200"/>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3" presetClass="exit" presetSubtype="10" fill="hold" grpId="1" nodeType="clickEffect">
                                  <p:stCondLst>
                                    <p:cond delay="0"/>
                                  </p:stCondLst>
                                  <p:childTnLst>
                                    <p:animEffect transition="out" filter="blinds(horizontal)">
                                      <p:cBhvr>
                                        <p:cTn id="101" dur="500"/>
                                        <p:tgtEl>
                                          <p:spTgt spid="434192"/>
                                        </p:tgtEl>
                                      </p:cBhvr>
                                    </p:animEffect>
                                    <p:set>
                                      <p:cBhvr>
                                        <p:cTn id="102" dur="1" fill="hold">
                                          <p:stCondLst>
                                            <p:cond delay="499"/>
                                          </p:stCondLst>
                                        </p:cTn>
                                        <p:tgtEl>
                                          <p:spTgt spid="434192"/>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3420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3420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34208"/>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434209"/>
                                        </p:tgtEl>
                                        <p:attrNameLst>
                                          <p:attrName>style.visibility</p:attrName>
                                        </p:attrNameLst>
                                      </p:cBhvr>
                                      <p:to>
                                        <p:strVal val="visible"/>
                                      </p:to>
                                    </p:set>
                                  </p:childTnLst>
                                </p:cTn>
                              </p:par>
                              <p:par>
                                <p:cTn id="113" presetID="1" presetClass="entr" presetSubtype="0" fill="hold" grpId="2" nodeType="withEffect">
                                  <p:stCondLst>
                                    <p:cond delay="0"/>
                                  </p:stCondLst>
                                  <p:childTnLst>
                                    <p:set>
                                      <p:cBhvr>
                                        <p:cTn id="114" dur="1" fill="hold">
                                          <p:stCondLst>
                                            <p:cond delay="0"/>
                                          </p:stCondLst>
                                        </p:cTn>
                                        <p:tgtEl>
                                          <p:spTgt spid="434197"/>
                                        </p:tgtEl>
                                        <p:attrNameLst>
                                          <p:attrName>style.visibility</p:attrName>
                                        </p:attrNameLst>
                                      </p:cBhvr>
                                      <p:to>
                                        <p:strVal val="visible"/>
                                      </p:to>
                                    </p:set>
                                  </p:childTnLst>
                                </p:cTn>
                              </p:par>
                              <p:par>
                                <p:cTn id="115" presetID="1" presetClass="entr" presetSubtype="0" fill="hold" grpId="2" nodeType="withEffect">
                                  <p:stCondLst>
                                    <p:cond delay="0"/>
                                  </p:stCondLst>
                                  <p:childTnLst>
                                    <p:set>
                                      <p:cBhvr>
                                        <p:cTn id="116" dur="1" fill="hold">
                                          <p:stCondLst>
                                            <p:cond delay="0"/>
                                          </p:stCondLst>
                                        </p:cTn>
                                        <p:tgtEl>
                                          <p:spTgt spid="434198"/>
                                        </p:tgtEl>
                                        <p:attrNameLst>
                                          <p:attrName>style.visibility</p:attrName>
                                        </p:attrNameLst>
                                      </p:cBhvr>
                                      <p:to>
                                        <p:strVal val="visible"/>
                                      </p:to>
                                    </p:set>
                                  </p:childTnLst>
                                </p:cTn>
                              </p:par>
                              <p:par>
                                <p:cTn id="117" presetID="1" presetClass="entr" presetSubtype="0" fill="hold" grpId="2" nodeType="withEffect">
                                  <p:stCondLst>
                                    <p:cond delay="0"/>
                                  </p:stCondLst>
                                  <p:childTnLst>
                                    <p:set>
                                      <p:cBhvr>
                                        <p:cTn id="118" dur="1" fill="hold">
                                          <p:stCondLst>
                                            <p:cond delay="0"/>
                                          </p:stCondLst>
                                        </p:cTn>
                                        <p:tgtEl>
                                          <p:spTgt spid="434199"/>
                                        </p:tgtEl>
                                        <p:attrNameLst>
                                          <p:attrName>style.visibility</p:attrName>
                                        </p:attrNameLst>
                                      </p:cBhvr>
                                      <p:to>
                                        <p:strVal val="visible"/>
                                      </p:to>
                                    </p:set>
                                  </p:childTnLst>
                                </p:cTn>
                              </p:par>
                              <p:par>
                                <p:cTn id="119" presetID="1" presetClass="entr" presetSubtype="0" fill="hold" grpId="2" nodeType="withEffect">
                                  <p:stCondLst>
                                    <p:cond delay="0"/>
                                  </p:stCondLst>
                                  <p:childTnLst>
                                    <p:set>
                                      <p:cBhvr>
                                        <p:cTn id="120" dur="1" fill="hold">
                                          <p:stCondLst>
                                            <p:cond delay="0"/>
                                          </p:stCondLst>
                                        </p:cTn>
                                        <p:tgtEl>
                                          <p:spTgt spid="434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9" grpId="0" animBg="1"/>
      <p:bldP spid="434189" grpId="1" animBg="1"/>
      <p:bldP spid="434190" grpId="0" animBg="1"/>
      <p:bldP spid="434190" grpId="1" animBg="1"/>
      <p:bldP spid="434191" grpId="0" animBg="1"/>
      <p:bldP spid="434191" grpId="1" animBg="1"/>
      <p:bldP spid="434192" grpId="0" animBg="1"/>
      <p:bldP spid="434192" grpId="1" animBg="1"/>
      <p:bldP spid="434193" grpId="0" animBg="1"/>
      <p:bldP spid="434193" grpId="1" animBg="1"/>
      <p:bldP spid="434194" grpId="0" animBg="1"/>
      <p:bldP spid="434194" grpId="1" animBg="1"/>
      <p:bldP spid="434195" grpId="0" animBg="1"/>
      <p:bldP spid="434195" grpId="1" animBg="1"/>
      <p:bldP spid="434196" grpId="0" animBg="1"/>
      <p:bldP spid="434196" grpId="1" animBg="1"/>
      <p:bldP spid="434197" grpId="0" animBg="1"/>
      <p:bldP spid="434197" grpId="1" animBg="1"/>
      <p:bldP spid="434197" grpId="2" animBg="1"/>
      <p:bldP spid="434198" grpId="0" animBg="1"/>
      <p:bldP spid="434198" grpId="1" animBg="1"/>
      <p:bldP spid="434198" grpId="2" animBg="1"/>
      <p:bldP spid="434199" grpId="0" animBg="1"/>
      <p:bldP spid="434199" grpId="1" animBg="1"/>
      <p:bldP spid="434199" grpId="2" animBg="1"/>
      <p:bldP spid="434200" grpId="0" animBg="1"/>
      <p:bldP spid="434200" grpId="1" animBg="1"/>
      <p:bldP spid="434200" grpId="2" animBg="1"/>
      <p:bldP spid="434201" grpId="0" animBg="1"/>
      <p:bldP spid="434202" grpId="0" animBg="1"/>
      <p:bldP spid="434203" grpId="0" animBg="1"/>
      <p:bldP spid="434203" grpId="1" animBg="1"/>
      <p:bldP spid="434204" grpId="0" animBg="1"/>
      <p:bldP spid="434204" grpId="1" animBg="1"/>
      <p:bldP spid="434205" grpId="0" animBg="1"/>
      <p:bldP spid="434205" grpId="1" animBg="1"/>
      <p:bldP spid="434206" grpId="0" animBg="1"/>
      <p:bldP spid="434207" grpId="0" animBg="1"/>
      <p:bldP spid="434208" grpId="0" animBg="1"/>
      <p:bldP spid="43420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5"/>
          <p:cNvSpPr>
            <a:spLocks noGrp="1"/>
          </p:cNvSpPr>
          <p:nvPr>
            <p:ph type="sldNum" sz="quarter" idx="11"/>
          </p:nvPr>
        </p:nvSpPr>
        <p:spPr>
          <a:noFill/>
        </p:spPr>
        <p:txBody>
          <a:bodyPr/>
          <a:lstStyle/>
          <a:p>
            <a:fld id="{5A14CDC4-B593-4007-860F-E06CECF656EE}" type="slidenum">
              <a:rPr lang="en-US">
                <a:solidFill>
                  <a:srgbClr val="000000"/>
                </a:solidFill>
              </a:rPr>
              <a:pPr/>
              <a:t>64</a:t>
            </a:fld>
            <a:endParaRPr lang="en-US">
              <a:solidFill>
                <a:srgbClr val="000000"/>
              </a:solidFill>
            </a:endParaRPr>
          </a:p>
        </p:txBody>
      </p:sp>
      <p:sp>
        <p:nvSpPr>
          <p:cNvPr id="72707" name="Rectangle 2"/>
          <p:cNvSpPr>
            <a:spLocks noGrp="1" noChangeArrowheads="1"/>
          </p:cNvSpPr>
          <p:nvPr>
            <p:ph type="title"/>
          </p:nvPr>
        </p:nvSpPr>
        <p:spPr/>
        <p:txBody>
          <a:bodyPr/>
          <a:lstStyle/>
          <a:p>
            <a:r>
              <a:rPr lang="en-US" smtClean="0"/>
              <a:t>Summary of Other Results</a:t>
            </a:r>
          </a:p>
        </p:txBody>
      </p:sp>
      <p:sp>
        <p:nvSpPr>
          <p:cNvPr id="72708" name="Rectangle 3"/>
          <p:cNvSpPr>
            <a:spLocks noGrp="1" noChangeArrowheads="1"/>
          </p:cNvSpPr>
          <p:nvPr>
            <p:ph type="body" sz="half" idx="1"/>
          </p:nvPr>
        </p:nvSpPr>
        <p:spPr>
          <a:xfrm>
            <a:off x="566738" y="1447800"/>
            <a:ext cx="8074025" cy="4752975"/>
          </a:xfrm>
        </p:spPr>
        <p:txBody>
          <a:bodyPr/>
          <a:lstStyle/>
          <a:p>
            <a:pPr>
              <a:lnSpc>
                <a:spcPct val="90000"/>
              </a:lnSpc>
            </a:pPr>
            <a:r>
              <a:rPr lang="en-US" sz="2400" smtClean="0"/>
              <a:t>Further results and analysis are presented in the paper</a:t>
            </a:r>
          </a:p>
          <a:p>
            <a:pPr lvl="1">
              <a:lnSpc>
                <a:spcPct val="90000"/>
              </a:lnSpc>
            </a:pPr>
            <a:r>
              <a:rPr lang="en-US" sz="2000" smtClean="0"/>
              <a:t>Results with different types of memory controllers</a:t>
            </a:r>
          </a:p>
          <a:p>
            <a:pPr lvl="2">
              <a:lnSpc>
                <a:spcPct val="90000"/>
              </a:lnSpc>
            </a:pPr>
            <a:r>
              <a:rPr lang="en-US" sz="1900" i="1" smtClean="0"/>
              <a:t>Prefetch-Aware DRAM Controllers	(PADC)</a:t>
            </a:r>
          </a:p>
          <a:p>
            <a:pPr lvl="2">
              <a:lnSpc>
                <a:spcPct val="90000"/>
              </a:lnSpc>
            </a:pPr>
            <a:r>
              <a:rPr lang="en-US" sz="1900" i="1" smtClean="0"/>
              <a:t>First-Ready First-Come-First-Served (FR-FCFS)</a:t>
            </a:r>
          </a:p>
          <a:p>
            <a:pPr lvl="2">
              <a:lnSpc>
                <a:spcPct val="90000"/>
              </a:lnSpc>
              <a:buFont typeface="Wingdings" charset="2"/>
              <a:buNone/>
            </a:pPr>
            <a:endParaRPr lang="en-US" sz="1900" i="1" smtClean="0"/>
          </a:p>
          <a:p>
            <a:pPr lvl="1">
              <a:lnSpc>
                <a:spcPct val="90000"/>
              </a:lnSpc>
            </a:pPr>
            <a:r>
              <a:rPr lang="en-US" sz="2000" smtClean="0"/>
              <a:t>Effect of HPAC on system fairness</a:t>
            </a:r>
          </a:p>
          <a:p>
            <a:pPr lvl="1">
              <a:lnSpc>
                <a:spcPct val="90000"/>
              </a:lnSpc>
            </a:pPr>
            <a:endParaRPr lang="en-US" sz="2000" smtClean="0"/>
          </a:p>
          <a:p>
            <a:pPr lvl="1">
              <a:lnSpc>
                <a:spcPct val="90000"/>
              </a:lnSpc>
            </a:pPr>
            <a:r>
              <a:rPr lang="en-US" sz="2000" smtClean="0"/>
              <a:t>HPAC performance on 8-core systems</a:t>
            </a:r>
          </a:p>
          <a:p>
            <a:pPr lvl="1">
              <a:lnSpc>
                <a:spcPct val="90000"/>
              </a:lnSpc>
            </a:pPr>
            <a:endParaRPr lang="en-US" sz="2000" smtClean="0"/>
          </a:p>
          <a:p>
            <a:pPr lvl="1">
              <a:lnSpc>
                <a:spcPct val="90000"/>
              </a:lnSpc>
            </a:pPr>
            <a:r>
              <a:rPr lang="en-US" sz="2000" smtClean="0"/>
              <a:t>Multiple types of prefetchers per core and </a:t>
            </a:r>
            <a:br>
              <a:rPr lang="en-US" sz="2000" smtClean="0"/>
            </a:br>
            <a:r>
              <a:rPr lang="en-US" sz="2000" smtClean="0"/>
              <a:t>different local-control policies</a:t>
            </a:r>
          </a:p>
          <a:p>
            <a:pPr lvl="1">
              <a:lnSpc>
                <a:spcPct val="90000"/>
              </a:lnSpc>
              <a:buFont typeface="Wingdings" charset="2"/>
              <a:buNone/>
            </a:pPr>
            <a:endParaRPr lang="en-US" sz="2000" smtClean="0"/>
          </a:p>
          <a:p>
            <a:pPr lvl="1">
              <a:lnSpc>
                <a:spcPct val="90000"/>
              </a:lnSpc>
            </a:pPr>
            <a:r>
              <a:rPr lang="en-US" sz="2000" smtClean="0"/>
              <a:t>Sensitivity to system parameters</a:t>
            </a:r>
          </a:p>
          <a:p>
            <a:pPr lvl="1">
              <a:lnSpc>
                <a:spcPct val="90000"/>
              </a:lnSpc>
            </a:pPr>
            <a:endParaRPr lang="en-US" sz="20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1"/>
          </p:nvPr>
        </p:nvSpPr>
        <p:spPr>
          <a:noFill/>
        </p:spPr>
        <p:txBody>
          <a:bodyPr/>
          <a:lstStyle/>
          <a:p>
            <a:fld id="{D5FD0D2B-F42F-45D9-AB6E-5B0DCF3A445B}" type="slidenum">
              <a:rPr lang="en-US">
                <a:solidFill>
                  <a:srgbClr val="000000"/>
                </a:solidFill>
              </a:rPr>
              <a:pPr/>
              <a:t>65</a:t>
            </a:fld>
            <a:endParaRPr lang="en-US">
              <a:solidFill>
                <a:srgbClr val="000000"/>
              </a:solidFill>
            </a:endParaRPr>
          </a:p>
        </p:txBody>
      </p:sp>
      <p:sp>
        <p:nvSpPr>
          <p:cNvPr id="74755" name="Rectangle 2"/>
          <p:cNvSpPr>
            <a:spLocks noGrp="1" noChangeArrowheads="1"/>
          </p:cNvSpPr>
          <p:nvPr>
            <p:ph type="title"/>
          </p:nvPr>
        </p:nvSpPr>
        <p:spPr/>
        <p:txBody>
          <a:bodyPr/>
          <a:lstStyle/>
          <a:p>
            <a:r>
              <a:rPr lang="en-US" smtClean="0"/>
              <a:t>Conclusion</a:t>
            </a:r>
          </a:p>
        </p:txBody>
      </p:sp>
      <p:sp>
        <p:nvSpPr>
          <p:cNvPr id="529411" name="Rectangle 3"/>
          <p:cNvSpPr>
            <a:spLocks noGrp="1" noChangeArrowheads="1"/>
          </p:cNvSpPr>
          <p:nvPr>
            <p:ph type="body" idx="1"/>
          </p:nvPr>
        </p:nvSpPr>
        <p:spPr/>
        <p:txBody>
          <a:bodyPr/>
          <a:lstStyle/>
          <a:p>
            <a:pPr>
              <a:lnSpc>
                <a:spcPct val="90000"/>
              </a:lnSpc>
            </a:pPr>
            <a:r>
              <a:rPr lang="en-US" sz="2000" i="1" smtClean="0">
                <a:solidFill>
                  <a:srgbClr val="FF0000"/>
                </a:solidFill>
              </a:rPr>
              <a:t>Prefetcher-caused inter-core interference</a:t>
            </a:r>
            <a:r>
              <a:rPr lang="en-US" sz="2000" smtClean="0">
                <a:solidFill>
                  <a:srgbClr val="FF0000"/>
                </a:solidFill>
              </a:rPr>
              <a:t> </a:t>
            </a:r>
            <a:r>
              <a:rPr lang="en-US" sz="2000" smtClean="0"/>
              <a:t>can</a:t>
            </a:r>
            <a:r>
              <a:rPr lang="en-US" sz="2000" smtClean="0">
                <a:solidFill>
                  <a:srgbClr val="FF0000"/>
                </a:solidFill>
              </a:rPr>
              <a:t> destroy </a:t>
            </a:r>
            <a:r>
              <a:rPr lang="en-US" sz="2000" smtClean="0"/>
              <a:t>potential performance</a:t>
            </a:r>
            <a:r>
              <a:rPr lang="en-US" sz="2000" smtClean="0">
                <a:solidFill>
                  <a:srgbClr val="FF0000"/>
                </a:solidFill>
              </a:rPr>
              <a:t> </a:t>
            </a:r>
            <a:r>
              <a:rPr lang="en-US" sz="2000" smtClean="0"/>
              <a:t>of prefetching</a:t>
            </a:r>
            <a:endParaRPr lang="en-US" sz="2000" smtClean="0">
              <a:solidFill>
                <a:srgbClr val="FF0000"/>
              </a:solidFill>
            </a:endParaRPr>
          </a:p>
          <a:p>
            <a:pPr lvl="1">
              <a:lnSpc>
                <a:spcPct val="90000"/>
              </a:lnSpc>
            </a:pPr>
            <a:r>
              <a:rPr lang="en-US" sz="1800" smtClean="0"/>
              <a:t>When prefetching for concurrently executing applications in CMPs</a:t>
            </a:r>
          </a:p>
          <a:p>
            <a:pPr lvl="1">
              <a:lnSpc>
                <a:spcPct val="90000"/>
              </a:lnSpc>
            </a:pPr>
            <a:r>
              <a:rPr lang="en-US" sz="1800" smtClean="0"/>
              <a:t>Did not exist in single-application environments</a:t>
            </a:r>
          </a:p>
          <a:p>
            <a:pPr>
              <a:lnSpc>
                <a:spcPct val="90000"/>
              </a:lnSpc>
            </a:pPr>
            <a:endParaRPr lang="en-US" sz="2000" smtClean="0"/>
          </a:p>
          <a:p>
            <a:pPr>
              <a:lnSpc>
                <a:spcPct val="90000"/>
              </a:lnSpc>
            </a:pPr>
            <a:r>
              <a:rPr lang="en-US" sz="2000" smtClean="0"/>
              <a:t>Develop one </a:t>
            </a:r>
            <a:r>
              <a:rPr lang="en-US" sz="2000" i="1" smtClean="0">
                <a:solidFill>
                  <a:srgbClr val="0000FF"/>
                </a:solidFill>
              </a:rPr>
              <a:t>low-cost hierarchical solution</a:t>
            </a:r>
            <a:r>
              <a:rPr lang="en-US" sz="2000" smtClean="0"/>
              <a:t> which throttles different cores’ prefetchers in a </a:t>
            </a:r>
            <a:br>
              <a:rPr lang="en-US" sz="2000" smtClean="0"/>
            </a:br>
            <a:r>
              <a:rPr lang="en-US" sz="2000" smtClean="0"/>
              <a:t>coordinated manner</a:t>
            </a:r>
          </a:p>
          <a:p>
            <a:pPr>
              <a:lnSpc>
                <a:spcPct val="90000"/>
              </a:lnSpc>
            </a:pPr>
            <a:endParaRPr lang="en-US" sz="2000" smtClean="0"/>
          </a:p>
          <a:p>
            <a:pPr>
              <a:lnSpc>
                <a:spcPct val="90000"/>
              </a:lnSpc>
            </a:pPr>
            <a:r>
              <a:rPr lang="en-US" sz="2000" smtClean="0"/>
              <a:t>The key is to take </a:t>
            </a:r>
            <a:r>
              <a:rPr lang="en-US" sz="2000" i="1" smtClean="0">
                <a:solidFill>
                  <a:srgbClr val="0000FF"/>
                </a:solidFill>
              </a:rPr>
              <a:t>global feedback</a:t>
            </a:r>
            <a:r>
              <a:rPr lang="en-US" sz="2000" smtClean="0"/>
              <a:t> into account to determine aggressiveness of each core’s prefetcher</a:t>
            </a:r>
          </a:p>
          <a:p>
            <a:pPr lvl="1">
              <a:lnSpc>
                <a:spcPct val="90000"/>
              </a:lnSpc>
            </a:pPr>
            <a:r>
              <a:rPr lang="en-US" sz="1800" smtClean="0"/>
              <a:t>Improves system performance by 15% compared to </a:t>
            </a:r>
            <a:br>
              <a:rPr lang="en-US" sz="1800" smtClean="0"/>
            </a:br>
            <a:r>
              <a:rPr lang="en-US" sz="1800" smtClean="0"/>
              <a:t>no throttling on a 4-core system</a:t>
            </a:r>
          </a:p>
          <a:p>
            <a:pPr lvl="1">
              <a:lnSpc>
                <a:spcPct val="90000"/>
              </a:lnSpc>
            </a:pPr>
            <a:r>
              <a:rPr lang="en-US" sz="1800" smtClean="0"/>
              <a:t>Enables performance improvement from prefetching that is not possible without it on many workloads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94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94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9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94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941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941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94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1"/>
          </p:nvPr>
        </p:nvSpPr>
        <p:spPr>
          <a:noFill/>
        </p:spPr>
        <p:txBody>
          <a:bodyPr/>
          <a:lstStyle/>
          <a:p>
            <a:fld id="{80D3EB72-2F4A-42D8-A13B-43E322B325FC}" type="slidenum">
              <a:rPr lang="en-US">
                <a:solidFill>
                  <a:srgbClr val="000000"/>
                </a:solidFill>
              </a:rPr>
              <a:pPr/>
              <a:t>66</a:t>
            </a:fld>
            <a:endParaRPr lang="en-US">
              <a:solidFill>
                <a:srgbClr val="000000"/>
              </a:solidFill>
            </a:endParaRPr>
          </a:p>
        </p:txBody>
      </p:sp>
      <p:sp>
        <p:nvSpPr>
          <p:cNvPr id="76803" name="Rectangle 2"/>
          <p:cNvSpPr>
            <a:spLocks noGrp="1" noChangeArrowheads="1"/>
          </p:cNvSpPr>
          <p:nvPr>
            <p:ph type="title"/>
          </p:nvPr>
        </p:nvSpPr>
        <p:spPr/>
        <p:txBody>
          <a:bodyPr/>
          <a:lstStyle/>
          <a:p>
            <a:r>
              <a:rPr lang="en-US" smtClean="0"/>
              <a:t>Thank you!</a:t>
            </a:r>
          </a:p>
        </p:txBody>
      </p:sp>
      <p:sp>
        <p:nvSpPr>
          <p:cNvPr id="76804" name="Rectangle 3"/>
          <p:cNvSpPr>
            <a:spLocks noGrp="1" noChangeArrowheads="1"/>
          </p:cNvSpPr>
          <p:nvPr>
            <p:ph type="body" idx="1"/>
          </p:nvPr>
        </p:nvSpPr>
        <p:spPr/>
        <p:txBody>
          <a:bodyPr/>
          <a:lstStyle/>
          <a:p>
            <a:endParaRPr lang="en-US" smtClean="0"/>
          </a:p>
          <a:p>
            <a:endParaRPr lang="en-US" smtClean="0"/>
          </a:p>
          <a:p>
            <a:endParaRPr lang="en-US" smtClean="0"/>
          </a:p>
          <a:p>
            <a:pPr>
              <a:buFont typeface="Wingdings" charset="2"/>
              <a:buNone/>
            </a:pPr>
            <a:r>
              <a:rPr lang="en-US" sz="3400" smtClean="0"/>
              <a:t>                  Questions?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672643" y="5484278"/>
            <a:ext cx="2363853" cy="910084"/>
          </a:xfrm>
          <a:prstGeom prst="rect">
            <a:avLst/>
          </a:prstGeom>
          <a:noFill/>
          <a:ln w="9525">
            <a:noFill/>
            <a:miter lim="800000"/>
            <a:headEnd/>
            <a:tailEnd/>
          </a:ln>
        </p:spPr>
      </p:pic>
      <p:sp>
        <p:nvSpPr>
          <p:cNvPr id="2" name="Title 1"/>
          <p:cNvSpPr>
            <a:spLocks noGrp="1"/>
          </p:cNvSpPr>
          <p:nvPr>
            <p:ph type="ctrTitle"/>
          </p:nvPr>
        </p:nvSpPr>
        <p:spPr>
          <a:xfrm>
            <a:off x="381000" y="1219200"/>
            <a:ext cx="8382000" cy="2057400"/>
          </a:xfrm>
        </p:spPr>
        <p:txBody>
          <a:bodyPr anchor="ctr" anchorCtr="0">
            <a:normAutofit/>
          </a:bodyPr>
          <a:lstStyle/>
          <a:p>
            <a:pPr algn="ctr"/>
            <a:r>
              <a:rPr lang="en-US" b="1" dirty="0" smtClean="0"/>
              <a:t>Staged Memory Scheduling</a:t>
            </a:r>
            <a:endParaRPr lang="en-US" b="1" dirty="0"/>
          </a:p>
        </p:txBody>
      </p:sp>
      <p:sp>
        <p:nvSpPr>
          <p:cNvPr id="3" name="Subtitle 2"/>
          <p:cNvSpPr>
            <a:spLocks noGrp="1"/>
          </p:cNvSpPr>
          <p:nvPr>
            <p:ph type="subTitle" idx="1"/>
          </p:nvPr>
        </p:nvSpPr>
        <p:spPr>
          <a:xfrm>
            <a:off x="467544" y="3429000"/>
            <a:ext cx="8208912" cy="614362"/>
          </a:xfrm>
        </p:spPr>
        <p:txBody>
          <a:bodyPr>
            <a:noAutofit/>
          </a:bodyPr>
          <a:lstStyle/>
          <a:p>
            <a:r>
              <a:rPr lang="en-US" sz="2000" b="1" dirty="0" err="1" smtClean="0"/>
              <a:t>Rachata</a:t>
            </a:r>
            <a:r>
              <a:rPr lang="en-US" sz="2000" b="1" dirty="0" smtClean="0"/>
              <a:t> </a:t>
            </a:r>
            <a:r>
              <a:rPr lang="en-US" sz="2000" b="1" dirty="0" err="1" smtClean="0"/>
              <a:t>Ausavarungnirun</a:t>
            </a:r>
            <a:r>
              <a:rPr lang="en-US" sz="2000" dirty="0" smtClean="0"/>
              <a:t>, Kevin Chang, </a:t>
            </a:r>
            <a:r>
              <a:rPr lang="en-US" sz="2000" dirty="0" err="1" smtClean="0"/>
              <a:t>Lavanya</a:t>
            </a:r>
            <a:r>
              <a:rPr lang="en-US" sz="2000" dirty="0" smtClean="0"/>
              <a:t> Subramanian, </a:t>
            </a:r>
          </a:p>
          <a:p>
            <a:r>
              <a:rPr lang="en-US" sz="2000" dirty="0" smtClean="0"/>
              <a:t>Gabriel H. </a:t>
            </a:r>
            <a:r>
              <a:rPr lang="en-US" sz="2000" dirty="0" err="1" smtClean="0"/>
              <a:t>Loh</a:t>
            </a:r>
            <a:r>
              <a:rPr lang="en-US" sz="2000" dirty="0" smtClean="0"/>
              <a:t>*, </a:t>
            </a:r>
            <a:r>
              <a:rPr lang="en-US" sz="2000" dirty="0" err="1" smtClean="0"/>
              <a:t>Onur</a:t>
            </a:r>
            <a:r>
              <a:rPr lang="en-US" sz="2000" dirty="0" smtClean="0"/>
              <a:t> </a:t>
            </a:r>
            <a:r>
              <a:rPr lang="en-US" sz="2000" dirty="0" err="1" smtClean="0"/>
              <a:t>Mutlu</a:t>
            </a:r>
            <a:endParaRPr lang="en-US" sz="2000" dirty="0" smtClean="0"/>
          </a:p>
          <a:p>
            <a:endParaRPr lang="en-US" sz="2000" dirty="0" smtClean="0"/>
          </a:p>
          <a:p>
            <a:r>
              <a:rPr lang="en-US" sz="2000" dirty="0" smtClean="0"/>
              <a:t>Carnegie Mellon University, *AMD Research</a:t>
            </a:r>
          </a:p>
          <a:p>
            <a:r>
              <a:rPr lang="en-US" sz="2000" dirty="0" smtClean="0"/>
              <a:t>June 12</a:t>
            </a:r>
            <a:r>
              <a:rPr lang="en-US" sz="2000" baseline="30000" dirty="0" smtClean="0"/>
              <a:t>th</a:t>
            </a:r>
            <a:r>
              <a:rPr lang="en-US" sz="2000" dirty="0" smtClean="0"/>
              <a:t> 2012</a:t>
            </a:r>
          </a:p>
        </p:txBody>
      </p:sp>
      <p:pic>
        <p:nvPicPr>
          <p:cNvPr id="5" name="Picture 4" descr="safari.png"/>
          <p:cNvPicPr>
            <a:picLocks noChangeAspect="1"/>
          </p:cNvPicPr>
          <p:nvPr/>
        </p:nvPicPr>
        <p:blipFill>
          <a:blip r:embed="rId4" cstate="print"/>
          <a:stretch>
            <a:fillRect/>
          </a:stretch>
        </p:blipFill>
        <p:spPr>
          <a:xfrm>
            <a:off x="323528" y="5603554"/>
            <a:ext cx="2277286" cy="658911"/>
          </a:xfrm>
          <a:prstGeom prst="rect">
            <a:avLst/>
          </a:prstGeom>
        </p:spPr>
      </p:pic>
      <p:pic>
        <p:nvPicPr>
          <p:cNvPr id="6" name="Picture 5" descr="Burgundy_CMU_JPG_Logo.jpg"/>
          <p:cNvPicPr>
            <a:picLocks noChangeAspect="1"/>
          </p:cNvPicPr>
          <p:nvPr/>
        </p:nvPicPr>
        <p:blipFill>
          <a:blip r:embed="rId5" cstate="print"/>
          <a:stretch>
            <a:fillRect/>
          </a:stretch>
        </p:blipFill>
        <p:spPr>
          <a:xfrm>
            <a:off x="2997479" y="5373216"/>
            <a:ext cx="3446729" cy="1244652"/>
          </a:xfrm>
          <a:prstGeom prst="rect">
            <a:avLst/>
          </a:prstGeom>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68</a:t>
            </a:fld>
            <a:endParaRPr lang="en-US" altLang="en-US"/>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Buffer Locality on Batch Formation</a:t>
            </a:r>
            <a:endParaRPr lang="en-US" dirty="0"/>
          </a:p>
        </p:txBody>
      </p:sp>
      <p:sp>
        <p:nvSpPr>
          <p:cNvPr id="3" name="Content Placeholder 2"/>
          <p:cNvSpPr>
            <a:spLocks noGrp="1"/>
          </p:cNvSpPr>
          <p:nvPr>
            <p:ph idx="1"/>
          </p:nvPr>
        </p:nvSpPr>
        <p:spPr/>
        <p:txBody>
          <a:bodyPr/>
          <a:lstStyle/>
          <a:p>
            <a:r>
              <a:rPr lang="en-US" dirty="0" err="1" smtClean="0"/>
              <a:t>OoO</a:t>
            </a:r>
            <a:r>
              <a:rPr lang="en-US" dirty="0" smtClean="0"/>
              <a:t> batch formation improves the performance of the system by:</a:t>
            </a:r>
          </a:p>
          <a:p>
            <a:pPr lvl="1"/>
            <a:r>
              <a:rPr lang="en-US" dirty="0" smtClean="0"/>
              <a:t>~3% when the batch scheduler uses SJF policy most of the time</a:t>
            </a:r>
          </a:p>
          <a:p>
            <a:pPr lvl="1"/>
            <a:r>
              <a:rPr lang="en-US" dirty="0" smtClean="0"/>
              <a:t>~7% when the batch scheduler uses RR most of the time</a:t>
            </a:r>
          </a:p>
          <a:p>
            <a:pPr lvl="1"/>
            <a:endParaRPr lang="en-US" dirty="0" smtClean="0"/>
          </a:p>
          <a:p>
            <a:r>
              <a:rPr lang="en-US" dirty="0" smtClean="0"/>
              <a:t>However, </a:t>
            </a:r>
            <a:r>
              <a:rPr lang="en-US" dirty="0" err="1" smtClean="0"/>
              <a:t>OoO</a:t>
            </a:r>
            <a:r>
              <a:rPr lang="en-US" dirty="0" smtClean="0"/>
              <a:t> batch formation is more complex</a:t>
            </a:r>
          </a:p>
          <a:p>
            <a:pPr lvl="1"/>
            <a:r>
              <a:rPr lang="en-US" dirty="0" err="1" smtClean="0"/>
              <a:t>OoO</a:t>
            </a:r>
            <a:r>
              <a:rPr lang="en-US" dirty="0" smtClean="0"/>
              <a:t> buffering instead of FIFO queues</a:t>
            </a:r>
          </a:p>
          <a:p>
            <a:pPr lvl="1"/>
            <a:r>
              <a:rPr lang="en-US" dirty="0" smtClean="0"/>
              <a:t>Need to fine tune the time window of the batch formation based on application characteristics (only 3%-5% performance gain without fine tuning) </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69</a:t>
            </a:fld>
            <a:endParaRPr lang="en-US" altLang="en-US"/>
          </a:p>
        </p:txBody>
      </p:sp>
    </p:spTree>
    <p:extLst>
      <p:ext uri="{BB962C8B-B14F-4D97-AF65-F5344CB8AC3E}">
        <p14:creationId xmlns:p14="http://schemas.microsoft.com/office/powerpoint/2010/main" val="42054900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t>Motivation: CPU-GPU Systems</a:t>
            </a:r>
          </a:p>
          <a:p>
            <a:r>
              <a:rPr lang="en-US" dirty="0" smtClean="0">
                <a:solidFill>
                  <a:schemeClr val="tx1">
                    <a:lumMod val="50000"/>
                    <a:lumOff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a:t>
            </a:fld>
            <a:endParaRPr lang="en-US" altLang="en-US"/>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Buffer Locality on Batch Formation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70</a:t>
            </a:fld>
            <a:endParaRPr lang="en-US" altLang="en-US"/>
          </a:p>
        </p:txBody>
      </p:sp>
      <p:graphicFrame>
        <p:nvGraphicFramePr>
          <p:cNvPr id="5" name="Chart 4"/>
          <p:cNvGraphicFramePr/>
          <p:nvPr/>
        </p:nvGraphicFramePr>
        <p:xfrm>
          <a:off x="247650" y="1181100"/>
          <a:ext cx="394335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514850" y="1143000"/>
          <a:ext cx="3981450" cy="46291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Differences </a:t>
            </a:r>
            <a:r>
              <a:rPr lang="en-US" dirty="0"/>
              <a:t>B</a:t>
            </a:r>
            <a:r>
              <a:rPr lang="en-US" dirty="0" smtClean="0"/>
              <a:t>etween CPU and GPU</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71</a:t>
            </a:fld>
            <a:endParaRPr lang="en-US" altLang="en-US"/>
          </a:p>
        </p:txBody>
      </p:sp>
      <p:graphicFrame>
        <p:nvGraphicFramePr>
          <p:cNvPr id="10" name="Chart 9"/>
          <p:cNvGraphicFramePr/>
          <p:nvPr/>
        </p:nvGraphicFramePr>
        <p:xfrm>
          <a:off x="683568" y="1196752"/>
          <a:ext cx="7848872"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6227" y="2736265"/>
            <a:ext cx="1026243" cy="369332"/>
          </a:xfrm>
          <a:prstGeom prst="rect">
            <a:avLst/>
          </a:prstGeom>
          <a:noFill/>
        </p:spPr>
        <p:txBody>
          <a:bodyPr wrap="none" rtlCol="0">
            <a:spAutoFit/>
          </a:bodyPr>
          <a:lstStyle/>
          <a:p>
            <a:r>
              <a:rPr lang="en-US" dirty="0" smtClean="0"/>
              <a:t>L2 MPKI</a:t>
            </a:r>
            <a:endParaRPr lang="en-US" dirty="0"/>
          </a:p>
        </p:txBody>
      </p:sp>
      <p:sp>
        <p:nvSpPr>
          <p:cNvPr id="8" name="TextBox 7"/>
          <p:cNvSpPr txBox="1"/>
          <p:nvPr/>
        </p:nvSpPr>
        <p:spPr>
          <a:xfrm>
            <a:off x="2051720" y="5795972"/>
            <a:ext cx="2240806" cy="369332"/>
          </a:xfrm>
          <a:prstGeom prst="rect">
            <a:avLst/>
          </a:prstGeom>
          <a:noFill/>
        </p:spPr>
        <p:txBody>
          <a:bodyPr wrap="none" rtlCol="0">
            <a:spAutoFit/>
          </a:bodyPr>
          <a:lstStyle/>
          <a:p>
            <a:r>
              <a:rPr lang="en-US" dirty="0" smtClean="0"/>
              <a:t>Graphic Applications</a:t>
            </a:r>
            <a:endParaRPr lang="en-US" dirty="0"/>
          </a:p>
        </p:txBody>
      </p:sp>
      <p:sp>
        <p:nvSpPr>
          <p:cNvPr id="9" name="TextBox 8"/>
          <p:cNvSpPr txBox="1"/>
          <p:nvPr/>
        </p:nvSpPr>
        <p:spPr>
          <a:xfrm>
            <a:off x="5854643" y="5795972"/>
            <a:ext cx="1885709" cy="369332"/>
          </a:xfrm>
          <a:prstGeom prst="rect">
            <a:avLst/>
          </a:prstGeom>
          <a:noFill/>
        </p:spPr>
        <p:txBody>
          <a:bodyPr wrap="none" rtlCol="0">
            <a:spAutoFit/>
          </a:bodyPr>
          <a:lstStyle/>
          <a:p>
            <a:r>
              <a:rPr lang="en-US" dirty="0" smtClean="0"/>
              <a:t>CPU Applications</a:t>
            </a:r>
            <a:endParaRPr lang="en-US" dirty="0"/>
          </a:p>
        </p:txBody>
      </p:sp>
      <p:sp>
        <p:nvSpPr>
          <p:cNvPr id="11" name="Right Brace 10"/>
          <p:cNvSpPr/>
          <p:nvPr/>
        </p:nvSpPr>
        <p:spPr>
          <a:xfrm rot="5400000">
            <a:off x="3059832" y="4005064"/>
            <a:ext cx="216024" cy="32403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rot="5400000">
            <a:off x="6660232" y="4365104"/>
            <a:ext cx="216024" cy="2520280"/>
          </a:xfrm>
          <a:prstGeom prst="rightBrace">
            <a:avLst/>
          </a:pr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Arrow Connector 13"/>
          <p:cNvCxnSpPr/>
          <p:nvPr/>
        </p:nvCxnSpPr>
        <p:spPr>
          <a:xfrm>
            <a:off x="7884368" y="2636912"/>
            <a:ext cx="0" cy="115212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04048" y="2679192"/>
            <a:ext cx="2952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228184" y="3068960"/>
            <a:ext cx="1672509" cy="369332"/>
          </a:xfrm>
          <a:prstGeom prst="rect">
            <a:avLst/>
          </a:prstGeom>
          <a:noFill/>
        </p:spPr>
        <p:txBody>
          <a:bodyPr wrap="none" rtlCol="0">
            <a:spAutoFit/>
          </a:bodyPr>
          <a:lstStyle/>
          <a:p>
            <a:r>
              <a:rPr lang="en-US" dirty="0" smtClean="0"/>
              <a:t>~4x difference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6" grpId="0"/>
      <p:bldP spid="8" grpId="0"/>
      <p:bldP spid="9" grpId="0"/>
      <p:bldP spid="11" grpId="0" animBg="1"/>
      <p:bldP spid="12" grpId="0" animBg="1"/>
      <p:bldP spid="1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and RBL</a:t>
            </a:r>
            <a:endParaRPr lang="en-US" dirty="0"/>
          </a:p>
        </p:txBody>
      </p:sp>
      <p:sp>
        <p:nvSpPr>
          <p:cNvPr id="3" name="Content Placeholder 2"/>
          <p:cNvSpPr>
            <a:spLocks noGrp="1"/>
          </p:cNvSpPr>
          <p:nvPr>
            <p:ph idx="1"/>
          </p:nvPr>
        </p:nvSpPr>
        <p:spPr/>
        <p:txBody>
          <a:bodyPr/>
          <a:lstStyle/>
          <a:p>
            <a:r>
              <a:rPr lang="en-US" dirty="0" smtClean="0"/>
              <a:t>Key differences between a CPU application and a GPU application</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72</a:t>
            </a:fld>
            <a:endParaRPr lang="en-US" altLang="en-US"/>
          </a:p>
        </p:txBody>
      </p:sp>
      <p:graphicFrame>
        <p:nvGraphicFramePr>
          <p:cNvPr id="6" name="Chart 5"/>
          <p:cNvGraphicFramePr/>
          <p:nvPr/>
        </p:nvGraphicFramePr>
        <p:xfrm>
          <a:off x="4572000" y="2132856"/>
          <a:ext cx="3744416" cy="36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683568" y="2132856"/>
          <a:ext cx="3816424" cy="36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CPU-GPU Performance Tradeoff</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73</a:t>
            </a:fld>
            <a:endParaRPr lang="en-US" altLang="en-US"/>
          </a:p>
        </p:txBody>
      </p:sp>
      <p:graphicFrame>
        <p:nvGraphicFramePr>
          <p:cNvPr id="9" name="Chart 8"/>
          <p:cNvGraphicFramePr/>
          <p:nvPr/>
        </p:nvGraphicFramePr>
        <p:xfrm>
          <a:off x="4499992" y="980728"/>
          <a:ext cx="4499992" cy="51845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107504" y="980728"/>
          <a:ext cx="4572000" cy="518457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0" grpId="0">
        <p:bldAsOne/>
      </p:bldGraphic>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Multi-Threaded Applications</a:t>
            </a:r>
            <a:endParaRPr lang="en-US" dirty="0"/>
          </a:p>
        </p:txBody>
      </p:sp>
      <p:sp>
        <p:nvSpPr>
          <p:cNvPr id="3" name="Content Placeholder 2"/>
          <p:cNvSpPr>
            <a:spLocks noGrp="1"/>
          </p:cNvSpPr>
          <p:nvPr>
            <p:ph idx="1"/>
          </p:nvPr>
        </p:nvSpPr>
        <p:spPr/>
        <p:txBody>
          <a:bodyPr/>
          <a:lstStyle/>
          <a:p>
            <a:r>
              <a:rPr lang="en-US" dirty="0" smtClean="0"/>
              <a:t>Batch formation: Groups requests from each application in a per-thread FIFO</a:t>
            </a:r>
          </a:p>
          <a:p>
            <a:endParaRPr lang="en-US" dirty="0" smtClean="0"/>
          </a:p>
          <a:p>
            <a:r>
              <a:rPr lang="en-US" dirty="0" smtClean="0"/>
              <a:t>Batch scheduler: Detects critical threads and prioritizes them over non-critical threads</a:t>
            </a:r>
          </a:p>
          <a:p>
            <a:pPr lvl="1"/>
            <a:r>
              <a:rPr lang="en-US" dirty="0" smtClean="0"/>
              <a:t>Previous works have shown how to detect and schedule critical threads</a:t>
            </a:r>
          </a:p>
          <a:p>
            <a:pPr lvl="1">
              <a:buNone/>
            </a:pPr>
            <a:r>
              <a:rPr lang="en-US" dirty="0" smtClean="0"/>
              <a:t>1) Bottleneck Identification and Scheduling in MT applications </a:t>
            </a:r>
            <a:r>
              <a:rPr lang="en-US" dirty="0" smtClean="0">
                <a:solidFill>
                  <a:schemeClr val="accent6">
                    <a:lumMod val="75000"/>
                  </a:schemeClr>
                </a:solidFill>
              </a:rPr>
              <a:t>[Joao+, ASPLOS’12]</a:t>
            </a:r>
          </a:p>
          <a:p>
            <a:pPr lvl="1">
              <a:buNone/>
            </a:pPr>
            <a:r>
              <a:rPr lang="en-US" dirty="0" smtClean="0">
                <a:solidFill>
                  <a:schemeClr val="accent6">
                    <a:lumMod val="75000"/>
                  </a:schemeClr>
                </a:solidFill>
              </a:rPr>
              <a:t>2) </a:t>
            </a:r>
            <a:r>
              <a:rPr lang="en-US" dirty="0" smtClean="0"/>
              <a:t>Parallel Application Memory Scheduling</a:t>
            </a:r>
            <a:r>
              <a:rPr lang="en-US" dirty="0" smtClean="0">
                <a:solidFill>
                  <a:schemeClr val="accent6">
                    <a:lumMod val="75000"/>
                  </a:schemeClr>
                </a:solidFill>
              </a:rPr>
              <a:t> </a:t>
            </a:r>
          </a:p>
          <a:p>
            <a:pPr lvl="1">
              <a:buNone/>
            </a:pPr>
            <a:r>
              <a:rPr lang="en-US" dirty="0" smtClean="0">
                <a:solidFill>
                  <a:schemeClr val="accent6">
                    <a:lumMod val="75000"/>
                  </a:schemeClr>
                </a:solidFill>
              </a:rPr>
              <a:t>	[</a:t>
            </a:r>
            <a:r>
              <a:rPr lang="en-US" dirty="0" err="1" smtClean="0">
                <a:solidFill>
                  <a:schemeClr val="accent6">
                    <a:lumMod val="75000"/>
                  </a:schemeClr>
                </a:solidFill>
              </a:rPr>
              <a:t>Ebrahimi</a:t>
            </a:r>
            <a:r>
              <a:rPr lang="en-US" dirty="0" smtClean="0">
                <a:solidFill>
                  <a:schemeClr val="accent6">
                    <a:lumMod val="75000"/>
                  </a:schemeClr>
                </a:solidFill>
              </a:rPr>
              <a:t>, MICRO’11]</a:t>
            </a:r>
          </a:p>
          <a:p>
            <a:endParaRPr lang="en-US" dirty="0" smtClean="0"/>
          </a:p>
          <a:p>
            <a:r>
              <a:rPr lang="en-US" dirty="0" smtClean="0"/>
              <a:t>DRAM command scheduler: Stays the same</a:t>
            </a:r>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74</a:t>
            </a:fld>
            <a:endParaRPr lang="en-US" altLang="en-US"/>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a:t>
            </a:r>
            <a:r>
              <a:rPr lang="en-US" dirty="0" err="1" smtClean="0"/>
              <a:t>Prefetch</a:t>
            </a:r>
            <a:r>
              <a:rPr lang="en-US" dirty="0" smtClean="0"/>
              <a:t> Requests </a:t>
            </a:r>
            <a:endParaRPr lang="en-US" dirty="0"/>
          </a:p>
        </p:txBody>
      </p:sp>
      <p:sp>
        <p:nvSpPr>
          <p:cNvPr id="3" name="Content Placeholder 2"/>
          <p:cNvSpPr>
            <a:spLocks noGrp="1"/>
          </p:cNvSpPr>
          <p:nvPr>
            <p:ph idx="1"/>
          </p:nvPr>
        </p:nvSpPr>
        <p:spPr/>
        <p:txBody>
          <a:bodyPr/>
          <a:lstStyle/>
          <a:p>
            <a:r>
              <a:rPr lang="en-US" dirty="0" smtClean="0"/>
              <a:t>Previous works have proposed several solutions:</a:t>
            </a:r>
          </a:p>
          <a:p>
            <a:pPr lvl="1"/>
            <a:r>
              <a:rPr lang="en-US" dirty="0" err="1" smtClean="0"/>
              <a:t>Prefetch</a:t>
            </a:r>
            <a:r>
              <a:rPr lang="en-US" dirty="0" smtClean="0"/>
              <a:t>-Aware Shared-Resource Management for Multi-Core Systems </a:t>
            </a:r>
            <a:r>
              <a:rPr lang="en-US" dirty="0" smtClean="0">
                <a:solidFill>
                  <a:schemeClr val="accent6">
                    <a:lumMod val="75000"/>
                  </a:schemeClr>
                </a:solidFill>
              </a:rPr>
              <a:t>[</a:t>
            </a:r>
            <a:r>
              <a:rPr lang="en-US" dirty="0" err="1" smtClean="0">
                <a:solidFill>
                  <a:schemeClr val="accent6">
                    <a:lumMod val="75000"/>
                  </a:schemeClr>
                </a:solidFill>
              </a:rPr>
              <a:t>Ebrahimi</a:t>
            </a:r>
            <a:r>
              <a:rPr lang="en-US" dirty="0" smtClean="0">
                <a:solidFill>
                  <a:schemeClr val="accent6">
                    <a:lumMod val="75000"/>
                  </a:schemeClr>
                </a:solidFill>
              </a:rPr>
              <a:t>+, ISCA’11]</a:t>
            </a:r>
          </a:p>
          <a:p>
            <a:pPr lvl="1"/>
            <a:r>
              <a:rPr lang="en-US" dirty="0" smtClean="0"/>
              <a:t>Coordinated Control of Multiple </a:t>
            </a:r>
            <a:r>
              <a:rPr lang="en-US" dirty="0" err="1" smtClean="0"/>
              <a:t>Prefetchers</a:t>
            </a:r>
            <a:r>
              <a:rPr lang="en-US" dirty="0" smtClean="0"/>
              <a:t> in Multi-Core Systems </a:t>
            </a:r>
            <a:r>
              <a:rPr lang="en-US" dirty="0" smtClean="0">
                <a:solidFill>
                  <a:schemeClr val="accent6">
                    <a:lumMod val="75000"/>
                  </a:schemeClr>
                </a:solidFill>
              </a:rPr>
              <a:t>[</a:t>
            </a:r>
            <a:r>
              <a:rPr lang="en-US" dirty="0" err="1" smtClean="0">
                <a:solidFill>
                  <a:schemeClr val="accent6">
                    <a:lumMod val="75000"/>
                  </a:schemeClr>
                </a:solidFill>
              </a:rPr>
              <a:t>Ebrahimi</a:t>
            </a:r>
            <a:r>
              <a:rPr lang="en-US" dirty="0" smtClean="0">
                <a:solidFill>
                  <a:schemeClr val="accent6">
                    <a:lumMod val="75000"/>
                  </a:schemeClr>
                </a:solidFill>
              </a:rPr>
              <a:t>+, MICRO’09]</a:t>
            </a:r>
          </a:p>
          <a:p>
            <a:pPr lvl="1"/>
            <a:r>
              <a:rPr lang="en-US" dirty="0" err="1" smtClean="0"/>
              <a:t>Prefetch</a:t>
            </a:r>
            <a:r>
              <a:rPr lang="en-US" dirty="0" smtClean="0"/>
              <a:t>-aware DRAM Controller </a:t>
            </a:r>
            <a:r>
              <a:rPr lang="en-US" dirty="0" smtClean="0">
                <a:solidFill>
                  <a:schemeClr val="accent6">
                    <a:lumMod val="75000"/>
                  </a:schemeClr>
                </a:solidFill>
              </a:rPr>
              <a:t>[Lee+, MICRO’08]</a:t>
            </a:r>
          </a:p>
          <a:p>
            <a:pPr lvl="1"/>
            <a:endParaRPr lang="en-US" dirty="0" smtClean="0">
              <a:solidFill>
                <a:schemeClr val="accent6">
                  <a:lumMod val="75000"/>
                </a:schemeClr>
              </a:solidFill>
            </a:endParaRPr>
          </a:p>
          <a:p>
            <a:r>
              <a:rPr lang="en-US" dirty="0" smtClean="0"/>
              <a:t>Handling </a:t>
            </a:r>
            <a:r>
              <a:rPr lang="en-US" dirty="0" err="1" smtClean="0"/>
              <a:t>Prefetch</a:t>
            </a:r>
            <a:r>
              <a:rPr lang="en-US" dirty="0" smtClean="0"/>
              <a:t> Requests in SMS:</a:t>
            </a:r>
          </a:p>
          <a:p>
            <a:pPr lvl="1"/>
            <a:r>
              <a:rPr lang="en-US" dirty="0" smtClean="0"/>
              <a:t>SMS can handle </a:t>
            </a:r>
            <a:r>
              <a:rPr lang="en-US" dirty="0" err="1" smtClean="0"/>
              <a:t>prefetch</a:t>
            </a:r>
            <a:r>
              <a:rPr lang="en-US" dirty="0" smtClean="0"/>
              <a:t> requests before they enter the memory controller (e.g., source throttling based on </a:t>
            </a:r>
            <a:r>
              <a:rPr lang="en-US" dirty="0" err="1" smtClean="0"/>
              <a:t>prefetch</a:t>
            </a:r>
            <a:r>
              <a:rPr lang="en-US" dirty="0" smtClean="0"/>
              <a:t> accuracy)</a:t>
            </a:r>
          </a:p>
          <a:p>
            <a:pPr lvl="1"/>
            <a:r>
              <a:rPr lang="en-US" dirty="0" smtClean="0"/>
              <a:t>SMS can handle </a:t>
            </a:r>
            <a:r>
              <a:rPr lang="en-US" dirty="0" err="1" smtClean="0"/>
              <a:t>prefetch</a:t>
            </a:r>
            <a:r>
              <a:rPr lang="en-US" dirty="0" smtClean="0"/>
              <a:t> requests by prioritizing/</a:t>
            </a:r>
            <a:r>
              <a:rPr lang="en-US" dirty="0" err="1" smtClean="0"/>
              <a:t>deprioritizing</a:t>
            </a:r>
            <a:r>
              <a:rPr lang="en-US" dirty="0" smtClean="0"/>
              <a:t> </a:t>
            </a:r>
            <a:r>
              <a:rPr lang="en-US" dirty="0" err="1" smtClean="0"/>
              <a:t>prefetch</a:t>
            </a:r>
            <a:r>
              <a:rPr lang="en-US" dirty="0" smtClean="0"/>
              <a:t> batch at the batch scheduler (based on </a:t>
            </a:r>
            <a:r>
              <a:rPr lang="en-US" dirty="0" err="1" smtClean="0"/>
              <a:t>prefetch</a:t>
            </a:r>
            <a:r>
              <a:rPr lang="en-US" dirty="0" smtClean="0"/>
              <a:t> accuracy)</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75</a:t>
            </a:fld>
            <a:endParaRPr lang="en-US" altLang="en-US"/>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Fairness Evaluation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76</a:t>
            </a:fld>
            <a:endParaRPr lang="en-US" altLang="en-US"/>
          </a:p>
        </p:txBody>
      </p:sp>
      <p:grpSp>
        <p:nvGrpSpPr>
          <p:cNvPr id="7" name="Group 6"/>
          <p:cNvGrpSpPr/>
          <p:nvPr/>
        </p:nvGrpSpPr>
        <p:grpSpPr>
          <a:xfrm>
            <a:off x="332509" y="2087409"/>
            <a:ext cx="8354291" cy="3489479"/>
            <a:chOff x="1009217" y="2237077"/>
            <a:chExt cx="7000875" cy="2924175"/>
          </a:xfrm>
        </p:grpSpPr>
        <p:pic>
          <p:nvPicPr>
            <p:cNvPr id="113666" name="Picture 2"/>
            <p:cNvPicPr>
              <a:picLocks noChangeAspect="1" noChangeArrowheads="1"/>
            </p:cNvPicPr>
            <p:nvPr/>
          </p:nvPicPr>
          <p:blipFill>
            <a:blip r:embed="rId2" cstate="print"/>
            <a:srcRect/>
            <a:stretch>
              <a:fillRect/>
            </a:stretch>
          </p:blipFill>
          <p:spPr bwMode="auto">
            <a:xfrm>
              <a:off x="1009217" y="2237077"/>
              <a:ext cx="7000875" cy="2924175"/>
            </a:xfrm>
            <a:prstGeom prst="rect">
              <a:avLst/>
            </a:prstGeom>
            <a:noFill/>
            <a:ln w="9525">
              <a:noFill/>
              <a:miter lim="800000"/>
              <a:headEnd/>
              <a:tailEnd/>
            </a:ln>
          </p:spPr>
        </p:pic>
        <p:pic>
          <p:nvPicPr>
            <p:cNvPr id="113667" name="Picture 3"/>
            <p:cNvPicPr>
              <a:picLocks noChangeAspect="1" noChangeArrowheads="1"/>
            </p:cNvPicPr>
            <p:nvPr/>
          </p:nvPicPr>
          <p:blipFill>
            <a:blip r:embed="rId3" cstate="print"/>
            <a:srcRect/>
            <a:stretch>
              <a:fillRect/>
            </a:stretch>
          </p:blipFill>
          <p:spPr bwMode="auto">
            <a:xfrm>
              <a:off x="1258600" y="2451822"/>
              <a:ext cx="3800475" cy="790575"/>
            </a:xfrm>
            <a:prstGeom prst="rect">
              <a:avLst/>
            </a:prstGeom>
            <a:noFill/>
            <a:ln w="9525">
              <a:noFill/>
              <a:miter lim="800000"/>
              <a:headEnd/>
              <a:tailEnd/>
            </a:ln>
          </p:spPr>
        </p:pic>
      </p:grpSp>
      <p:sp>
        <p:nvSpPr>
          <p:cNvPr id="8" name="TextBox 7"/>
          <p:cNvSpPr txBox="1"/>
          <p:nvPr/>
        </p:nvSpPr>
        <p:spPr>
          <a:xfrm>
            <a:off x="1350819" y="1579418"/>
            <a:ext cx="5992346" cy="584775"/>
          </a:xfrm>
          <a:prstGeom prst="rect">
            <a:avLst/>
          </a:prstGeom>
          <a:noFill/>
        </p:spPr>
        <p:txBody>
          <a:bodyPr wrap="none" rtlCol="0">
            <a:spAutoFit/>
          </a:bodyPr>
          <a:lstStyle/>
          <a:p>
            <a:r>
              <a:rPr lang="en-US" sz="3200" b="1" dirty="0" smtClean="0"/>
              <a:t>Unfairness (Lower is better)</a:t>
            </a:r>
            <a:endParaRPr lang="en-US" sz="3200" b="1"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Different Buffer Sizes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77</a:t>
            </a:fld>
            <a:endParaRPr lang="en-US" altLang="en-US"/>
          </a:p>
        </p:txBody>
      </p:sp>
      <p:pic>
        <p:nvPicPr>
          <p:cNvPr id="1026" name="Picture 2"/>
          <p:cNvPicPr>
            <a:picLocks noChangeAspect="1" noChangeArrowheads="1"/>
          </p:cNvPicPr>
          <p:nvPr/>
        </p:nvPicPr>
        <p:blipFill>
          <a:blip r:embed="rId2" cstate="print"/>
          <a:srcRect/>
          <a:stretch>
            <a:fillRect/>
          </a:stretch>
        </p:blipFill>
        <p:spPr bwMode="auto">
          <a:xfrm>
            <a:off x="171450" y="1962151"/>
            <a:ext cx="8705606" cy="30051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 and GPU Performance Breakdowns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78</a:t>
            </a:fld>
            <a:endParaRPr lang="en-US" altLang="en-US"/>
          </a:p>
        </p:txBody>
      </p:sp>
      <p:pic>
        <p:nvPicPr>
          <p:cNvPr id="2050" name="Picture 2"/>
          <p:cNvPicPr>
            <a:picLocks noChangeAspect="1" noChangeArrowheads="1"/>
          </p:cNvPicPr>
          <p:nvPr/>
        </p:nvPicPr>
        <p:blipFill>
          <a:blip r:embed="rId2" cstate="print"/>
          <a:srcRect/>
          <a:stretch>
            <a:fillRect/>
          </a:stretch>
        </p:blipFill>
        <p:spPr bwMode="auto">
          <a:xfrm>
            <a:off x="1" y="2400300"/>
            <a:ext cx="9144000" cy="1953614"/>
          </a:xfrm>
          <a:prstGeom prst="rect">
            <a:avLst/>
          </a:prstGeom>
          <a:noFill/>
          <a:ln w="9525">
            <a:noFill/>
            <a:miter lim="800000"/>
            <a:headEnd/>
            <a:tailEnd/>
          </a:ln>
        </p:spPr>
      </p:pic>
      <p:sp>
        <p:nvSpPr>
          <p:cNvPr id="6" name="TextBox 5"/>
          <p:cNvSpPr txBox="1"/>
          <p:nvPr/>
        </p:nvSpPr>
        <p:spPr>
          <a:xfrm>
            <a:off x="1809750" y="1924050"/>
            <a:ext cx="1285929" cy="461665"/>
          </a:xfrm>
          <a:prstGeom prst="rect">
            <a:avLst/>
          </a:prstGeom>
          <a:noFill/>
        </p:spPr>
        <p:txBody>
          <a:bodyPr wrap="none" rtlCol="0">
            <a:spAutoFit/>
          </a:bodyPr>
          <a:lstStyle/>
          <a:p>
            <a:r>
              <a:rPr lang="en-US" sz="2400" dirty="0" smtClean="0"/>
              <a:t>CPU WS</a:t>
            </a:r>
            <a:endParaRPr lang="en-US" sz="2400" dirty="0"/>
          </a:p>
        </p:txBody>
      </p:sp>
      <p:sp>
        <p:nvSpPr>
          <p:cNvPr id="7" name="TextBox 6"/>
          <p:cNvSpPr txBox="1"/>
          <p:nvPr/>
        </p:nvSpPr>
        <p:spPr>
          <a:xfrm>
            <a:off x="5715000" y="1924050"/>
            <a:ext cx="1742849" cy="461665"/>
          </a:xfrm>
          <a:prstGeom prst="rect">
            <a:avLst/>
          </a:prstGeom>
          <a:noFill/>
        </p:spPr>
        <p:txBody>
          <a:bodyPr wrap="none" rtlCol="0">
            <a:spAutoFit/>
          </a:bodyPr>
          <a:lstStyle/>
          <a:p>
            <a:r>
              <a:rPr lang="en-US" sz="2400" dirty="0" smtClean="0"/>
              <a:t>Frame Rate</a:t>
            </a:r>
            <a:endParaRPr lang="en-US" sz="2400" dirty="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CPU-Only Results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79</a:t>
            </a:fld>
            <a:endParaRPr lang="en-US" altLang="en-US"/>
          </a:p>
        </p:txBody>
      </p:sp>
      <p:pic>
        <p:nvPicPr>
          <p:cNvPr id="3074" name="Picture 2"/>
          <p:cNvPicPr>
            <a:picLocks noChangeAspect="1" noChangeArrowheads="1"/>
          </p:cNvPicPr>
          <p:nvPr/>
        </p:nvPicPr>
        <p:blipFill>
          <a:blip r:embed="rId2" cstate="print"/>
          <a:srcRect/>
          <a:stretch>
            <a:fillRect/>
          </a:stretch>
        </p:blipFill>
        <p:spPr bwMode="auto">
          <a:xfrm>
            <a:off x="190500" y="1308776"/>
            <a:ext cx="8729663" cy="332037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Memory Scheduling for CPU-GPU Systems</a:t>
            </a:r>
            <a:endParaRPr lang="en-US" sz="3600" dirty="0"/>
          </a:p>
        </p:txBody>
      </p:sp>
      <p:sp>
        <p:nvSpPr>
          <p:cNvPr id="3" name="Content Placeholder 2"/>
          <p:cNvSpPr>
            <a:spLocks noGrp="1"/>
          </p:cNvSpPr>
          <p:nvPr>
            <p:ph idx="1"/>
          </p:nvPr>
        </p:nvSpPr>
        <p:spPr/>
        <p:txBody>
          <a:bodyPr/>
          <a:lstStyle/>
          <a:p>
            <a:r>
              <a:rPr lang="en-US" dirty="0" smtClean="0"/>
              <a:t>Current and future systems integrate a GPU along with multiple cores</a:t>
            </a:r>
          </a:p>
          <a:p>
            <a:endParaRPr lang="en-US" dirty="0" smtClean="0"/>
          </a:p>
          <a:p>
            <a:r>
              <a:rPr lang="en-US" dirty="0" smtClean="0"/>
              <a:t>GPU shares the main memory with the CPU cores</a:t>
            </a:r>
          </a:p>
          <a:p>
            <a:pPr lvl="1"/>
            <a:endParaRPr lang="en-US" dirty="0" smtClean="0"/>
          </a:p>
          <a:p>
            <a:r>
              <a:rPr lang="en-US" dirty="0" smtClean="0"/>
              <a:t>GPU is </a:t>
            </a:r>
            <a:r>
              <a:rPr lang="en-US" dirty="0" smtClean="0">
                <a:solidFill>
                  <a:srgbClr val="FF0000"/>
                </a:solidFill>
              </a:rPr>
              <a:t>much more (4x-20x) memory-intensive</a:t>
            </a:r>
            <a:r>
              <a:rPr lang="en-US" dirty="0" smtClean="0"/>
              <a:t> than CPU</a:t>
            </a:r>
          </a:p>
          <a:p>
            <a:endParaRPr lang="en-US" dirty="0" smtClean="0"/>
          </a:p>
          <a:p>
            <a:r>
              <a:rPr lang="en-US" dirty="0" smtClean="0"/>
              <a:t>How should memory scheduling be done when GPU is integrated on-chip?</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to Number of Cores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80</a:t>
            </a:fld>
            <a:endParaRPr lang="en-US" altLang="en-US"/>
          </a:p>
        </p:txBody>
      </p:sp>
      <p:pic>
        <p:nvPicPr>
          <p:cNvPr id="1026" name="Picture 2"/>
          <p:cNvPicPr>
            <a:picLocks noChangeAspect="1" noChangeArrowheads="1"/>
          </p:cNvPicPr>
          <p:nvPr/>
        </p:nvPicPr>
        <p:blipFill>
          <a:blip r:embed="rId2" cstate="print"/>
          <a:srcRect/>
          <a:stretch>
            <a:fillRect/>
          </a:stretch>
        </p:blipFill>
        <p:spPr bwMode="auto">
          <a:xfrm>
            <a:off x="149291" y="2040092"/>
            <a:ext cx="8884584" cy="264941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Scalability to Number of Memory Controllers</a:t>
            </a:r>
            <a:endParaRPr lang="en-US" sz="36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81</a:t>
            </a:fld>
            <a:endParaRPr lang="en-US" altLang="en-US"/>
          </a:p>
        </p:txBody>
      </p:sp>
      <p:pic>
        <p:nvPicPr>
          <p:cNvPr id="2050" name="Picture 2"/>
          <p:cNvPicPr>
            <a:picLocks noChangeAspect="1" noChangeArrowheads="1"/>
          </p:cNvPicPr>
          <p:nvPr/>
        </p:nvPicPr>
        <p:blipFill>
          <a:blip r:embed="rId2" cstate="print"/>
          <a:srcRect/>
          <a:stretch>
            <a:fillRect/>
          </a:stretch>
        </p:blipFill>
        <p:spPr bwMode="auto">
          <a:xfrm>
            <a:off x="78636" y="2202023"/>
            <a:ext cx="8817125" cy="273484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Simulation Methodology</a:t>
            </a:r>
            <a:endParaRPr lang="en-US" dirty="0"/>
          </a:p>
        </p:txBody>
      </p:sp>
      <p:graphicFrame>
        <p:nvGraphicFramePr>
          <p:cNvPr id="5" name="Content Placeholder 4"/>
          <p:cNvGraphicFramePr>
            <a:graphicFrameLocks noGrp="1"/>
          </p:cNvGraphicFramePr>
          <p:nvPr>
            <p:ph idx="1"/>
          </p:nvPr>
        </p:nvGraphicFramePr>
        <p:xfrm>
          <a:off x="270160" y="1718547"/>
          <a:ext cx="8562114" cy="3901440"/>
        </p:xfrm>
        <a:graphic>
          <a:graphicData uri="http://schemas.openxmlformats.org/drawingml/2006/table">
            <a:tbl>
              <a:tblPr firstRow="1" bandRow="1">
                <a:tableStyleId>{5C22544A-7EE6-4342-B048-85BDC9FD1C3A}</a:tableStyleId>
              </a:tblPr>
              <a:tblGrid>
                <a:gridCol w="2722422"/>
                <a:gridCol w="1579418"/>
                <a:gridCol w="2701636"/>
                <a:gridCol w="1558638"/>
              </a:tblGrid>
              <a:tr h="370840">
                <a:tc>
                  <a:txBody>
                    <a:bodyPr/>
                    <a:lstStyle/>
                    <a:p>
                      <a:r>
                        <a:rPr lang="en-US" sz="2000" b="0" dirty="0" smtClean="0">
                          <a:solidFill>
                            <a:schemeClr val="tx1"/>
                          </a:solidFill>
                        </a:rPr>
                        <a:t>Number</a:t>
                      </a:r>
                      <a:r>
                        <a:rPr lang="en-US" sz="2000" b="0" baseline="0" dirty="0" smtClean="0">
                          <a:solidFill>
                            <a:schemeClr val="tx1"/>
                          </a:solidFill>
                        </a:rPr>
                        <a:t> of cores</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16</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GPU Max throughput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1600 ops/cycle</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b="0" dirty="0" smtClean="0">
                          <a:solidFill>
                            <a:schemeClr val="tx1"/>
                          </a:solidFill>
                        </a:rPr>
                        <a:t>Number of GPU</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GPU</a:t>
                      </a:r>
                      <a:r>
                        <a:rPr lang="en-US" sz="2000" b="0" baseline="0" dirty="0" smtClean="0">
                          <a:solidFill>
                            <a:schemeClr val="tx1"/>
                          </a:solidFill>
                        </a:rPr>
                        <a:t> Texture/Z/Color units</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80/128/32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CPU reorder buffers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128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DRAM Bus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64 bits/channel</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L1 (private) cache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32KB, </a:t>
                      </a:r>
                    </a:p>
                    <a:p>
                      <a:r>
                        <a:rPr lang="en-US" sz="2000" dirty="0" smtClean="0">
                          <a:solidFill>
                            <a:schemeClr val="tx1"/>
                          </a:solidFill>
                        </a:rPr>
                        <a:t>4</a:t>
                      </a:r>
                      <a:r>
                        <a:rPr lang="en-US" sz="2000" baseline="0" dirty="0" smtClean="0">
                          <a:solidFill>
                            <a:schemeClr val="tx1"/>
                          </a:solidFill>
                        </a:rPr>
                        <a:t> </a:t>
                      </a:r>
                      <a:r>
                        <a:rPr lang="en-US" sz="2000" dirty="0" smtClean="0">
                          <a:solidFill>
                            <a:schemeClr val="tx1"/>
                          </a:solidFill>
                        </a:rPr>
                        <a:t>ways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DRAM row buffer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2KB</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L2 (shared)</a:t>
                      </a:r>
                      <a:r>
                        <a:rPr lang="en-US" sz="2000" baseline="0" dirty="0" smtClean="0">
                          <a:solidFill>
                            <a:schemeClr val="tx1"/>
                          </a:solidFill>
                        </a:rPr>
                        <a:t> cache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8MB,</a:t>
                      </a:r>
                      <a:r>
                        <a:rPr lang="en-US" sz="2000" baseline="0" dirty="0" smtClean="0">
                          <a:solidFill>
                            <a:schemeClr val="tx1"/>
                          </a:solidFill>
                        </a:rPr>
                        <a:t> </a:t>
                      </a:r>
                    </a:p>
                    <a:p>
                      <a:r>
                        <a:rPr lang="en-US" sz="2000" baseline="0" dirty="0" smtClean="0">
                          <a:solidFill>
                            <a:schemeClr val="tx1"/>
                          </a:solidFill>
                        </a:rPr>
                        <a:t>16 ways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MC Request</a:t>
                      </a:r>
                      <a:r>
                        <a:rPr lang="en-US" sz="2000" baseline="0" dirty="0" smtClean="0">
                          <a:solidFill>
                            <a:schemeClr val="tx1"/>
                          </a:solidFill>
                        </a:rPr>
                        <a:t> buffer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300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ROB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128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Slide Number Placeholder 3"/>
          <p:cNvSpPr>
            <a:spLocks noGrp="1"/>
          </p:cNvSpPr>
          <p:nvPr>
            <p:ph type="sldNum" sz="quarter" idx="11"/>
          </p:nvPr>
        </p:nvSpPr>
        <p:spPr/>
        <p:txBody>
          <a:bodyPr/>
          <a:lstStyle/>
          <a:p>
            <a:fld id="{323594FA-E141-4234-AE05-360401972BE7}" type="slidenum">
              <a:rPr lang="en-US" altLang="en-US" smtClean="0"/>
              <a:pPr/>
              <a:t>82</a:t>
            </a:fld>
            <a:endParaRPr lang="en-US" altLang="en-US"/>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to Different SMS Parameters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83</a:t>
            </a:fld>
            <a:endParaRPr lang="en-US" altLang="en-US"/>
          </a:p>
        </p:txBody>
      </p:sp>
      <p:pic>
        <p:nvPicPr>
          <p:cNvPr id="3074" name="Picture 2"/>
          <p:cNvPicPr>
            <a:picLocks noChangeAspect="1" noChangeArrowheads="1"/>
          </p:cNvPicPr>
          <p:nvPr/>
        </p:nvPicPr>
        <p:blipFill>
          <a:blip r:embed="rId2" cstate="print"/>
          <a:srcRect/>
          <a:stretch>
            <a:fillRect/>
          </a:stretch>
        </p:blipFill>
        <p:spPr bwMode="auto">
          <a:xfrm>
            <a:off x="130631" y="1626549"/>
            <a:ext cx="8826760" cy="4029784"/>
          </a:xfrm>
          <a:prstGeom prst="rect">
            <a:avLst/>
          </a:prstGeom>
          <a:noFill/>
          <a:ln w="9525">
            <a:noFill/>
            <a:miter lim="800000"/>
            <a:headEnd/>
            <a:tailEnd/>
          </a:ln>
        </p:spPr>
      </p:pic>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Global Bypass</a:t>
            </a:r>
          </a:p>
        </p:txBody>
      </p:sp>
      <p:sp>
        <p:nvSpPr>
          <p:cNvPr id="3" name="Content Placeholder 2"/>
          <p:cNvSpPr>
            <a:spLocks noGrp="1"/>
          </p:cNvSpPr>
          <p:nvPr>
            <p:ph idx="1"/>
          </p:nvPr>
        </p:nvSpPr>
        <p:spPr/>
        <p:txBody>
          <a:bodyPr/>
          <a:lstStyle/>
          <a:p>
            <a:r>
              <a:rPr lang="en-US" dirty="0" smtClean="0"/>
              <a:t>What if the system is lightly loaded?</a:t>
            </a:r>
          </a:p>
          <a:p>
            <a:pPr lvl="1"/>
            <a:r>
              <a:rPr lang="en-US" dirty="0" smtClean="0"/>
              <a:t>Batching will increase the latency of requests</a:t>
            </a:r>
          </a:p>
          <a:p>
            <a:pPr lvl="1"/>
            <a:endParaRPr lang="en-US" dirty="0" smtClean="0"/>
          </a:p>
          <a:p>
            <a:r>
              <a:rPr lang="en-US" dirty="0" smtClean="0"/>
              <a:t>Global Bypass</a:t>
            </a:r>
          </a:p>
          <a:p>
            <a:pPr lvl="1"/>
            <a:r>
              <a:rPr lang="en-US" dirty="0" smtClean="0"/>
              <a:t>Disable the batch formation when the number of total requests is lower than a threshold</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84</a:t>
            </a:fld>
            <a:endParaRPr lang="en-US" altLang="en-US"/>
          </a:p>
        </p:txBody>
      </p:sp>
      <p:sp>
        <p:nvSpPr>
          <p:cNvPr id="5" name="Rectangle 4"/>
          <p:cNvSpPr/>
          <p:nvPr/>
        </p:nvSpPr>
        <p:spPr bwMode="auto">
          <a:xfrm>
            <a:off x="1500166"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 name="Rectangle 5"/>
          <p:cNvSpPr/>
          <p:nvPr/>
        </p:nvSpPr>
        <p:spPr bwMode="auto">
          <a:xfrm>
            <a:off x="3086098"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 name="Rectangle 6"/>
          <p:cNvSpPr/>
          <p:nvPr/>
        </p:nvSpPr>
        <p:spPr bwMode="auto">
          <a:xfrm>
            <a:off x="4657734"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 name="Rectangle 7"/>
          <p:cNvSpPr/>
          <p:nvPr/>
        </p:nvSpPr>
        <p:spPr bwMode="auto">
          <a:xfrm>
            <a:off x="6157932" y="3528551"/>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2" name="Rectangle 11"/>
          <p:cNvSpPr/>
          <p:nvPr/>
        </p:nvSpPr>
        <p:spPr>
          <a:xfrm>
            <a:off x="3214678" y="5500702"/>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214678" y="4857760"/>
            <a:ext cx="928694" cy="357190"/>
          </a:xfrm>
          <a:prstGeom prst="rect">
            <a:avLst/>
          </a:prstGeom>
          <a:solidFill>
            <a:schemeClr val="bg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214678" y="4214818"/>
            <a:ext cx="928694" cy="357190"/>
          </a:xfrm>
          <a:prstGeom prst="rect">
            <a:avLst/>
          </a:prstGeom>
          <a:solidFill>
            <a:schemeClr val="accent1"/>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86314" y="5500702"/>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786314" y="4857760"/>
            <a:ext cx="928694" cy="357190"/>
          </a:xfrm>
          <a:prstGeom prst="rect">
            <a:avLst/>
          </a:prstGeom>
          <a:solidFill>
            <a:srgbClr val="0000F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86512" y="5500702"/>
            <a:ext cx="928694" cy="357190"/>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286512" y="4857760"/>
            <a:ext cx="928694" cy="357190"/>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3071802" y="471488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643438"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143636"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071802"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8" grpId="0" animBg="1"/>
      <p:bldP spid="12" grpId="0" animBg="1"/>
      <p:bldP spid="13" grpId="0" animBg="1"/>
      <p:bldP spid="14" grpId="0" animBg="1"/>
      <p:bldP spid="15" grpId="0" animBg="1"/>
      <p:bldP spid="17" grpId="0" animBg="1"/>
      <p:bldP spid="18"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ontent Placeholder 73"/>
          <p:cNvSpPr>
            <a:spLocks noGrp="1"/>
          </p:cNvSpPr>
          <p:nvPr>
            <p:ph idx="1"/>
          </p:nvPr>
        </p:nvSpPr>
        <p:spPr>
          <a:xfrm>
            <a:off x="228600" y="908720"/>
            <a:ext cx="8610600" cy="5339680"/>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a:p>
          <a:p>
            <a:r>
              <a:rPr lang="en-US" dirty="0" smtClean="0"/>
              <a:t>GPU occupies a significant portion of the request buffers</a:t>
            </a:r>
          </a:p>
          <a:p>
            <a:pPr lvl="1"/>
            <a:r>
              <a:rPr lang="en-US" dirty="0" smtClean="0"/>
              <a:t>Limits </a:t>
            </a:r>
            <a:r>
              <a:rPr lang="en-US" dirty="0"/>
              <a:t>the MC’s visibility of the </a:t>
            </a:r>
            <a:r>
              <a:rPr lang="en-US" dirty="0" smtClean="0"/>
              <a:t>CPU applications</a:t>
            </a:r>
            <a:r>
              <a:rPr lang="en-US" dirty="0"/>
              <a:t>’ differing memory </a:t>
            </a:r>
            <a:r>
              <a:rPr lang="en-US" dirty="0" smtClean="0"/>
              <a:t>behavior </a:t>
            </a:r>
            <a:r>
              <a:rPr lang="en-US" dirty="0" smtClean="0">
                <a:sym typeface="Wingdings" pitchFamily="2" charset="2"/>
              </a:rPr>
              <a:t> can lead to a </a:t>
            </a:r>
            <a:r>
              <a:rPr lang="en-US" dirty="0" smtClean="0">
                <a:solidFill>
                  <a:srgbClr val="FF0000"/>
                </a:solidFill>
                <a:sym typeface="Wingdings" pitchFamily="2" charset="2"/>
              </a:rPr>
              <a:t>poor scheduling decision</a:t>
            </a:r>
            <a:endParaRPr lang="en-US" dirty="0">
              <a:solidFill>
                <a:srgbClr val="FF0000"/>
              </a:solidFill>
            </a:endParaRPr>
          </a:p>
        </p:txBody>
      </p:sp>
      <p:sp>
        <p:nvSpPr>
          <p:cNvPr id="2" name="Title 1"/>
          <p:cNvSpPr>
            <a:spLocks noGrp="1"/>
          </p:cNvSpPr>
          <p:nvPr>
            <p:ph type="title"/>
          </p:nvPr>
        </p:nvSpPr>
        <p:spPr/>
        <p:txBody>
          <a:bodyPr/>
          <a:lstStyle/>
          <a:p>
            <a:r>
              <a:rPr lang="en-US" dirty="0" smtClean="0"/>
              <a:t>Introducing the GPU into the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9</a:t>
            </a:fld>
            <a:endParaRPr lang="en-US" altLang="en-US"/>
          </a:p>
        </p:txBody>
      </p:sp>
      <p:sp>
        <p:nvSpPr>
          <p:cNvPr id="25" name="Rectangle 24"/>
          <p:cNvSpPr/>
          <p:nvPr/>
        </p:nvSpPr>
        <p:spPr>
          <a:xfrm>
            <a:off x="755576" y="1916832"/>
            <a:ext cx="7632848" cy="122413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55576" y="3140968"/>
            <a:ext cx="7632847"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27" name="TextBox 26"/>
          <p:cNvSpPr txBox="1"/>
          <p:nvPr/>
        </p:nvSpPr>
        <p:spPr>
          <a:xfrm>
            <a:off x="1115616" y="908720"/>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28" name="TextBox 27"/>
          <p:cNvSpPr txBox="1"/>
          <p:nvPr/>
        </p:nvSpPr>
        <p:spPr>
          <a:xfrm>
            <a:off x="2597078" y="908720"/>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29" name="TextBox 28"/>
          <p:cNvSpPr txBox="1"/>
          <p:nvPr/>
        </p:nvSpPr>
        <p:spPr>
          <a:xfrm>
            <a:off x="4078541" y="908720"/>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30" name="TextBox 29"/>
          <p:cNvSpPr txBox="1"/>
          <p:nvPr/>
        </p:nvSpPr>
        <p:spPr>
          <a:xfrm>
            <a:off x="5492665" y="908720"/>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31" name="Down Arrow 30"/>
          <p:cNvSpPr/>
          <p:nvPr/>
        </p:nvSpPr>
        <p:spPr>
          <a:xfrm>
            <a:off x="1480325"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299249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443265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587281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a:off x="3719946" y="3861048"/>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627784" y="4283804"/>
            <a:ext cx="3456384" cy="369332"/>
          </a:xfrm>
          <a:prstGeom prst="rect">
            <a:avLst/>
          </a:prstGeom>
          <a:noFill/>
        </p:spPr>
        <p:txBody>
          <a:bodyPr wrap="square" rtlCol="0">
            <a:spAutoFit/>
          </a:bodyPr>
          <a:lstStyle/>
          <a:p>
            <a:pPr algn="ctr"/>
            <a:r>
              <a:rPr lang="en-US" dirty="0" smtClean="0"/>
              <a:t>To DRAM</a:t>
            </a:r>
            <a:endParaRPr lang="en-US" dirty="0"/>
          </a:p>
        </p:txBody>
      </p:sp>
      <p:sp>
        <p:nvSpPr>
          <p:cNvPr id="37" name="Rectangle 36"/>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67" name="TextBox 66"/>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4" name="TextBox 73"/>
          <p:cNvSpPr txBox="1"/>
          <p:nvPr/>
        </p:nvSpPr>
        <p:spPr>
          <a:xfrm>
            <a:off x="6853014" y="984920"/>
            <a:ext cx="1100228" cy="461665"/>
          </a:xfrm>
          <a:prstGeom prst="rect">
            <a:avLst/>
          </a:prstGeom>
          <a:solidFill>
            <a:srgbClr val="A61A9F"/>
          </a:solidFill>
          <a:ln>
            <a:solidFill>
              <a:schemeClr val="tx1"/>
            </a:solidFill>
          </a:ln>
        </p:spPr>
        <p:txBody>
          <a:bodyPr wrap="square" rtlCol="0">
            <a:spAutoFit/>
          </a:bodyPr>
          <a:lstStyle/>
          <a:p>
            <a:pPr algn="ctr"/>
            <a:r>
              <a:rPr lang="en-US" sz="2400" dirty="0" smtClean="0">
                <a:solidFill>
                  <a:schemeClr val="bg1"/>
                </a:solidFill>
              </a:rPr>
              <a:t>GPU</a:t>
            </a:r>
            <a:endParaRPr lang="en-US" sz="2400" dirty="0">
              <a:solidFill>
                <a:schemeClr val="bg1"/>
              </a:solidFill>
            </a:endParaRPr>
          </a:p>
        </p:txBody>
      </p:sp>
      <p:sp>
        <p:nvSpPr>
          <p:cNvPr id="75" name="Down Arrow 74"/>
          <p:cNvSpPr/>
          <p:nvPr/>
        </p:nvSpPr>
        <p:spPr>
          <a:xfrm>
            <a:off x="7236296"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7" name="TextBox 76"/>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8" name="TextBox 77"/>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6" name="TextBox 85"/>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7" name="TextBox 86"/>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8" name="TextBox 87"/>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2" name="TextBox 71"/>
          <p:cNvSpPr txBox="1"/>
          <p:nvPr/>
        </p:nvSpPr>
        <p:spPr>
          <a:xfrm>
            <a:off x="2699792" y="1986691"/>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65" name="TextBox 64"/>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9" name="TextBox 78"/>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0" name="TextBox 79"/>
          <p:cNvSpPr txBox="1"/>
          <p:nvPr/>
        </p:nvSpPr>
        <p:spPr>
          <a:xfrm>
            <a:off x="2699792" y="269939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1" name="TextBox 80"/>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5" name="TextBox 84"/>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0" name="TextBox 89"/>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1" name="TextBox 90"/>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64" name="TextBox 63"/>
          <p:cNvSpPr txBox="1"/>
          <p:nvPr/>
        </p:nvSpPr>
        <p:spPr>
          <a:xfrm>
            <a:off x="1763688"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66" name="TextBox 65"/>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69" name="TextBox 68"/>
          <p:cNvSpPr txBox="1"/>
          <p:nvPr/>
        </p:nvSpPr>
        <p:spPr>
          <a:xfrm>
            <a:off x="2699792"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0" name="TextBox 69"/>
          <p:cNvSpPr txBox="1"/>
          <p:nvPr/>
        </p:nvSpPr>
        <p:spPr>
          <a:xfrm>
            <a:off x="5508104" y="2344351"/>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71" name="TextBox 70"/>
          <p:cNvSpPr txBox="1"/>
          <p:nvPr/>
        </p:nvSpPr>
        <p:spPr>
          <a:xfrm>
            <a:off x="7380312" y="2344351"/>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2" name="TextBox 81"/>
          <p:cNvSpPr txBox="1"/>
          <p:nvPr/>
        </p:nvSpPr>
        <p:spPr>
          <a:xfrm>
            <a:off x="827584" y="2341736"/>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9" name="TextBox 88"/>
          <p:cNvSpPr txBox="1"/>
          <p:nvPr/>
        </p:nvSpPr>
        <p:spPr>
          <a:xfrm>
            <a:off x="6444208" y="2345530"/>
            <a:ext cx="936104" cy="367919"/>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4" name="TextBox 83"/>
          <p:cNvSpPr txBox="1"/>
          <p:nvPr/>
        </p:nvSpPr>
        <p:spPr>
          <a:xfrm>
            <a:off x="4572000" y="270271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3" name="TextBox 82"/>
          <p:cNvSpPr txBox="1"/>
          <p:nvPr/>
        </p:nvSpPr>
        <p:spPr>
          <a:xfrm>
            <a:off x="4572000" y="2340770"/>
            <a:ext cx="936104" cy="369094"/>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42" presetClass="path" presetSubtype="0" accel="50000" decel="50000" fill="hold" grpId="0" nodeType="withEffect">
                                  <p:stCondLst>
                                    <p:cond delay="0"/>
                                  </p:stCondLst>
                                  <p:childTnLst>
                                    <p:animMotion origin="layout" path="M 0.03541 -0.13185 L 3.33333E-6 1.76729E-6 " pathEditMode="relative" rAng="0" ptsTypes="AA">
                                      <p:cBhvr>
                                        <p:cTn id="14" dur="1000" fill="hold"/>
                                        <p:tgtEl>
                                          <p:spTgt spid="63"/>
                                        </p:tgtEl>
                                        <p:attrNameLst>
                                          <p:attrName>ppt_x</p:attrName>
                                          <p:attrName>ppt_y</p:attrName>
                                        </p:attrNameLst>
                                      </p:cBhvr>
                                      <p:rCtr x="-1771" y="6593"/>
                                    </p:animMotion>
                                  </p:childTnLst>
                                </p:cTn>
                              </p:par>
                              <p:par>
                                <p:cTn id="15" presetID="1" presetClass="entr" presetSubtype="0" fill="hold" grpId="1"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42" presetClass="path" presetSubtype="0" accel="50000" decel="50000" fill="hold" grpId="0" nodeType="withEffect">
                                  <p:stCondLst>
                                    <p:cond delay="0"/>
                                  </p:stCondLst>
                                  <p:childTnLst>
                                    <p:animMotion origin="layout" path="M 0.09843 -0.19338 L 2.77778E-6 -1.38793E-7 " pathEditMode="relative" rAng="0" ptsTypes="AA">
                                      <p:cBhvr>
                                        <p:cTn id="18" dur="1000" fill="hold"/>
                                        <p:tgtEl>
                                          <p:spTgt spid="64"/>
                                        </p:tgtEl>
                                        <p:attrNameLst>
                                          <p:attrName>ppt_x</p:attrName>
                                          <p:attrName>ppt_y</p:attrName>
                                        </p:attrNameLst>
                                      </p:cBhvr>
                                      <p:rCtr x="-4931" y="9669"/>
                                    </p:animMotion>
                                  </p:childTnLst>
                                </p:cTn>
                              </p:par>
                              <p:par>
                                <p:cTn id="19" presetID="1" presetClass="entr" presetSubtype="0" fill="hold" grpId="1"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7"/>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42" presetClass="path" presetSubtype="0" accel="50000" decel="50000" fill="hold" grpId="0" nodeType="withEffect">
                                  <p:stCondLst>
                                    <p:cond delay="0"/>
                                  </p:stCondLst>
                                  <p:childTnLst>
                                    <p:animMotion origin="layout" path="M 0.35053 -0.16204 L -4.72222E-6 4.44444E-6 " pathEditMode="relative" rAng="0" ptsTypes="AA">
                                      <p:cBhvr>
                                        <p:cTn id="30" dur="1000" fill="hold"/>
                                        <p:tgtEl>
                                          <p:spTgt spid="66"/>
                                        </p:tgtEl>
                                        <p:attrNameLst>
                                          <p:attrName>ppt_x</p:attrName>
                                          <p:attrName>ppt_y</p:attrName>
                                        </p:attrNameLst>
                                      </p:cBhvr>
                                      <p:rCtr x="-17535" y="8102"/>
                                    </p:animMotion>
                                  </p:childTnLst>
                                </p:cTn>
                              </p:par>
                              <p:par>
                                <p:cTn id="31" presetID="42" presetClass="path" presetSubtype="0" accel="50000" decel="50000" fill="hold" grpId="0" nodeType="withEffect">
                                  <p:stCondLst>
                                    <p:cond delay="0"/>
                                  </p:stCondLst>
                                  <p:childTnLst>
                                    <p:animMotion origin="layout" path="M -0.16128 -0.18297 L -2.22222E-6 -1.38793E-7 " pathEditMode="relative" rAng="0" ptsTypes="AA">
                                      <p:cBhvr>
                                        <p:cTn id="32" dur="1000" fill="hold"/>
                                        <p:tgtEl>
                                          <p:spTgt spid="70"/>
                                        </p:tgtEl>
                                        <p:attrNameLst>
                                          <p:attrName>ppt_x</p:attrName>
                                          <p:attrName>ppt_y</p:attrName>
                                        </p:attrNameLst>
                                      </p:cBhvr>
                                      <p:rCtr x="8056" y="9137"/>
                                    </p:animMotion>
                                  </p:childTnLst>
                                </p:cTn>
                              </p:par>
                              <p:par>
                                <p:cTn id="33" presetID="42" presetClass="path" presetSubtype="0" accel="50000" decel="50000" fill="hold" grpId="0" nodeType="withEffect">
                                  <p:stCondLst>
                                    <p:cond delay="0"/>
                                  </p:stCondLst>
                                  <p:childTnLst>
                                    <p:animMotion origin="layout" path="M -0.20868 -0.18297 L -3.33333E-6 -1.38793E-7 " pathEditMode="relative" rAng="0" ptsTypes="AA">
                                      <p:cBhvr>
                                        <p:cTn id="34" dur="1000" fill="hold"/>
                                        <p:tgtEl>
                                          <p:spTgt spid="71"/>
                                        </p:tgtEl>
                                        <p:attrNameLst>
                                          <p:attrName>ppt_x</p:attrName>
                                          <p:attrName>ppt_y</p:attrName>
                                        </p:attrNameLst>
                                      </p:cBhvr>
                                      <p:rCtr x="10434" y="9137"/>
                                    </p:animMotion>
                                  </p:childTnLst>
                                </p:cTn>
                              </p:par>
                              <p:par>
                                <p:cTn id="35" presetID="42" presetClass="path" presetSubtype="0" accel="50000" decel="50000" fill="hold" grpId="0" nodeType="withEffect">
                                  <p:stCondLst>
                                    <p:cond delay="0"/>
                                  </p:stCondLst>
                                  <p:childTnLst>
                                    <p:animMotion origin="layout" path="M -0.37414 -0.13185 L 4.72222E-6 1.76729E-6 " pathEditMode="relative" rAng="0" ptsTypes="AA">
                                      <p:cBhvr>
                                        <p:cTn id="36" dur="1000" fill="hold"/>
                                        <p:tgtEl>
                                          <p:spTgt spid="67"/>
                                        </p:tgtEl>
                                        <p:attrNameLst>
                                          <p:attrName>ppt_x</p:attrName>
                                          <p:attrName>ppt_y</p:attrName>
                                        </p:attrNameLst>
                                      </p:cBhvr>
                                      <p:rCtr x="18698" y="6593"/>
                                    </p:animMotion>
                                  </p:childTnLst>
                                </p:cTn>
                              </p:par>
                              <p:par>
                                <p:cTn id="37" presetID="42" presetClass="path" presetSubtype="0" accel="50000" decel="50000" fill="hold" grpId="0" nodeType="withEffect">
                                  <p:stCondLst>
                                    <p:cond delay="0"/>
                                  </p:stCondLst>
                                  <p:childTnLst>
                                    <p:animMotion origin="layout" path="M 0.03541 -0.23548 L 3.33333E-6 3.00717E-8 " pathEditMode="relative" rAng="0" ptsTypes="AA">
                                      <p:cBhvr>
                                        <p:cTn id="38" dur="1000" fill="hold"/>
                                        <p:tgtEl>
                                          <p:spTgt spid="65"/>
                                        </p:tgtEl>
                                        <p:attrNameLst>
                                          <p:attrName>ppt_x</p:attrName>
                                          <p:attrName>ppt_y</p:attrName>
                                        </p:attrNameLst>
                                      </p:cBhvr>
                                      <p:rCtr x="-1771" y="11774"/>
                                    </p:animMotion>
                                  </p:childTnLst>
                                </p:cTn>
                              </p:par>
                              <p:par>
                                <p:cTn id="39" presetID="1" presetClass="entr" presetSubtype="0" fill="hold" grpId="1"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par>
                                <p:cTn id="41" presetID="42" presetClass="path" presetSubtype="0" accel="50000" decel="50000" fill="hold" grpId="0" nodeType="withEffect">
                                  <p:stCondLst>
                                    <p:cond delay="0"/>
                                  </p:stCondLst>
                                  <p:childTnLst>
                                    <p:animMotion origin="layout" path="M -0.00382 -0.19338 L -4.16667E-6 -1.38793E-7 " pathEditMode="relative" rAng="0" ptsTypes="AA">
                                      <p:cBhvr>
                                        <p:cTn id="42" dur="1000" fill="hold"/>
                                        <p:tgtEl>
                                          <p:spTgt spid="69"/>
                                        </p:tgtEl>
                                        <p:attrNameLst>
                                          <p:attrName>ppt_x</p:attrName>
                                          <p:attrName>ppt_y</p:attrName>
                                        </p:attrNameLst>
                                      </p:cBhvr>
                                      <p:rCtr x="191" y="9669"/>
                                    </p:animMotion>
                                  </p:childTnLst>
                                </p:cTn>
                              </p:par>
                              <p:par>
                                <p:cTn id="43" presetID="1" presetClass="entr" presetSubtype="0" fill="hold" grpId="1"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42" presetClass="path" presetSubtype="0" accel="50000" decel="50000" fill="hold" grpId="0" nodeType="withEffect">
                                  <p:stCondLst>
                                    <p:cond delay="0"/>
                                  </p:stCondLst>
                                  <p:childTnLst>
                                    <p:animMotion origin="layout" path="M 0.55521 -0.13185 L 2.77778E-6 1.76729E-6 " pathEditMode="relative" rAng="0" ptsTypes="AA">
                                      <p:cBhvr>
                                        <p:cTn id="46" dur="1000" fill="hold"/>
                                        <p:tgtEl>
                                          <p:spTgt spid="76"/>
                                        </p:tgtEl>
                                        <p:attrNameLst>
                                          <p:attrName>ppt_x</p:attrName>
                                          <p:attrName>ppt_y</p:attrName>
                                        </p:attrNameLst>
                                      </p:cBhvr>
                                      <p:rCtr x="-27760" y="6593"/>
                                    </p:animMotion>
                                  </p:childTnLst>
                                </p:cTn>
                              </p:par>
                              <p:par>
                                <p:cTn id="47" presetID="1" presetClass="entr" presetSubtype="0" fill="hold" grpId="1" nodeType="withEffect">
                                  <p:stCondLst>
                                    <p:cond delay="0"/>
                                  </p:stCondLst>
                                  <p:childTnLst>
                                    <p:set>
                                      <p:cBhvr>
                                        <p:cTn id="48" dur="1" fill="hold">
                                          <p:stCondLst>
                                            <p:cond delay="0"/>
                                          </p:stCondLst>
                                        </p:cTn>
                                        <p:tgtEl>
                                          <p:spTgt spid="77"/>
                                        </p:tgtEl>
                                        <p:attrNameLst>
                                          <p:attrName>style.visibility</p:attrName>
                                        </p:attrNameLst>
                                      </p:cBhvr>
                                      <p:to>
                                        <p:strVal val="visible"/>
                                      </p:to>
                                    </p:set>
                                  </p:childTnLst>
                                </p:cTn>
                              </p:par>
                              <p:par>
                                <p:cTn id="49" presetID="42" presetClass="path" presetSubtype="0" accel="50000" decel="50000" fill="hold" grpId="0" nodeType="withEffect">
                                  <p:stCondLst>
                                    <p:cond delay="0"/>
                                  </p:stCondLst>
                                  <p:childTnLst>
                                    <p:animMotion origin="layout" path="M 0.45296 -0.13185 L -4.16667E-6 1.76729E-6 " pathEditMode="relative" rAng="0" ptsTypes="AA">
                                      <p:cBhvr>
                                        <p:cTn id="50" dur="1000" fill="hold"/>
                                        <p:tgtEl>
                                          <p:spTgt spid="77"/>
                                        </p:tgtEl>
                                        <p:attrNameLst>
                                          <p:attrName>ppt_x</p:attrName>
                                          <p:attrName>ppt_y</p:attrName>
                                        </p:attrNameLst>
                                      </p:cBhvr>
                                      <p:rCtr x="-22656" y="6593"/>
                                    </p:animMotion>
                                  </p:childTnLst>
                                </p:cTn>
                              </p:par>
                              <p:par>
                                <p:cTn id="51" presetID="1" presetClass="entr" presetSubtype="0" fill="hold" grpId="1" nodeType="with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par>
                                <p:cTn id="53" presetID="42" presetClass="path" presetSubtype="0" accel="50000" decel="50000" fill="hold" grpId="0" nodeType="withEffect">
                                  <p:stCondLst>
                                    <p:cond delay="0"/>
                                  </p:stCondLst>
                                  <p:childTnLst>
                                    <p:animMotion origin="layout" path="M -0.10625 -0.13185 L -4.72222E-6 1.76729E-6 " pathEditMode="relative" rAng="0" ptsTypes="AA">
                                      <p:cBhvr>
                                        <p:cTn id="54" dur="1000" fill="hold"/>
                                        <p:tgtEl>
                                          <p:spTgt spid="78"/>
                                        </p:tgtEl>
                                        <p:attrNameLst>
                                          <p:attrName>ppt_x</p:attrName>
                                          <p:attrName>ppt_y</p:attrName>
                                        </p:attrNameLst>
                                      </p:cBhvr>
                                      <p:rCtr x="5313" y="6593"/>
                                    </p:animMotion>
                                  </p:childTnLst>
                                </p:cTn>
                              </p:par>
                              <p:par>
                                <p:cTn id="55" presetID="1" presetClass="entr" presetSubtype="0" fill="hold" grpId="1" nodeType="withEffect">
                                  <p:stCondLst>
                                    <p:cond delay="0"/>
                                  </p:stCondLst>
                                  <p:childTnLst>
                                    <p:set>
                                      <p:cBhvr>
                                        <p:cTn id="56" dur="1" fill="hold">
                                          <p:stCondLst>
                                            <p:cond delay="0"/>
                                          </p:stCondLst>
                                        </p:cTn>
                                        <p:tgtEl>
                                          <p:spTgt spid="79"/>
                                        </p:tgtEl>
                                        <p:attrNameLst>
                                          <p:attrName>style.visibility</p:attrName>
                                        </p:attrNameLst>
                                      </p:cBhvr>
                                      <p:to>
                                        <p:strVal val="visible"/>
                                      </p:to>
                                    </p:set>
                                  </p:childTnLst>
                                </p:cTn>
                              </p:par>
                              <p:par>
                                <p:cTn id="57" presetID="42" presetClass="path" presetSubtype="0" accel="50000" decel="50000" fill="hold" grpId="0" nodeType="withEffect">
                                  <p:stCondLst>
                                    <p:cond delay="0"/>
                                  </p:stCondLst>
                                  <p:childTnLst>
                                    <p:animMotion origin="layout" path="M 0.35053 -0.22484 L -4.72222E-6 3.00717E-8 " pathEditMode="relative" rAng="0" ptsTypes="AA">
                                      <p:cBhvr>
                                        <p:cTn id="58" dur="1000" fill="hold"/>
                                        <p:tgtEl>
                                          <p:spTgt spid="79"/>
                                        </p:tgtEl>
                                        <p:attrNameLst>
                                          <p:attrName>ppt_x</p:attrName>
                                          <p:attrName>ppt_y</p:attrName>
                                        </p:attrNameLst>
                                      </p:cBhvr>
                                      <p:rCtr x="-17535" y="11242"/>
                                    </p:animMotion>
                                  </p:childTnLst>
                                </p:cTn>
                              </p:par>
                              <p:par>
                                <p:cTn id="59" presetID="1" presetClass="entr" presetSubtype="0" fill="hold" grpId="1" nodeType="withEffect">
                                  <p:stCondLst>
                                    <p:cond delay="0"/>
                                  </p:stCondLst>
                                  <p:childTnLst>
                                    <p:set>
                                      <p:cBhvr>
                                        <p:cTn id="60" dur="1" fill="hold">
                                          <p:stCondLst>
                                            <p:cond delay="0"/>
                                          </p:stCondLst>
                                        </p:cTn>
                                        <p:tgtEl>
                                          <p:spTgt spid="80"/>
                                        </p:tgtEl>
                                        <p:attrNameLst>
                                          <p:attrName>style.visibility</p:attrName>
                                        </p:attrNameLst>
                                      </p:cBhvr>
                                      <p:to>
                                        <p:strVal val="visible"/>
                                      </p:to>
                                    </p:set>
                                  </p:childTnLst>
                                </p:cTn>
                              </p:par>
                              <p:par>
                                <p:cTn id="61" presetID="42" presetClass="path" presetSubtype="0" accel="50000" decel="50000" fill="hold" grpId="0" nodeType="withEffect">
                                  <p:stCondLst>
                                    <p:cond delay="0"/>
                                  </p:stCondLst>
                                  <p:childTnLst>
                                    <p:animMotion origin="layout" path="M 0.45296 -0.23548 L -4.16667E-6 3.00717E-8 " pathEditMode="relative" rAng="0" ptsTypes="AA">
                                      <p:cBhvr>
                                        <p:cTn id="62" dur="1000" fill="hold"/>
                                        <p:tgtEl>
                                          <p:spTgt spid="80"/>
                                        </p:tgtEl>
                                        <p:attrNameLst>
                                          <p:attrName>ppt_x</p:attrName>
                                          <p:attrName>ppt_y</p:attrName>
                                        </p:attrNameLst>
                                      </p:cBhvr>
                                      <p:rCtr x="-22656" y="11774"/>
                                    </p:animMotion>
                                  </p:childTnLst>
                                </p:cTn>
                              </p:par>
                              <p:par>
                                <p:cTn id="63" presetID="1" presetClass="entr" presetSubtype="0" fill="hold" grpId="1"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par>
                                <p:cTn id="65" presetID="42" presetClass="path" presetSubtype="0" accel="50000" decel="50000" fill="hold" grpId="0" nodeType="withEffect">
                                  <p:stCondLst>
                                    <p:cond delay="0"/>
                                  </p:stCondLst>
                                  <p:childTnLst>
                                    <p:animMotion origin="layout" path="M 0.55521 -0.23548 L 2.77778E-6 3.00717E-8 " pathEditMode="relative" rAng="0" ptsTypes="AA">
                                      <p:cBhvr>
                                        <p:cTn id="66" dur="1000" fill="hold"/>
                                        <p:tgtEl>
                                          <p:spTgt spid="81"/>
                                        </p:tgtEl>
                                        <p:attrNameLst>
                                          <p:attrName>ppt_x</p:attrName>
                                          <p:attrName>ppt_y</p:attrName>
                                        </p:attrNameLst>
                                      </p:cBhvr>
                                      <p:rCtr x="-27760" y="11774"/>
                                    </p:animMotion>
                                  </p:childTnLst>
                                </p:cTn>
                              </p:par>
                              <p:par>
                                <p:cTn id="67" presetID="1" presetClass="entr" presetSubtype="0" fill="hold" grpId="1" nodeType="withEffect">
                                  <p:stCondLst>
                                    <p:cond delay="0"/>
                                  </p:stCondLst>
                                  <p:childTnLst>
                                    <p:set>
                                      <p:cBhvr>
                                        <p:cTn id="68" dur="1" fill="hold">
                                          <p:stCondLst>
                                            <p:cond delay="0"/>
                                          </p:stCondLst>
                                        </p:cTn>
                                        <p:tgtEl>
                                          <p:spTgt spid="82"/>
                                        </p:tgtEl>
                                        <p:attrNameLst>
                                          <p:attrName>style.visibility</p:attrName>
                                        </p:attrNameLst>
                                      </p:cBhvr>
                                      <p:to>
                                        <p:strVal val="visible"/>
                                      </p:to>
                                    </p:set>
                                  </p:childTnLst>
                                </p:cTn>
                              </p:par>
                              <p:par>
                                <p:cTn id="69" presetID="42" presetClass="path" presetSubtype="0" accel="50000" decel="50000" fill="hold" grpId="0" nodeType="withEffect">
                                  <p:stCondLst>
                                    <p:cond delay="0"/>
                                  </p:stCondLst>
                                  <p:childTnLst>
                                    <p:animMotion origin="layout" path="M 0.65764 -0.18436 L 3.33333E-6 1.93616E-6 " pathEditMode="relative" rAng="0" ptsTypes="AA">
                                      <p:cBhvr>
                                        <p:cTn id="70" dur="1000" fill="hold"/>
                                        <p:tgtEl>
                                          <p:spTgt spid="82"/>
                                        </p:tgtEl>
                                        <p:attrNameLst>
                                          <p:attrName>ppt_x</p:attrName>
                                          <p:attrName>ppt_y</p:attrName>
                                        </p:attrNameLst>
                                      </p:cBhvr>
                                      <p:rCtr x="-32882" y="9207"/>
                                    </p:animMotion>
                                  </p:childTnLst>
                                </p:cTn>
                              </p:par>
                              <p:par>
                                <p:cTn id="71" presetID="1" presetClass="entr" presetSubtype="0" fill="hold" grpId="1" nodeType="withEffect">
                                  <p:stCondLst>
                                    <p:cond delay="0"/>
                                  </p:stCondLst>
                                  <p:childTnLst>
                                    <p:set>
                                      <p:cBhvr>
                                        <p:cTn id="72" dur="1" fill="hold">
                                          <p:stCondLst>
                                            <p:cond delay="0"/>
                                          </p:stCondLst>
                                        </p:cTn>
                                        <p:tgtEl>
                                          <p:spTgt spid="83"/>
                                        </p:tgtEl>
                                        <p:attrNameLst>
                                          <p:attrName>style.visibility</p:attrName>
                                        </p:attrNameLst>
                                      </p:cBhvr>
                                      <p:to>
                                        <p:strVal val="visible"/>
                                      </p:to>
                                    </p:set>
                                  </p:childTnLst>
                                </p:cTn>
                              </p:par>
                              <p:par>
                                <p:cTn id="73" presetID="42" presetClass="path" presetSubtype="0" accel="50000" decel="50000" fill="hold" grpId="0" nodeType="withEffect">
                                  <p:stCondLst>
                                    <p:cond delay="0"/>
                                  </p:stCondLst>
                                  <p:childTnLst>
                                    <p:animMotion origin="layout" path="M 0.24809 -0.17372 L 4.72222E-6 1.93616E-6 " pathEditMode="relative" rAng="0" ptsTypes="AA">
                                      <p:cBhvr>
                                        <p:cTn id="74" dur="1000" fill="hold"/>
                                        <p:tgtEl>
                                          <p:spTgt spid="83"/>
                                        </p:tgtEl>
                                        <p:attrNameLst>
                                          <p:attrName>ppt_x</p:attrName>
                                          <p:attrName>ppt_y</p:attrName>
                                        </p:attrNameLst>
                                      </p:cBhvr>
                                      <p:rCtr x="-12413" y="8675"/>
                                    </p:animMotion>
                                  </p:childTnLst>
                                </p:cTn>
                              </p:par>
                              <p:par>
                                <p:cTn id="75" presetID="1" presetClass="entr" presetSubtype="0" fill="hold" grpId="1" nodeType="withEffect">
                                  <p:stCondLst>
                                    <p:cond delay="0"/>
                                  </p:stCondLst>
                                  <p:childTnLst>
                                    <p:set>
                                      <p:cBhvr>
                                        <p:cTn id="76" dur="1" fill="hold">
                                          <p:stCondLst>
                                            <p:cond delay="0"/>
                                          </p:stCondLst>
                                        </p:cTn>
                                        <p:tgtEl>
                                          <p:spTgt spid="84"/>
                                        </p:tgtEl>
                                        <p:attrNameLst>
                                          <p:attrName>style.visibility</p:attrName>
                                        </p:attrNameLst>
                                      </p:cBhvr>
                                      <p:to>
                                        <p:strVal val="visible"/>
                                      </p:to>
                                    </p:set>
                                  </p:childTnLst>
                                </p:cTn>
                              </p:par>
                              <p:par>
                                <p:cTn id="77" presetID="42" presetClass="path" presetSubtype="0" accel="50000" decel="50000" fill="hold" grpId="0" nodeType="withEffect">
                                  <p:stCondLst>
                                    <p:cond delay="0"/>
                                  </p:stCondLst>
                                  <p:childTnLst>
                                    <p:animMotion origin="layout" path="M 0.2401 -0.22484 L 4.72222E-6 3.00717E-8 " pathEditMode="relative" rAng="0" ptsTypes="AA">
                                      <p:cBhvr>
                                        <p:cTn id="78" dur="1000" fill="hold"/>
                                        <p:tgtEl>
                                          <p:spTgt spid="84"/>
                                        </p:tgtEl>
                                        <p:attrNameLst>
                                          <p:attrName>ppt_x</p:attrName>
                                          <p:attrName>ppt_y</p:attrName>
                                        </p:attrNameLst>
                                      </p:cBhvr>
                                      <p:rCtr x="-12014" y="11242"/>
                                    </p:animMotion>
                                  </p:childTnLst>
                                </p:cTn>
                              </p:par>
                              <p:par>
                                <p:cTn id="79" presetID="1" presetClass="entr" presetSubtype="0" fill="hold" grpId="1" nodeType="withEffect">
                                  <p:stCondLst>
                                    <p:cond delay="0"/>
                                  </p:stCondLst>
                                  <p:childTnLst>
                                    <p:set>
                                      <p:cBhvr>
                                        <p:cTn id="80" dur="1" fill="hold">
                                          <p:stCondLst>
                                            <p:cond delay="0"/>
                                          </p:stCondLst>
                                        </p:cTn>
                                        <p:tgtEl>
                                          <p:spTgt spid="85"/>
                                        </p:tgtEl>
                                        <p:attrNameLst>
                                          <p:attrName>style.visibility</p:attrName>
                                        </p:attrNameLst>
                                      </p:cBhvr>
                                      <p:to>
                                        <p:strVal val="visible"/>
                                      </p:to>
                                    </p:set>
                                  </p:childTnLst>
                                </p:cTn>
                              </p:par>
                              <p:par>
                                <p:cTn id="81" presetID="42" presetClass="path" presetSubtype="0" accel="50000" decel="50000" fill="hold" grpId="0" nodeType="withEffect">
                                  <p:stCondLst>
                                    <p:cond delay="0"/>
                                  </p:stCondLst>
                                  <p:childTnLst>
                                    <p:animMotion origin="layout" path="M 0.14584 -0.22484 L -2.22222E-6 3.00717E-8 " pathEditMode="relative" rAng="0" ptsTypes="AA">
                                      <p:cBhvr>
                                        <p:cTn id="82" dur="1000" fill="hold"/>
                                        <p:tgtEl>
                                          <p:spTgt spid="85"/>
                                        </p:tgtEl>
                                        <p:attrNameLst>
                                          <p:attrName>ppt_x</p:attrName>
                                          <p:attrName>ppt_y</p:attrName>
                                        </p:attrNameLst>
                                      </p:cBhvr>
                                      <p:rCtr x="-7292" y="11242"/>
                                    </p:animMotion>
                                  </p:childTnLst>
                                </p:cTn>
                              </p:par>
                              <p:par>
                                <p:cTn id="83" presetID="1" presetClass="entr" presetSubtype="0" fill="hold" grpId="1" nodeType="withEffect">
                                  <p:stCondLst>
                                    <p:cond delay="0"/>
                                  </p:stCondLst>
                                  <p:childTnLst>
                                    <p:set>
                                      <p:cBhvr>
                                        <p:cTn id="84" dur="1" fill="hold">
                                          <p:stCondLst>
                                            <p:cond delay="0"/>
                                          </p:stCondLst>
                                        </p:cTn>
                                        <p:tgtEl>
                                          <p:spTgt spid="86"/>
                                        </p:tgtEl>
                                        <p:attrNameLst>
                                          <p:attrName>style.visibility</p:attrName>
                                        </p:attrNameLst>
                                      </p:cBhvr>
                                      <p:to>
                                        <p:strVal val="visible"/>
                                      </p:to>
                                    </p:set>
                                  </p:childTnLst>
                                </p:cTn>
                              </p:par>
                              <p:par>
                                <p:cTn id="85" presetID="42" presetClass="path" presetSubtype="0" accel="50000" decel="50000" fill="hold" grpId="0" nodeType="withEffect">
                                  <p:stCondLst>
                                    <p:cond delay="0"/>
                                  </p:stCondLst>
                                  <p:childTnLst>
                                    <p:animMotion origin="layout" path="M 0.14584 -0.12121 L -2.22222E-6 1.76729E-6 " pathEditMode="relative" rAng="0" ptsTypes="AA">
                                      <p:cBhvr>
                                        <p:cTn id="86" dur="1000" fill="hold"/>
                                        <p:tgtEl>
                                          <p:spTgt spid="86"/>
                                        </p:tgtEl>
                                        <p:attrNameLst>
                                          <p:attrName>ppt_x</p:attrName>
                                          <p:attrName>ppt_y</p:attrName>
                                        </p:attrNameLst>
                                      </p:cBhvr>
                                      <p:rCtr x="-7292" y="6061"/>
                                    </p:animMotion>
                                  </p:childTnLst>
                                </p:cTn>
                              </p:par>
                              <p:par>
                                <p:cTn id="87" presetID="1" presetClass="entr" presetSubtype="0" fill="hold" grpId="1" nodeType="withEffect">
                                  <p:stCondLst>
                                    <p:cond delay="0"/>
                                  </p:stCondLst>
                                  <p:childTnLst>
                                    <p:set>
                                      <p:cBhvr>
                                        <p:cTn id="88" dur="1" fill="hold">
                                          <p:stCondLst>
                                            <p:cond delay="0"/>
                                          </p:stCondLst>
                                        </p:cTn>
                                        <p:tgtEl>
                                          <p:spTgt spid="87"/>
                                        </p:tgtEl>
                                        <p:attrNameLst>
                                          <p:attrName>style.visibility</p:attrName>
                                        </p:attrNameLst>
                                      </p:cBhvr>
                                      <p:to>
                                        <p:strVal val="visible"/>
                                      </p:to>
                                    </p:set>
                                  </p:childTnLst>
                                </p:cTn>
                              </p:par>
                              <p:par>
                                <p:cTn id="89" presetID="42" presetClass="path" presetSubtype="0" accel="50000" decel="50000" fill="hold" grpId="0" nodeType="withEffect">
                                  <p:stCondLst>
                                    <p:cond delay="0"/>
                                  </p:stCondLst>
                                  <p:childTnLst>
                                    <p:animMotion origin="layout" path="M 0.04341 -0.13185 L -2.77778E-6 1.76729E-6 " pathEditMode="relative" rAng="0" ptsTypes="AA">
                                      <p:cBhvr>
                                        <p:cTn id="90" dur="1000" fill="hold"/>
                                        <p:tgtEl>
                                          <p:spTgt spid="87"/>
                                        </p:tgtEl>
                                        <p:attrNameLst>
                                          <p:attrName>ppt_x</p:attrName>
                                          <p:attrName>ppt_y</p:attrName>
                                        </p:attrNameLst>
                                      </p:cBhvr>
                                      <p:rCtr x="-2170" y="6593"/>
                                    </p:animMotion>
                                  </p:childTnLst>
                                </p:cTn>
                              </p:par>
                              <p:par>
                                <p:cTn id="91" presetID="1" presetClass="entr" presetSubtype="0" fill="hold" grpId="1" nodeType="withEffect">
                                  <p:stCondLst>
                                    <p:cond delay="0"/>
                                  </p:stCondLst>
                                  <p:childTnLst>
                                    <p:set>
                                      <p:cBhvr>
                                        <p:cTn id="92" dur="1" fill="hold">
                                          <p:stCondLst>
                                            <p:cond delay="0"/>
                                          </p:stCondLst>
                                        </p:cTn>
                                        <p:tgtEl>
                                          <p:spTgt spid="88"/>
                                        </p:tgtEl>
                                        <p:attrNameLst>
                                          <p:attrName>style.visibility</p:attrName>
                                        </p:attrNameLst>
                                      </p:cBhvr>
                                      <p:to>
                                        <p:strVal val="visible"/>
                                      </p:to>
                                    </p:set>
                                  </p:childTnLst>
                                </p:cTn>
                              </p:par>
                              <p:par>
                                <p:cTn id="93" presetID="42" presetClass="path" presetSubtype="0" accel="50000" decel="50000" fill="hold" grpId="0" nodeType="withEffect">
                                  <p:stCondLst>
                                    <p:cond delay="0"/>
                                  </p:stCondLst>
                                  <p:childTnLst>
                                    <p:animMotion origin="layout" path="M -0.06701 -0.12121 L -3.33333E-6 1.76729E-6 " pathEditMode="relative" rAng="0" ptsTypes="AA">
                                      <p:cBhvr>
                                        <p:cTn id="94" dur="1000" fill="hold"/>
                                        <p:tgtEl>
                                          <p:spTgt spid="88"/>
                                        </p:tgtEl>
                                        <p:attrNameLst>
                                          <p:attrName>ppt_x</p:attrName>
                                          <p:attrName>ppt_y</p:attrName>
                                        </p:attrNameLst>
                                      </p:cBhvr>
                                      <p:rCtr x="3351" y="6061"/>
                                    </p:animMotion>
                                  </p:childTnLst>
                                </p:cTn>
                              </p:par>
                              <p:par>
                                <p:cTn id="95" presetID="1" presetClass="entr" presetSubtype="0" fill="hold" grpId="1" nodeType="withEffect">
                                  <p:stCondLst>
                                    <p:cond delay="0"/>
                                  </p:stCondLst>
                                  <p:childTnLst>
                                    <p:set>
                                      <p:cBhvr>
                                        <p:cTn id="96" dur="1" fill="hold">
                                          <p:stCondLst>
                                            <p:cond delay="0"/>
                                          </p:stCondLst>
                                        </p:cTn>
                                        <p:tgtEl>
                                          <p:spTgt spid="89"/>
                                        </p:tgtEl>
                                        <p:attrNameLst>
                                          <p:attrName>style.visibility</p:attrName>
                                        </p:attrNameLst>
                                      </p:cBhvr>
                                      <p:to>
                                        <p:strVal val="visible"/>
                                      </p:to>
                                    </p:set>
                                  </p:childTnLst>
                                </p:cTn>
                              </p:par>
                              <p:par>
                                <p:cTn id="97" presetID="42" presetClass="path" presetSubtype="0" accel="50000" decel="50000" fill="hold" grpId="0" nodeType="withEffect">
                                  <p:stCondLst>
                                    <p:cond delay="0"/>
                                  </p:stCondLst>
                                  <p:childTnLst>
                                    <p:animMotion origin="layout" path="M -0.41337 -0.18436 L -2.77778E-6 1.93616E-6 " pathEditMode="relative" rAng="0" ptsTypes="AA">
                                      <p:cBhvr>
                                        <p:cTn id="98" dur="1000" fill="hold"/>
                                        <p:tgtEl>
                                          <p:spTgt spid="89"/>
                                        </p:tgtEl>
                                        <p:attrNameLst>
                                          <p:attrName>ppt_x</p:attrName>
                                          <p:attrName>ppt_y</p:attrName>
                                        </p:attrNameLst>
                                      </p:cBhvr>
                                      <p:rCtr x="20660" y="9207"/>
                                    </p:animMotion>
                                  </p:childTnLst>
                                </p:cTn>
                              </p:par>
                              <p:par>
                                <p:cTn id="99" presetID="1" presetClass="entr" presetSubtype="0" fill="hold" grpId="1" nodeType="withEffect">
                                  <p:stCondLst>
                                    <p:cond delay="0"/>
                                  </p:stCondLst>
                                  <p:childTnLst>
                                    <p:set>
                                      <p:cBhvr>
                                        <p:cTn id="100" dur="1" fill="hold">
                                          <p:stCondLst>
                                            <p:cond delay="0"/>
                                          </p:stCondLst>
                                        </p:cTn>
                                        <p:tgtEl>
                                          <p:spTgt spid="90"/>
                                        </p:tgtEl>
                                        <p:attrNameLst>
                                          <p:attrName>style.visibility</p:attrName>
                                        </p:attrNameLst>
                                      </p:cBhvr>
                                      <p:to>
                                        <p:strVal val="visible"/>
                                      </p:to>
                                    </p:set>
                                  </p:childTnLst>
                                </p:cTn>
                              </p:par>
                              <p:par>
                                <p:cTn id="101" presetID="42" presetClass="path" presetSubtype="0" accel="50000" decel="50000" fill="hold" grpId="0" nodeType="withEffect">
                                  <p:stCondLst>
                                    <p:cond delay="0"/>
                                  </p:stCondLst>
                                  <p:childTnLst>
                                    <p:animMotion origin="layout" path="M 0.04341 -0.22484 L -2.77778E-6 3.00717E-8 " pathEditMode="relative" rAng="0" ptsTypes="AA">
                                      <p:cBhvr>
                                        <p:cTn id="102" dur="1000" fill="hold"/>
                                        <p:tgtEl>
                                          <p:spTgt spid="90"/>
                                        </p:tgtEl>
                                        <p:attrNameLst>
                                          <p:attrName>ppt_x</p:attrName>
                                          <p:attrName>ppt_y</p:attrName>
                                        </p:attrNameLst>
                                      </p:cBhvr>
                                      <p:rCtr x="-2170" y="11242"/>
                                    </p:animMotion>
                                  </p:childTnLst>
                                </p:cTn>
                              </p:par>
                              <p:par>
                                <p:cTn id="103" presetID="1" presetClass="entr" presetSubtype="0" fill="hold" grpId="1" nodeType="withEffect">
                                  <p:stCondLst>
                                    <p:cond delay="0"/>
                                  </p:stCondLst>
                                  <p:childTnLst>
                                    <p:set>
                                      <p:cBhvr>
                                        <p:cTn id="104" dur="1" fill="hold">
                                          <p:stCondLst>
                                            <p:cond delay="0"/>
                                          </p:stCondLst>
                                        </p:cTn>
                                        <p:tgtEl>
                                          <p:spTgt spid="91"/>
                                        </p:tgtEl>
                                        <p:attrNameLst>
                                          <p:attrName>style.visibility</p:attrName>
                                        </p:attrNameLst>
                                      </p:cBhvr>
                                      <p:to>
                                        <p:strVal val="visible"/>
                                      </p:to>
                                    </p:set>
                                  </p:childTnLst>
                                </p:cTn>
                              </p:par>
                              <p:par>
                                <p:cTn id="105" presetID="42" presetClass="path" presetSubtype="0" accel="50000" decel="50000" fill="hold" grpId="0" nodeType="withEffect">
                                  <p:stCondLst>
                                    <p:cond delay="0"/>
                                  </p:stCondLst>
                                  <p:childTnLst>
                                    <p:animMotion origin="layout" path="M -0.05902 -0.22484 L -3.33333E-6 3.00717E-8 " pathEditMode="relative" rAng="0" ptsTypes="AA">
                                      <p:cBhvr>
                                        <p:cTn id="106" dur="1000" fill="hold"/>
                                        <p:tgtEl>
                                          <p:spTgt spid="91"/>
                                        </p:tgtEl>
                                        <p:attrNameLst>
                                          <p:attrName>ppt_x</p:attrName>
                                          <p:attrName>ppt_y</p:attrName>
                                        </p:attrNameLst>
                                      </p:cBhvr>
                                      <p:rCtr x="2951" y="11242"/>
                                    </p:animMotion>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1" nodeType="clickEffect">
                                  <p:stCondLst>
                                    <p:cond delay="0"/>
                                  </p:stCondLst>
                                  <p:childTnLst>
                                    <p:set>
                                      <p:cBhvr>
                                        <p:cTn id="114" dur="1" fill="hold">
                                          <p:stCondLst>
                                            <p:cond delay="0"/>
                                          </p:stCondLst>
                                        </p:cTn>
                                        <p:tgtEl>
                                          <p:spTgt spid="72"/>
                                        </p:tgtEl>
                                        <p:attrNameLst>
                                          <p:attrName>style.visibility</p:attrName>
                                        </p:attrNameLst>
                                      </p:cBhvr>
                                      <p:to>
                                        <p:strVal val="visible"/>
                                      </p:to>
                                    </p:set>
                                  </p:childTnLst>
                                </p:cTn>
                              </p:par>
                              <p:par>
                                <p:cTn id="115" presetID="42" presetClass="path" presetSubtype="0" accel="50000" decel="50000" fill="hold" grpId="0" nodeType="withEffect">
                                  <p:stCondLst>
                                    <p:cond delay="0"/>
                                  </p:stCondLst>
                                  <p:childTnLst>
                                    <p:animMotion origin="layout" path="M -0.00764 -0.13737 L -0.00382 -0.05828 " pathEditMode="relative" rAng="0" ptsTypes="AA">
                                      <p:cBhvr>
                                        <p:cTn id="116" dur="2000" fill="hold"/>
                                        <p:tgtEl>
                                          <p:spTgt spid="72"/>
                                        </p:tgtEl>
                                        <p:attrNameLst>
                                          <p:attrName>ppt_x</p:attrName>
                                          <p:attrName>ppt_y</p:attrName>
                                        </p:attrNameLst>
                                      </p:cBhvr>
                                      <p:rCtr x="191" y="3955"/>
                                    </p:animMotion>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9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uiExpand="1" build="p"/>
      <p:bldP spid="63" grpId="0" animBg="1"/>
      <p:bldP spid="63" grpId="1" animBg="1"/>
      <p:bldP spid="67" grpId="0" animBg="1"/>
      <p:bldP spid="67" grpId="1" animBg="1"/>
      <p:bldP spid="74" grpId="0" animBg="1"/>
      <p:bldP spid="75" grpId="0" animBg="1"/>
      <p:bldP spid="76" grpId="0" animBg="1"/>
      <p:bldP spid="76" grpId="1" animBg="1"/>
      <p:bldP spid="77" grpId="0" animBg="1"/>
      <p:bldP spid="77" grpId="1" animBg="1"/>
      <p:bldP spid="78" grpId="0" animBg="1"/>
      <p:bldP spid="78" grpId="1" animBg="1"/>
      <p:bldP spid="86" grpId="0" animBg="1"/>
      <p:bldP spid="86" grpId="1" animBg="1"/>
      <p:bldP spid="87" grpId="0" animBg="1"/>
      <p:bldP spid="87" grpId="1" animBg="1"/>
      <p:bldP spid="88" grpId="0" animBg="1"/>
      <p:bldP spid="88" grpId="1" animBg="1"/>
      <p:bldP spid="72" grpId="0" animBg="1"/>
      <p:bldP spid="72" grpId="1" animBg="1"/>
      <p:bldP spid="65" grpId="0" animBg="1"/>
      <p:bldP spid="65" grpId="1" animBg="1"/>
      <p:bldP spid="79" grpId="0" animBg="1"/>
      <p:bldP spid="79" grpId="1" animBg="1"/>
      <p:bldP spid="80" grpId="0" animBg="1"/>
      <p:bldP spid="80" grpId="1" animBg="1"/>
      <p:bldP spid="81" grpId="0" animBg="1"/>
      <p:bldP spid="81" grpId="1" animBg="1"/>
      <p:bldP spid="85" grpId="0" animBg="1"/>
      <p:bldP spid="85" grpId="1" animBg="1"/>
      <p:bldP spid="90" grpId="0" animBg="1"/>
      <p:bldP spid="90" grpId="1" animBg="1"/>
      <p:bldP spid="91" grpId="0" animBg="1"/>
      <p:bldP spid="91" grpId="1" animBg="1"/>
      <p:bldP spid="64" grpId="0" animBg="1"/>
      <p:bldP spid="64" grpId="1" animBg="1"/>
      <p:bldP spid="66" grpId="0" animBg="1"/>
      <p:bldP spid="66" grpId="1" animBg="1"/>
      <p:bldP spid="69" grpId="0" animBg="1"/>
      <p:bldP spid="69" grpId="1" animBg="1"/>
      <p:bldP spid="70" grpId="0" animBg="1"/>
      <p:bldP spid="70" grpId="1" animBg="1"/>
      <p:bldP spid="71" grpId="0" animBg="1"/>
      <p:bldP spid="71" grpId="1" animBg="1"/>
      <p:bldP spid="82" grpId="0" animBg="1"/>
      <p:bldP spid="82" grpId="1" animBg="1"/>
      <p:bldP spid="89" grpId="0" animBg="1"/>
      <p:bldP spid="89" grpId="1" animBg="1"/>
      <p:bldP spid="84" grpId="0" animBg="1"/>
      <p:bldP spid="84" grpId="1" animBg="1"/>
      <p:bldP spid="83" grpId="0" animBg="1"/>
      <p:bldP spid="83" grpId="1" animBg="1"/>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joao_cgo07_talk">
  <a:themeElements>
    <a:clrScheme name="">
      <a:dk1>
        <a:srgbClr val="000000"/>
      </a:dk1>
      <a:lt1>
        <a:srgbClr val="FFFFFF"/>
      </a:lt1>
      <a:dk2>
        <a:srgbClr val="000000"/>
      </a:dk2>
      <a:lt2>
        <a:srgbClr val="DDDDDD"/>
      </a:lt2>
      <a:accent1>
        <a:srgbClr val="A3B2C1"/>
      </a:accent1>
      <a:accent2>
        <a:srgbClr val="CC5500"/>
      </a:accent2>
      <a:accent3>
        <a:srgbClr val="FFFFFF"/>
      </a:accent3>
      <a:accent4>
        <a:srgbClr val="000000"/>
      </a:accent4>
      <a:accent5>
        <a:srgbClr val="CED5DD"/>
      </a:accent5>
      <a:accent6>
        <a:srgbClr val="B94C00"/>
      </a:accent6>
      <a:hlink>
        <a:srgbClr val="336699"/>
      </a:hlink>
      <a:folHlink>
        <a:srgbClr val="003366"/>
      </a:folHlink>
    </a:clrScheme>
    <a:fontScheme name="4_joao_cgo07_talk">
      <a:majorFont>
        <a:latin typeface="Verdana"/>
        <a:ea typeface="Arial"/>
        <a:cs typeface="Arial"/>
      </a:majorFont>
      <a:minorFont>
        <a:latin typeface="Verdana"/>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4_joao_cgo07_talk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4_joao_cgo07_talk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4_joao_cgo07_talk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4_joao_cgo07_talk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4_joao_cgo07_talk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4_joao_cgo07_talk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4_joao_cgo07_talk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4_joao_cgo07_talk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4_joao_cgo07_talk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7359</Words>
  <Application>Microsoft Office PowerPoint</Application>
  <PresentationFormat>On-screen Show (4:3)</PresentationFormat>
  <Paragraphs>1583</Paragraphs>
  <Slides>84</Slides>
  <Notes>66</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84</vt:i4>
      </vt:variant>
    </vt:vector>
  </HeadingPairs>
  <TitlesOfParts>
    <vt:vector size="88" baseType="lpstr">
      <vt:lpstr>Edge</vt:lpstr>
      <vt:lpstr>1_Edge</vt:lpstr>
      <vt:lpstr>4_joao_cgo07_talk</vt:lpstr>
      <vt:lpstr>Chart</vt:lpstr>
      <vt:lpstr>18-742 Fall 2012 Parallel Computer Architecture Lecture 27: Main Memory Management III</vt:lpstr>
      <vt:lpstr>Staged Memory Scheduling</vt:lpstr>
      <vt:lpstr>Executive Summary</vt:lpstr>
      <vt:lpstr>Outline</vt:lpstr>
      <vt:lpstr>Main Memory is a Bottleneck</vt:lpstr>
      <vt:lpstr>Three Principles of Memory Scheduling</vt:lpstr>
      <vt:lpstr>Outline</vt:lpstr>
      <vt:lpstr>Memory Scheduling for CPU-GPU Systems</vt:lpstr>
      <vt:lpstr>Introducing the GPU into the System</vt:lpstr>
      <vt:lpstr>Naïve Solution: Large Monolithic Buffer</vt:lpstr>
      <vt:lpstr>Problems with Large Monolithic Buffer</vt:lpstr>
      <vt:lpstr>Our Goal</vt:lpstr>
      <vt:lpstr>Outline</vt:lpstr>
      <vt:lpstr>Key Functions of a Memory Controller</vt:lpstr>
      <vt:lpstr>Key Idea: Decouple Tasks into Stages</vt:lpstr>
      <vt:lpstr>Outline</vt:lpstr>
      <vt:lpstr>SMS: Staged Memory Scheduling</vt:lpstr>
      <vt:lpstr>SMS: Staged Memory Scheduling</vt:lpstr>
      <vt:lpstr>Stage 1: Batch Formation</vt:lpstr>
      <vt:lpstr>Stage 1: Batch Formation Example</vt:lpstr>
      <vt:lpstr>SMS: Staged Memory Scheduling</vt:lpstr>
      <vt:lpstr>Stage 2: Batch Scheduler</vt:lpstr>
      <vt:lpstr>Stage 2: Two Batch Scheduling Algorithms</vt:lpstr>
      <vt:lpstr>Stage 2: Batch Scheduling Policy</vt:lpstr>
      <vt:lpstr>SMS: Staged Memory Scheduling</vt:lpstr>
      <vt:lpstr>Stage 3: DRAM Command Scheduler</vt:lpstr>
      <vt:lpstr>Putting Everything Together</vt:lpstr>
      <vt:lpstr>Complexity</vt:lpstr>
      <vt:lpstr>Outline</vt:lpstr>
      <vt:lpstr>Methodology</vt:lpstr>
      <vt:lpstr>Comparison to Previous Scheduling Algorithms</vt:lpstr>
      <vt:lpstr>Evaluation Metrics</vt:lpstr>
      <vt:lpstr>Evaluated System Scenarios</vt:lpstr>
      <vt:lpstr>Evaluated System Scenario: CPU Focused</vt:lpstr>
      <vt:lpstr>Performance: CPU-Focused System</vt:lpstr>
      <vt:lpstr>Evaluated System Scenario: GPU Focused</vt:lpstr>
      <vt:lpstr>Performance: GPU-Focused System</vt:lpstr>
      <vt:lpstr>Performance at Different GPU Weights</vt:lpstr>
      <vt:lpstr>Performance at Different GPU Weights</vt:lpstr>
      <vt:lpstr>Additional Results in the Paper</vt:lpstr>
      <vt:lpstr>Outline</vt:lpstr>
      <vt:lpstr>Conclusion</vt:lpstr>
      <vt:lpstr>Coordinated Control of Multiple Prefetchers in Multi-Core Systems</vt:lpstr>
      <vt:lpstr>Motivation</vt:lpstr>
      <vt:lpstr>Potential Performance</vt:lpstr>
      <vt:lpstr>Outline</vt:lpstr>
      <vt:lpstr>Increasing Prefetcher Accuracy</vt:lpstr>
      <vt:lpstr>Feedback-Directed Prefetching (FDP) (Srinath et al., HPCA ’07)</vt:lpstr>
      <vt:lpstr>Outline</vt:lpstr>
      <vt:lpstr>High Interference caused by   Accurate Prefetchers</vt:lpstr>
      <vt:lpstr>Shortcoming of Per-Core (Local-Only)  Prefetcher Aggressiveness Control</vt:lpstr>
      <vt:lpstr>Shortcoming of Local-Only Prefetcher Control</vt:lpstr>
      <vt:lpstr>Outline</vt:lpstr>
      <vt:lpstr>Hierarchical  Prefetcher Aggressiveness Control (HPAC)</vt:lpstr>
      <vt:lpstr>Terminology</vt:lpstr>
      <vt:lpstr>Calculating Inter-Core Cache Pollution</vt:lpstr>
      <vt:lpstr>Hierarchical  Prefetcher Aggressiveness Control (HPAC)</vt:lpstr>
      <vt:lpstr>Heuristics for Global Control</vt:lpstr>
      <vt:lpstr>HPAC Control Policies</vt:lpstr>
      <vt:lpstr>Hardware Cost (4-Core System)</vt:lpstr>
      <vt:lpstr>Outline</vt:lpstr>
      <vt:lpstr>Evaluation Methodology</vt:lpstr>
      <vt:lpstr>Performance Results</vt:lpstr>
      <vt:lpstr>Summary of Other Results</vt:lpstr>
      <vt:lpstr>Conclusion</vt:lpstr>
      <vt:lpstr>Thank you!</vt:lpstr>
      <vt:lpstr>Staged Memory Scheduling</vt:lpstr>
      <vt:lpstr>Backup Slides</vt:lpstr>
      <vt:lpstr>Row Buffer Locality on Batch Formation</vt:lpstr>
      <vt:lpstr>Row Buffer Locality on Batch Formation</vt:lpstr>
      <vt:lpstr>Key Differences Between CPU and GPU</vt:lpstr>
      <vt:lpstr>MLP and RBL</vt:lpstr>
      <vt:lpstr>CPU-GPU Performance Tradeoff</vt:lpstr>
      <vt:lpstr>Dealing with Multi-Threaded Applications</vt:lpstr>
      <vt:lpstr>Dealing with Prefetch Requests </vt:lpstr>
      <vt:lpstr>Fairness Evaluation</vt:lpstr>
      <vt:lpstr>Performance at Different Buffer Sizes</vt:lpstr>
      <vt:lpstr>CPU and GPU Performance Breakdowns</vt:lpstr>
      <vt:lpstr>CPU-Only Results</vt:lpstr>
      <vt:lpstr>Scalability to Number of Cores</vt:lpstr>
      <vt:lpstr>Scalability to Number of Memory Controllers</vt:lpstr>
      <vt:lpstr>Detailed Simulation Methodology</vt:lpstr>
      <vt:lpstr>Analysis to Different SMS Parameters</vt:lpstr>
      <vt:lpstr>Global Bypass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2010-11-14T20:49:44Z</dcterms:created>
  <dcterms:modified xsi:type="dcterms:W3CDTF">2012-11-16T21:50:34Z</dcterms:modified>
</cp:coreProperties>
</file>